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0680" cy="685656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7dbe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5891040" y="5628240"/>
            <a:ext cx="408240" cy="86760"/>
          </a:xfrm>
          <a:prstGeom prst="rect">
            <a:avLst/>
          </a:prstGeom>
          <a:solidFill>
            <a:srgbClr val="96d3e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8610480" y="0"/>
            <a:ext cx="3579840" cy="6856560"/>
          </a:xfrm>
          <a:custGeom>
            <a:avLst/>
            <a:gdLst/>
            <a:ahLst/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c7dbe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Line 2"/>
          <p:cNvSpPr/>
          <p:nvPr/>
        </p:nvSpPr>
        <p:spPr>
          <a:xfrm>
            <a:off x="1295280" y="822960"/>
            <a:ext cx="411480" cy="0"/>
          </a:xfrm>
          <a:prstGeom prst="line">
            <a:avLst/>
          </a:prstGeom>
          <a:ln w="88920">
            <a:solidFill>
              <a:srgbClr val="96d3e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12190680" cy="4456440"/>
          </a:xfrm>
          <a:custGeom>
            <a:avLst/>
            <a:gdLst/>
            <a:ahLst/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rgbClr val="c7dbe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5891040" y="5628240"/>
            <a:ext cx="408240" cy="86760"/>
          </a:xfrm>
          <a:prstGeom prst="rect">
            <a:avLst/>
          </a:prstGeom>
          <a:solidFill>
            <a:srgbClr val="96d3e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Line 1"/>
          <p:cNvSpPr/>
          <p:nvPr/>
        </p:nvSpPr>
        <p:spPr>
          <a:xfrm>
            <a:off x="1295280" y="822960"/>
            <a:ext cx="411480" cy="0"/>
          </a:xfrm>
          <a:prstGeom prst="line">
            <a:avLst/>
          </a:prstGeom>
          <a:ln w="88920">
            <a:solidFill>
              <a:srgbClr val="96d3e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PlaceHolder 2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Line 1"/>
          <p:cNvSpPr/>
          <p:nvPr/>
        </p:nvSpPr>
        <p:spPr>
          <a:xfrm>
            <a:off x="1295280" y="822960"/>
            <a:ext cx="411480" cy="0"/>
          </a:xfrm>
          <a:prstGeom prst="line">
            <a:avLst/>
          </a:prstGeom>
          <a:ln w="88920">
            <a:solidFill>
              <a:srgbClr val="96d3e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Line 1"/>
          <p:cNvSpPr/>
          <p:nvPr/>
        </p:nvSpPr>
        <p:spPr>
          <a:xfrm>
            <a:off x="1295280" y="822960"/>
            <a:ext cx="411480" cy="0"/>
          </a:xfrm>
          <a:prstGeom prst="line">
            <a:avLst/>
          </a:prstGeom>
          <a:ln w="88920">
            <a:solidFill>
              <a:srgbClr val="96d3e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Line 1"/>
          <p:cNvSpPr/>
          <p:nvPr/>
        </p:nvSpPr>
        <p:spPr>
          <a:xfrm>
            <a:off x="1295280" y="822960"/>
            <a:ext cx="411480" cy="0"/>
          </a:xfrm>
          <a:prstGeom prst="line">
            <a:avLst/>
          </a:prstGeom>
          <a:ln w="88920">
            <a:solidFill>
              <a:srgbClr val="96d3e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5891040" y="5628240"/>
            <a:ext cx="408240" cy="86760"/>
          </a:xfrm>
          <a:prstGeom prst="rect">
            <a:avLst/>
          </a:prstGeom>
          <a:solidFill>
            <a:srgbClr val="96d3e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830160" y="1418400"/>
            <a:ext cx="10668960" cy="465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5400" spc="290" strike="noStrike" cap="all">
                <a:solidFill>
                  <a:srgbClr val="000000"/>
                </a:solidFill>
                <a:latin typeface="Posterama"/>
                <a:ea typeface="DejaVu Sans"/>
              </a:rPr>
              <a:t>Credit card fraud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830160" y="5275440"/>
            <a:ext cx="365616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Lucida Bright"/>
                <a:ea typeface="DejaVu Sans"/>
              </a:rPr>
              <a:t>By: Cody Lerch, Debasis Pradhan, Elena Gehle, Isaac Fonseca, and Warren Simmons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1280160" y="1097280"/>
            <a:ext cx="982044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200" spc="290" strike="noStrike" cap="all">
                <a:solidFill>
                  <a:srgbClr val="000000"/>
                </a:solidFill>
                <a:latin typeface="Posterama"/>
                <a:ea typeface="DejaVu Sans"/>
              </a:rPr>
              <a:t>Predictive Models considered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3383280" y="2307240"/>
            <a:ext cx="4662000" cy="3564720"/>
          </a:xfrm>
          <a:prstGeom prst="rect">
            <a:avLst/>
          </a:prstGeom>
          <a:solidFill>
            <a:srgbClr val="eaf6f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5760" rIns="365760" tIns="365760" bIns="365760">
            <a:noAutofit/>
          </a:bodyPr>
          <a:p>
            <a:pPr>
              <a:lnSpc>
                <a:spcPct val="90000"/>
              </a:lnSpc>
              <a:spcBef>
                <a:spcPts val="1400"/>
              </a:spcBef>
            </a:pPr>
            <a:r>
              <a:rPr b="0" lang="en-US" sz="1800" spc="-1" strike="noStrike">
                <a:solidFill>
                  <a:srgbClr val="1d1c1d"/>
                </a:solidFill>
                <a:latin typeface="Slack-Lato"/>
                <a:ea typeface="DejaVu Sans"/>
              </a:rPr>
              <a:t> </a:t>
            </a:r>
            <a:r>
              <a:rPr b="0" lang="en-US" sz="1800" spc="-1" strike="noStrike">
                <a:solidFill>
                  <a:srgbClr val="1d1c1d"/>
                </a:solidFill>
                <a:latin typeface="Slack-Lato"/>
                <a:ea typeface="DejaVu Sans"/>
              </a:rPr>
              <a:t>KNN: KNeighborsClassifier</a:t>
            </a:r>
            <a:br/>
            <a:r>
              <a:rPr b="0" lang="en-US" sz="1800" spc="-1" strike="noStrike">
                <a:solidFill>
                  <a:srgbClr val="1d1c1d"/>
                </a:solidFill>
                <a:latin typeface="Slack-Lato"/>
                <a:ea typeface="DejaVu Sans"/>
              </a:rPr>
              <a:t>   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1280160" y="1097280"/>
            <a:ext cx="98193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200" spc="290" strike="noStrike" cap="all">
                <a:solidFill>
                  <a:srgbClr val="000000"/>
                </a:solidFill>
                <a:latin typeface="Posterama"/>
                <a:ea typeface="DejaVu Sans"/>
              </a:rPr>
              <a:t>Credit card fraud Trends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3809880" y="2331720"/>
            <a:ext cx="4570560" cy="342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1280160" y="1097280"/>
            <a:ext cx="5027760" cy="68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200" spc="290" strike="noStrike" cap="all">
                <a:solidFill>
                  <a:srgbClr val="000000"/>
                </a:solidFill>
                <a:latin typeface="Posterama"/>
                <a:ea typeface="DejaVu Sans"/>
              </a:rPr>
              <a:t>Executive Summary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1280160" y="2447640"/>
            <a:ext cx="10075320" cy="38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1280160" y="1097280"/>
            <a:ext cx="95997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200" spc="290" strike="noStrike" cap="all">
                <a:solidFill>
                  <a:srgbClr val="000000"/>
                </a:solidFill>
                <a:latin typeface="Posterama"/>
                <a:ea typeface="DejaVu Sans"/>
              </a:rPr>
              <a:t>references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830160" y="1613160"/>
            <a:ext cx="10844640" cy="17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HCo Gotham SSm"/>
                <a:ea typeface="DejaVu Sans"/>
              </a:rPr>
              <a:t>1).  Brett Cruz(2024, Jul 26) 52 Million Americans Experienced Credit Card Fraud Last Year. </a:t>
            </a:r>
            <a:r>
              <a:rPr b="0" lang="en-US" sz="1500" spc="-1" strike="noStrike">
                <a:solidFill>
                  <a:srgbClr val="000000"/>
                </a:solidFill>
                <a:latin typeface="Daytona Condensed Light"/>
                <a:ea typeface="DejaVu Sans"/>
              </a:rPr>
              <a:t>Securiety.org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2).  RandomForrestClassifier,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http://scikit-learn.org/stable/modules/generated/sklearn.ensemble.RandomForestClassifier.html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689400" y="932040"/>
            <a:ext cx="9874080" cy="52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200" spc="290" strike="noStrike" cap="all">
                <a:solidFill>
                  <a:srgbClr val="000000"/>
                </a:solidFill>
                <a:latin typeface="Posterama"/>
                <a:ea typeface="DejaVu Sans"/>
              </a:rPr>
              <a:t>Analysis report of credit card fraud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689400" y="1828800"/>
            <a:ext cx="10647720" cy="50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aytona Condensed Light"/>
                <a:ea typeface="DejaVu Sans"/>
              </a:rPr>
              <a:t>Summary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aytona Condensed Light"/>
                <a:ea typeface="DejaVu Sans"/>
              </a:rPr>
              <a:t>This report presents an analysis of credit card fraud.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xxxxxxxx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a0a0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a0a0a"/>
                </a:solidFill>
                <a:latin typeface="HCo Gotham SSm"/>
                <a:ea typeface="DejaVu Sans"/>
              </a:rPr>
              <a:t>60% of U.S. credit card holders have been victimized by fraud, and 45% have experienced fraud multiple times.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a0a0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a0a0a"/>
                </a:solidFill>
                <a:latin typeface="HCo Gotham SSm"/>
                <a:ea typeface="DejaVu Sans"/>
              </a:rPr>
              <a:t>52 million Americans had fraudulent charges on their credit or debit cards last year, with unauthorized purchases exceeding $5 billion.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a0a0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a0a0a"/>
                </a:solidFill>
                <a:latin typeface="HCo Gotham SSm"/>
                <a:ea typeface="DejaVu Sans"/>
              </a:rPr>
              <a:t>The median fraudulent charge also jumped 26% in the last two years, rising from $79 to $100.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a0a0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a0a0a"/>
                </a:solidFill>
                <a:latin typeface="HCo Gotham SSm"/>
                <a:ea typeface="DejaVu Sans"/>
              </a:rPr>
              <a:t>Only 7% of fraudulent charges involved stolen or lost credit cards; the rest accessed personal data and account information remotely.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a0a0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a0a0a"/>
                </a:solidFill>
                <a:latin typeface="HCo Gotham SSm"/>
                <a:ea typeface="DejaVu Sans"/>
              </a:rPr>
              <a:t>Four of five cardholders admit to at least one risky credit card habit, making their accounts more vulnerable to fraud.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aytona Condensed Light"/>
                <a:ea typeface="DejaVu Sans"/>
              </a:rPr>
              <a:t>Research Question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xxxxxxxx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975240" y="844200"/>
            <a:ext cx="571932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3200" spc="290" strike="noStrike" cap="all">
                <a:solidFill>
                  <a:srgbClr val="000000"/>
                </a:solidFill>
                <a:latin typeface="Posterama"/>
                <a:ea typeface="DejaVu Sans"/>
              </a:rPr>
              <a:t>Cleaning procedure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" descr=""/>
          <p:cNvPicPr/>
          <p:nvPr/>
        </p:nvPicPr>
        <p:blipFill>
          <a:blip r:embed="rId1"/>
          <a:stretch/>
        </p:blipFill>
        <p:spPr>
          <a:xfrm>
            <a:off x="3604680" y="2103120"/>
            <a:ext cx="4350600" cy="3474360"/>
          </a:xfrm>
          <a:prstGeom prst="rect">
            <a:avLst/>
          </a:prstGeom>
          <a:ln>
            <a:noFill/>
          </a:ln>
        </p:spPr>
      </p:pic>
      <p:sp>
        <p:nvSpPr>
          <p:cNvPr id="322" name="TextShape 1"/>
          <p:cNvSpPr txBox="1"/>
          <p:nvPr/>
        </p:nvSpPr>
        <p:spPr>
          <a:xfrm>
            <a:off x="640080" y="731520"/>
            <a:ext cx="9235440" cy="118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290" strike="noStrike" cap="all">
                <a:solidFill>
                  <a:srgbClr val="000000"/>
                </a:solidFill>
                <a:latin typeface="Posterama"/>
                <a:ea typeface="DejaVu Sans"/>
              </a:rPr>
              <a:t>distribution of sub sample classes</a:t>
            </a:r>
            <a:endParaRPr b="0" lang="en-US" sz="3200" spc="-1" strike="noStrike">
              <a:latin typeface="Arial"/>
            </a:endParaRPr>
          </a:p>
          <a:p>
            <a:r>
              <a:rPr b="0" lang="en-US" sz="1200" spc="290" strike="noStrike" cap="all">
                <a:solidFill>
                  <a:srgbClr val="000000"/>
                </a:solidFill>
                <a:latin typeface="Posterama"/>
                <a:ea typeface="DejaVu Sans"/>
              </a:rPr>
              <a:t>0  0.577465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290" strike="noStrike" cap="all">
                <a:solidFill>
                  <a:srgbClr val="000000"/>
                </a:solidFill>
                <a:latin typeface="Posterama"/>
                <a:ea typeface="DejaVu Sans"/>
              </a:rPr>
              <a:t>1  0.422535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23" name="" descr=""/>
          <p:cNvPicPr/>
          <p:nvPr/>
        </p:nvPicPr>
        <p:blipFill>
          <a:blip r:embed="rId2"/>
          <a:stretch/>
        </p:blipFill>
        <p:spPr>
          <a:xfrm>
            <a:off x="3017520" y="1712520"/>
            <a:ext cx="5295600" cy="422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640080" y="731520"/>
            <a:ext cx="9235440" cy="95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290" strike="noStrike" cap="all">
                <a:solidFill>
                  <a:srgbClr val="000000"/>
                </a:solidFill>
                <a:latin typeface="Posterama"/>
                <a:ea typeface="DejaVu Sans"/>
              </a:rPr>
              <a:t>scatter plot by hour and minute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</p:txBody>
      </p:sp>
      <p:pic>
        <p:nvPicPr>
          <p:cNvPr id="325" name="" descr=""/>
          <p:cNvPicPr/>
          <p:nvPr/>
        </p:nvPicPr>
        <p:blipFill>
          <a:blip r:embed="rId1"/>
          <a:stretch/>
        </p:blipFill>
        <p:spPr>
          <a:xfrm>
            <a:off x="650520" y="1798560"/>
            <a:ext cx="5079960" cy="4004640"/>
          </a:xfrm>
          <a:prstGeom prst="rect">
            <a:avLst/>
          </a:prstGeom>
          <a:ln>
            <a:noFill/>
          </a:ln>
        </p:spPr>
      </p:pic>
      <p:pic>
        <p:nvPicPr>
          <p:cNvPr id="326" name="" descr=""/>
          <p:cNvPicPr/>
          <p:nvPr/>
        </p:nvPicPr>
        <p:blipFill>
          <a:blip r:embed="rId2"/>
          <a:stretch/>
        </p:blipFill>
        <p:spPr>
          <a:xfrm>
            <a:off x="6238080" y="1798560"/>
            <a:ext cx="5293800" cy="402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" descr=""/>
          <p:cNvPicPr/>
          <p:nvPr/>
        </p:nvPicPr>
        <p:blipFill>
          <a:blip r:embed="rId1"/>
          <a:stretch/>
        </p:blipFill>
        <p:spPr>
          <a:xfrm>
            <a:off x="1371600" y="1569960"/>
            <a:ext cx="8975880" cy="4739400"/>
          </a:xfrm>
          <a:prstGeom prst="rect">
            <a:avLst/>
          </a:prstGeom>
          <a:ln>
            <a:noFill/>
          </a:ln>
        </p:spPr>
      </p:pic>
      <p:sp>
        <p:nvSpPr>
          <p:cNvPr id="328" name="TextShape 1"/>
          <p:cNvSpPr txBox="1"/>
          <p:nvPr/>
        </p:nvSpPr>
        <p:spPr>
          <a:xfrm>
            <a:off x="640080" y="656280"/>
            <a:ext cx="5852160" cy="71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290" strike="noStrike" cap="all">
                <a:solidFill>
                  <a:srgbClr val="000000"/>
                </a:solidFill>
                <a:latin typeface="Posterama"/>
                <a:ea typeface="DejaVu Sans"/>
              </a:rPr>
              <a:t>train and test split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1280160" y="1097280"/>
            <a:ext cx="982044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200" spc="290" strike="noStrike" cap="all">
                <a:solidFill>
                  <a:srgbClr val="000000"/>
                </a:solidFill>
                <a:latin typeface="Posterama"/>
                <a:ea typeface="DejaVu Sans"/>
              </a:rPr>
              <a:t>Predictive Models considered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1280160" y="2377440"/>
            <a:ext cx="4662000" cy="3564720"/>
          </a:xfrm>
          <a:prstGeom prst="rect">
            <a:avLst/>
          </a:prstGeom>
          <a:solidFill>
            <a:srgbClr val="eaf6f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5760" rIns="365760" tIns="365760" bIns="365760">
            <a:noAutofit/>
          </a:bodyPr>
          <a:p>
            <a:pPr>
              <a:lnSpc>
                <a:spcPct val="90000"/>
              </a:lnSpc>
              <a:spcBef>
                <a:spcPts val="1400"/>
              </a:spcBef>
            </a:pPr>
            <a:r>
              <a:rPr b="0" lang="en-US" sz="1600" spc="-1" strike="noStrike">
                <a:solidFill>
                  <a:srgbClr val="1d1c1d"/>
                </a:solidFill>
                <a:latin typeface="Slack-Lato"/>
                <a:ea typeface="DejaVu Sans"/>
              </a:rPr>
              <a:t>Logistic Regression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6309360" y="2377440"/>
            <a:ext cx="4662000" cy="3564720"/>
          </a:xfrm>
          <a:prstGeom prst="rect">
            <a:avLst/>
          </a:prstGeom>
          <a:solidFill>
            <a:srgbClr val="eaf6f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5760" rIns="365760" tIns="365760" bIns="365760">
            <a:noAutofit/>
          </a:bodyPr>
          <a:p>
            <a:pPr>
              <a:lnSpc>
                <a:spcPct val="90000"/>
              </a:lnSpc>
              <a:spcBef>
                <a:spcPts val="1400"/>
              </a:spcBef>
            </a:pPr>
            <a:r>
              <a:rPr b="0" lang="en-US" sz="1600" spc="-1" strike="noStrike">
                <a:solidFill>
                  <a:srgbClr val="1d1c1d"/>
                </a:solidFill>
                <a:latin typeface="Slack-Lato"/>
                <a:ea typeface="DejaVu Sans"/>
              </a:rPr>
              <a:t>Decision Tree: DecisionTreeClassifier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1280160" y="1097280"/>
            <a:ext cx="982044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200" spc="290" strike="noStrike" cap="all">
                <a:solidFill>
                  <a:srgbClr val="000000"/>
                </a:solidFill>
                <a:latin typeface="Posterama"/>
                <a:ea typeface="DejaVu Sans"/>
              </a:rPr>
              <a:t>Predictive Models considered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1280160" y="2377440"/>
            <a:ext cx="4662000" cy="3564720"/>
          </a:xfrm>
          <a:prstGeom prst="rect">
            <a:avLst/>
          </a:prstGeom>
          <a:solidFill>
            <a:srgbClr val="eaf6f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5760" rIns="365760" tIns="365760" bIns="365760">
            <a:noAutofit/>
          </a:bodyPr>
          <a:p>
            <a:pPr>
              <a:lnSpc>
                <a:spcPct val="90000"/>
              </a:lnSpc>
              <a:spcBef>
                <a:spcPts val="1400"/>
              </a:spcBef>
            </a:pPr>
            <a:r>
              <a:rPr b="0" lang="en-US" sz="1600" spc="-1" strike="noStrike">
                <a:solidFill>
                  <a:srgbClr val="1d1c1d"/>
                </a:solidFill>
                <a:latin typeface="Slack-Lato"/>
                <a:ea typeface="DejaVu Sans"/>
              </a:rPr>
              <a:t>Random Forest: RandomForestClassifier</a:t>
            </a:r>
            <a:br/>
            <a:r>
              <a:rPr b="0" lang="en-US" sz="1600" spc="-1" strike="noStrike">
                <a:solidFill>
                  <a:srgbClr val="1d1c1d"/>
                </a:solidFill>
                <a:latin typeface="Slack-Lato"/>
                <a:ea typeface="DejaVu Sans"/>
              </a:rPr>
              <a:t>   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6309360" y="2377440"/>
            <a:ext cx="4662000" cy="3564720"/>
          </a:xfrm>
          <a:prstGeom prst="rect">
            <a:avLst/>
          </a:prstGeom>
          <a:solidFill>
            <a:srgbClr val="eaf6f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5760" rIns="365760" tIns="365760" bIns="365760">
            <a:noAutofit/>
          </a:bodyPr>
          <a:p>
            <a:pPr>
              <a:lnSpc>
                <a:spcPct val="90000"/>
              </a:lnSpc>
              <a:spcBef>
                <a:spcPts val="1400"/>
              </a:spcBef>
            </a:pPr>
            <a:r>
              <a:rPr b="0" lang="en-US" sz="1600" spc="-1" strike="noStrike">
                <a:solidFill>
                  <a:srgbClr val="1d1c1d"/>
                </a:solidFill>
                <a:latin typeface="Slack-Lato"/>
                <a:ea typeface="DejaVu Sans"/>
              </a:rPr>
              <a:t>Gradient Boosting: GradientBoostingClassifier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35" name="" descr=""/>
          <p:cNvPicPr/>
          <p:nvPr/>
        </p:nvPicPr>
        <p:blipFill>
          <a:blip r:embed="rId1"/>
          <a:stretch/>
        </p:blipFill>
        <p:spPr>
          <a:xfrm>
            <a:off x="1844280" y="3048480"/>
            <a:ext cx="3459240" cy="2346480"/>
          </a:xfrm>
          <a:prstGeom prst="rect">
            <a:avLst/>
          </a:prstGeom>
          <a:ln>
            <a:noFill/>
          </a:ln>
        </p:spPr>
      </p:pic>
      <p:sp>
        <p:nvSpPr>
          <p:cNvPr id="336" name="TextShape 4"/>
          <p:cNvSpPr txBox="1"/>
          <p:nvPr/>
        </p:nvSpPr>
        <p:spPr>
          <a:xfrm>
            <a:off x="1825560" y="5394960"/>
            <a:ext cx="347796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900" spc="-1" strike="noStrike">
                <a:latin typeface="Arial"/>
              </a:rPr>
              <a:t>The most important features are V17, V12, V14, V10, V11, V16.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1280160" y="1097280"/>
            <a:ext cx="982044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0" lang="en-US" sz="3200" spc="290" strike="noStrike" cap="all">
                <a:solidFill>
                  <a:srgbClr val="000000"/>
                </a:solidFill>
                <a:latin typeface="Posterama"/>
                <a:ea typeface="DejaVu Sans"/>
              </a:rPr>
              <a:t>Predictive Models considered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1280160" y="2377440"/>
            <a:ext cx="4662000" cy="3564720"/>
          </a:xfrm>
          <a:prstGeom prst="rect">
            <a:avLst/>
          </a:prstGeom>
          <a:solidFill>
            <a:srgbClr val="eaf6f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5760" rIns="365760" tIns="365760" bIns="365760">
            <a:noAutofit/>
          </a:bodyPr>
          <a:p>
            <a:pPr>
              <a:lnSpc>
                <a:spcPct val="90000"/>
              </a:lnSpc>
              <a:spcBef>
                <a:spcPts val="1400"/>
              </a:spcBef>
            </a:pPr>
            <a:r>
              <a:rPr b="0" lang="en-US" sz="1600" spc="-1" strike="noStrike">
                <a:solidFill>
                  <a:srgbClr val="1d1c1d"/>
                </a:solidFill>
                <a:latin typeface="Slack-Lato"/>
                <a:ea typeface="DejaVu Sans"/>
              </a:rPr>
              <a:t>Support Vector Machine: SVC</a:t>
            </a:r>
            <a:br/>
            <a:r>
              <a:rPr b="0" lang="en-US" sz="1600" spc="-1" strike="noStrike">
                <a:solidFill>
                  <a:srgbClr val="1d1c1d"/>
                </a:solidFill>
                <a:latin typeface="Slack-Lato"/>
                <a:ea typeface="DejaVu Sans"/>
              </a:rPr>
              <a:t>    </a:t>
            </a:r>
            <a:br/>
            <a:r>
              <a:rPr b="0" lang="en-US" sz="1600" spc="-1" strike="noStrike">
                <a:solidFill>
                  <a:srgbClr val="1d1c1d"/>
                </a:solidFill>
                <a:latin typeface="Slack-Lato"/>
                <a:ea typeface="DejaVu Sans"/>
              </a:rPr>
              <a:t>   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6309360" y="2377440"/>
            <a:ext cx="4662000" cy="3564720"/>
          </a:xfrm>
          <a:prstGeom prst="rect">
            <a:avLst/>
          </a:prstGeom>
          <a:solidFill>
            <a:srgbClr val="eaf6f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5760" rIns="365760" tIns="365760" bIns="365760">
            <a:noAutofit/>
          </a:bodyPr>
          <a:p>
            <a:pPr>
              <a:lnSpc>
                <a:spcPct val="90000"/>
              </a:lnSpc>
              <a:spcBef>
                <a:spcPts val="1400"/>
              </a:spcBef>
            </a:pPr>
            <a:r>
              <a:rPr b="0" lang="en-US" sz="1800" spc="-1" strike="noStrike">
                <a:solidFill>
                  <a:srgbClr val="1d1c1d"/>
                </a:solidFill>
                <a:latin typeface="Slack-Lato"/>
                <a:ea typeface="DejaVu Sans"/>
              </a:rPr>
              <a:t>ExtraTreesClassifier: </a:t>
            </a:r>
            <a:br/>
            <a:r>
              <a:rPr b="0" lang="en-US" sz="1800" spc="-1" strike="noStrike">
                <a:solidFill>
                  <a:srgbClr val="1d1c1d"/>
                </a:solidFill>
                <a:latin typeface="Slack-Lato"/>
                <a:ea typeface="DejaVu Sans"/>
              </a:rPr>
              <a:t>   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{15F570A1-4B36-42F9-98CB-FDCDE0E9F3BB}tf67061901_win32</Template>
  <TotalTime>185</TotalTime>
  <Application>Neat_Office/6.2.8.2$Windows_x86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2024-10-22T18:48:27Z</dcterms:created>
  <dc:creator>warren Simmons</dc:creator>
  <dc:description/>
  <dc:language>en-US</dc:language>
  <cp:lastModifiedBy/>
  <dcterms:modified xsi:type="dcterms:W3CDTF">2024-10-22T22:50:52Z</dcterms:modified>
  <cp:revision>16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MediaServiceImageTags">
    <vt:lpwstr/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11</vt:i4>
  </property>
</Properties>
</file>