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26" r:id="rId5"/>
  </p:sldMasterIdLst>
  <p:notesMasterIdLst>
    <p:notesMasterId r:id="rId19"/>
  </p:notesMasterIdLst>
  <p:sldIdLst>
    <p:sldId id="256" r:id="rId6"/>
    <p:sldId id="273" r:id="rId7"/>
    <p:sldId id="257" r:id="rId8"/>
    <p:sldId id="258" r:id="rId9"/>
    <p:sldId id="260" r:id="rId10"/>
    <p:sldId id="261" r:id="rId11"/>
    <p:sldId id="271" r:id="rId12"/>
    <p:sldId id="272" r:id="rId13"/>
    <p:sldId id="262" r:id="rId14"/>
    <p:sldId id="269" r:id="rId15"/>
    <p:sldId id="270" r:id="rId16"/>
    <p:sldId id="267" r:id="rId17"/>
    <p:sldId id="268" r:id="rId18"/>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102" autoAdjust="0"/>
  </p:normalViewPr>
  <p:slideViewPr>
    <p:cSldViewPr snapToGrid="0">
      <p:cViewPr varScale="1">
        <p:scale>
          <a:sx n="124" d="100"/>
          <a:sy n="124" d="100"/>
        </p:scale>
        <p:origin x="1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0D86926F-0A86-4EE8-A5D5-2404335229D3}" type="datetimeFigureOut">
              <a:rPr lang="en-US" smtClean="0"/>
              <a:t>10/29/2024</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6605B633-5541-4B51-A256-450D9345334D}" type="slidenum">
              <a:rPr lang="en-US" smtClean="0"/>
              <a:t>‹#›</a:t>
            </a:fld>
            <a:endParaRPr lang="en-US"/>
          </a:p>
        </p:txBody>
      </p:sp>
    </p:spTree>
    <p:extLst>
      <p:ext uri="{BB962C8B-B14F-4D97-AF65-F5344CB8AC3E}">
        <p14:creationId xmlns:p14="http://schemas.microsoft.com/office/powerpoint/2010/main" val="1455940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05B633-5541-4B51-A256-450D9345334D}" type="slidenum">
              <a:rPr lang="en-US" smtClean="0"/>
              <a:t>1</a:t>
            </a:fld>
            <a:endParaRPr lang="en-US"/>
          </a:p>
        </p:txBody>
      </p:sp>
    </p:spTree>
    <p:extLst>
      <p:ext uri="{BB962C8B-B14F-4D97-AF65-F5344CB8AC3E}">
        <p14:creationId xmlns:p14="http://schemas.microsoft.com/office/powerpoint/2010/main" val="2118706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05B633-5541-4B51-A256-450D9345334D}" type="slidenum">
              <a:rPr lang="en-US" smtClean="0"/>
              <a:t>4</a:t>
            </a:fld>
            <a:endParaRPr lang="en-US"/>
          </a:p>
        </p:txBody>
      </p:sp>
    </p:spTree>
    <p:extLst>
      <p:ext uri="{BB962C8B-B14F-4D97-AF65-F5344CB8AC3E}">
        <p14:creationId xmlns:p14="http://schemas.microsoft.com/office/powerpoint/2010/main" val="2983630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SMOTEENN with </a:t>
            </a:r>
            <a:r>
              <a:rPr lang="en-US" b="1" dirty="0" err="1"/>
              <a:t>XGBoost</a:t>
            </a:r>
            <a:r>
              <a:rPr lang="en-US" b="1" dirty="0"/>
              <a:t>:</a:t>
            </a:r>
            <a:endParaRPr lang="en-US" dirty="0"/>
          </a:p>
          <a:p>
            <a:pPr>
              <a:buFont typeface="Arial" panose="020B0604020202020204" pitchFamily="34" charset="0"/>
              <a:buNone/>
            </a:pPr>
            <a:r>
              <a:rPr lang="en-US" dirty="0"/>
              <a:t>Balances the dataset and removes noisy samples.</a:t>
            </a:r>
          </a:p>
          <a:p>
            <a:pPr>
              <a:buFont typeface="Arial" panose="020B0604020202020204" pitchFamily="34" charset="0"/>
              <a:buNone/>
            </a:pPr>
            <a:r>
              <a:rPr lang="en-US" dirty="0"/>
              <a:t>Can lead to cleaner training data and better model performance.</a:t>
            </a:r>
          </a:p>
          <a:p>
            <a:pPr>
              <a:buFont typeface="Arial" panose="020B0604020202020204" pitchFamily="34" charset="0"/>
              <a:buNone/>
            </a:pPr>
            <a:r>
              <a:rPr lang="en-US" dirty="0"/>
              <a:t>More computationally intensive, but can yield better results with proper tuning.</a:t>
            </a:r>
          </a:p>
          <a:p>
            <a:endParaRPr lang="en-US" dirty="0"/>
          </a:p>
          <a:p>
            <a:r>
              <a:rPr lang="en-US" b="1" dirty="0"/>
              <a:t>SMOTEENN (SMOTE + Edited Nearest Neighbors)</a:t>
            </a:r>
          </a:p>
          <a:p>
            <a:r>
              <a:rPr lang="en-US" dirty="0"/>
              <a:t>SMOTEENN combines SMOTE with Edited Nearest Neighbors (ENN). It works by:</a:t>
            </a:r>
          </a:p>
          <a:p>
            <a:pPr>
              <a:buFont typeface="+mj-lt"/>
              <a:buNone/>
            </a:pPr>
            <a:r>
              <a:rPr lang="en-US" dirty="0"/>
              <a:t>Applying SMOTE to generate synthetic samples for the minority class.</a:t>
            </a:r>
          </a:p>
          <a:p>
            <a:pPr>
              <a:buFont typeface="+mj-lt"/>
              <a:buNone/>
            </a:pPr>
            <a:r>
              <a:rPr lang="en-US" dirty="0"/>
              <a:t>Using ENN to remove noisy samples from both the majority and minority classes.</a:t>
            </a:r>
          </a:p>
          <a:p>
            <a:r>
              <a:rPr lang="en-US" b="1" dirty="0"/>
              <a:t>Pros:</a:t>
            </a:r>
            <a:endParaRPr lang="en-US" dirty="0"/>
          </a:p>
          <a:p>
            <a:pPr>
              <a:buFont typeface="Arial" panose="020B0604020202020204" pitchFamily="34" charset="0"/>
              <a:buNone/>
            </a:pPr>
            <a:r>
              <a:rPr lang="en-US" dirty="0"/>
              <a:t>Balances the dataset by generating synthetic samples and removing noisy samples.</a:t>
            </a:r>
          </a:p>
          <a:p>
            <a:pPr>
              <a:buFont typeface="Arial" panose="020B0604020202020204" pitchFamily="34" charset="0"/>
              <a:buNone/>
            </a:pPr>
            <a:r>
              <a:rPr lang="en-US" dirty="0"/>
              <a:t>Can improve model performance by reducing noise and providing cleaner training data.</a:t>
            </a:r>
          </a:p>
          <a:p>
            <a:r>
              <a:rPr lang="en-US" b="1" dirty="0"/>
              <a:t>Cons:</a:t>
            </a:r>
            <a:endParaRPr lang="en-US" dirty="0"/>
          </a:p>
          <a:p>
            <a:pPr>
              <a:buFont typeface="Arial" panose="020B0604020202020204" pitchFamily="34" charset="0"/>
              <a:buNone/>
            </a:pPr>
            <a:r>
              <a:rPr lang="en-US" dirty="0"/>
              <a:t>More computationally intensive than SMOTE alone.</a:t>
            </a:r>
          </a:p>
          <a:p>
            <a:pPr>
              <a:buFont typeface="Arial" panose="020B0604020202020204" pitchFamily="34" charset="0"/>
              <a:buNone/>
            </a:pPr>
            <a:r>
              <a:rPr lang="en-US" dirty="0"/>
              <a:t>May remove useful samples if not carefully tuned.</a:t>
            </a:r>
          </a:p>
          <a:p>
            <a:endParaRPr lang="en-US" dirty="0"/>
          </a:p>
        </p:txBody>
      </p:sp>
      <p:sp>
        <p:nvSpPr>
          <p:cNvPr id="4" name="Slide Number Placeholder 3"/>
          <p:cNvSpPr>
            <a:spLocks noGrp="1"/>
          </p:cNvSpPr>
          <p:nvPr>
            <p:ph type="sldNum" sz="quarter" idx="5"/>
          </p:nvPr>
        </p:nvSpPr>
        <p:spPr/>
        <p:txBody>
          <a:bodyPr/>
          <a:lstStyle/>
          <a:p>
            <a:fld id="{6605B633-5541-4B51-A256-450D9345334D}" type="slidenum">
              <a:rPr lang="en-US" smtClean="0"/>
              <a:t>7</a:t>
            </a:fld>
            <a:endParaRPr lang="en-US"/>
          </a:p>
        </p:txBody>
      </p:sp>
    </p:spTree>
    <p:extLst>
      <p:ext uri="{BB962C8B-B14F-4D97-AF65-F5344CB8AC3E}">
        <p14:creationId xmlns:p14="http://schemas.microsoft.com/office/powerpoint/2010/main" val="2002708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dirty="0">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dirty="0">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dirty="0">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dirty="0">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9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9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0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1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1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1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1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3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5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5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4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4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4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5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5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6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6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6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7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7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7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7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7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7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 name="CustomShape 1"/>
          <p:cNvSpPr/>
          <p:nvPr/>
        </p:nvSpPr>
        <p:spPr>
          <a:xfrm>
            <a:off x="0" y="0"/>
            <a:ext cx="12190320" cy="6856200"/>
          </a:xfrm>
          <a:custGeom>
            <a:avLst/>
            <a:gdLst/>
            <a:ahLst/>
            <a:cxnLst/>
            <a:rect l="l" t="t" r="r" b="b"/>
            <a:pathLst>
              <a:path w="12192000" h="6858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rgbClr val="C7DBE1"/>
          </a:solidFill>
          <a:ln w="12600">
            <a:noFill/>
          </a:ln>
        </p:spPr>
        <p:style>
          <a:lnRef idx="0">
            <a:scrgbClr r="0" g="0" b="0"/>
          </a:lnRef>
          <a:fillRef idx="0">
            <a:scrgbClr r="0" g="0" b="0"/>
          </a:fillRef>
          <a:effectRef idx="0">
            <a:scrgbClr r="0" g="0" b="0"/>
          </a:effectRef>
          <a:fontRef idx="minor"/>
        </p:style>
      </p:sp>
      <p:sp>
        <p:nvSpPr>
          <p:cNvPr id="5" name="CustomShape 2"/>
          <p:cNvSpPr/>
          <p:nvPr/>
        </p:nvSpPr>
        <p:spPr>
          <a:xfrm>
            <a:off x="5891040" y="5628240"/>
            <a:ext cx="407880" cy="86400"/>
          </a:xfrm>
          <a:prstGeom prst="rect">
            <a:avLst/>
          </a:prstGeom>
          <a:solidFill>
            <a:srgbClr val="96D3ED"/>
          </a:solidFill>
          <a:ln w="12600">
            <a:noFill/>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pic>
        <p:nvPicPr>
          <p:cNvPr id="6" name="Picture 5">
            <a:extLst>
              <a:ext uri="{FF2B5EF4-FFF2-40B4-BE49-F238E27FC236}">
                <a16:creationId xmlns:a16="http://schemas.microsoft.com/office/drawing/2014/main" id="{A0A3A32C-9508-3488-701F-F9B32C9BBC53}"/>
              </a:ext>
            </a:extLst>
          </p:cNvPr>
          <p:cNvPicPr>
            <a:picLocks noChangeAspect="1"/>
          </p:cNvPicPr>
          <p:nvPr userDrawn="1"/>
        </p:nvPicPr>
        <p:blipFill>
          <a:blip r:embed="rId15"/>
          <a:stretch>
            <a:fillRect/>
          </a:stretch>
        </p:blipFill>
        <p:spPr>
          <a:xfrm>
            <a:off x="426720" y="496168"/>
            <a:ext cx="8987246" cy="599149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8610480" y="0"/>
            <a:ext cx="3579480" cy="6856200"/>
          </a:xfrm>
          <a:custGeom>
            <a:avLst/>
            <a:gdLst/>
            <a:ahLst/>
            <a:cxnLst/>
            <a:rect l="l" t="t" r="r" b="b"/>
            <a:pathLst>
              <a:path w="3581400" h="68580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rgbClr val="C7DBE1"/>
          </a:solidFill>
          <a:ln w="12600">
            <a:noFill/>
          </a:ln>
        </p:spPr>
        <p:style>
          <a:lnRef idx="0">
            <a:scrgbClr r="0" g="0" b="0"/>
          </a:lnRef>
          <a:fillRef idx="0">
            <a:scrgbClr r="0" g="0" b="0"/>
          </a:fillRef>
          <a:effectRef idx="0">
            <a:scrgbClr r="0" g="0" b="0"/>
          </a:effectRef>
          <a:fontRef idx="minor"/>
        </p:style>
      </p:sp>
      <p:sp>
        <p:nvSpPr>
          <p:cNvPr id="41" name="Line 2"/>
          <p:cNvSpPr/>
          <p:nvPr/>
        </p:nvSpPr>
        <p:spPr>
          <a:xfrm>
            <a:off x="1295280" y="822960"/>
            <a:ext cx="411480" cy="0"/>
          </a:xfrm>
          <a:prstGeom prst="line">
            <a:avLst/>
          </a:prstGeom>
          <a:ln w="88920">
            <a:solidFill>
              <a:srgbClr val="96D3ED"/>
            </a:solidFill>
            <a:miter/>
          </a:ln>
        </p:spPr>
        <p:style>
          <a:lnRef idx="0">
            <a:scrgbClr r="0" g="0" b="0"/>
          </a:lnRef>
          <a:fillRef idx="0">
            <a:scrgbClr r="0" g="0" b="0"/>
          </a:fillRef>
          <a:effectRef idx="0">
            <a:scrgbClr r="0" g="0" b="0"/>
          </a:effectRef>
          <a:fontRef idx="minor"/>
        </p:style>
      </p:sp>
      <p:sp>
        <p:nvSpPr>
          <p:cNvPr id="42" name="PlaceHolder 3"/>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43"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 name="CustomShape 1"/>
          <p:cNvSpPr/>
          <p:nvPr/>
        </p:nvSpPr>
        <p:spPr>
          <a:xfrm>
            <a:off x="0" y="0"/>
            <a:ext cx="12190320" cy="4456080"/>
          </a:xfrm>
          <a:custGeom>
            <a:avLst/>
            <a:gdLst/>
            <a:ahLst/>
            <a:cxnLst/>
            <a:rect l="l" t="t" r="r" b="b"/>
            <a:pathLst>
              <a:path w="12192000" h="44577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rgbClr val="C7DBE1"/>
          </a:solidFill>
          <a:ln w="12600">
            <a:noFill/>
          </a:ln>
        </p:spPr>
        <p:style>
          <a:lnRef idx="0">
            <a:scrgbClr r="0" g="0" b="0"/>
          </a:lnRef>
          <a:fillRef idx="0">
            <a:scrgbClr r="0" g="0" b="0"/>
          </a:fillRef>
          <a:effectRef idx="0">
            <a:scrgbClr r="0" g="0" b="0"/>
          </a:effectRef>
          <a:fontRef idx="minor"/>
        </p:style>
      </p:sp>
      <p:sp>
        <p:nvSpPr>
          <p:cNvPr id="81" name="CustomShape 2"/>
          <p:cNvSpPr/>
          <p:nvPr/>
        </p:nvSpPr>
        <p:spPr>
          <a:xfrm>
            <a:off x="5891040" y="5628240"/>
            <a:ext cx="407880" cy="86400"/>
          </a:xfrm>
          <a:prstGeom prst="rect">
            <a:avLst/>
          </a:prstGeom>
          <a:solidFill>
            <a:srgbClr val="96D3ED"/>
          </a:solidFill>
          <a:ln w="12600">
            <a:noFill/>
          </a:ln>
        </p:spPr>
        <p:style>
          <a:lnRef idx="0">
            <a:scrgbClr r="0" g="0" b="0"/>
          </a:lnRef>
          <a:fillRef idx="0">
            <a:scrgbClr r="0" g="0" b="0"/>
          </a:fillRef>
          <a:effectRef idx="0">
            <a:scrgbClr r="0" g="0" b="0"/>
          </a:effectRef>
          <a:fontRef idx="minor"/>
        </p:style>
      </p:sp>
      <p:sp>
        <p:nvSpPr>
          <p:cNvPr id="82" name="PlaceHolder 3"/>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83"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 name="Line 1"/>
          <p:cNvSpPr/>
          <p:nvPr/>
        </p:nvSpPr>
        <p:spPr>
          <a:xfrm>
            <a:off x="1295280" y="822960"/>
            <a:ext cx="411480" cy="0"/>
          </a:xfrm>
          <a:prstGeom prst="line">
            <a:avLst/>
          </a:prstGeom>
          <a:ln w="88920">
            <a:solidFill>
              <a:srgbClr val="96D3ED"/>
            </a:solidFill>
            <a:miter/>
          </a:ln>
        </p:spPr>
        <p:style>
          <a:lnRef idx="0">
            <a:scrgbClr r="0" g="0" b="0"/>
          </a:lnRef>
          <a:fillRef idx="0">
            <a:scrgbClr r="0" g="0" b="0"/>
          </a:fillRef>
          <a:effectRef idx="0">
            <a:scrgbClr r="0" g="0" b="0"/>
          </a:effectRef>
          <a:fontRef idx="minor"/>
        </p:style>
      </p:sp>
      <p:sp>
        <p:nvSpPr>
          <p:cNvPr id="121" name="PlaceHolder 2"/>
          <p:cNvSpPr>
            <a:spLocks noGrp="1"/>
          </p:cNvSpPr>
          <p:nvPr>
            <p:ph type="title"/>
          </p:nvPr>
        </p:nvSpPr>
        <p:spPr>
          <a:xfrm>
            <a:off x="609480" y="273240"/>
            <a:ext cx="10972080" cy="1145160"/>
          </a:xfrm>
          <a:prstGeom prst="rect">
            <a:avLst/>
          </a:prstGeom>
        </p:spPr>
        <p:txBody>
          <a:bodyPr lIns="0" tIns="0" rIns="0" bIns="0" anchor="ctr">
            <a:spAutoFit/>
          </a:bodyPr>
          <a:lstStyle/>
          <a:p>
            <a:r>
              <a:rPr lang="en-US" sz="1800" b="0" strike="noStrike" spc="-1">
                <a:latin typeface="Arial"/>
              </a:rPr>
              <a:t>Click to edit the title text format</a:t>
            </a:r>
          </a:p>
        </p:txBody>
      </p:sp>
      <p:sp>
        <p:nvSpPr>
          <p:cNvPr id="122" name="PlaceHolder 3"/>
          <p:cNvSpPr>
            <a:spLocks noGrp="1"/>
          </p:cNvSpPr>
          <p:nvPr>
            <p:ph type="body"/>
          </p:nvPr>
        </p:nvSpPr>
        <p:spPr>
          <a:xfrm>
            <a:off x="60948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123" name="PlaceHolder 4"/>
          <p:cNvSpPr>
            <a:spLocks noGrp="1"/>
          </p:cNvSpPr>
          <p:nvPr>
            <p:ph type="body"/>
          </p:nvPr>
        </p:nvSpPr>
        <p:spPr>
          <a:xfrm>
            <a:off x="623196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8" name="Line 1"/>
          <p:cNvSpPr/>
          <p:nvPr/>
        </p:nvSpPr>
        <p:spPr>
          <a:xfrm>
            <a:off x="1295280" y="822960"/>
            <a:ext cx="411480" cy="0"/>
          </a:xfrm>
          <a:prstGeom prst="line">
            <a:avLst/>
          </a:prstGeom>
          <a:ln w="88920">
            <a:solidFill>
              <a:srgbClr val="96D3ED"/>
            </a:solidFill>
            <a:miter/>
          </a:ln>
        </p:spPr>
        <p:style>
          <a:lnRef idx="0">
            <a:scrgbClr r="0" g="0" b="0"/>
          </a:lnRef>
          <a:fillRef idx="0">
            <a:scrgbClr r="0" g="0" b="0"/>
          </a:fillRef>
          <a:effectRef idx="0">
            <a:scrgbClr r="0" g="0" b="0"/>
          </a:effectRef>
          <a:fontRef idx="minor"/>
        </p:style>
      </p:sp>
      <p:sp>
        <p:nvSpPr>
          <p:cNvPr id="239" name="PlaceHolder 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40"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2"/>
          <p:cNvSpPr/>
          <p:nvPr/>
        </p:nvSpPr>
        <p:spPr>
          <a:xfrm>
            <a:off x="672344" y="5456463"/>
            <a:ext cx="3560817" cy="59871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100" b="1" strike="noStrike" spc="-1" dirty="0">
                <a:solidFill>
                  <a:schemeClr val="bg1"/>
                </a:solidFill>
                <a:latin typeface="Lucida Bright"/>
                <a:ea typeface="DejaVu Sans"/>
              </a:rPr>
              <a:t>Team 3: </a:t>
            </a:r>
          </a:p>
          <a:p>
            <a:pPr>
              <a:lnSpc>
                <a:spcPct val="100000"/>
              </a:lnSpc>
            </a:pPr>
            <a:r>
              <a:rPr lang="en-US" sz="1100" b="1" strike="noStrike" spc="-1" dirty="0">
                <a:solidFill>
                  <a:schemeClr val="bg1"/>
                </a:solidFill>
                <a:latin typeface="Lucida Bright"/>
                <a:ea typeface="DejaVu Sans"/>
              </a:rPr>
              <a:t>Cody Lerch, </a:t>
            </a:r>
            <a:r>
              <a:rPr lang="en-US" sz="1100" b="1" strike="noStrike" spc="-1" dirty="0" err="1">
                <a:solidFill>
                  <a:schemeClr val="bg1"/>
                </a:solidFill>
                <a:latin typeface="Lucida Bright"/>
                <a:ea typeface="DejaVu Sans"/>
              </a:rPr>
              <a:t>Debasis</a:t>
            </a:r>
            <a:r>
              <a:rPr lang="en-US" sz="1100" b="1" strike="noStrike" spc="-1" dirty="0">
                <a:solidFill>
                  <a:schemeClr val="bg1"/>
                </a:solidFill>
                <a:latin typeface="Lucida Bright"/>
                <a:ea typeface="DejaVu Sans"/>
              </a:rPr>
              <a:t> Pradhan, Elena </a:t>
            </a:r>
            <a:r>
              <a:rPr lang="en-US" sz="1100" b="1" strike="noStrike" spc="-1" dirty="0" err="1">
                <a:solidFill>
                  <a:schemeClr val="bg1"/>
                </a:solidFill>
                <a:latin typeface="Lucida Bright"/>
                <a:ea typeface="DejaVu Sans"/>
              </a:rPr>
              <a:t>Gehle</a:t>
            </a:r>
            <a:r>
              <a:rPr lang="en-US" sz="1100" b="1" strike="noStrike" spc="-1" dirty="0">
                <a:solidFill>
                  <a:schemeClr val="bg1"/>
                </a:solidFill>
                <a:latin typeface="Lucida Bright"/>
                <a:ea typeface="DejaVu Sans"/>
              </a:rPr>
              <a:t>, Isaac Fonseca, and Warren Simmons</a:t>
            </a:r>
            <a:endParaRPr lang="en-US" sz="1100" b="1" strike="noStrike" spc="-1" dirty="0">
              <a:solidFill>
                <a:schemeClr val="bg1"/>
              </a:solidFill>
              <a:latin typeface="Arial"/>
            </a:endParaRPr>
          </a:p>
        </p:txBody>
      </p:sp>
      <p:sp>
        <p:nvSpPr>
          <p:cNvPr id="3" name="TextBox 2">
            <a:extLst>
              <a:ext uri="{FF2B5EF4-FFF2-40B4-BE49-F238E27FC236}">
                <a16:creationId xmlns:a16="http://schemas.microsoft.com/office/drawing/2014/main" id="{C8B48AF8-809E-ADB7-3310-FF891A78BDD1}"/>
              </a:ext>
            </a:extLst>
          </p:cNvPr>
          <p:cNvSpPr txBox="1"/>
          <p:nvPr/>
        </p:nvSpPr>
        <p:spPr>
          <a:xfrm>
            <a:off x="-78907" y="580407"/>
            <a:ext cx="4205312" cy="341632"/>
          </a:xfrm>
          <a:prstGeom prst="rect">
            <a:avLst/>
          </a:prstGeom>
          <a:noFill/>
        </p:spPr>
        <p:txBody>
          <a:bodyPr wrap="square">
            <a:spAutoFit/>
          </a:bodyPr>
          <a:lstStyle/>
          <a:p>
            <a:pPr algn="ctr">
              <a:lnSpc>
                <a:spcPct val="90000"/>
              </a:lnSpc>
            </a:pPr>
            <a:r>
              <a:rPr lang="en-US" sz="1800" b="0" strike="noStrike" cap="all" spc="287" dirty="0">
                <a:solidFill>
                  <a:schemeClr val="bg1"/>
                </a:solidFill>
                <a:latin typeface="Posterama"/>
                <a:ea typeface="DejaVu Sans"/>
              </a:rPr>
              <a:t>Credit card fraud</a:t>
            </a:r>
            <a:endParaRPr lang="en-US" sz="1800" b="0" strike="noStrike" spc="-1" dirty="0">
              <a:solidFill>
                <a:schemeClr val="bg1"/>
              </a:solidFill>
              <a:latin typeface="Arial"/>
            </a:endParaRPr>
          </a:p>
        </p:txBody>
      </p:sp>
      <p:sp>
        <p:nvSpPr>
          <p:cNvPr id="5" name="TextBox 4">
            <a:extLst>
              <a:ext uri="{FF2B5EF4-FFF2-40B4-BE49-F238E27FC236}">
                <a16:creationId xmlns:a16="http://schemas.microsoft.com/office/drawing/2014/main" id="{5E50CADB-C592-D60D-AE52-FF4891D20EE7}"/>
              </a:ext>
            </a:extLst>
          </p:cNvPr>
          <p:cNvSpPr txBox="1"/>
          <p:nvPr/>
        </p:nvSpPr>
        <p:spPr>
          <a:xfrm>
            <a:off x="410933" y="6268447"/>
            <a:ext cx="4280738" cy="200055"/>
          </a:xfrm>
          <a:prstGeom prst="rect">
            <a:avLst/>
          </a:prstGeom>
          <a:noFill/>
        </p:spPr>
        <p:txBody>
          <a:bodyPr wrap="square">
            <a:spAutoFit/>
          </a:bodyPr>
          <a:lstStyle/>
          <a:p>
            <a:r>
              <a:rPr lang="en-US" sz="700" dirty="0">
                <a:solidFill>
                  <a:schemeClr val="bg1"/>
                </a:solidFill>
              </a:rPr>
              <a:t>https://www.linkedin.com/pulse/3-types-credit-card-frauds-how-mitigate-them-2023-mark-taylor/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0973F-5875-1A65-8338-AA59C87A24C9}"/>
            </a:ext>
          </a:extLst>
        </p:cNvPr>
        <p:cNvGrpSpPr/>
        <p:nvPr/>
      </p:nvGrpSpPr>
      <p:grpSpPr>
        <a:xfrm>
          <a:off x="0" y="0"/>
          <a:ext cx="0" cy="0"/>
          <a:chOff x="0" y="0"/>
          <a:chExt cx="0" cy="0"/>
        </a:xfrm>
      </p:grpSpPr>
      <p:sp>
        <p:nvSpPr>
          <p:cNvPr id="290" name="CustomShape 1">
            <a:extLst>
              <a:ext uri="{FF2B5EF4-FFF2-40B4-BE49-F238E27FC236}">
                <a16:creationId xmlns:a16="http://schemas.microsoft.com/office/drawing/2014/main" id="{73C54FB1-3A4D-E7E9-7952-07F16E6F8560}"/>
              </a:ext>
            </a:extLst>
          </p:cNvPr>
          <p:cNvSpPr/>
          <p:nvPr/>
        </p:nvSpPr>
        <p:spPr>
          <a:xfrm>
            <a:off x="1185960" y="224655"/>
            <a:ext cx="9820080" cy="9126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US" sz="3200" b="0" strike="noStrike" cap="all" spc="287" dirty="0">
                <a:solidFill>
                  <a:srgbClr val="000000"/>
                </a:solidFill>
                <a:latin typeface="Posterama"/>
                <a:ea typeface="DejaVu Sans"/>
              </a:rPr>
              <a:t>Predictive Models XGB Test data</a:t>
            </a:r>
            <a:endParaRPr lang="en-US" sz="3200" b="0" strike="noStrike" spc="-1" dirty="0">
              <a:latin typeface="Arial"/>
            </a:endParaRPr>
          </a:p>
        </p:txBody>
      </p:sp>
      <p:pic>
        <p:nvPicPr>
          <p:cNvPr id="4" name="Picture 3">
            <a:extLst>
              <a:ext uri="{FF2B5EF4-FFF2-40B4-BE49-F238E27FC236}">
                <a16:creationId xmlns:a16="http://schemas.microsoft.com/office/drawing/2014/main" id="{ADB4D8DA-EA38-E8DC-4C01-99802E76CD38}"/>
              </a:ext>
            </a:extLst>
          </p:cNvPr>
          <p:cNvPicPr>
            <a:picLocks noChangeAspect="1"/>
          </p:cNvPicPr>
          <p:nvPr/>
        </p:nvPicPr>
        <p:blipFill>
          <a:blip r:embed="rId2"/>
          <a:stretch>
            <a:fillRect/>
          </a:stretch>
        </p:blipFill>
        <p:spPr>
          <a:xfrm>
            <a:off x="464291" y="762937"/>
            <a:ext cx="7352206" cy="5725570"/>
          </a:xfrm>
          <a:prstGeom prst="rect">
            <a:avLst/>
          </a:prstGeom>
        </p:spPr>
      </p:pic>
    </p:spTree>
    <p:extLst>
      <p:ext uri="{BB962C8B-B14F-4D97-AF65-F5344CB8AC3E}">
        <p14:creationId xmlns:p14="http://schemas.microsoft.com/office/powerpoint/2010/main" val="410439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93D46-7285-8716-2BD1-2C5A24F8B26A}"/>
            </a:ext>
          </a:extLst>
        </p:cNvPr>
        <p:cNvGrpSpPr/>
        <p:nvPr/>
      </p:nvGrpSpPr>
      <p:grpSpPr>
        <a:xfrm>
          <a:off x="0" y="0"/>
          <a:ext cx="0" cy="0"/>
          <a:chOff x="0" y="0"/>
          <a:chExt cx="0" cy="0"/>
        </a:xfrm>
      </p:grpSpPr>
      <p:sp>
        <p:nvSpPr>
          <p:cNvPr id="290" name="CustomShape 1">
            <a:extLst>
              <a:ext uri="{FF2B5EF4-FFF2-40B4-BE49-F238E27FC236}">
                <a16:creationId xmlns:a16="http://schemas.microsoft.com/office/drawing/2014/main" id="{AE43EAE5-5BEE-EFF3-29F1-21203D1DAFF3}"/>
              </a:ext>
            </a:extLst>
          </p:cNvPr>
          <p:cNvSpPr/>
          <p:nvPr/>
        </p:nvSpPr>
        <p:spPr>
          <a:xfrm>
            <a:off x="1185960" y="224655"/>
            <a:ext cx="9820080" cy="9126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US" sz="3200" b="0" strike="noStrike" cap="all" spc="287" dirty="0">
                <a:solidFill>
                  <a:srgbClr val="000000"/>
                </a:solidFill>
                <a:latin typeface="Posterama"/>
                <a:ea typeface="DejaVu Sans"/>
              </a:rPr>
              <a:t>Predictive Models XGB Test data</a:t>
            </a:r>
            <a:endParaRPr lang="en-US" sz="3200" b="0" strike="noStrike" spc="-1" dirty="0">
              <a:latin typeface="Arial"/>
            </a:endParaRPr>
          </a:p>
        </p:txBody>
      </p:sp>
      <p:pic>
        <p:nvPicPr>
          <p:cNvPr id="4" name="Picture 3" descr="A graph of a curve&#10;&#10;Description automatically generated with medium confidence">
            <a:extLst>
              <a:ext uri="{FF2B5EF4-FFF2-40B4-BE49-F238E27FC236}">
                <a16:creationId xmlns:a16="http://schemas.microsoft.com/office/drawing/2014/main" id="{5DDDF384-04F1-061F-9567-9D8FA9938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794"/>
            <a:ext cx="9144018" cy="5486411"/>
          </a:xfrm>
          <a:prstGeom prst="rect">
            <a:avLst/>
          </a:prstGeom>
        </p:spPr>
      </p:pic>
    </p:spTree>
    <p:extLst>
      <p:ext uri="{BB962C8B-B14F-4D97-AF65-F5344CB8AC3E}">
        <p14:creationId xmlns:p14="http://schemas.microsoft.com/office/powerpoint/2010/main" val="1336081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0866E6-FFD3-A541-95EC-3DEB22082D9B}"/>
              </a:ext>
            </a:extLst>
          </p:cNvPr>
          <p:cNvPicPr>
            <a:picLocks noChangeAspect="1"/>
          </p:cNvPicPr>
          <p:nvPr/>
        </p:nvPicPr>
        <p:blipFill>
          <a:blip r:embed="rId2"/>
          <a:stretch>
            <a:fillRect/>
          </a:stretch>
        </p:blipFill>
        <p:spPr>
          <a:xfrm>
            <a:off x="382680" y="2852581"/>
            <a:ext cx="5078408" cy="4005419"/>
          </a:xfrm>
          <a:prstGeom prst="rect">
            <a:avLst/>
          </a:prstGeom>
        </p:spPr>
      </p:pic>
      <p:sp>
        <p:nvSpPr>
          <p:cNvPr id="305" name="CustomShape 1"/>
          <p:cNvSpPr/>
          <p:nvPr/>
        </p:nvSpPr>
        <p:spPr>
          <a:xfrm>
            <a:off x="1216785" y="846787"/>
            <a:ext cx="5027400" cy="6876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US" sz="3200" b="0" strike="noStrike" cap="all" spc="287" dirty="0">
                <a:solidFill>
                  <a:srgbClr val="000000"/>
                </a:solidFill>
                <a:latin typeface="Posterama"/>
                <a:ea typeface="DejaVu Sans"/>
              </a:rPr>
              <a:t>Conclusion</a:t>
            </a:r>
            <a:endParaRPr lang="en-US" sz="3200" b="0" strike="noStrike" spc="-1" dirty="0">
              <a:latin typeface="Arial"/>
            </a:endParaRPr>
          </a:p>
        </p:txBody>
      </p:sp>
      <p:sp>
        <p:nvSpPr>
          <p:cNvPr id="4" name="Subtitle 3">
            <a:extLst>
              <a:ext uri="{FF2B5EF4-FFF2-40B4-BE49-F238E27FC236}">
                <a16:creationId xmlns:a16="http://schemas.microsoft.com/office/drawing/2014/main" id="{3DBD1559-B7C9-67AE-100A-643C1A06F380}"/>
              </a:ext>
            </a:extLst>
          </p:cNvPr>
          <p:cNvSpPr>
            <a:spLocks noGrp="1"/>
          </p:cNvSpPr>
          <p:nvPr>
            <p:ph type="subTitle"/>
          </p:nvPr>
        </p:nvSpPr>
        <p:spPr>
          <a:xfrm>
            <a:off x="219718" y="1744585"/>
            <a:ext cx="10972440" cy="1107996"/>
          </a:xfrm>
        </p:spPr>
        <p:txBody>
          <a:bodyPr/>
          <a:lstStyle/>
          <a:p>
            <a:r>
              <a:rPr lang="en-US" sz="2000" b="0" i="0" dirty="0">
                <a:solidFill>
                  <a:srgbClr val="1D1C1D"/>
                </a:solidFill>
                <a:effectLst/>
                <a:latin typeface="HCo Gotham SSm"/>
              </a:rPr>
              <a:t>Further research: If we had more time, we would investigate the two periods of time within the 48 hours that had no fraudulent activity. Analyzing more data than just the 48 hour period used for this dataset could give further insights as to whether there is a pattern of time that fraudulent charges tend to follow.</a:t>
            </a:r>
            <a:endParaRPr lang="en-US" sz="2000" dirty="0">
              <a:latin typeface="HCo Gotham SS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1280160" y="1097280"/>
            <a:ext cx="9599400" cy="9126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US" sz="3200" b="0" strike="noStrike" cap="all" spc="287">
                <a:solidFill>
                  <a:srgbClr val="000000"/>
                </a:solidFill>
                <a:latin typeface="Posterama"/>
                <a:ea typeface="DejaVu Sans"/>
              </a:rPr>
              <a:t>references</a:t>
            </a:r>
            <a:endParaRPr lang="en-US" sz="3200" b="0" strike="noStrike" spc="-1">
              <a:latin typeface="Arial"/>
            </a:endParaRPr>
          </a:p>
        </p:txBody>
      </p:sp>
      <p:sp>
        <p:nvSpPr>
          <p:cNvPr id="308" name="CustomShape 2"/>
          <p:cNvSpPr/>
          <p:nvPr/>
        </p:nvSpPr>
        <p:spPr>
          <a:xfrm>
            <a:off x="830160" y="1613160"/>
            <a:ext cx="10844280" cy="163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50" b="0" strike="noStrike" spc="-1">
                <a:solidFill>
                  <a:srgbClr val="000000"/>
                </a:solidFill>
                <a:latin typeface="HCo Gotham SSm"/>
                <a:ea typeface="DejaVu Sans"/>
              </a:rPr>
              <a:t>1).  Gabriel Preda (2024) Credit Card Fraud Detection Predictive Models. https://www.kaggle.com/code/gpreda/credit-card-fraud-detection-predictive-models</a:t>
            </a:r>
            <a:endParaRPr lang="en-US" sz="1050" b="0" strike="noStrike" spc="-1">
              <a:latin typeface="Arial"/>
            </a:endParaRPr>
          </a:p>
          <a:p>
            <a:pPr>
              <a:lnSpc>
                <a:spcPct val="100000"/>
              </a:lnSpc>
            </a:pPr>
            <a:r>
              <a:rPr lang="en-US" sz="1050" b="0" strike="noStrike" spc="-1">
                <a:solidFill>
                  <a:srgbClr val="000000"/>
                </a:solidFill>
                <a:latin typeface="HCo Gotham SSm"/>
                <a:ea typeface="DejaVu Sans"/>
              </a:rPr>
              <a:t>2). Brett Cruz(2024, Jul 26) 52 Million Americans Experienced Credit Card Fraud Last Year. </a:t>
            </a:r>
            <a:r>
              <a:rPr lang="en-US" sz="1050" b="0" strike="noStrike" spc="-1">
                <a:solidFill>
                  <a:srgbClr val="000000"/>
                </a:solidFill>
                <a:latin typeface="Daytona Condensed Light"/>
                <a:ea typeface="DejaVu Sans"/>
              </a:rPr>
              <a:t>Securiety.org</a:t>
            </a:r>
            <a:endParaRPr lang="en-US" sz="1050" b="0" strike="noStrike" spc="-1">
              <a:latin typeface="Arial"/>
            </a:endParaRPr>
          </a:p>
          <a:p>
            <a:pPr>
              <a:lnSpc>
                <a:spcPct val="100000"/>
              </a:lnSpc>
            </a:pPr>
            <a:r>
              <a:rPr lang="en-US" sz="1050" b="0" strike="noStrike" spc="-1">
                <a:solidFill>
                  <a:srgbClr val="000000"/>
                </a:solidFill>
                <a:latin typeface="Arial"/>
                <a:ea typeface="DejaVu Sans"/>
              </a:rPr>
              <a:t>3).  RandomForrestClassifier, </a:t>
            </a:r>
            <a:r>
              <a:rPr lang="en-US" sz="1000" b="0" strike="noStrike" spc="-1">
                <a:solidFill>
                  <a:srgbClr val="000000"/>
                </a:solidFill>
                <a:latin typeface="Arial"/>
                <a:ea typeface="DejaVu Sans"/>
              </a:rPr>
              <a:t>http://scikit-learn.org/stable/modules/generated/sklearn.ensemble.RandomForestClassifier.html</a:t>
            </a: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F0A68-A519-B3E3-0935-BD2C9C499BDC}"/>
              </a:ext>
            </a:extLst>
          </p:cNvPr>
          <p:cNvSpPr>
            <a:spLocks noGrp="1"/>
          </p:cNvSpPr>
          <p:nvPr>
            <p:ph type="title"/>
          </p:nvPr>
        </p:nvSpPr>
        <p:spPr>
          <a:xfrm>
            <a:off x="609480" y="217916"/>
            <a:ext cx="10972440" cy="609398"/>
          </a:xfrm>
        </p:spPr>
        <p:txBody>
          <a:bodyPr/>
          <a:lstStyle/>
          <a:p>
            <a:pPr algn="ctr"/>
            <a:r>
              <a:rPr lang="en-US" dirty="0">
                <a:latin typeface="Posterama" panose="020B0504020200020000" pitchFamily="34" charset="0"/>
                <a:cs typeface="Posterama" panose="020B0504020200020000" pitchFamily="34" charset="0"/>
              </a:rPr>
              <a:t>Project</a:t>
            </a:r>
            <a:r>
              <a:rPr lang="en-US" dirty="0"/>
              <a:t> Overview</a:t>
            </a:r>
          </a:p>
        </p:txBody>
      </p:sp>
      <p:sp>
        <p:nvSpPr>
          <p:cNvPr id="3" name="Subtitle 2">
            <a:extLst>
              <a:ext uri="{FF2B5EF4-FFF2-40B4-BE49-F238E27FC236}">
                <a16:creationId xmlns:a16="http://schemas.microsoft.com/office/drawing/2014/main" id="{126AFC62-1F85-281E-34A5-07E8000523A9}"/>
              </a:ext>
            </a:extLst>
          </p:cNvPr>
          <p:cNvSpPr>
            <a:spLocks noGrp="1"/>
          </p:cNvSpPr>
          <p:nvPr>
            <p:ph type="subTitle"/>
          </p:nvPr>
        </p:nvSpPr>
        <p:spPr>
          <a:xfrm>
            <a:off x="609480" y="960255"/>
            <a:ext cx="10972440" cy="6405343"/>
          </a:xfrm>
        </p:spPr>
        <p:txBody>
          <a:bodyPr/>
          <a:lstStyle/>
          <a:p>
            <a:r>
              <a:rPr lang="en-US" sz="2000" dirty="0">
                <a:latin typeface="HCo Gotham SSm"/>
              </a:rPr>
              <a:t>Data scaled and split into two separate CSVs, train and test.</a:t>
            </a:r>
          </a:p>
          <a:p>
            <a:r>
              <a:rPr lang="en-US" sz="2000" dirty="0">
                <a:latin typeface="HCo Gotham SSm"/>
              </a:rPr>
              <a:t>Each of us ran one of the following models:</a:t>
            </a:r>
          </a:p>
          <a:p>
            <a:pPr lvl="1"/>
            <a:r>
              <a:rPr lang="en-US" sz="2000" dirty="0">
                <a:latin typeface="HCo Gotham SSm"/>
              </a:rPr>
              <a:t>Logistic Regression</a:t>
            </a:r>
          </a:p>
          <a:p>
            <a:pPr lvl="1"/>
            <a:r>
              <a:rPr lang="en-US" sz="2000" dirty="0">
                <a:latin typeface="HCo Gotham SSm"/>
              </a:rPr>
              <a:t>SVM</a:t>
            </a:r>
          </a:p>
          <a:p>
            <a:pPr lvl="1"/>
            <a:r>
              <a:rPr lang="en-US" sz="2000" dirty="0">
                <a:latin typeface="HCo Gotham SSm"/>
              </a:rPr>
              <a:t>KNN</a:t>
            </a:r>
          </a:p>
          <a:p>
            <a:pPr lvl="1"/>
            <a:r>
              <a:rPr lang="en-US" sz="2000" dirty="0">
                <a:latin typeface="HCo Gotham SSm"/>
              </a:rPr>
              <a:t>Decision Tree</a:t>
            </a:r>
          </a:p>
          <a:p>
            <a:pPr lvl="1"/>
            <a:r>
              <a:rPr lang="en-US" sz="2000" dirty="0">
                <a:latin typeface="HCo Gotham SSm"/>
              </a:rPr>
              <a:t>Random Forest</a:t>
            </a:r>
          </a:p>
          <a:p>
            <a:pPr lvl="1"/>
            <a:r>
              <a:rPr lang="en-US" sz="2000" dirty="0" err="1">
                <a:latin typeface="HCo Gotham SSm"/>
              </a:rPr>
              <a:t>XGBoost</a:t>
            </a:r>
            <a:endParaRPr lang="en-US" sz="2000" dirty="0">
              <a:latin typeface="HCo Gotham SSm"/>
            </a:endParaRPr>
          </a:p>
          <a:p>
            <a:pPr marL="457200" lvl="1" indent="0">
              <a:buNone/>
            </a:pPr>
            <a:endParaRPr lang="en-US" sz="2000" dirty="0">
              <a:latin typeface="HCo Gotham SSm"/>
            </a:endParaRPr>
          </a:p>
          <a:p>
            <a:r>
              <a:rPr lang="en-US" sz="2000" dirty="0">
                <a:latin typeface="HCo Gotham SSm"/>
              </a:rPr>
              <a:t>Each model ran one default, one oversample(SMOTE &amp; SMOTEENN), and one under sample (RUS)</a:t>
            </a:r>
          </a:p>
          <a:p>
            <a:r>
              <a:rPr lang="en-US" sz="2000" dirty="0">
                <a:latin typeface="HCo Gotham SSm"/>
              </a:rPr>
              <a:t>The best performing model then underwent hyperparameter tuning (</a:t>
            </a:r>
            <a:r>
              <a:rPr lang="en-US" sz="2000" dirty="0" err="1">
                <a:latin typeface="HCo Gotham SSm"/>
              </a:rPr>
              <a:t>Gridsearch</a:t>
            </a:r>
            <a:r>
              <a:rPr lang="en-US" sz="2000" dirty="0">
                <a:latin typeface="HCo Gotham SSm"/>
              </a:rPr>
              <a:t>) </a:t>
            </a:r>
          </a:p>
          <a:p>
            <a:r>
              <a:rPr lang="en-US" sz="2000" dirty="0">
                <a:latin typeface="HCo Gotham SSm"/>
              </a:rPr>
              <a:t>We then took our best performing model and compared</a:t>
            </a:r>
          </a:p>
          <a:p>
            <a:r>
              <a:rPr lang="en-US" sz="2000" dirty="0">
                <a:latin typeface="HCo Gotham SSm"/>
              </a:rPr>
              <a:t>Finally, we selected the best model and applied it to the testing data</a:t>
            </a:r>
          </a:p>
          <a:p>
            <a:pPr marL="0" indent="0">
              <a:buNone/>
            </a:pPr>
            <a:endParaRPr lang="en-US" sz="2000" dirty="0">
              <a:latin typeface="HCo Gotham SSm"/>
            </a:endParaRPr>
          </a:p>
          <a:p>
            <a:pPr marL="457200" lvl="1" indent="0">
              <a:buNone/>
            </a:pPr>
            <a:endParaRPr lang="en-US" dirty="0"/>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2511413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861140" y="853133"/>
            <a:ext cx="9873720" cy="5292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US" sz="3200" b="0" strike="noStrike" cap="all" spc="287" dirty="0">
                <a:solidFill>
                  <a:srgbClr val="000000"/>
                </a:solidFill>
                <a:latin typeface="Posterama"/>
                <a:ea typeface="DejaVu Sans"/>
              </a:rPr>
              <a:t>Analysis report of credit card fraud </a:t>
            </a:r>
            <a:endParaRPr lang="en-US" sz="3200" b="0" strike="noStrike" spc="-1" dirty="0">
              <a:latin typeface="Arial"/>
            </a:endParaRPr>
          </a:p>
        </p:txBody>
      </p:sp>
      <p:sp>
        <p:nvSpPr>
          <p:cNvPr id="280" name="CustomShape 2"/>
          <p:cNvSpPr/>
          <p:nvPr/>
        </p:nvSpPr>
        <p:spPr>
          <a:xfrm>
            <a:off x="721283" y="1303424"/>
            <a:ext cx="10283400" cy="587707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800" b="0" strike="noStrike" spc="-1" dirty="0">
                <a:solidFill>
                  <a:srgbClr val="000000"/>
                </a:solidFill>
                <a:latin typeface="Daytona Condensed Light"/>
                <a:ea typeface="DejaVu Sans"/>
              </a:rPr>
              <a:t>Summary</a:t>
            </a:r>
          </a:p>
          <a:p>
            <a:pPr>
              <a:lnSpc>
                <a:spcPct val="100000"/>
              </a:lnSpc>
            </a:pPr>
            <a:endParaRPr lang="en-US" sz="1800" b="0" strike="noStrike" spc="-1" dirty="0">
              <a:latin typeface="Arial"/>
            </a:endParaRPr>
          </a:p>
          <a:p>
            <a:pPr marL="342900" indent="-342900">
              <a:lnSpc>
                <a:spcPct val="100000"/>
              </a:lnSpc>
              <a:buFont typeface="Courier New" panose="02070309020205020404" pitchFamily="49" charset="0"/>
              <a:buChar char="o"/>
            </a:pPr>
            <a:r>
              <a:rPr lang="en-US" sz="2000" spc="-1" dirty="0">
                <a:solidFill>
                  <a:srgbClr val="0A0A0A"/>
                </a:solidFill>
                <a:latin typeface="HCo Gotham SSm"/>
              </a:rPr>
              <a:t>This project presents an analysis of credit card fraud to apply an ML model for binary data (0 and 1) </a:t>
            </a:r>
            <a:r>
              <a:rPr lang="en-US" sz="1800" b="0" strike="noStrike" spc="-1" dirty="0">
                <a:solidFill>
                  <a:srgbClr val="000000"/>
                </a:solidFill>
                <a:latin typeface="Daytona Condensed Light"/>
                <a:ea typeface="DejaVu Sans"/>
              </a:rPr>
              <a:t>.</a:t>
            </a:r>
            <a:endParaRPr lang="en-US" sz="1800" b="0" strike="noStrike" spc="-1" dirty="0">
              <a:latin typeface="Arial"/>
            </a:endParaRPr>
          </a:p>
          <a:p>
            <a:pPr marL="287190" indent="-285750">
              <a:lnSpc>
                <a:spcPct val="100000"/>
              </a:lnSpc>
              <a:buClr>
                <a:srgbClr val="0A0A0A"/>
              </a:buClr>
              <a:buFont typeface="Courier New" panose="02070309020205020404" pitchFamily="49" charset="0"/>
              <a:buChar char="o"/>
            </a:pPr>
            <a:endParaRPr lang="en-US" sz="1800" b="0" strike="noStrike" spc="-1" dirty="0">
              <a:solidFill>
                <a:srgbClr val="0A0A0A"/>
              </a:solidFill>
              <a:latin typeface="HCo Gotham SSm"/>
              <a:ea typeface="DejaVu Sans"/>
            </a:endParaRPr>
          </a:p>
          <a:p>
            <a:pPr marL="344340" indent="-342900">
              <a:lnSpc>
                <a:spcPct val="150000"/>
              </a:lnSpc>
              <a:buClr>
                <a:srgbClr val="0A0A0A"/>
              </a:buClr>
              <a:buFont typeface="Courier New" panose="02070309020205020404" pitchFamily="49" charset="0"/>
              <a:buChar char="o"/>
            </a:pPr>
            <a:r>
              <a:rPr lang="en-US" sz="2000" b="0" strike="noStrike" spc="-1" dirty="0">
                <a:solidFill>
                  <a:srgbClr val="0A0A0A"/>
                </a:solidFill>
                <a:latin typeface="HCo Gotham SSm"/>
                <a:ea typeface="DejaVu Sans"/>
              </a:rPr>
              <a:t>The data used for this project comes from a competition provided by Kaggle. It has been cleaned and scaled, with variables hidden to protect customers' PII.</a:t>
            </a:r>
          </a:p>
          <a:p>
            <a:pPr marL="344340" indent="-342900">
              <a:lnSpc>
                <a:spcPct val="150000"/>
              </a:lnSpc>
              <a:buClr>
                <a:srgbClr val="0A0A0A"/>
              </a:buClr>
              <a:buFont typeface="Courier New" panose="02070309020205020404" pitchFamily="49" charset="0"/>
              <a:buChar char="o"/>
            </a:pPr>
            <a:r>
              <a:rPr lang="en-US" sz="2000" b="0" strike="noStrike" spc="-1" dirty="0">
                <a:solidFill>
                  <a:srgbClr val="0A0A0A"/>
                </a:solidFill>
                <a:latin typeface="HCo Gotham SSm"/>
                <a:ea typeface="DejaVu Sans"/>
              </a:rPr>
              <a:t>All transactions are from Europe.</a:t>
            </a:r>
          </a:p>
          <a:p>
            <a:pPr marL="344340" indent="-342900">
              <a:lnSpc>
                <a:spcPct val="150000"/>
              </a:lnSpc>
              <a:buClr>
                <a:srgbClr val="0A0A0A"/>
              </a:buClr>
              <a:buFont typeface="Courier New" panose="02070309020205020404" pitchFamily="49" charset="0"/>
              <a:buChar char="o"/>
            </a:pPr>
            <a:r>
              <a:rPr lang="en-US" sz="2000" b="0" strike="noStrike" spc="-1" dirty="0">
                <a:solidFill>
                  <a:srgbClr val="0A0A0A"/>
                </a:solidFill>
                <a:latin typeface="HCo Gotham SSm"/>
                <a:ea typeface="DejaVu Sans"/>
              </a:rPr>
              <a:t>The median fraudulent charge in the data provided by Kaggle averages $254, compared to a non-fraudulent average amount of $250.</a:t>
            </a:r>
          </a:p>
          <a:p>
            <a:pPr marL="344340" indent="-342900">
              <a:lnSpc>
                <a:spcPct val="150000"/>
              </a:lnSpc>
              <a:buClr>
                <a:srgbClr val="0A0A0A"/>
              </a:buClr>
              <a:buFont typeface="Courier New" panose="02070309020205020404" pitchFamily="49" charset="0"/>
              <a:buChar char="o"/>
            </a:pPr>
            <a:r>
              <a:rPr lang="en-US" sz="2000" spc="-1" dirty="0">
                <a:solidFill>
                  <a:srgbClr val="0A0A0A"/>
                </a:solidFill>
                <a:latin typeface="HCo Gotham SSm"/>
              </a:rPr>
              <a:t>This data, collected over a 48-hour timeframe, shows an imbalance with 99.83% non-fraudulent transactions (Class 0) versus 0.17% fraudulent ones (Class 1)</a:t>
            </a:r>
            <a:endParaRPr lang="en-US" sz="20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solidFill>
                <a:srgbClr val="000000"/>
              </a:solidFill>
              <a:latin typeface="Arial"/>
              <a:ea typeface="DejaVu Sans"/>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CustomShape 1"/>
          <p:cNvSpPr/>
          <p:nvPr/>
        </p:nvSpPr>
        <p:spPr>
          <a:xfrm>
            <a:off x="975240" y="844200"/>
            <a:ext cx="8312650" cy="497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gn="ctr">
              <a:lnSpc>
                <a:spcPct val="90000"/>
              </a:lnSpc>
            </a:pPr>
            <a:r>
              <a:rPr lang="en-US" sz="3200" b="0" strike="noStrike" cap="all" spc="287" dirty="0">
                <a:solidFill>
                  <a:srgbClr val="000000"/>
                </a:solidFill>
                <a:latin typeface="Posterama"/>
                <a:ea typeface="DejaVu Sans"/>
              </a:rPr>
              <a:t>Cleaning &amp; EDA</a:t>
            </a:r>
            <a:endParaRPr lang="en-US" sz="3200" b="0" strike="noStrike" spc="-1" dirty="0">
              <a:latin typeface="Arial"/>
            </a:endParaRPr>
          </a:p>
        </p:txBody>
      </p:sp>
      <p:pic>
        <p:nvPicPr>
          <p:cNvPr id="9" name="Picture 8" descr="A blue rectangular object with white text&#10;&#10;Description automatically generated">
            <a:extLst>
              <a:ext uri="{FF2B5EF4-FFF2-40B4-BE49-F238E27FC236}">
                <a16:creationId xmlns:a16="http://schemas.microsoft.com/office/drawing/2014/main" id="{2B913657-D0BA-0EA7-539E-92539E4A6E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495" y="1441780"/>
            <a:ext cx="5852172" cy="4389129"/>
          </a:xfrm>
          <a:prstGeom prst="rect">
            <a:avLst/>
          </a:prstGeom>
        </p:spPr>
      </p:pic>
      <p:pic>
        <p:nvPicPr>
          <p:cNvPr id="11" name="Picture 10">
            <a:extLst>
              <a:ext uri="{FF2B5EF4-FFF2-40B4-BE49-F238E27FC236}">
                <a16:creationId xmlns:a16="http://schemas.microsoft.com/office/drawing/2014/main" id="{E459C33D-E2D1-5A69-8349-9601274EBFB3}"/>
              </a:ext>
            </a:extLst>
          </p:cNvPr>
          <p:cNvPicPr>
            <a:picLocks noChangeAspect="1"/>
          </p:cNvPicPr>
          <p:nvPr/>
        </p:nvPicPr>
        <p:blipFill>
          <a:blip r:embed="rId4"/>
          <a:srcRect r="5507"/>
          <a:stretch/>
        </p:blipFill>
        <p:spPr>
          <a:xfrm>
            <a:off x="6723759" y="4234782"/>
            <a:ext cx="2112154" cy="173736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69387F3C-15CE-3F66-4B01-0CF2A58933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1528" y="1928941"/>
            <a:ext cx="5185977" cy="2222561"/>
          </a:xfrm>
          <a:prstGeom prst="rect">
            <a:avLst/>
          </a:prstGeom>
        </p:spPr>
      </p:pic>
      <p:pic>
        <p:nvPicPr>
          <p:cNvPr id="13" name="Picture 12">
            <a:extLst>
              <a:ext uri="{FF2B5EF4-FFF2-40B4-BE49-F238E27FC236}">
                <a16:creationId xmlns:a16="http://schemas.microsoft.com/office/drawing/2014/main" id="{3A7DAFA2-9E77-5C77-A76F-47F97AADADC5}"/>
              </a:ext>
            </a:extLst>
          </p:cNvPr>
          <p:cNvPicPr>
            <a:picLocks noChangeAspect="1"/>
          </p:cNvPicPr>
          <p:nvPr/>
        </p:nvPicPr>
        <p:blipFill>
          <a:blip r:embed="rId6"/>
          <a:stretch>
            <a:fillRect/>
          </a:stretch>
        </p:blipFill>
        <p:spPr>
          <a:xfrm>
            <a:off x="9173768" y="4234782"/>
            <a:ext cx="2112154" cy="1737360"/>
          </a:xfrm>
          <a:prstGeom prst="rect">
            <a:avLst/>
          </a:prstGeom>
        </p:spPr>
      </p:pic>
      <p:sp>
        <p:nvSpPr>
          <p:cNvPr id="14" name="TextBox 13">
            <a:extLst>
              <a:ext uri="{FF2B5EF4-FFF2-40B4-BE49-F238E27FC236}">
                <a16:creationId xmlns:a16="http://schemas.microsoft.com/office/drawing/2014/main" id="{3D7ED13B-290F-C604-8479-59AEA20E3C8E}"/>
              </a:ext>
            </a:extLst>
          </p:cNvPr>
          <p:cNvSpPr txBox="1"/>
          <p:nvPr/>
        </p:nvSpPr>
        <p:spPr>
          <a:xfrm>
            <a:off x="1383485" y="5684432"/>
            <a:ext cx="2756843" cy="369332"/>
          </a:xfrm>
          <a:prstGeom prst="rect">
            <a:avLst/>
          </a:prstGeom>
          <a:noFill/>
        </p:spPr>
        <p:txBody>
          <a:bodyPr wrap="square" rtlCol="0">
            <a:spAutoFit/>
          </a:bodyPr>
          <a:lstStyle/>
          <a:p>
            <a:r>
              <a:rPr lang="en-US" dirty="0"/>
              <a:t>Higher Imbalance data </a:t>
            </a:r>
          </a:p>
        </p:txBody>
      </p:sp>
      <p:sp>
        <p:nvSpPr>
          <p:cNvPr id="15" name="TextBox 14">
            <a:extLst>
              <a:ext uri="{FF2B5EF4-FFF2-40B4-BE49-F238E27FC236}">
                <a16:creationId xmlns:a16="http://schemas.microsoft.com/office/drawing/2014/main" id="{3C37E7D1-71B2-B381-7CD5-4A15BC6DB303}"/>
              </a:ext>
            </a:extLst>
          </p:cNvPr>
          <p:cNvSpPr txBox="1"/>
          <p:nvPr/>
        </p:nvSpPr>
        <p:spPr>
          <a:xfrm>
            <a:off x="6359473" y="1441780"/>
            <a:ext cx="5325227" cy="523220"/>
          </a:xfrm>
          <a:prstGeom prst="rect">
            <a:avLst/>
          </a:prstGeom>
          <a:noFill/>
        </p:spPr>
        <p:txBody>
          <a:bodyPr wrap="square" rtlCol="0">
            <a:spAutoFit/>
          </a:bodyPr>
          <a:lstStyle/>
          <a:p>
            <a:r>
              <a:rPr lang="en-US" sz="1400" dirty="0"/>
              <a:t>Standard deviation Class “1” closer to the normal transaction Class “0”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640080" y="731520"/>
            <a:ext cx="9235080" cy="106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200" b="0" strike="noStrike" cap="all" spc="287" dirty="0">
                <a:solidFill>
                  <a:srgbClr val="000000"/>
                </a:solidFill>
                <a:latin typeface="Posterama"/>
                <a:ea typeface="DejaVu Sans"/>
              </a:rPr>
              <a:t>scatter plot by hour and minute</a:t>
            </a:r>
            <a:endParaRPr lang="en-US" sz="3200" b="0" strike="noStrike" spc="-1" dirty="0">
              <a:latin typeface="Arial"/>
            </a:endParaRPr>
          </a:p>
          <a:p>
            <a:pPr>
              <a:lnSpc>
                <a:spcPct val="100000"/>
              </a:lnSpc>
            </a:pPr>
            <a:endParaRPr lang="en-US" sz="3200" b="0" strike="noStrike" spc="-1" dirty="0">
              <a:latin typeface="Arial"/>
            </a:endParaRPr>
          </a:p>
        </p:txBody>
      </p:sp>
      <p:pic>
        <p:nvPicPr>
          <p:cNvPr id="286" name="Picture 285"/>
          <p:cNvPicPr/>
          <p:nvPr/>
        </p:nvPicPr>
        <p:blipFill>
          <a:blip r:embed="rId2"/>
          <a:stretch/>
        </p:blipFill>
        <p:spPr>
          <a:xfrm>
            <a:off x="650520" y="1798560"/>
            <a:ext cx="5079600" cy="4004280"/>
          </a:xfrm>
          <a:prstGeom prst="rect">
            <a:avLst/>
          </a:prstGeom>
          <a:ln>
            <a:noFill/>
          </a:ln>
        </p:spPr>
      </p:pic>
      <p:pic>
        <p:nvPicPr>
          <p:cNvPr id="287" name="Picture 286"/>
          <p:cNvPicPr/>
          <p:nvPr/>
        </p:nvPicPr>
        <p:blipFill>
          <a:blip r:embed="rId3"/>
          <a:stretch/>
        </p:blipFill>
        <p:spPr>
          <a:xfrm>
            <a:off x="6238080" y="1798560"/>
            <a:ext cx="5293440" cy="402300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8" name="Picture 287"/>
          <p:cNvPicPr/>
          <p:nvPr/>
        </p:nvPicPr>
        <p:blipFill>
          <a:blip r:embed="rId2"/>
          <a:stretch/>
        </p:blipFill>
        <p:spPr>
          <a:xfrm>
            <a:off x="1371600" y="1569960"/>
            <a:ext cx="8975520" cy="4739040"/>
          </a:xfrm>
          <a:prstGeom prst="rect">
            <a:avLst/>
          </a:prstGeom>
          <a:ln>
            <a:noFill/>
          </a:ln>
        </p:spPr>
      </p:pic>
      <p:sp>
        <p:nvSpPr>
          <p:cNvPr id="289" name="CustomShape 1"/>
          <p:cNvSpPr/>
          <p:nvPr/>
        </p:nvSpPr>
        <p:spPr>
          <a:xfrm>
            <a:off x="640080" y="656280"/>
            <a:ext cx="585180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200" b="0" strike="noStrike" cap="all" spc="287">
                <a:solidFill>
                  <a:srgbClr val="000000"/>
                </a:solidFill>
                <a:latin typeface="Posterama"/>
                <a:ea typeface="DejaVu Sans"/>
              </a:rPr>
              <a:t>train and test split</a:t>
            </a:r>
            <a:endParaRPr lang="en-US" sz="32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D634C-4A04-AAF6-79A6-FEEDC91EE14C}"/>
            </a:ext>
          </a:extLst>
        </p:cNvPr>
        <p:cNvGrpSpPr/>
        <p:nvPr/>
      </p:nvGrpSpPr>
      <p:grpSpPr>
        <a:xfrm>
          <a:off x="0" y="0"/>
          <a:ext cx="0" cy="0"/>
          <a:chOff x="0" y="0"/>
          <a:chExt cx="0" cy="0"/>
        </a:xfrm>
      </p:grpSpPr>
      <p:sp>
        <p:nvSpPr>
          <p:cNvPr id="283" name="CustomShape 1">
            <a:extLst>
              <a:ext uri="{FF2B5EF4-FFF2-40B4-BE49-F238E27FC236}">
                <a16:creationId xmlns:a16="http://schemas.microsoft.com/office/drawing/2014/main" id="{E1B5F27E-1930-428F-7D4B-43FA8567C396}"/>
              </a:ext>
            </a:extLst>
          </p:cNvPr>
          <p:cNvSpPr/>
          <p:nvPr/>
        </p:nvSpPr>
        <p:spPr>
          <a:xfrm>
            <a:off x="821103" y="708312"/>
            <a:ext cx="10875789" cy="107576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3200" dirty="0"/>
              <a:t>SMOTEENN (SMOTE + Edited Nearest Neighbors)</a:t>
            </a:r>
          </a:p>
          <a:p>
            <a:pPr>
              <a:lnSpc>
                <a:spcPct val="100000"/>
              </a:lnSpc>
            </a:pPr>
            <a:endParaRPr lang="en-US" sz="3200" b="0" strike="noStrike" cap="all" spc="287" dirty="0">
              <a:solidFill>
                <a:srgbClr val="000000"/>
              </a:solidFill>
              <a:latin typeface="Posterama"/>
              <a:ea typeface="DejaVu Sans"/>
            </a:endParaRPr>
          </a:p>
        </p:txBody>
      </p:sp>
      <p:pic>
        <p:nvPicPr>
          <p:cNvPr id="7" name="Picture 6" descr="A chart with a number of bars&#10;&#10;Description automatically generated with medium confidence">
            <a:extLst>
              <a:ext uri="{FF2B5EF4-FFF2-40B4-BE49-F238E27FC236}">
                <a16:creationId xmlns:a16="http://schemas.microsoft.com/office/drawing/2014/main" id="{7511662D-C140-C5A7-67A8-D882C76FB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105" y="1329744"/>
            <a:ext cx="5638800" cy="3383280"/>
          </a:xfrm>
          <a:prstGeom prst="rect">
            <a:avLst/>
          </a:prstGeom>
        </p:spPr>
      </p:pic>
      <p:pic>
        <p:nvPicPr>
          <p:cNvPr id="5" name="Picture 4" descr="A graph with red squares&#10;&#10;Description automatically generated">
            <a:extLst>
              <a:ext uri="{FF2B5EF4-FFF2-40B4-BE49-F238E27FC236}">
                <a16:creationId xmlns:a16="http://schemas.microsoft.com/office/drawing/2014/main" id="{50A008C9-6E5D-8210-FCAC-EBC1A061FA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4436" y="1329744"/>
            <a:ext cx="5638799" cy="3383280"/>
          </a:xfrm>
          <a:prstGeom prst="rect">
            <a:avLst/>
          </a:prstGeom>
        </p:spPr>
      </p:pic>
    </p:spTree>
    <p:extLst>
      <p:ext uri="{BB962C8B-B14F-4D97-AF65-F5344CB8AC3E}">
        <p14:creationId xmlns:p14="http://schemas.microsoft.com/office/powerpoint/2010/main" val="3509833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47145-BD81-C02B-F490-0E1FD758D283}"/>
            </a:ext>
          </a:extLst>
        </p:cNvPr>
        <p:cNvGrpSpPr/>
        <p:nvPr/>
      </p:nvGrpSpPr>
      <p:grpSpPr>
        <a:xfrm>
          <a:off x="0" y="0"/>
          <a:ext cx="0" cy="0"/>
          <a:chOff x="0" y="0"/>
          <a:chExt cx="0" cy="0"/>
        </a:xfrm>
      </p:grpSpPr>
      <p:sp>
        <p:nvSpPr>
          <p:cNvPr id="283" name="CustomShape 1">
            <a:extLst>
              <a:ext uri="{FF2B5EF4-FFF2-40B4-BE49-F238E27FC236}">
                <a16:creationId xmlns:a16="http://schemas.microsoft.com/office/drawing/2014/main" id="{F98B50CC-CED6-7947-4E33-333DD3CE98CE}"/>
              </a:ext>
            </a:extLst>
          </p:cNvPr>
          <p:cNvSpPr/>
          <p:nvPr/>
        </p:nvSpPr>
        <p:spPr>
          <a:xfrm>
            <a:off x="821103" y="708312"/>
            <a:ext cx="10875789" cy="107576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3200" dirty="0"/>
              <a:t>FEATURES IMPORTANCES</a:t>
            </a:r>
          </a:p>
          <a:p>
            <a:pPr>
              <a:lnSpc>
                <a:spcPct val="100000"/>
              </a:lnSpc>
            </a:pPr>
            <a:endParaRPr lang="en-US" sz="3200" b="0" strike="noStrike" cap="all" spc="287" dirty="0">
              <a:solidFill>
                <a:srgbClr val="000000"/>
              </a:solidFill>
              <a:latin typeface="Posterama"/>
              <a:ea typeface="DejaVu Sans"/>
            </a:endParaRPr>
          </a:p>
        </p:txBody>
      </p:sp>
      <p:pic>
        <p:nvPicPr>
          <p:cNvPr id="3" name="Picture 2" descr="A graph with text and numbers&#10;&#10;Description automatically generated">
            <a:extLst>
              <a:ext uri="{FF2B5EF4-FFF2-40B4-BE49-F238E27FC236}">
                <a16:creationId xmlns:a16="http://schemas.microsoft.com/office/drawing/2014/main" id="{E5AF838D-4BC4-AEEC-85F9-8D94C24F2F03}"/>
              </a:ext>
            </a:extLst>
          </p:cNvPr>
          <p:cNvPicPr>
            <a:picLocks noChangeAspect="1"/>
          </p:cNvPicPr>
          <p:nvPr/>
        </p:nvPicPr>
        <p:blipFill>
          <a:blip r:embed="rId2">
            <a:extLst>
              <a:ext uri="{28A0092B-C50C-407E-A947-70E740481C1C}">
                <a14:useLocalDpi xmlns:a14="http://schemas.microsoft.com/office/drawing/2010/main" val="0"/>
              </a:ext>
            </a:extLst>
          </a:blip>
          <a:srcRect l="503" r="-1"/>
          <a:stretch/>
        </p:blipFill>
        <p:spPr>
          <a:xfrm>
            <a:off x="905116" y="1185853"/>
            <a:ext cx="9183229" cy="5486411"/>
          </a:xfrm>
          <a:prstGeom prst="rect">
            <a:avLst/>
          </a:prstGeom>
        </p:spPr>
      </p:pic>
    </p:spTree>
    <p:extLst>
      <p:ext uri="{BB962C8B-B14F-4D97-AF65-F5344CB8AC3E}">
        <p14:creationId xmlns:p14="http://schemas.microsoft.com/office/powerpoint/2010/main" val="2798817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1185960" y="224655"/>
            <a:ext cx="9820080" cy="9126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US" sz="3200" b="0" strike="noStrike" cap="all" spc="287" dirty="0">
                <a:solidFill>
                  <a:srgbClr val="000000"/>
                </a:solidFill>
                <a:latin typeface="Posterama"/>
                <a:ea typeface="DejaVu Sans"/>
              </a:rPr>
              <a:t>Predictive Models XGB Training data</a:t>
            </a:r>
            <a:endParaRPr lang="en-US" sz="3200" b="0" strike="noStrike" spc="-1" dirty="0">
              <a:latin typeface="Arial"/>
            </a:endParaRPr>
          </a:p>
        </p:txBody>
      </p:sp>
      <p:pic>
        <p:nvPicPr>
          <p:cNvPr id="19" name="Picture 18">
            <a:extLst>
              <a:ext uri="{FF2B5EF4-FFF2-40B4-BE49-F238E27FC236}">
                <a16:creationId xmlns:a16="http://schemas.microsoft.com/office/drawing/2014/main" id="{1BBC48BD-1D7B-1611-F07B-C387CD49FD84}"/>
              </a:ext>
            </a:extLst>
          </p:cNvPr>
          <p:cNvPicPr>
            <a:picLocks noChangeAspect="1"/>
          </p:cNvPicPr>
          <p:nvPr/>
        </p:nvPicPr>
        <p:blipFill>
          <a:blip r:embed="rId2"/>
          <a:stretch>
            <a:fillRect/>
          </a:stretch>
        </p:blipFill>
        <p:spPr>
          <a:xfrm>
            <a:off x="0" y="685405"/>
            <a:ext cx="12192000" cy="59479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{15F570A1-4B36-42F9-98CB-FDCDE0E9F3BB}tf67061901_win32</Template>
  <TotalTime>648</TotalTime>
  <Words>563</Words>
  <Application>Microsoft Office PowerPoint</Application>
  <PresentationFormat>Widescreen</PresentationFormat>
  <Paragraphs>68</Paragraphs>
  <Slides>13</Slides>
  <Notes>3</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13</vt:i4>
      </vt:variant>
    </vt:vector>
  </HeadingPairs>
  <TitlesOfParts>
    <vt:vector size="27" baseType="lpstr">
      <vt:lpstr>Aptos</vt:lpstr>
      <vt:lpstr>Arial</vt:lpstr>
      <vt:lpstr>Courier New</vt:lpstr>
      <vt:lpstr>Daytona Condensed Light</vt:lpstr>
      <vt:lpstr>HCo Gotham SSm</vt:lpstr>
      <vt:lpstr>Lucida Bright</vt:lpstr>
      <vt:lpstr>Posterama</vt:lpstr>
      <vt:lpstr>Symbol</vt:lpstr>
      <vt:lpstr>Wingdings</vt:lpstr>
      <vt:lpstr>Office Theme</vt:lpstr>
      <vt:lpstr>Office Theme</vt:lpstr>
      <vt:lpstr>Office Theme</vt:lpstr>
      <vt:lpstr>Office Theme</vt:lpstr>
      <vt:lpstr>Office Theme</vt:lpstr>
      <vt:lpstr>PowerPoint Presentation</vt:lpstr>
      <vt:lpstr>Project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warren Simmons</dc:creator>
  <dc:description/>
  <cp:lastModifiedBy>Isaac Fonseca</cp:lastModifiedBy>
  <cp:revision>30</cp:revision>
  <dcterms:created xsi:type="dcterms:W3CDTF">2024-10-22T18:48:27Z</dcterms:created>
  <dcterms:modified xsi:type="dcterms:W3CDTF">2024-10-30T02:31:12Z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MediaServiceImageTags">
    <vt:lpwstr/>
  </property>
  <property fmtid="{D5CDD505-2E9C-101B-9397-08002B2CF9AE}" pid="9" name="Notes">
    <vt:i4>0</vt:i4>
  </property>
  <property fmtid="{D5CDD505-2E9C-101B-9397-08002B2CF9AE}" pid="10" name="PresentationFormat">
    <vt:lpwstr>Widescreen</vt:lpwstr>
  </property>
  <property fmtid="{D5CDD505-2E9C-101B-9397-08002B2CF9AE}" pid="11" name="ScaleCrop">
    <vt:bool>false</vt:bool>
  </property>
  <property fmtid="{D5CDD505-2E9C-101B-9397-08002B2CF9AE}" pid="12" name="ShareDoc">
    <vt:bool>false</vt:bool>
  </property>
  <property fmtid="{D5CDD505-2E9C-101B-9397-08002B2CF9AE}" pid="13" name="Slides">
    <vt:i4>11</vt:i4>
  </property>
</Properties>
</file>