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notesMasterIdLst>
    <p:notesMasterId r:id="rId20"/>
  </p:notesMasterIdLst>
  <p:sldIdLst>
    <p:sldId id="256" r:id="rId7"/>
    <p:sldId id="257" r:id="rId8"/>
    <p:sldId id="258" r:id="rId9"/>
    <p:sldId id="260" r:id="rId10"/>
    <p:sldId id="261" r:id="rId11"/>
    <p:sldId id="259" r:id="rId12"/>
    <p:sldId id="271" r:id="rId13"/>
    <p:sldId id="272" r:id="rId14"/>
    <p:sldId id="262" r:id="rId15"/>
    <p:sldId id="269" r:id="rId16"/>
    <p:sldId id="270" r:id="rId17"/>
    <p:sldId id="267" r:id="rId18"/>
    <p:sldId id="268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1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926F-0A86-4EE8-A5D5-2404335229D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5B633-5541-4B51-A256-450D934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5B633-5541-4B51-A256-450D93453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5891040" y="5628240"/>
            <a:ext cx="407880" cy="8640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3A32C-9508-3488-701F-F9B32C9BBC5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26720" y="496168"/>
            <a:ext cx="8987246" cy="59914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610480" y="0"/>
            <a:ext cx="3579480" cy="685620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0320" cy="4456080"/>
          </a:xfrm>
          <a:custGeom>
            <a:avLst/>
            <a:gdLst/>
            <a:ahLst/>
            <a:cxnLst/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5891040" y="5628240"/>
            <a:ext cx="407880" cy="8640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2"/>
          <p:cNvSpPr/>
          <p:nvPr/>
        </p:nvSpPr>
        <p:spPr>
          <a:xfrm>
            <a:off x="672344" y="5456463"/>
            <a:ext cx="3560817" cy="598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Team 3: </a:t>
            </a: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Cody Lerch, </a:t>
            </a:r>
            <a:r>
              <a:rPr lang="en-US" sz="1100" b="1" strike="noStrike" spc="-1" dirty="0" err="1">
                <a:solidFill>
                  <a:schemeClr val="bg1"/>
                </a:solidFill>
                <a:latin typeface="Lucida Bright"/>
                <a:ea typeface="DejaVu Sans"/>
              </a:rPr>
              <a:t>Debasis</a:t>
            </a: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 Pradhan, Elena </a:t>
            </a:r>
            <a:r>
              <a:rPr lang="en-US" sz="1100" b="1" strike="noStrike" spc="-1" dirty="0" err="1">
                <a:solidFill>
                  <a:schemeClr val="bg1"/>
                </a:solidFill>
                <a:latin typeface="Lucida Bright"/>
                <a:ea typeface="DejaVu Sans"/>
              </a:rPr>
              <a:t>Gehle</a:t>
            </a:r>
            <a:r>
              <a:rPr lang="en-US" sz="1100" b="1" strike="noStrike" spc="-1" dirty="0">
                <a:solidFill>
                  <a:schemeClr val="bg1"/>
                </a:solidFill>
                <a:latin typeface="Lucida Bright"/>
                <a:ea typeface="DejaVu Sans"/>
              </a:rPr>
              <a:t>, Isaac Fonseca, and Warren Simmons</a:t>
            </a:r>
            <a:endParaRPr lang="en-US" sz="11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48AF8-809E-ADB7-3310-FF891A78BDD1}"/>
              </a:ext>
            </a:extLst>
          </p:cNvPr>
          <p:cNvSpPr txBox="1"/>
          <p:nvPr/>
        </p:nvSpPr>
        <p:spPr>
          <a:xfrm>
            <a:off x="-78907" y="580407"/>
            <a:ext cx="420531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0" strike="noStrike" cap="all" spc="287" dirty="0">
                <a:solidFill>
                  <a:schemeClr val="bg1"/>
                </a:solidFill>
                <a:latin typeface="Posterama"/>
                <a:ea typeface="DejaVu Sans"/>
              </a:rPr>
              <a:t>Credit card fraud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0CADB-C592-D60D-AE52-FF4891D20EE7}"/>
              </a:ext>
            </a:extLst>
          </p:cNvPr>
          <p:cNvSpPr txBox="1"/>
          <p:nvPr/>
        </p:nvSpPr>
        <p:spPr>
          <a:xfrm>
            <a:off x="410933" y="6268447"/>
            <a:ext cx="42807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https://www.linkedin.com/pulse/3-types-credit-card-frauds-how-mitigate-them-2023-mark-taylor/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0973F-5875-1A65-8338-AA59C87A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>
            <a:extLst>
              <a:ext uri="{FF2B5EF4-FFF2-40B4-BE49-F238E27FC236}">
                <a16:creationId xmlns:a16="http://schemas.microsoft.com/office/drawing/2014/main" id="{73C54FB1-3A4D-E7E9-7952-07F16E6F8560}"/>
              </a:ext>
            </a:extLst>
          </p:cNvPr>
          <p:cNvSpPr/>
          <p:nvPr/>
        </p:nvSpPr>
        <p:spPr>
          <a:xfrm>
            <a:off x="1185960" y="224655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Predictive Models XGB Test 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20347-4B3F-37C3-0BEC-BB20F555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58" y="1016573"/>
            <a:ext cx="7436232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93D46-7285-8716-2BD1-2C5A24F8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>
            <a:extLst>
              <a:ext uri="{FF2B5EF4-FFF2-40B4-BE49-F238E27FC236}">
                <a16:creationId xmlns:a16="http://schemas.microsoft.com/office/drawing/2014/main" id="{AE43EAE5-5BEE-EFF3-29F1-21203D1DAFF3}"/>
              </a:ext>
            </a:extLst>
          </p:cNvPr>
          <p:cNvSpPr/>
          <p:nvPr/>
        </p:nvSpPr>
        <p:spPr>
          <a:xfrm>
            <a:off x="1185960" y="224655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Predictive Models XGB Test 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Picture 3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5DDDF384-04F1-061F-9567-9D8FA993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280160" y="1097280"/>
            <a:ext cx="5027400" cy="6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>
                <a:solidFill>
                  <a:srgbClr val="000000"/>
                </a:solidFill>
                <a:latin typeface="Posterama"/>
                <a:ea typeface="DejaVu Sans"/>
              </a:rPr>
              <a:t>Executive Summary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280160" y="2447640"/>
            <a:ext cx="10074960" cy="38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280160" y="1097280"/>
            <a:ext cx="95994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>
                <a:solidFill>
                  <a:srgbClr val="000000"/>
                </a:solidFill>
                <a:latin typeface="Posterama"/>
                <a:ea typeface="DejaVu Sans"/>
              </a:rPr>
              <a:t>references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830160" y="1613160"/>
            <a:ext cx="10844280" cy="16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HCo Gotham SSm"/>
                <a:ea typeface="DejaVu Sans"/>
              </a:rPr>
              <a:t>1).  Gabriel Preda (2024) Credit Card Fraud Detection Predictive Models. https://www.kaggle.com/code/gpreda/credit-card-fraud-detection-predictive-models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HCo Gotham SSm"/>
                <a:ea typeface="DejaVu Sans"/>
              </a:rPr>
              <a:t>2). Brett Cruz(2024, Jul 26) 52 Million Americans Experienced Credit Card Fraud Last Year. </a:t>
            </a:r>
            <a:r>
              <a:rPr lang="en-US" sz="1050" b="0" strike="noStrike" spc="-1">
                <a:solidFill>
                  <a:srgbClr val="000000"/>
                </a:solidFill>
                <a:latin typeface="Daytona Condensed Light"/>
                <a:ea typeface="DejaVu Sans"/>
              </a:rPr>
              <a:t>Securiety.org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3).  RandomForrestClassifier, </a:t>
            </a: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http://scikit-learn.org/stable/modules/generated/sklearn.ensemble.RandomForestClassifier.html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61140" y="853133"/>
            <a:ext cx="9873720" cy="5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Analysis report of credit card fraud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721283" y="1303424"/>
            <a:ext cx="10283400" cy="6123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Daytona Condensed Light"/>
                <a:ea typeface="DejaVu Sans"/>
              </a:rPr>
              <a:t>Summary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spc="-1" dirty="0">
                <a:solidFill>
                  <a:srgbClr val="0A0A0A"/>
                </a:solidFill>
                <a:latin typeface="HCo Gotham SSm"/>
              </a:rPr>
              <a:t>This project presents an analysis of credit card fraud to apply an ML model for binary data (0 and 1) </a:t>
            </a:r>
            <a:r>
              <a:rPr lang="en-US" sz="1800" b="0" strike="noStrike" spc="-1" dirty="0">
                <a:solidFill>
                  <a:srgbClr val="000000"/>
                </a:solidFill>
                <a:latin typeface="Daytona Condensed Light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endParaRPr lang="en-US" sz="1800" b="0" strike="noStrike" spc="-1" dirty="0">
              <a:solidFill>
                <a:srgbClr val="0A0A0A"/>
              </a:solidFill>
              <a:latin typeface="HCo Gotham SSm"/>
              <a:ea typeface="DejaVu Sans"/>
            </a:endParaRP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0A0A0A"/>
                </a:solidFill>
                <a:latin typeface="HCo Gotham SSm"/>
                <a:ea typeface="DejaVu Sans"/>
              </a:rPr>
              <a:t>The data used for this project comes from a competition provided by Kaggle. It has been cleaned and scaled, with variables hidden to protect customers' PII.</a:t>
            </a: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0A0A0A"/>
                </a:solidFill>
                <a:latin typeface="HCo Gotham SSm"/>
                <a:ea typeface="DejaVu Sans"/>
              </a:rPr>
              <a:t>All transactions are from Europe.</a:t>
            </a: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rgbClr val="0A0A0A"/>
                </a:solidFill>
                <a:latin typeface="HCo Gotham SSm"/>
                <a:ea typeface="DejaVu Sans"/>
              </a:rPr>
              <a:t>The median fraudulent charge in the data provided by Kaggle averages $254, compared to a non-fraudulent average amount of $250.</a:t>
            </a:r>
          </a:p>
          <a:p>
            <a:pPr marL="344340" indent="-342900">
              <a:lnSpc>
                <a:spcPct val="150000"/>
              </a:lnSpc>
              <a:buClr>
                <a:srgbClr val="0A0A0A"/>
              </a:buClr>
              <a:buFont typeface="Courier New" panose="02070309020205020404" pitchFamily="49" charset="0"/>
              <a:buChar char="o"/>
            </a:pPr>
            <a:r>
              <a:rPr lang="en-US" sz="2000" spc="-1" dirty="0">
                <a:solidFill>
                  <a:srgbClr val="0A0A0A"/>
                </a:solidFill>
                <a:latin typeface="HCo Gotham SSm"/>
              </a:rPr>
              <a:t>This data, collected over a 48-hour timeframe, shows an imbalance with 99.83% non-fraudulent transactions (Class 0) versus 0.17% fraudulent ones (Class 1)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Daytona Condensed Light"/>
                <a:ea typeface="DejaVu Sans"/>
              </a:rPr>
              <a:t>Research Question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975240" y="844200"/>
            <a:ext cx="831265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Cleaning &amp; EDA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9" name="Picture 8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2B913657-D0BA-0EA7-539E-92539E4A6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5" y="1441780"/>
            <a:ext cx="5852172" cy="4389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59C33D-E2D1-5A69-8349-9601274E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507"/>
          <a:stretch/>
        </p:blipFill>
        <p:spPr>
          <a:xfrm>
            <a:off x="6723759" y="4234782"/>
            <a:ext cx="2112154" cy="173736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387F3C-15CE-3F66-4B01-0CF2A5893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28" y="1928941"/>
            <a:ext cx="5185977" cy="2222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7DAFA2-9E77-5C77-A76F-47F97AADA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768" y="4234782"/>
            <a:ext cx="2112154" cy="1737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7ED13B-290F-C604-8479-59AEA20E3C8E}"/>
              </a:ext>
            </a:extLst>
          </p:cNvPr>
          <p:cNvSpPr txBox="1"/>
          <p:nvPr/>
        </p:nvSpPr>
        <p:spPr>
          <a:xfrm>
            <a:off x="1383485" y="5684432"/>
            <a:ext cx="275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Imbalance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E7D1-71B2-B381-7CD5-4A15BC6DB303}"/>
              </a:ext>
            </a:extLst>
          </p:cNvPr>
          <p:cNvSpPr txBox="1"/>
          <p:nvPr/>
        </p:nvSpPr>
        <p:spPr>
          <a:xfrm>
            <a:off x="6359473" y="1441780"/>
            <a:ext cx="5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Standard deviation Class “1” closer to the normal transaction Class “0”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40080" y="731520"/>
            <a:ext cx="92350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scatter plot by hour and minute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650520" y="1798560"/>
            <a:ext cx="5079600" cy="4004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3"/>
          <a:stretch/>
        </p:blipFill>
        <p:spPr>
          <a:xfrm>
            <a:off x="6238080" y="1798560"/>
            <a:ext cx="529344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287"/>
          <p:cNvPicPr/>
          <p:nvPr/>
        </p:nvPicPr>
        <p:blipFill>
          <a:blip r:embed="rId2"/>
          <a:stretch/>
        </p:blipFill>
        <p:spPr>
          <a:xfrm>
            <a:off x="1371600" y="1569960"/>
            <a:ext cx="8975520" cy="473904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640080" y="656280"/>
            <a:ext cx="58518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cap="all" spc="287">
                <a:solidFill>
                  <a:srgbClr val="000000"/>
                </a:solidFill>
                <a:latin typeface="Posterama"/>
                <a:ea typeface="DejaVu Sans"/>
              </a:rPr>
              <a:t>train and test split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2936286" y="2390901"/>
            <a:ext cx="4350240" cy="3474000"/>
          </a:xfrm>
          <a:prstGeom prst="rect">
            <a:avLst/>
          </a:prstGeom>
          <a:ln>
            <a:noFill/>
          </a:ln>
        </p:spPr>
      </p:pic>
      <p:sp>
        <p:nvSpPr>
          <p:cNvPr id="283" name="CustomShape 1"/>
          <p:cNvSpPr/>
          <p:nvPr/>
        </p:nvSpPr>
        <p:spPr>
          <a:xfrm>
            <a:off x="821104" y="708312"/>
            <a:ext cx="923508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distribution of sub sample classes Add Smote </a:t>
            </a:r>
            <a:r>
              <a:rPr lang="en-US" sz="3200" b="0" strike="noStrike" cap="all" spc="287" dirty="0" err="1">
                <a:solidFill>
                  <a:srgbClr val="000000"/>
                </a:solidFill>
                <a:latin typeface="Posterama"/>
                <a:ea typeface="DejaVu Sans"/>
              </a:rPr>
              <a:t>SMOteenn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0  0.577465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1  0.422535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634C-4A04-AAF6-79A6-FEEDC91E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>
            <a:extLst>
              <a:ext uri="{FF2B5EF4-FFF2-40B4-BE49-F238E27FC236}">
                <a16:creationId xmlns:a16="http://schemas.microsoft.com/office/drawing/2014/main" id="{E1B5F27E-1930-428F-7D4B-43FA8567C396}"/>
              </a:ext>
            </a:extLst>
          </p:cNvPr>
          <p:cNvSpPr/>
          <p:nvPr/>
        </p:nvSpPr>
        <p:spPr>
          <a:xfrm>
            <a:off x="821103" y="708312"/>
            <a:ext cx="10875789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SMOTEENN (SMOTE + Edited Nearest Neighbors)</a:t>
            </a:r>
          </a:p>
          <a:p>
            <a:pPr>
              <a:lnSpc>
                <a:spcPct val="100000"/>
              </a:lnSpc>
            </a:pPr>
            <a:endParaRPr lang="en-US" sz="3200" b="0" strike="noStrike" cap="all" spc="287" dirty="0">
              <a:solidFill>
                <a:srgbClr val="000000"/>
              </a:solidFill>
              <a:latin typeface="Posterama"/>
              <a:ea typeface="DejaVu Sans"/>
            </a:endParaRPr>
          </a:p>
        </p:txBody>
      </p:sp>
      <p:pic>
        <p:nvPicPr>
          <p:cNvPr id="7" name="Picture 6" descr="A chart with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7511662D-C140-C5A7-67A8-D882C76F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5" y="1329744"/>
            <a:ext cx="5638800" cy="3383280"/>
          </a:xfrm>
          <a:prstGeom prst="rect">
            <a:avLst/>
          </a:prstGeom>
        </p:spPr>
      </p:pic>
      <p:pic>
        <p:nvPicPr>
          <p:cNvPr id="5" name="Picture 4" descr="A graph with red squares&#10;&#10;Description automatically generated">
            <a:extLst>
              <a:ext uri="{FF2B5EF4-FFF2-40B4-BE49-F238E27FC236}">
                <a16:creationId xmlns:a16="http://schemas.microsoft.com/office/drawing/2014/main" id="{50A008C9-6E5D-8210-FCAC-EBC1A061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36" y="1329744"/>
            <a:ext cx="563879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47145-BD81-C02B-F490-0E1FD758D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>
            <a:extLst>
              <a:ext uri="{FF2B5EF4-FFF2-40B4-BE49-F238E27FC236}">
                <a16:creationId xmlns:a16="http://schemas.microsoft.com/office/drawing/2014/main" id="{F98B50CC-CED6-7947-4E33-333DD3CE98CE}"/>
              </a:ext>
            </a:extLst>
          </p:cNvPr>
          <p:cNvSpPr/>
          <p:nvPr/>
        </p:nvSpPr>
        <p:spPr>
          <a:xfrm>
            <a:off x="821103" y="708312"/>
            <a:ext cx="10875789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FUTURES IMPORTANCES</a:t>
            </a:r>
          </a:p>
          <a:p>
            <a:pPr>
              <a:lnSpc>
                <a:spcPct val="100000"/>
              </a:lnSpc>
            </a:pPr>
            <a:endParaRPr lang="en-US" sz="3200" b="0" strike="noStrike" cap="all" spc="287" dirty="0">
              <a:solidFill>
                <a:srgbClr val="000000"/>
              </a:solidFill>
              <a:latin typeface="Posterama"/>
              <a:ea typeface="DejaVu Sans"/>
            </a:endParaRPr>
          </a:p>
        </p:txBody>
      </p:sp>
      <p:pic>
        <p:nvPicPr>
          <p:cNvPr id="3" name="Picture 2" descr="A graph with text and numbers&#10;&#10;Description automatically generated">
            <a:extLst>
              <a:ext uri="{FF2B5EF4-FFF2-40B4-BE49-F238E27FC236}">
                <a16:creationId xmlns:a16="http://schemas.microsoft.com/office/drawing/2014/main" id="{E5AF838D-4BC4-AEEC-85F9-8D94C24F2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r="-1"/>
          <a:stretch/>
        </p:blipFill>
        <p:spPr>
          <a:xfrm>
            <a:off x="905116" y="1185853"/>
            <a:ext cx="918322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85960" y="224655"/>
            <a:ext cx="9820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287" dirty="0">
                <a:solidFill>
                  <a:srgbClr val="000000"/>
                </a:solidFill>
                <a:latin typeface="Posterama"/>
                <a:ea typeface="DejaVu Sans"/>
              </a:rPr>
              <a:t>Predictive Models XGB Training data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BC48BD-1D7B-1611-F07B-C387CD49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405"/>
            <a:ext cx="12192000" cy="594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{15F570A1-4B36-42F9-98CB-FDCDE0E9F3BB}tf67061901_win32</Template>
  <TotalTime>494</TotalTime>
  <Words>300</Words>
  <Application>Microsoft Office PowerPoint</Application>
  <PresentationFormat>Widescreen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Aptos</vt:lpstr>
      <vt:lpstr>Arial</vt:lpstr>
      <vt:lpstr>Courier New</vt:lpstr>
      <vt:lpstr>Daytona Condensed Light</vt:lpstr>
      <vt:lpstr>HCo Gotham SSm</vt:lpstr>
      <vt:lpstr>Lucida Bright</vt:lpstr>
      <vt:lpstr>Posterama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warren Simmons</dc:creator>
  <dc:description/>
  <cp:lastModifiedBy>Isaac Fonseca</cp:lastModifiedBy>
  <cp:revision>24</cp:revision>
  <dcterms:created xsi:type="dcterms:W3CDTF">2024-10-22T18:48:27Z</dcterms:created>
  <dcterms:modified xsi:type="dcterms:W3CDTF">2024-10-29T22:36:07Z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11</vt:i4>
  </property>
</Properties>
</file>