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28803600"/>
  <p:notesSz cx="6858000" cy="9144000"/>
  <p:defaultTextStyle>
    <a:defPPr>
      <a:defRPr lang="es-MX"/>
    </a:defPPr>
    <a:lvl1pPr marL="0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37186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674373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011558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348743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685928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023115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360301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697486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11E"/>
    <a:srgbClr val="006B54"/>
    <a:srgbClr val="1E7850"/>
    <a:srgbClr val="006432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717" autoAdjust="0"/>
  </p:normalViewPr>
  <p:slideViewPr>
    <p:cSldViewPr>
      <p:cViewPr>
        <p:scale>
          <a:sx n="40" d="100"/>
          <a:sy n="40" d="100"/>
        </p:scale>
        <p:origin x="1152" y="-4170"/>
      </p:cViewPr>
      <p:guideLst>
        <p:guide orient="horz" pos="9072"/>
        <p:guide pos="56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50170" y="8947788"/>
            <a:ext cx="15301912" cy="617410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00338" y="16322040"/>
            <a:ext cx="12601576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37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7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11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348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68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023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360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697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04/10/2023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5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04/10/2023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92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4389298" y="2606995"/>
            <a:ext cx="4466185" cy="55473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90750" y="2606995"/>
            <a:ext cx="13098511" cy="554736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04/10/2023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714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04/10/2023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258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2055" y="18508983"/>
            <a:ext cx="15301912" cy="5720715"/>
          </a:xfrm>
        </p:spPr>
        <p:txBody>
          <a:bodyPr anchor="t"/>
          <a:lstStyle>
            <a:lvl1pPr algn="l">
              <a:defRPr sz="117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22055" y="12208200"/>
            <a:ext cx="15301912" cy="6300785"/>
          </a:xfrm>
        </p:spPr>
        <p:txBody>
          <a:bodyPr anchor="b"/>
          <a:lstStyle>
            <a:lvl1pPr marL="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1pPr>
            <a:lvl2pPr marL="133718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67437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3pPr>
            <a:lvl4pPr marL="4011558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4pPr>
            <a:lvl5pPr marL="53487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5pPr>
            <a:lvl6pPr marL="6685928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6pPr>
            <a:lvl7pPr marL="802311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7pPr>
            <a:lvl8pPr marL="9360301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8pPr>
            <a:lvl9pPr marL="10697486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04/10/2023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5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90751" y="15168566"/>
            <a:ext cx="8782348" cy="42912029"/>
          </a:xfrm>
        </p:spPr>
        <p:txBody>
          <a:bodyPr/>
          <a:lstStyle>
            <a:lvl1pPr>
              <a:defRPr sz="8300"/>
            </a:lvl1pPr>
            <a:lvl2pPr>
              <a:defRPr sz="7000"/>
            </a:lvl2pPr>
            <a:lvl3pPr>
              <a:defRPr sz="59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0073138" y="15168566"/>
            <a:ext cx="8782348" cy="42912029"/>
          </a:xfrm>
        </p:spPr>
        <p:txBody>
          <a:bodyPr/>
          <a:lstStyle>
            <a:lvl1pPr>
              <a:defRPr sz="8300"/>
            </a:lvl1pPr>
            <a:lvl2pPr>
              <a:defRPr sz="7000"/>
            </a:lvl2pPr>
            <a:lvl3pPr>
              <a:defRPr sz="59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04/10/2023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6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0114" y="1153481"/>
            <a:ext cx="16202026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00113" y="6447476"/>
            <a:ext cx="7954121" cy="2687000"/>
          </a:xfrm>
        </p:spPr>
        <p:txBody>
          <a:bodyPr anchor="b"/>
          <a:lstStyle>
            <a:lvl1pPr marL="0" indent="0">
              <a:buNone/>
              <a:defRPr sz="7000" b="1"/>
            </a:lvl1pPr>
            <a:lvl2pPr marL="1337186" indent="0">
              <a:buNone/>
              <a:defRPr sz="5900" b="1"/>
            </a:lvl2pPr>
            <a:lvl3pPr marL="2674373" indent="0">
              <a:buNone/>
              <a:defRPr sz="5400" b="1"/>
            </a:lvl3pPr>
            <a:lvl4pPr marL="4011558" indent="0">
              <a:buNone/>
              <a:defRPr sz="4700" b="1"/>
            </a:lvl4pPr>
            <a:lvl5pPr marL="5348743" indent="0">
              <a:buNone/>
              <a:defRPr sz="4700" b="1"/>
            </a:lvl5pPr>
            <a:lvl6pPr marL="6685928" indent="0">
              <a:buNone/>
              <a:defRPr sz="4700" b="1"/>
            </a:lvl6pPr>
            <a:lvl7pPr marL="8023115" indent="0">
              <a:buNone/>
              <a:defRPr sz="4700" b="1"/>
            </a:lvl7pPr>
            <a:lvl8pPr marL="9360301" indent="0">
              <a:buNone/>
              <a:defRPr sz="4700" b="1"/>
            </a:lvl8pPr>
            <a:lvl9pPr marL="10697486" indent="0">
              <a:buNone/>
              <a:defRPr sz="47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00113" y="9134477"/>
            <a:ext cx="7954121" cy="16595409"/>
          </a:xfrm>
        </p:spPr>
        <p:txBody>
          <a:bodyPr/>
          <a:lstStyle>
            <a:lvl1pPr>
              <a:defRPr sz="7000"/>
            </a:lvl1pPr>
            <a:lvl2pPr>
              <a:defRPr sz="5900"/>
            </a:lvl2pPr>
            <a:lvl3pPr>
              <a:defRPr sz="54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9144894" y="6447476"/>
            <a:ext cx="7957244" cy="2687000"/>
          </a:xfrm>
        </p:spPr>
        <p:txBody>
          <a:bodyPr anchor="b"/>
          <a:lstStyle>
            <a:lvl1pPr marL="0" indent="0">
              <a:buNone/>
              <a:defRPr sz="7000" b="1"/>
            </a:lvl1pPr>
            <a:lvl2pPr marL="1337186" indent="0">
              <a:buNone/>
              <a:defRPr sz="5900" b="1"/>
            </a:lvl2pPr>
            <a:lvl3pPr marL="2674373" indent="0">
              <a:buNone/>
              <a:defRPr sz="5400" b="1"/>
            </a:lvl3pPr>
            <a:lvl4pPr marL="4011558" indent="0">
              <a:buNone/>
              <a:defRPr sz="4700" b="1"/>
            </a:lvl4pPr>
            <a:lvl5pPr marL="5348743" indent="0">
              <a:buNone/>
              <a:defRPr sz="4700" b="1"/>
            </a:lvl5pPr>
            <a:lvl6pPr marL="6685928" indent="0">
              <a:buNone/>
              <a:defRPr sz="4700" b="1"/>
            </a:lvl6pPr>
            <a:lvl7pPr marL="8023115" indent="0">
              <a:buNone/>
              <a:defRPr sz="4700" b="1"/>
            </a:lvl7pPr>
            <a:lvl8pPr marL="9360301" indent="0">
              <a:buNone/>
              <a:defRPr sz="4700" b="1"/>
            </a:lvl8pPr>
            <a:lvl9pPr marL="10697486" indent="0">
              <a:buNone/>
              <a:defRPr sz="47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9144894" y="9134477"/>
            <a:ext cx="7957244" cy="16595409"/>
          </a:xfrm>
        </p:spPr>
        <p:txBody>
          <a:bodyPr/>
          <a:lstStyle>
            <a:lvl1pPr>
              <a:defRPr sz="7000"/>
            </a:lvl1pPr>
            <a:lvl2pPr>
              <a:defRPr sz="5900"/>
            </a:lvl2pPr>
            <a:lvl3pPr>
              <a:defRPr sz="54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04/10/2023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81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04/10/2023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67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04/10/2023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7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0114" y="1146810"/>
            <a:ext cx="5922616" cy="4880609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038383" y="1146813"/>
            <a:ext cx="10063757" cy="24583075"/>
          </a:xfrm>
        </p:spPr>
        <p:txBody>
          <a:bodyPr/>
          <a:lstStyle>
            <a:lvl1pPr>
              <a:defRPr sz="9300"/>
            </a:lvl1pPr>
            <a:lvl2pPr>
              <a:defRPr sz="8300"/>
            </a:lvl2pPr>
            <a:lvl3pPr>
              <a:defRPr sz="70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00114" y="6027423"/>
            <a:ext cx="5922616" cy="19702464"/>
          </a:xfrm>
        </p:spPr>
        <p:txBody>
          <a:bodyPr/>
          <a:lstStyle>
            <a:lvl1pPr marL="0" indent="0">
              <a:buNone/>
              <a:defRPr sz="4100"/>
            </a:lvl1pPr>
            <a:lvl2pPr marL="1337186" indent="0">
              <a:buNone/>
              <a:defRPr sz="3400"/>
            </a:lvl2pPr>
            <a:lvl3pPr marL="2674373" indent="0">
              <a:buNone/>
              <a:defRPr sz="2900"/>
            </a:lvl3pPr>
            <a:lvl4pPr marL="4011558" indent="0">
              <a:buNone/>
              <a:defRPr sz="2500"/>
            </a:lvl4pPr>
            <a:lvl5pPr marL="5348743" indent="0">
              <a:buNone/>
              <a:defRPr sz="2500"/>
            </a:lvl5pPr>
            <a:lvl6pPr marL="6685928" indent="0">
              <a:buNone/>
              <a:defRPr sz="2500"/>
            </a:lvl6pPr>
            <a:lvl7pPr marL="8023115" indent="0">
              <a:buNone/>
              <a:defRPr sz="2500"/>
            </a:lvl7pPr>
            <a:lvl8pPr marL="9360301" indent="0">
              <a:buNone/>
              <a:defRPr sz="2500"/>
            </a:lvl8pPr>
            <a:lvl9pPr marL="10697486" indent="0">
              <a:buNone/>
              <a:defRPr sz="2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04/10/2023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402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28568" y="20162522"/>
            <a:ext cx="10801350" cy="2380300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528568" y="2573655"/>
            <a:ext cx="10801350" cy="17282160"/>
          </a:xfrm>
        </p:spPr>
        <p:txBody>
          <a:bodyPr/>
          <a:lstStyle>
            <a:lvl1pPr marL="0" indent="0">
              <a:buNone/>
              <a:defRPr sz="9300"/>
            </a:lvl1pPr>
            <a:lvl2pPr marL="1337186" indent="0">
              <a:buNone/>
              <a:defRPr sz="8300"/>
            </a:lvl2pPr>
            <a:lvl3pPr marL="2674373" indent="0">
              <a:buNone/>
              <a:defRPr sz="7000"/>
            </a:lvl3pPr>
            <a:lvl4pPr marL="4011558" indent="0">
              <a:buNone/>
              <a:defRPr sz="5900"/>
            </a:lvl4pPr>
            <a:lvl5pPr marL="5348743" indent="0">
              <a:buNone/>
              <a:defRPr sz="5900"/>
            </a:lvl5pPr>
            <a:lvl6pPr marL="6685928" indent="0">
              <a:buNone/>
              <a:defRPr sz="5900"/>
            </a:lvl6pPr>
            <a:lvl7pPr marL="8023115" indent="0">
              <a:buNone/>
              <a:defRPr sz="5900"/>
            </a:lvl7pPr>
            <a:lvl8pPr marL="9360301" indent="0">
              <a:buNone/>
              <a:defRPr sz="5900"/>
            </a:lvl8pPr>
            <a:lvl9pPr marL="10697486" indent="0">
              <a:buNone/>
              <a:defRPr sz="59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528568" y="22542822"/>
            <a:ext cx="10801350" cy="3380420"/>
          </a:xfrm>
        </p:spPr>
        <p:txBody>
          <a:bodyPr/>
          <a:lstStyle>
            <a:lvl1pPr marL="0" indent="0">
              <a:buNone/>
              <a:defRPr sz="4100"/>
            </a:lvl1pPr>
            <a:lvl2pPr marL="1337186" indent="0">
              <a:buNone/>
              <a:defRPr sz="3400"/>
            </a:lvl2pPr>
            <a:lvl3pPr marL="2674373" indent="0">
              <a:buNone/>
              <a:defRPr sz="2900"/>
            </a:lvl3pPr>
            <a:lvl4pPr marL="4011558" indent="0">
              <a:buNone/>
              <a:defRPr sz="2500"/>
            </a:lvl4pPr>
            <a:lvl5pPr marL="5348743" indent="0">
              <a:buNone/>
              <a:defRPr sz="2500"/>
            </a:lvl5pPr>
            <a:lvl6pPr marL="6685928" indent="0">
              <a:buNone/>
              <a:defRPr sz="2500"/>
            </a:lvl6pPr>
            <a:lvl7pPr marL="8023115" indent="0">
              <a:buNone/>
              <a:defRPr sz="2500"/>
            </a:lvl7pPr>
            <a:lvl8pPr marL="9360301" indent="0">
              <a:buNone/>
              <a:defRPr sz="2500"/>
            </a:lvl8pPr>
            <a:lvl9pPr marL="10697486" indent="0">
              <a:buNone/>
              <a:defRPr sz="2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04/10/2023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09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900114" y="1153481"/>
            <a:ext cx="16202026" cy="4800600"/>
          </a:xfrm>
          <a:prstGeom prst="rect">
            <a:avLst/>
          </a:prstGeom>
        </p:spPr>
        <p:txBody>
          <a:bodyPr vert="horz" lIns="267437" tIns="133719" rIns="267437" bIns="133719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00114" y="6720843"/>
            <a:ext cx="16202026" cy="19009044"/>
          </a:xfrm>
          <a:prstGeom prst="rect">
            <a:avLst/>
          </a:prstGeom>
        </p:spPr>
        <p:txBody>
          <a:bodyPr vert="horz" lIns="267437" tIns="133719" rIns="267437" bIns="133719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900113" y="26696672"/>
            <a:ext cx="4200525" cy="1533525"/>
          </a:xfrm>
          <a:prstGeom prst="rect">
            <a:avLst/>
          </a:prstGeom>
        </p:spPr>
        <p:txBody>
          <a:bodyPr vert="horz" lIns="267437" tIns="133719" rIns="267437" bIns="133719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74F4-C523-4D8A-A487-018BE722AF48}" type="datetimeFigureOut">
              <a:rPr lang="es-MX" smtClean="0"/>
              <a:t>04/10/2023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150769" y="26696672"/>
            <a:ext cx="5700713" cy="1533525"/>
          </a:xfrm>
          <a:prstGeom prst="rect">
            <a:avLst/>
          </a:prstGeom>
        </p:spPr>
        <p:txBody>
          <a:bodyPr vert="horz" lIns="267437" tIns="133719" rIns="267437" bIns="133719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2901613" y="26696672"/>
            <a:ext cx="4200525" cy="1533525"/>
          </a:xfrm>
          <a:prstGeom prst="rect">
            <a:avLst/>
          </a:prstGeom>
        </p:spPr>
        <p:txBody>
          <a:bodyPr vert="horz" lIns="267437" tIns="133719" rIns="267437" bIns="133719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221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74373" rtl="0" eaLnBrk="1" latinLnBrk="0" hangingPunct="1">
        <a:spcBef>
          <a:spcPct val="0"/>
        </a:spcBef>
        <a:buNone/>
        <a:defRPr sz="1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2889" indent="-1002889" algn="l" defTabSz="2674373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172926" indent="-835741" algn="l" defTabSz="2674373" rtl="0" eaLnBrk="1" latinLnBrk="0" hangingPunct="1">
        <a:spcBef>
          <a:spcPct val="20000"/>
        </a:spcBef>
        <a:buFont typeface="Arial" pitchFamily="34" charset="0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3342964" indent="-668594" algn="l" defTabSz="2674373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4680150" indent="-668594" algn="l" defTabSz="2674373" rtl="0" eaLnBrk="1" latinLnBrk="0" hangingPunct="1">
        <a:spcBef>
          <a:spcPct val="20000"/>
        </a:spcBef>
        <a:buFont typeface="Arial" pitchFamily="34" charset="0"/>
        <a:buChar char="–"/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6017337" indent="-668594" algn="l" defTabSz="2674373" rtl="0" eaLnBrk="1" latinLnBrk="0" hangingPunct="1">
        <a:spcBef>
          <a:spcPct val="20000"/>
        </a:spcBef>
        <a:buFont typeface="Arial" pitchFamily="34" charset="0"/>
        <a:buChar char="»"/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522" indent="-668594" algn="l" defTabSz="2674373" rtl="0" eaLnBrk="1" latinLnBrk="0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691707" indent="-668594" algn="l" defTabSz="2674373" rtl="0" eaLnBrk="1" latinLnBrk="0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028895" indent="-668594" algn="l" defTabSz="2674373" rtl="0" eaLnBrk="1" latinLnBrk="0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366079" indent="-668594" algn="l" defTabSz="2674373" rtl="0" eaLnBrk="1" latinLnBrk="0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186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674373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011558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348743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685928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115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360301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697486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04182" y="3968423"/>
            <a:ext cx="17065895" cy="3493042"/>
          </a:xfrm>
          <a:prstGeom prst="rect">
            <a:avLst/>
          </a:prstGeom>
          <a:noFill/>
        </p:spPr>
        <p:txBody>
          <a:bodyPr wrap="square" lIns="167420" tIns="83710" rIns="167420" bIns="83710" rtlCol="0">
            <a:spAutoFit/>
          </a:bodyPr>
          <a:lstStyle/>
          <a:p>
            <a:pPr algn="ctr"/>
            <a:r>
              <a:rPr lang="es-MX" sz="5200" b="1" dirty="0">
                <a:solidFill>
                  <a:srgbClr val="7C211E"/>
                </a:solidFill>
                <a:effectLst/>
                <a:latin typeface="+mj-lt"/>
                <a:ea typeface="Times New Roman" panose="02020603050405020304" pitchFamily="18" charset="0"/>
              </a:rPr>
              <a:t>Diseño e implementación de un sistema de detección y rastreo de vehículos para el modelo a escala AutoNOMOS, y simulación de una red vanet</a:t>
            </a:r>
          </a:p>
          <a:p>
            <a:pPr algn="ctr"/>
            <a:endParaRPr lang="es-MX" b="1" cap="small" dirty="0">
              <a:solidFill>
                <a:srgbClr val="7C211E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714707" y="26332411"/>
            <a:ext cx="7855370" cy="1461717"/>
          </a:xfrm>
          <a:prstGeom prst="rect">
            <a:avLst/>
          </a:prstGeom>
          <a:noFill/>
        </p:spPr>
        <p:txBody>
          <a:bodyPr wrap="square" lIns="167420" tIns="83710" rIns="167420" bIns="83710" rtlCol="0">
            <a:spAutoFit/>
          </a:bodyPr>
          <a:lstStyle/>
          <a:p>
            <a:r>
              <a:rPr lang="es-MX" sz="2800" b="1" dirty="0">
                <a:solidFill>
                  <a:srgbClr val="7C211E"/>
                </a:solidFill>
              </a:rPr>
              <a:t>Carrera:      </a:t>
            </a:r>
            <a:r>
              <a:rPr lang="es-MX" sz="2800" b="1" dirty="0">
                <a:solidFill>
                  <a:srgbClr val="006B54"/>
                </a:solidFill>
                <a:cs typeface="Times New Roman" pitchFamily="18" charset="0"/>
              </a:rPr>
              <a:t>Ingeniería en Mecatrónica y 	Telecomunicaciones</a:t>
            </a:r>
          </a:p>
          <a:p>
            <a:r>
              <a:rPr lang="es-MX" sz="2800" b="1" dirty="0">
                <a:solidFill>
                  <a:srgbClr val="7C211E"/>
                </a:solidFill>
              </a:rPr>
              <a:t>Semestre:  </a:t>
            </a:r>
            <a:r>
              <a:rPr lang="es-MX" sz="2800" b="1" dirty="0">
                <a:solidFill>
                  <a:srgbClr val="006B54"/>
                </a:solidFill>
                <a:cs typeface="Times New Roman" pitchFamily="18" charset="0"/>
              </a:rPr>
              <a:t>Agosto 2023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963453" y="6490999"/>
            <a:ext cx="7728463" cy="7851158"/>
          </a:xfrm>
          <a:prstGeom prst="rect">
            <a:avLst/>
          </a:prstGeom>
          <a:noFill/>
        </p:spPr>
        <p:txBody>
          <a:bodyPr wrap="square" lIns="167420" tIns="83710" rIns="167420" bIns="83710" rtlCol="0">
            <a:spAutoFit/>
          </a:bodyPr>
          <a:lstStyle/>
          <a:p>
            <a:r>
              <a:rPr lang="es-MX" sz="3200" b="1" dirty="0">
                <a:solidFill>
                  <a:srgbClr val="7C211E"/>
                </a:solidFill>
              </a:rPr>
              <a:t>OBJETIVOS:</a:t>
            </a:r>
          </a:p>
          <a:p>
            <a:pPr marL="436992" indent="-436992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>
                <a:ea typeface="Times New Roman" panose="02020603050405020304" pitchFamily="18" charset="0"/>
              </a:rPr>
              <a:t>I</a:t>
            </a:r>
            <a:r>
              <a:rPr lang="es-MX" sz="3200" dirty="0">
                <a:effectLst/>
                <a:ea typeface="Times New Roman" panose="02020603050405020304" pitchFamily="18" charset="0"/>
              </a:rPr>
              <a:t>mplementar sobre el modelo de carro autónomo, un nodo de ROS que le permitan la detección y rastreo de otros autos.</a:t>
            </a:r>
          </a:p>
          <a:p>
            <a:pPr marL="436992" indent="-436992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>
                <a:ea typeface="Times New Roman" panose="02020603050405020304" pitchFamily="18" charset="0"/>
              </a:rPr>
              <a:t>S</a:t>
            </a:r>
            <a:r>
              <a:rPr lang="es-MX" sz="3200" dirty="0">
                <a:effectLst/>
                <a:ea typeface="Times New Roman" panose="02020603050405020304" pitchFamily="18" charset="0"/>
              </a:rPr>
              <a:t>imular una red vehicular vanet orientada a tareas de seguridad. Esta debe permitirnos notificar la presencia de otros vehículos en puntos ciegos.</a:t>
            </a:r>
          </a:p>
          <a:p>
            <a:pPr marL="436992" indent="-436992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>
                <a:latin typeface="Calibri" pitchFamily="34" charset="0"/>
              </a:rPr>
              <a:t>Comprobar la utilidad y funcionamiento de los protocolos AODV y DSRC en la comunicación entre vehículos. Identificando puntos como el intervalo de transmisión y tamaño del </a:t>
            </a:r>
            <a:r>
              <a:rPr lang="es-MX" sz="3200" dirty="0" err="1">
                <a:latin typeface="Calibri" pitchFamily="34" charset="0"/>
              </a:rPr>
              <a:t>payload</a:t>
            </a:r>
            <a:r>
              <a:rPr lang="es-MX" sz="3200" dirty="0">
                <a:latin typeface="Calibri" pitchFamily="34" charset="0"/>
              </a:rPr>
              <a:t>, en diferentes condiciones de tráfico. </a:t>
            </a:r>
          </a:p>
        </p:txBody>
      </p:sp>
      <p:sp>
        <p:nvSpPr>
          <p:cNvPr id="15" name="Content Placeholder 2"/>
          <p:cNvSpPr>
            <a:spLocks/>
          </p:cNvSpPr>
          <p:nvPr/>
        </p:nvSpPr>
        <p:spPr bwMode="auto">
          <a:xfrm>
            <a:off x="1126996" y="14572104"/>
            <a:ext cx="8003662" cy="585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531" tIns="58266" rIns="116531" bIns="58266"/>
          <a:lstStyle/>
          <a:p>
            <a:pPr eaLnBrk="0" hangingPunct="0">
              <a:spcBef>
                <a:spcPct val="20000"/>
              </a:spcBef>
            </a:pPr>
            <a:r>
              <a:rPr lang="es-MX" sz="3200" b="1" dirty="0">
                <a:solidFill>
                  <a:srgbClr val="7C211E"/>
                </a:solidFill>
                <a:latin typeface="Calibri" pitchFamily="34" charset="0"/>
              </a:rPr>
              <a:t>RESULTADOS:</a:t>
            </a:r>
            <a:endParaRPr lang="es-MX" sz="3200" dirty="0"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</a:pPr>
            <a:endParaRPr lang="es-MX" sz="3200" dirty="0">
              <a:latin typeface="Calibri" pitchFamily="34" charset="0"/>
            </a:endParaRPr>
          </a:p>
        </p:txBody>
      </p:sp>
      <p:cxnSp>
        <p:nvCxnSpPr>
          <p:cNvPr id="3" name="2 Conector recto"/>
          <p:cNvCxnSpPr/>
          <p:nvPr/>
        </p:nvCxnSpPr>
        <p:spPr>
          <a:xfrm>
            <a:off x="900000" y="3888632"/>
            <a:ext cx="16200000" cy="0"/>
          </a:xfrm>
          <a:prstGeom prst="line">
            <a:avLst/>
          </a:prstGeom>
          <a:ln w="38100">
            <a:solidFill>
              <a:srgbClr val="006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900000" y="26267099"/>
            <a:ext cx="16200000" cy="0"/>
          </a:xfrm>
          <a:prstGeom prst="line">
            <a:avLst/>
          </a:prstGeom>
          <a:ln w="38100">
            <a:solidFill>
              <a:srgbClr val="7C21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8952697" y="6490999"/>
            <a:ext cx="8617380" cy="10261986"/>
          </a:xfrm>
          <a:prstGeom prst="rect">
            <a:avLst/>
          </a:prstGeom>
          <a:noFill/>
        </p:spPr>
        <p:txBody>
          <a:bodyPr wrap="square" lIns="116531" tIns="58266" rIns="116531" bIns="58266" rtlCol="0">
            <a:spAutoFit/>
          </a:bodyPr>
          <a:lstStyle/>
          <a:p>
            <a:r>
              <a:rPr lang="es-MX" sz="3200" b="1" dirty="0">
                <a:solidFill>
                  <a:srgbClr val="7C211E"/>
                </a:solidFill>
              </a:rPr>
              <a:t>DISEÑO E IMPLEMENTACIÓN:</a:t>
            </a:r>
          </a:p>
          <a:p>
            <a:pPr marL="436992" indent="-436992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>
                <a:latin typeface="+mj-lt"/>
                <a:ea typeface="Times New Roman" panose="02020603050405020304" pitchFamily="18" charset="0"/>
              </a:rPr>
              <a:t>S</a:t>
            </a:r>
            <a:r>
              <a:rPr lang="es-MX" sz="3200" dirty="0">
                <a:effectLst/>
                <a:latin typeface="+mj-lt"/>
                <a:ea typeface="Times New Roman" panose="02020603050405020304" pitchFamily="18" charset="0"/>
              </a:rPr>
              <a:t>e eligió la combinación de filtros de cascada con máquinas de soporte vectorial para la detección, y el uso del filtro de Kalman para el rastreo. Pensando en un enfoque que requiera poco poder de procesamiento y alcance resultados en tiempo real. </a:t>
            </a:r>
          </a:p>
          <a:p>
            <a:pPr marL="436992" indent="-436992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>
                <a:latin typeface="+mj-lt"/>
                <a:ea typeface="Times New Roman" panose="02020603050405020304" pitchFamily="18" charset="0"/>
              </a:rPr>
              <a:t>Para la comunicación entre vehículos, se contempla el</a:t>
            </a:r>
            <a:r>
              <a:rPr lang="es-MX" sz="3200" dirty="0">
                <a:effectLst/>
                <a:latin typeface="+mj-lt"/>
                <a:ea typeface="Times New Roman" panose="02020603050405020304" pitchFamily="18" charset="0"/>
              </a:rPr>
              <a:t> uso de DSRC para que los nodos informen de sus detecciones. Gracias a ellas, poder cubrir puntos ciegos como cruceros. Mediante esto podrán tomar medidas evasivas, o usar el protocolo de AODV para la negociación y coordinación entre dos vehículos.</a:t>
            </a:r>
          </a:p>
          <a:p>
            <a:pPr marL="436992" indent="-436992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>
                <a:latin typeface="+mj-lt"/>
              </a:rPr>
              <a:t>Para el análisis, la simulación se realiza en omnett. Se experimenta variando la velocidad y el número de vehículos. Para encontrar los mejores parámetros para la transmisión, que tengan la mayor probabilidad de informar a todos los nodos.</a:t>
            </a:r>
            <a:endParaRPr lang="es-MX" sz="3200" dirty="0">
              <a:latin typeface="Calibri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0" y="27720000"/>
            <a:ext cx="17999244" cy="1080000"/>
          </a:xfrm>
          <a:prstGeom prst="rect">
            <a:avLst/>
          </a:prstGeom>
          <a:solidFill>
            <a:srgbClr val="006B54"/>
          </a:solidFill>
          <a:ln>
            <a:solidFill>
              <a:srgbClr val="006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531" tIns="58266" rIns="116531" bIns="58266" rtlCol="0" anchor="ctr"/>
          <a:lstStyle/>
          <a:p>
            <a:pPr algn="ctr"/>
            <a:endParaRPr lang="es-MX"/>
          </a:p>
        </p:txBody>
      </p:sp>
      <p:sp>
        <p:nvSpPr>
          <p:cNvPr id="17" name="16 Rectángulo"/>
          <p:cNvSpPr/>
          <p:nvPr/>
        </p:nvSpPr>
        <p:spPr>
          <a:xfrm>
            <a:off x="502" y="0"/>
            <a:ext cx="17999244" cy="1080000"/>
          </a:xfrm>
          <a:prstGeom prst="rect">
            <a:avLst/>
          </a:prstGeom>
          <a:solidFill>
            <a:srgbClr val="7C211E"/>
          </a:solidFill>
          <a:ln>
            <a:solidFill>
              <a:srgbClr val="7C2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531" tIns="58266" rIns="116531" bIns="58266" rtlCol="0" anchor="ctr"/>
          <a:lstStyle/>
          <a:p>
            <a:pPr algn="ctr"/>
            <a:endParaRPr lang="es-MX"/>
          </a:p>
        </p:txBody>
      </p:sp>
      <p:sp>
        <p:nvSpPr>
          <p:cNvPr id="28" name="3 CuadroTexto"/>
          <p:cNvSpPr txBox="1"/>
          <p:nvPr/>
        </p:nvSpPr>
        <p:spPr>
          <a:xfrm>
            <a:off x="9289157" y="1512368"/>
            <a:ext cx="7571612" cy="1892604"/>
          </a:xfrm>
          <a:prstGeom prst="rect">
            <a:avLst/>
          </a:prstGeom>
          <a:noFill/>
        </p:spPr>
        <p:txBody>
          <a:bodyPr wrap="square" lIns="167420" tIns="83710" rIns="167420" bIns="83710" rtlCol="0">
            <a:spAutoFit/>
          </a:bodyPr>
          <a:lstStyle/>
          <a:p>
            <a:pPr algn="ctr"/>
            <a:r>
              <a:rPr lang="es-MX" b="1" cap="small" dirty="0">
                <a:solidFill>
                  <a:srgbClr val="006B54"/>
                </a:solidFill>
                <a:latin typeface="+mj-lt"/>
                <a:cs typeface="Times New Roman" pitchFamily="18" charset="0"/>
              </a:rPr>
              <a:t>Instituto Tecnológico Autónomo de México</a:t>
            </a:r>
          </a:p>
        </p:txBody>
      </p:sp>
      <p:sp>
        <p:nvSpPr>
          <p:cNvPr id="32" name="6 CuadroTexto"/>
          <p:cNvSpPr txBox="1"/>
          <p:nvPr/>
        </p:nvSpPr>
        <p:spPr>
          <a:xfrm>
            <a:off x="900000" y="26332411"/>
            <a:ext cx="7855370" cy="1030829"/>
          </a:xfrm>
          <a:prstGeom prst="rect">
            <a:avLst/>
          </a:prstGeom>
          <a:noFill/>
        </p:spPr>
        <p:txBody>
          <a:bodyPr wrap="square" lIns="167420" tIns="83710" rIns="167420" bIns="83710" rtlCol="0">
            <a:spAutoFit/>
          </a:bodyPr>
          <a:lstStyle/>
          <a:p>
            <a:r>
              <a:rPr lang="es-MX" sz="2800" b="1" dirty="0">
                <a:solidFill>
                  <a:srgbClr val="7C211E"/>
                </a:solidFill>
              </a:rPr>
              <a:t>Alumno:  </a:t>
            </a:r>
            <a:r>
              <a:rPr lang="es-MX" sz="2800" b="1" dirty="0">
                <a:solidFill>
                  <a:srgbClr val="006B54"/>
                </a:solidFill>
                <a:cs typeface="Times New Roman" pitchFamily="18" charset="0"/>
              </a:rPr>
              <a:t>Israel Fonseca Zárate</a:t>
            </a:r>
          </a:p>
          <a:p>
            <a:r>
              <a:rPr lang="es-MX" sz="2800" b="1" dirty="0">
                <a:solidFill>
                  <a:srgbClr val="7C211E"/>
                </a:solidFill>
              </a:rPr>
              <a:t>Asesor:    </a:t>
            </a:r>
            <a:r>
              <a:rPr lang="es-MX" sz="2800" b="1" dirty="0">
                <a:solidFill>
                  <a:srgbClr val="006B54"/>
                </a:solidFill>
                <a:cs typeface="Times New Roman" pitchFamily="18" charset="0"/>
              </a:rPr>
              <a:t>Mtro. Rafael Gregorio Gamboa Hirales</a:t>
            </a:r>
          </a:p>
        </p:txBody>
      </p:sp>
      <p:sp>
        <p:nvSpPr>
          <p:cNvPr id="34" name="Content Placeholder 2"/>
          <p:cNvSpPr>
            <a:spLocks/>
          </p:cNvSpPr>
          <p:nvPr/>
        </p:nvSpPr>
        <p:spPr bwMode="auto">
          <a:xfrm>
            <a:off x="1158268" y="25104343"/>
            <a:ext cx="7744597" cy="69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531" tIns="58266" rIns="116531" bIns="58266"/>
          <a:lstStyle/>
          <a:p>
            <a:pPr algn="ctr" eaLnBrk="0" hangingPunct="0">
              <a:spcBef>
                <a:spcPct val="20000"/>
              </a:spcBef>
            </a:pPr>
            <a:r>
              <a:rPr lang="es-MX" sz="2800" dirty="0">
                <a:latin typeface="Calibri" pitchFamily="34" charset="0"/>
              </a:rPr>
              <a:t>Transmisión de las detecciones por DSRC, e intervalos recomendados a 80 km/h</a:t>
            </a:r>
          </a:p>
        </p:txBody>
      </p:sp>
      <p:sp>
        <p:nvSpPr>
          <p:cNvPr id="36" name="Content Placeholder 2"/>
          <p:cNvSpPr>
            <a:spLocks/>
          </p:cNvSpPr>
          <p:nvPr/>
        </p:nvSpPr>
        <p:spPr bwMode="auto">
          <a:xfrm>
            <a:off x="8968267" y="16592239"/>
            <a:ext cx="8223395" cy="252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531" tIns="58266" rIns="116531" bIns="58266"/>
          <a:lstStyle/>
          <a:p>
            <a:pPr eaLnBrk="0" hangingPunct="0">
              <a:spcBef>
                <a:spcPct val="20000"/>
              </a:spcBef>
            </a:pPr>
            <a:r>
              <a:rPr lang="es-MX" sz="3200" b="1" dirty="0">
                <a:solidFill>
                  <a:srgbClr val="7C211E"/>
                </a:solidFill>
                <a:latin typeface="Calibri" pitchFamily="34" charset="0"/>
              </a:rPr>
              <a:t>CONCLUSIONES:</a:t>
            </a:r>
          </a:p>
          <a:p>
            <a:pPr marL="436992" indent="-436992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>
                <a:latin typeface="Calibri" pitchFamily="34" charset="0"/>
              </a:rPr>
              <a:t>Dentro del coche autónomo se alcanzaron buenos resultados,</a:t>
            </a:r>
            <a:r>
              <a:rPr lang="es-MX" sz="3200" dirty="0">
                <a:latin typeface="+mj-lt"/>
              </a:rPr>
              <a:t> c</a:t>
            </a:r>
            <a:r>
              <a:rPr lang="es-MX" sz="3200" dirty="0">
                <a:effectLst/>
                <a:latin typeface="+mj-lt"/>
                <a:ea typeface="Times New Roman" panose="02020603050405020304" pitchFamily="18" charset="0"/>
              </a:rPr>
              <a:t>on tiempos para la detección de un frame completo de 300 a 400 ms, y solo de regiones de 90-100 ms. </a:t>
            </a:r>
            <a:r>
              <a:rPr lang="es-MX" sz="3200" dirty="0">
                <a:latin typeface="+mj-lt"/>
                <a:ea typeface="Times New Roman" panose="02020603050405020304" pitchFamily="18" charset="0"/>
              </a:rPr>
              <a:t>Mientras se mantuvo una buena precisión combinada de ambos detectores. El punto débil fue el filtro de cascada.</a:t>
            </a:r>
          </a:p>
          <a:p>
            <a:pPr marL="436992" indent="-436992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>
                <a:latin typeface="+mj-lt"/>
              </a:rPr>
              <a:t>En la red vanet, los vehículos a partir de información que tienen, Pueden modificar sus transmisiones, para hacer fiable la comunicación.</a:t>
            </a:r>
          </a:p>
        </p:txBody>
      </p:sp>
      <p:sp>
        <p:nvSpPr>
          <p:cNvPr id="21" name="Content Placeholder 2"/>
          <p:cNvSpPr>
            <a:spLocks/>
          </p:cNvSpPr>
          <p:nvPr/>
        </p:nvSpPr>
        <p:spPr bwMode="auto">
          <a:xfrm>
            <a:off x="1994279" y="19631229"/>
            <a:ext cx="6333378" cy="5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531" tIns="58266" rIns="116531" bIns="58266"/>
          <a:lstStyle/>
          <a:p>
            <a:pPr eaLnBrk="0" hangingPunct="0">
              <a:spcBef>
                <a:spcPct val="20000"/>
              </a:spcBef>
            </a:pPr>
            <a:r>
              <a:rPr lang="es-MX" sz="2800" dirty="0">
                <a:latin typeface="Calibri" pitchFamily="34" charset="0"/>
              </a:rPr>
              <a:t>Nodo para la detección y rastreo</a:t>
            </a:r>
          </a:p>
        </p:txBody>
      </p:sp>
      <p:sp>
        <p:nvSpPr>
          <p:cNvPr id="25" name="Content Placeholder 2"/>
          <p:cNvSpPr>
            <a:spLocks/>
          </p:cNvSpPr>
          <p:nvPr/>
        </p:nvSpPr>
        <p:spPr bwMode="auto">
          <a:xfrm>
            <a:off x="9090291" y="22727278"/>
            <a:ext cx="8479785" cy="259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531" tIns="58266" rIns="116531" bIns="58266"/>
          <a:lstStyle/>
          <a:p>
            <a:pPr eaLnBrk="0" hangingPunct="0">
              <a:spcBef>
                <a:spcPct val="20000"/>
              </a:spcBef>
            </a:pPr>
            <a:r>
              <a:rPr lang="es-MX" sz="3200" b="1" dirty="0">
                <a:solidFill>
                  <a:srgbClr val="7C211E"/>
                </a:solidFill>
                <a:latin typeface="Calibri" pitchFamily="34" charset="0"/>
              </a:rPr>
              <a:t>REFERENCIAS: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MX" sz="2600" dirty="0" err="1">
                <a:effectLst/>
                <a:latin typeface="+mj-lt"/>
                <a:ea typeface="Times New Roman" panose="02020603050405020304" pitchFamily="18" charset="0"/>
              </a:rPr>
              <a:t>Bougharriou</a:t>
            </a:r>
            <a:r>
              <a:rPr lang="es-MX" sz="26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s-MX" sz="2600" dirty="0" err="1">
                <a:effectLst/>
                <a:latin typeface="+mj-lt"/>
                <a:ea typeface="Times New Roman" panose="02020603050405020304" pitchFamily="18" charset="0"/>
              </a:rPr>
              <a:t>Hamdaoui</a:t>
            </a:r>
            <a:r>
              <a:rPr lang="es-MX" sz="2600" dirty="0">
                <a:effectLst/>
                <a:latin typeface="+mj-lt"/>
                <a:ea typeface="Times New Roman" panose="02020603050405020304" pitchFamily="18" charset="0"/>
              </a:rPr>
              <a:t>, y </a:t>
            </a:r>
            <a:r>
              <a:rPr lang="es-MX" sz="2600" dirty="0" err="1">
                <a:effectLst/>
                <a:latin typeface="+mj-lt"/>
                <a:ea typeface="Times New Roman" panose="02020603050405020304" pitchFamily="18" charset="0"/>
              </a:rPr>
              <a:t>Mtibaa</a:t>
            </a:r>
            <a:r>
              <a:rPr lang="es-MX" sz="2600" dirty="0">
                <a:effectLst/>
                <a:latin typeface="+mj-lt"/>
                <a:ea typeface="Times New Roman" panose="02020603050405020304" pitchFamily="18" charset="0"/>
              </a:rPr>
              <a:t>, “Linear SVM </a:t>
            </a:r>
            <a:r>
              <a:rPr lang="es-MX" sz="2600" dirty="0" err="1">
                <a:effectLst/>
                <a:latin typeface="+mj-lt"/>
                <a:ea typeface="Times New Roman" panose="02020603050405020304" pitchFamily="18" charset="0"/>
              </a:rPr>
              <a:t>classifier</a:t>
            </a:r>
            <a:r>
              <a:rPr lang="es-MX" sz="2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s-MX" sz="2600" dirty="0" err="1">
                <a:effectLst/>
                <a:latin typeface="+mj-lt"/>
                <a:ea typeface="Times New Roman" panose="02020603050405020304" pitchFamily="18" charset="0"/>
              </a:rPr>
              <a:t>based</a:t>
            </a:r>
            <a:r>
              <a:rPr lang="es-MX" sz="2600" dirty="0">
                <a:effectLst/>
                <a:latin typeface="+mj-lt"/>
                <a:ea typeface="Times New Roman" panose="02020603050405020304" pitchFamily="18" charset="0"/>
              </a:rPr>
              <a:t> HOG car </a:t>
            </a:r>
            <a:r>
              <a:rPr lang="es-MX" sz="2600" dirty="0" err="1">
                <a:effectLst/>
                <a:latin typeface="+mj-lt"/>
                <a:ea typeface="Times New Roman" panose="02020603050405020304" pitchFamily="18" charset="0"/>
              </a:rPr>
              <a:t>detection</a:t>
            </a:r>
            <a:r>
              <a:rPr lang="es-MX" sz="2600" dirty="0">
                <a:effectLst/>
                <a:latin typeface="+mj-lt"/>
                <a:ea typeface="Times New Roman" panose="02020603050405020304" pitchFamily="18" charset="0"/>
              </a:rPr>
              <a:t>”. </a:t>
            </a:r>
            <a:r>
              <a:rPr lang="es-MX" sz="2600" i="1" dirty="0">
                <a:effectLst/>
                <a:latin typeface="+mj-lt"/>
                <a:ea typeface="Times New Roman" panose="02020603050405020304" pitchFamily="18" charset="0"/>
              </a:rPr>
              <a:t>2017 18th International </a:t>
            </a:r>
            <a:r>
              <a:rPr lang="es-MX" sz="2600" i="1" dirty="0" err="1">
                <a:effectLst/>
                <a:latin typeface="+mj-lt"/>
                <a:ea typeface="Times New Roman" panose="02020603050405020304" pitchFamily="18" charset="0"/>
              </a:rPr>
              <a:t>Conference</a:t>
            </a:r>
            <a:r>
              <a:rPr lang="es-MX" sz="26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s-MX" sz="2600" i="1" dirty="0" err="1">
                <a:effectLst/>
                <a:latin typeface="+mj-lt"/>
                <a:ea typeface="Times New Roman" panose="02020603050405020304" pitchFamily="18" charset="0"/>
              </a:rPr>
              <a:t>on</a:t>
            </a:r>
            <a:r>
              <a:rPr lang="es-MX" sz="26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s-MX" sz="2600" i="1" dirty="0" err="1">
                <a:effectLst/>
                <a:latin typeface="+mj-lt"/>
                <a:ea typeface="Times New Roman" panose="02020603050405020304" pitchFamily="18" charset="0"/>
              </a:rPr>
              <a:t>Sciences</a:t>
            </a:r>
            <a:r>
              <a:rPr lang="es-MX" sz="2600" i="1" dirty="0">
                <a:effectLst/>
                <a:latin typeface="+mj-lt"/>
                <a:ea typeface="Times New Roman" panose="02020603050405020304" pitchFamily="18" charset="0"/>
              </a:rPr>
              <a:t> and </a:t>
            </a:r>
            <a:r>
              <a:rPr lang="es-MX" sz="2600" i="1" dirty="0" err="1">
                <a:effectLst/>
                <a:latin typeface="+mj-lt"/>
                <a:ea typeface="Times New Roman" panose="02020603050405020304" pitchFamily="18" charset="0"/>
              </a:rPr>
              <a:t>Techniques</a:t>
            </a:r>
            <a:r>
              <a:rPr lang="es-MX" sz="26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s-MX" sz="2600" i="1" dirty="0" err="1">
                <a:effectLst/>
                <a:latin typeface="+mj-lt"/>
                <a:ea typeface="Times New Roman" panose="02020603050405020304" pitchFamily="18" charset="0"/>
              </a:rPr>
              <a:t>of</a:t>
            </a:r>
            <a:r>
              <a:rPr lang="es-MX" sz="26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s-MX" sz="2600" i="1" dirty="0" err="1">
                <a:effectLst/>
                <a:latin typeface="+mj-lt"/>
                <a:ea typeface="Times New Roman" panose="02020603050405020304" pitchFamily="18" charset="0"/>
              </a:rPr>
              <a:t>Automatic</a:t>
            </a:r>
            <a:r>
              <a:rPr lang="es-MX" sz="2600" i="1" dirty="0">
                <a:effectLst/>
                <a:latin typeface="+mj-lt"/>
                <a:ea typeface="Times New Roman" panose="02020603050405020304" pitchFamily="18" charset="0"/>
              </a:rPr>
              <a:t> Control and </a:t>
            </a:r>
            <a:r>
              <a:rPr lang="es-MX" sz="2600" i="1" dirty="0" err="1">
                <a:effectLst/>
                <a:latin typeface="+mj-lt"/>
                <a:ea typeface="Times New Roman" panose="02020603050405020304" pitchFamily="18" charset="0"/>
              </a:rPr>
              <a:t>Computer</a:t>
            </a:r>
            <a:r>
              <a:rPr lang="es-MX" sz="26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s-MX" sz="2600" i="1" dirty="0" err="1">
                <a:effectLst/>
                <a:latin typeface="+mj-lt"/>
                <a:ea typeface="Times New Roman" panose="02020603050405020304" pitchFamily="18" charset="0"/>
              </a:rPr>
              <a:t>Engineering</a:t>
            </a:r>
            <a:r>
              <a:rPr lang="es-MX" sz="2600" i="1" dirty="0">
                <a:effectLst/>
                <a:latin typeface="+mj-lt"/>
                <a:ea typeface="Times New Roman" panose="02020603050405020304" pitchFamily="18" charset="0"/>
              </a:rPr>
              <a:t> (STA) 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MX" sz="2600" dirty="0" err="1">
                <a:effectLst/>
                <a:latin typeface="+mj-lt"/>
                <a:ea typeface="Times New Roman" panose="02020603050405020304" pitchFamily="18" charset="0"/>
              </a:rPr>
              <a:t>Kenney</a:t>
            </a:r>
            <a:r>
              <a:rPr lang="es-MX" sz="2600" dirty="0">
                <a:effectLst/>
                <a:latin typeface="+mj-lt"/>
                <a:ea typeface="Times New Roman" panose="02020603050405020304" pitchFamily="18" charset="0"/>
              </a:rPr>
              <a:t>, John. 2011. “</a:t>
            </a:r>
            <a:r>
              <a:rPr lang="es-MX" sz="2600" dirty="0" err="1">
                <a:effectLst/>
                <a:latin typeface="+mj-lt"/>
                <a:ea typeface="Times New Roman" panose="02020603050405020304" pitchFamily="18" charset="0"/>
              </a:rPr>
              <a:t>Dedicated</a:t>
            </a:r>
            <a:r>
              <a:rPr lang="es-MX" sz="2600" dirty="0">
                <a:effectLst/>
                <a:latin typeface="+mj-lt"/>
                <a:ea typeface="Times New Roman" panose="02020603050405020304" pitchFamily="18" charset="0"/>
              </a:rPr>
              <a:t> Short-</a:t>
            </a:r>
            <a:r>
              <a:rPr lang="es-MX" sz="2600" dirty="0" err="1">
                <a:effectLst/>
                <a:latin typeface="+mj-lt"/>
                <a:ea typeface="Times New Roman" panose="02020603050405020304" pitchFamily="18" charset="0"/>
              </a:rPr>
              <a:t>Range</a:t>
            </a:r>
            <a:r>
              <a:rPr lang="es-MX" sz="2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s-MX" sz="2600" dirty="0" err="1">
                <a:effectLst/>
                <a:latin typeface="+mj-lt"/>
                <a:ea typeface="Times New Roman" panose="02020603050405020304" pitchFamily="18" charset="0"/>
              </a:rPr>
              <a:t>Communications</a:t>
            </a:r>
            <a:r>
              <a:rPr lang="es-MX" sz="2600" dirty="0">
                <a:effectLst/>
                <a:latin typeface="+mj-lt"/>
                <a:ea typeface="Times New Roman" panose="02020603050405020304" pitchFamily="18" charset="0"/>
              </a:rPr>
              <a:t> (DSRC) </a:t>
            </a:r>
            <a:r>
              <a:rPr lang="es-MX" sz="2600" dirty="0" err="1">
                <a:effectLst/>
                <a:latin typeface="+mj-lt"/>
                <a:ea typeface="Times New Roman" panose="02020603050405020304" pitchFamily="18" charset="0"/>
              </a:rPr>
              <a:t>Standards</a:t>
            </a:r>
            <a:r>
              <a:rPr lang="es-MX" sz="2600" dirty="0">
                <a:effectLst/>
                <a:latin typeface="+mj-lt"/>
                <a:ea typeface="Times New Roman" panose="02020603050405020304" pitchFamily="18" charset="0"/>
              </a:rPr>
              <a:t> in </a:t>
            </a:r>
            <a:r>
              <a:rPr lang="es-MX" sz="2600" dirty="0" err="1">
                <a:effectLst/>
                <a:latin typeface="+mj-lt"/>
                <a:ea typeface="Times New Roman" panose="02020603050405020304" pitchFamily="18" charset="0"/>
              </a:rPr>
              <a:t>the</a:t>
            </a:r>
            <a:r>
              <a:rPr lang="es-MX" sz="2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s-MX" sz="2600" dirty="0" err="1">
                <a:effectLst/>
                <a:latin typeface="+mj-lt"/>
                <a:ea typeface="Times New Roman" panose="02020603050405020304" pitchFamily="18" charset="0"/>
              </a:rPr>
              <a:t>United</a:t>
            </a:r>
            <a:r>
              <a:rPr lang="es-MX" sz="2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s-MX" sz="2600" dirty="0" err="1">
                <a:effectLst/>
                <a:latin typeface="+mj-lt"/>
                <a:ea typeface="Times New Roman" panose="02020603050405020304" pitchFamily="18" charset="0"/>
              </a:rPr>
              <a:t>States</a:t>
            </a:r>
            <a:r>
              <a:rPr lang="es-MX" sz="2600" dirty="0">
                <a:effectLst/>
                <a:latin typeface="+mj-lt"/>
                <a:ea typeface="Times New Roman" panose="02020603050405020304" pitchFamily="18" charset="0"/>
              </a:rPr>
              <a:t>”. </a:t>
            </a:r>
            <a:r>
              <a:rPr lang="es-MX" sz="2600" i="1" dirty="0" err="1">
                <a:effectLst/>
                <a:latin typeface="+mj-lt"/>
                <a:ea typeface="Times New Roman" panose="02020603050405020304" pitchFamily="18" charset="0"/>
              </a:rPr>
              <a:t>Proceedings</a:t>
            </a:r>
            <a:r>
              <a:rPr lang="es-MX" sz="26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s-MX" sz="2600" i="1" dirty="0" err="1">
                <a:effectLst/>
                <a:latin typeface="+mj-lt"/>
                <a:ea typeface="Times New Roman" panose="02020603050405020304" pitchFamily="18" charset="0"/>
              </a:rPr>
              <a:t>of</a:t>
            </a:r>
            <a:r>
              <a:rPr lang="es-MX" sz="26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s-MX" sz="2600" i="1" dirty="0" err="1">
                <a:effectLst/>
                <a:latin typeface="+mj-lt"/>
                <a:ea typeface="Times New Roman" panose="02020603050405020304" pitchFamily="18" charset="0"/>
              </a:rPr>
              <a:t>the</a:t>
            </a:r>
            <a:r>
              <a:rPr lang="es-MX" sz="2600" i="1" dirty="0">
                <a:effectLst/>
                <a:latin typeface="+mj-lt"/>
                <a:ea typeface="Times New Roman" panose="02020603050405020304" pitchFamily="18" charset="0"/>
              </a:rPr>
              <a:t> IEEE</a:t>
            </a:r>
            <a:endParaRPr lang="es-MX" sz="2600" dirty="0">
              <a:latin typeface="+mj-lt"/>
            </a:endParaRPr>
          </a:p>
          <a:p>
            <a:pPr marL="436992" indent="-436992" algn="just" eaLnBrk="0" hangingPunct="0">
              <a:spcBef>
                <a:spcPct val="20000"/>
              </a:spcBef>
              <a:buFont typeface="Arial" charset="0"/>
              <a:buChar char="•"/>
            </a:pPr>
            <a:endParaRPr lang="es-MX" sz="2800" dirty="0">
              <a:latin typeface="Calibri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79" y="1512194"/>
            <a:ext cx="5143500" cy="1944243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AD95E4E9-6259-F620-7F50-01FDA435F11A}"/>
              </a:ext>
            </a:extLst>
          </p:cNvPr>
          <p:cNvGrpSpPr/>
          <p:nvPr/>
        </p:nvGrpSpPr>
        <p:grpSpPr>
          <a:xfrm>
            <a:off x="1116776" y="15349232"/>
            <a:ext cx="7728463" cy="4176280"/>
            <a:chOff x="780170" y="15368145"/>
            <a:chExt cx="8125615" cy="4739135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53C751DB-1452-AC41-34B0-2EEB4592B933}"/>
                </a:ext>
              </a:extLst>
            </p:cNvPr>
            <p:cNvGrpSpPr/>
            <p:nvPr/>
          </p:nvGrpSpPr>
          <p:grpSpPr>
            <a:xfrm>
              <a:off x="780170" y="15368145"/>
              <a:ext cx="6845402" cy="4350018"/>
              <a:chOff x="0" y="0"/>
              <a:chExt cx="4525645" cy="3238500"/>
            </a:xfrm>
          </p:grpSpPr>
          <p:pic>
            <p:nvPicPr>
              <p:cNvPr id="13" name="Imagen 12" descr="Imagen de la pantalla de un celular&#10;&#10;Descripción generada automáticamente con confianza media">
                <a:extLst>
                  <a:ext uri="{FF2B5EF4-FFF2-40B4-BE49-F238E27FC236}">
                    <a16:creationId xmlns:a16="http://schemas.microsoft.com/office/drawing/2014/main" id="{20F93AA2-CBFA-F4E0-59BA-158A411BD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19050"/>
                <a:ext cx="2163445" cy="3209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Imagen 15" descr="Imagen que contiene Diagrama&#10;&#10;Descripción generada automáticamente">
                <a:extLst>
                  <a:ext uri="{FF2B5EF4-FFF2-40B4-BE49-F238E27FC236}">
                    <a16:creationId xmlns:a16="http://schemas.microsoft.com/office/drawing/2014/main" id="{40F4A2F8-EFFD-EF6B-5169-7226CC00D4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21" t="3353" r="5893" b="1639"/>
              <a:stretch/>
            </p:blipFill>
            <p:spPr bwMode="auto">
              <a:xfrm>
                <a:off x="0" y="0"/>
                <a:ext cx="2190750" cy="3238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pic>
          <p:nvPicPr>
            <p:cNvPr id="6" name="Imagen 5" descr="Imagen en blanco y negro de una carretera&#10;&#10;Descripción generada automáticamente">
              <a:extLst>
                <a:ext uri="{FF2B5EF4-FFF2-40B4-BE49-F238E27FC236}">
                  <a16:creationId xmlns:a16="http://schemas.microsoft.com/office/drawing/2014/main" id="{06EA0AFD-82C3-90DD-0024-5490D98B8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02" t="19894"/>
            <a:stretch/>
          </p:blipFill>
          <p:spPr bwMode="auto">
            <a:xfrm>
              <a:off x="6311810" y="17355918"/>
              <a:ext cx="2593975" cy="27513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B85E856-0142-9794-D258-221364AECB2E}"/>
              </a:ext>
            </a:extLst>
          </p:cNvPr>
          <p:cNvGrpSpPr/>
          <p:nvPr/>
        </p:nvGrpSpPr>
        <p:grpSpPr>
          <a:xfrm>
            <a:off x="727719" y="20331021"/>
            <a:ext cx="8117520" cy="4773322"/>
            <a:chOff x="754073" y="20814737"/>
            <a:chExt cx="8117520" cy="4562336"/>
          </a:xfrm>
        </p:grpSpPr>
        <p:pic>
          <p:nvPicPr>
            <p:cNvPr id="20" name="Imagen 19" descr="Imagen que contiene Diagrama&#10;&#10;Descripción generada automáticamente">
              <a:extLst>
                <a:ext uri="{FF2B5EF4-FFF2-40B4-BE49-F238E27FC236}">
                  <a16:creationId xmlns:a16="http://schemas.microsoft.com/office/drawing/2014/main" id="{DDE01B82-CBA8-A83C-8423-80870C16C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5191" t="22442" r="39132" b="36260"/>
            <a:stretch/>
          </p:blipFill>
          <p:spPr>
            <a:xfrm>
              <a:off x="754073" y="20814737"/>
              <a:ext cx="5557737" cy="2978160"/>
            </a:xfrm>
            <a:prstGeom prst="rect">
              <a:avLst/>
            </a:prstGeom>
          </p:spPr>
        </p:pic>
        <p:pic>
          <p:nvPicPr>
            <p:cNvPr id="19" name="Imagen 18" descr="Mapa&#10;&#10;Descripción generada automáticamente">
              <a:extLst>
                <a:ext uri="{FF2B5EF4-FFF2-40B4-BE49-F238E27FC236}">
                  <a16:creationId xmlns:a16="http://schemas.microsoft.com/office/drawing/2014/main" id="{078AD2F8-374D-E860-AC52-DA173D522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-2583" t="32537" b="1"/>
            <a:stretch/>
          </p:blipFill>
          <p:spPr>
            <a:xfrm>
              <a:off x="4164764" y="22222248"/>
              <a:ext cx="4706829" cy="315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7801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445</Words>
  <Application>Microsoft Office PowerPoint</Application>
  <PresentationFormat>Personalizado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>ITAM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 Possani Espinosa</dc:creator>
  <cp:lastModifiedBy>Israel Fonseca Ponce</cp:lastModifiedBy>
  <cp:revision>47</cp:revision>
  <dcterms:created xsi:type="dcterms:W3CDTF">2012-10-04T01:35:09Z</dcterms:created>
  <dcterms:modified xsi:type="dcterms:W3CDTF">2023-10-05T02:29:13Z</dcterms:modified>
</cp:coreProperties>
</file>