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86" r:id="rId9"/>
    <p:sldId id="263" r:id="rId10"/>
    <p:sldId id="275" r:id="rId11"/>
    <p:sldId id="287" r:id="rId12"/>
    <p:sldId id="264" r:id="rId13"/>
    <p:sldId id="288" r:id="rId14"/>
    <p:sldId id="265" r:id="rId15"/>
    <p:sldId id="269" r:id="rId16"/>
    <p:sldId id="266" r:id="rId17"/>
    <p:sldId id="267" r:id="rId18"/>
    <p:sldId id="274" r:id="rId19"/>
    <p:sldId id="270" r:id="rId20"/>
    <p:sldId id="282" r:id="rId21"/>
    <p:sldId id="271" r:id="rId22"/>
    <p:sldId id="285" r:id="rId23"/>
    <p:sldId id="283" r:id="rId24"/>
    <p:sldId id="272" r:id="rId25"/>
    <p:sldId id="276" r:id="rId26"/>
    <p:sldId id="278" r:id="rId27"/>
    <p:sldId id="280" r:id="rId28"/>
    <p:sldId id="279" r:id="rId29"/>
    <p:sldId id="273" r:id="rId30"/>
    <p:sldId id="277" r:id="rId31"/>
    <p:sldId id="284"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7E79"/>
    <a:srgbClr val="FF2600"/>
    <a:srgbClr val="B8CCFF"/>
    <a:srgbClr val="FF0000"/>
    <a:srgbClr val="0000FF"/>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887"/>
    <p:restoredTop sz="93834"/>
  </p:normalViewPr>
  <p:slideViewPr>
    <p:cSldViewPr snapToGrid="0" snapToObjects="1" showGuides="1">
      <p:cViewPr varScale="1">
        <p:scale>
          <a:sx n="137" d="100"/>
          <a:sy n="137" d="100"/>
        </p:scale>
        <p:origin x="1704" y="192"/>
      </p:cViewPr>
      <p:guideLst>
        <p:guide orient="horz" pos="2137"/>
        <p:guide pos="2880"/>
      </p:guideLst>
    </p:cSldViewPr>
  </p:slideViewPr>
  <p:notesTextViewPr>
    <p:cViewPr>
      <p:scale>
        <a:sx n="1" d="1"/>
        <a:sy n="1" d="1"/>
      </p:scale>
      <p:origin x="0" y="0"/>
    </p:cViewPr>
  </p:notesTextViewPr>
  <p:sorterViewPr>
    <p:cViewPr varScale="1">
      <p:scale>
        <a:sx n="1" d="1"/>
        <a:sy n="1" d="1"/>
      </p:scale>
      <p:origin x="0" y="-80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ihorin\of23sihori\&#30740;&#31350;\&#20462;&#35542;\&#35413;&#20385;&#23455;&#39443;&#32080;&#26524;\&#23455;&#39443;&#32080;&#26524;&#12414;&#12392;&#1241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ihorin\of23sihori\&#30740;&#31350;\&#20462;&#35542;\&#35413;&#20385;&#23455;&#39443;&#32080;&#26524;\&#23455;&#39443;&#32080;&#26524;&#12414;&#12392;&#12417;.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ihorin\of23sihori\&#30740;&#31350;\&#20462;&#35542;\&#35413;&#20385;&#23455;&#39443;&#32080;&#26524;\&#23455;&#39443;&#32080;&#26524;&#12414;&#12392;&#12417;.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Users\ihorin\of23sihori\&#30740;&#31350;\&#20462;&#35542;\&#35413;&#20385;&#23455;&#39443;&#32080;&#26524;\&#23455;&#39443;&#32080;&#26524;&#12414;&#12392;&#12417;.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ja-JP" altLang="en-US" sz="1800">
                <a:solidFill>
                  <a:schemeClr val="tx1"/>
                </a:solidFill>
              </a:rPr>
              <a:t>修正された文の内訳</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9.7156244758671045E-2"/>
          <c:y val="0.11908201661718507"/>
          <c:w val="0.88492842017986528"/>
          <c:h val="0.76400085552686192"/>
        </c:manualLayout>
      </c:layout>
      <c:barChart>
        <c:barDir val="col"/>
        <c:grouping val="stacked"/>
        <c:varyColors val="0"/>
        <c:ser>
          <c:idx val="0"/>
          <c:order val="0"/>
          <c:tx>
            <c:strRef>
              <c:f>考察まとめ!$C$90</c:f>
              <c:strCache>
                <c:ptCount val="1"/>
                <c:pt idx="0">
                  <c:v>修正されなかった文</c:v>
                </c:pt>
              </c:strCache>
            </c:strRef>
          </c:tx>
          <c:spPr>
            <a:solidFill>
              <a:schemeClr val="accent3"/>
            </a:solidFill>
            <a:ln>
              <a:noFill/>
            </a:ln>
            <a:effectLst/>
          </c:spPr>
          <c:invertIfNegative val="0"/>
          <c:cat>
            <c:strRef>
              <c:f>考察まとめ!$D$89:$G$89</c:f>
              <c:strCache>
                <c:ptCount val="4"/>
                <c:pt idx="0">
                  <c:v>状況設定１</c:v>
                </c:pt>
                <c:pt idx="1">
                  <c:v>状況設定２</c:v>
                </c:pt>
                <c:pt idx="2">
                  <c:v>状況設定３</c:v>
                </c:pt>
                <c:pt idx="3">
                  <c:v>状況設定４</c:v>
                </c:pt>
              </c:strCache>
            </c:strRef>
          </c:cat>
          <c:val>
            <c:numRef>
              <c:f>考察まとめ!$D$90:$G$90</c:f>
              <c:numCache>
                <c:formatCode>General</c:formatCode>
                <c:ptCount val="4"/>
                <c:pt idx="0">
                  <c:v>43</c:v>
                </c:pt>
                <c:pt idx="1">
                  <c:v>57</c:v>
                </c:pt>
                <c:pt idx="2">
                  <c:v>32</c:v>
                </c:pt>
                <c:pt idx="3">
                  <c:v>30</c:v>
                </c:pt>
              </c:numCache>
            </c:numRef>
          </c:val>
          <c:extLst xmlns:c16r2="http://schemas.microsoft.com/office/drawing/2015/06/chart">
            <c:ext xmlns:c16="http://schemas.microsoft.com/office/drawing/2014/chart" uri="{C3380CC4-5D6E-409C-BE32-E72D297353CC}">
              <c16:uniqueId val="{00000000-BEA2-734C-892E-9799AEDD55E1}"/>
            </c:ext>
          </c:extLst>
        </c:ser>
        <c:ser>
          <c:idx val="1"/>
          <c:order val="1"/>
          <c:tx>
            <c:strRef>
              <c:f>考察まとめ!$C$91</c:f>
              <c:strCache>
                <c:ptCount val="1"/>
                <c:pt idx="0">
                  <c:v>単語単位での修正</c:v>
                </c:pt>
              </c:strCache>
            </c:strRef>
          </c:tx>
          <c:spPr>
            <a:solidFill>
              <a:schemeClr val="accent4"/>
            </a:solidFill>
            <a:ln>
              <a:noFill/>
            </a:ln>
            <a:effectLst/>
          </c:spPr>
          <c:invertIfNegative val="0"/>
          <c:cat>
            <c:strRef>
              <c:f>考察まとめ!$D$89:$G$89</c:f>
              <c:strCache>
                <c:ptCount val="4"/>
                <c:pt idx="0">
                  <c:v>状況設定１</c:v>
                </c:pt>
                <c:pt idx="1">
                  <c:v>状況設定２</c:v>
                </c:pt>
                <c:pt idx="2">
                  <c:v>状況設定３</c:v>
                </c:pt>
                <c:pt idx="3">
                  <c:v>状況設定４</c:v>
                </c:pt>
              </c:strCache>
            </c:strRef>
          </c:cat>
          <c:val>
            <c:numRef>
              <c:f>考察まとめ!$D$91:$G$91</c:f>
              <c:numCache>
                <c:formatCode>General</c:formatCode>
                <c:ptCount val="4"/>
                <c:pt idx="0">
                  <c:v>1</c:v>
                </c:pt>
                <c:pt idx="1">
                  <c:v>1</c:v>
                </c:pt>
                <c:pt idx="2">
                  <c:v>1</c:v>
                </c:pt>
                <c:pt idx="3">
                  <c:v>2</c:v>
                </c:pt>
              </c:numCache>
            </c:numRef>
          </c:val>
          <c:extLst xmlns:c16r2="http://schemas.microsoft.com/office/drawing/2015/06/chart">
            <c:ext xmlns:c16="http://schemas.microsoft.com/office/drawing/2014/chart" uri="{C3380CC4-5D6E-409C-BE32-E72D297353CC}">
              <c16:uniqueId val="{00000001-BEA2-734C-892E-9799AEDD55E1}"/>
            </c:ext>
          </c:extLst>
        </c:ser>
        <c:ser>
          <c:idx val="2"/>
          <c:order val="2"/>
          <c:tx>
            <c:strRef>
              <c:f>考察まとめ!$C$92</c:f>
              <c:strCache>
                <c:ptCount val="1"/>
                <c:pt idx="0">
                  <c:v>単語と文での修正</c:v>
                </c:pt>
              </c:strCache>
            </c:strRef>
          </c:tx>
          <c:spPr>
            <a:solidFill>
              <a:schemeClr val="accent1"/>
            </a:solidFill>
            <a:ln>
              <a:noFill/>
            </a:ln>
            <a:effectLst/>
          </c:spPr>
          <c:invertIfNegative val="0"/>
          <c:cat>
            <c:strRef>
              <c:f>考察まとめ!$D$89:$G$89</c:f>
              <c:strCache>
                <c:ptCount val="4"/>
                <c:pt idx="0">
                  <c:v>状況設定１</c:v>
                </c:pt>
                <c:pt idx="1">
                  <c:v>状況設定２</c:v>
                </c:pt>
                <c:pt idx="2">
                  <c:v>状況設定３</c:v>
                </c:pt>
                <c:pt idx="3">
                  <c:v>状況設定４</c:v>
                </c:pt>
              </c:strCache>
            </c:strRef>
          </c:cat>
          <c:val>
            <c:numRef>
              <c:f>考察まとめ!$D$92:$G$92</c:f>
              <c:numCache>
                <c:formatCode>General</c:formatCode>
                <c:ptCount val="4"/>
                <c:pt idx="0">
                  <c:v>9</c:v>
                </c:pt>
                <c:pt idx="1">
                  <c:v>3</c:v>
                </c:pt>
                <c:pt idx="2">
                  <c:v>19</c:v>
                </c:pt>
                <c:pt idx="3">
                  <c:v>11</c:v>
                </c:pt>
              </c:numCache>
            </c:numRef>
          </c:val>
          <c:extLst xmlns:c16r2="http://schemas.microsoft.com/office/drawing/2015/06/chart">
            <c:ext xmlns:c16="http://schemas.microsoft.com/office/drawing/2014/chart" uri="{C3380CC4-5D6E-409C-BE32-E72D297353CC}">
              <c16:uniqueId val="{00000002-BEA2-734C-892E-9799AEDD55E1}"/>
            </c:ext>
          </c:extLst>
        </c:ser>
        <c:ser>
          <c:idx val="3"/>
          <c:order val="3"/>
          <c:tx>
            <c:strRef>
              <c:f>考察まとめ!$C$93</c:f>
              <c:strCache>
                <c:ptCount val="1"/>
                <c:pt idx="0">
                  <c:v>文単位での修正</c:v>
                </c:pt>
              </c:strCache>
            </c:strRef>
          </c:tx>
          <c:spPr>
            <a:solidFill>
              <a:schemeClr val="accent2"/>
            </a:solidFill>
            <a:ln>
              <a:noFill/>
            </a:ln>
            <a:effectLst/>
          </c:spPr>
          <c:invertIfNegative val="0"/>
          <c:cat>
            <c:strRef>
              <c:f>考察まとめ!$D$89:$G$89</c:f>
              <c:strCache>
                <c:ptCount val="4"/>
                <c:pt idx="0">
                  <c:v>状況設定１</c:v>
                </c:pt>
                <c:pt idx="1">
                  <c:v>状況設定２</c:v>
                </c:pt>
                <c:pt idx="2">
                  <c:v>状況設定３</c:v>
                </c:pt>
                <c:pt idx="3">
                  <c:v>状況設定４</c:v>
                </c:pt>
              </c:strCache>
            </c:strRef>
          </c:cat>
          <c:val>
            <c:numRef>
              <c:f>考察まとめ!$D$93:$G$93</c:f>
              <c:numCache>
                <c:formatCode>General</c:formatCode>
                <c:ptCount val="4"/>
                <c:pt idx="0">
                  <c:v>26</c:v>
                </c:pt>
                <c:pt idx="1">
                  <c:v>17</c:v>
                </c:pt>
                <c:pt idx="2">
                  <c:v>37</c:v>
                </c:pt>
                <c:pt idx="3">
                  <c:v>19</c:v>
                </c:pt>
              </c:numCache>
            </c:numRef>
          </c:val>
          <c:extLst xmlns:c16r2="http://schemas.microsoft.com/office/drawing/2015/06/chart">
            <c:ext xmlns:c16="http://schemas.microsoft.com/office/drawing/2014/chart" uri="{C3380CC4-5D6E-409C-BE32-E72D297353CC}">
              <c16:uniqueId val="{00000003-BEA2-734C-892E-9799AEDD55E1}"/>
            </c:ext>
          </c:extLst>
        </c:ser>
        <c:dLbls>
          <c:showLegendKey val="0"/>
          <c:showVal val="0"/>
          <c:showCatName val="0"/>
          <c:showSerName val="0"/>
          <c:showPercent val="0"/>
          <c:showBubbleSize val="0"/>
        </c:dLbls>
        <c:gapWidth val="150"/>
        <c:overlap val="100"/>
        <c:axId val="430856088"/>
        <c:axId val="430856480"/>
      </c:barChart>
      <c:catAx>
        <c:axId val="430856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430856480"/>
        <c:crosses val="autoZero"/>
        <c:auto val="1"/>
        <c:lblAlgn val="ctr"/>
        <c:lblOffset val="100"/>
        <c:noMultiLvlLbl val="0"/>
      </c:catAx>
      <c:valAx>
        <c:axId val="430856480"/>
        <c:scaling>
          <c:orientation val="minMax"/>
        </c:scaling>
        <c:delete val="0"/>
        <c:axPos val="l"/>
        <c:majorGridlines>
          <c:spPr>
            <a:ln w="9525" cap="flat" cmpd="sng" algn="ctr">
              <a:solidFill>
                <a:schemeClr val="tx1">
                  <a:lumMod val="50000"/>
                  <a:lumOff val="50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chemeClr val="tx1"/>
                    </a:solidFill>
                    <a:latin typeface="+mn-lt"/>
                    <a:ea typeface="+mn-ea"/>
                    <a:cs typeface="+mn-cs"/>
                  </a:defRPr>
                </a:pPr>
                <a:r>
                  <a:rPr lang="ja-JP" altLang="ja-JP" sz="1800" b="0" i="0" baseline="0">
                    <a:solidFill>
                      <a:schemeClr val="tx1"/>
                    </a:solidFill>
                    <a:effectLst/>
                  </a:rPr>
                  <a:t>文数</a:t>
                </a:r>
                <a:r>
                  <a:rPr lang="en-US" altLang="ja-JP" sz="1800" b="0" i="0" baseline="0">
                    <a:solidFill>
                      <a:schemeClr val="tx1"/>
                    </a:solidFill>
                    <a:effectLst/>
                  </a:rPr>
                  <a:t>(</a:t>
                </a:r>
                <a:r>
                  <a:rPr lang="ja-JP" altLang="ja-JP" sz="1800" b="0" i="0" baseline="0">
                    <a:solidFill>
                      <a:schemeClr val="tx1"/>
                    </a:solidFill>
                    <a:effectLst/>
                  </a:rPr>
                  <a:t>文</a:t>
                </a:r>
                <a:r>
                  <a:rPr lang="en-US" altLang="ja-JP" sz="1800" b="0" i="0" baseline="0">
                    <a:solidFill>
                      <a:schemeClr val="tx1"/>
                    </a:solidFill>
                    <a:effectLst/>
                  </a:rPr>
                  <a:t>)</a:t>
                </a:r>
                <a:endParaRPr lang="ja-JP" altLang="ja-JP" sz="1800">
                  <a:solidFill>
                    <a:schemeClr val="tx1"/>
                  </a:solidFill>
                  <a:effectLst/>
                </a:endParaRP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430856088"/>
        <c:crosses val="autoZero"/>
        <c:crossBetween val="between"/>
      </c:valAx>
      <c:spPr>
        <a:noFill/>
        <a:ln>
          <a:solidFill>
            <a:schemeClr val="tx1">
              <a:lumMod val="50000"/>
              <a:lumOff val="50000"/>
            </a:schemeClr>
          </a:solidFill>
        </a:ln>
        <a:effectLst/>
      </c:spPr>
    </c:plotArea>
    <c:legend>
      <c:legendPos val="b"/>
      <c:layout>
        <c:manualLayout>
          <c:xMode val="edge"/>
          <c:yMode val="edge"/>
          <c:x val="0.72445842252221782"/>
          <c:y val="3.9192169568786099E-3"/>
          <c:w val="0.25651089362009682"/>
          <c:h val="0.24570578811062047"/>
        </c:manualLayout>
      </c:layout>
      <c:overlay val="0"/>
      <c:spPr>
        <a:solidFill>
          <a:schemeClr val="bg2"/>
        </a:solidFill>
        <a:ln>
          <a:solidFill>
            <a:schemeClr val="tx1"/>
          </a:solid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ja-JP" altLang="en-US" sz="1800">
                <a:solidFill>
                  <a:schemeClr val="tx1"/>
                </a:solidFill>
              </a:rPr>
              <a:t>システム使用前後での評価点</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8.4812851315361204E-2"/>
          <c:y val="0.19642017763429792"/>
          <c:w val="0.90362990205700822"/>
          <c:h val="0.68687112545909657"/>
        </c:manualLayout>
      </c:layout>
      <c:barChart>
        <c:barDir val="col"/>
        <c:grouping val="clustered"/>
        <c:varyColors val="0"/>
        <c:ser>
          <c:idx val="0"/>
          <c:order val="0"/>
          <c:tx>
            <c:strRef>
              <c:f>評価点まとめ!$V$49</c:f>
              <c:strCache>
                <c:ptCount val="1"/>
                <c:pt idx="0">
                  <c:v>システム使用前</c:v>
                </c:pt>
              </c:strCache>
            </c:strRef>
          </c:tx>
          <c:spPr>
            <a:solidFill>
              <a:schemeClr val="accent1"/>
            </a:solidFill>
            <a:ln>
              <a:noFill/>
            </a:ln>
            <a:effectLst/>
          </c:spPr>
          <c:invertIfNegative val="0"/>
          <c:cat>
            <c:strRef>
              <c:f>評価点まとめ!$U$50:$U$53</c:f>
              <c:strCache>
                <c:ptCount val="4"/>
                <c:pt idx="0">
                  <c:v>状況設定１</c:v>
                </c:pt>
                <c:pt idx="1">
                  <c:v>状況設定２</c:v>
                </c:pt>
                <c:pt idx="2">
                  <c:v>状況設定３</c:v>
                </c:pt>
                <c:pt idx="3">
                  <c:v>状況設定４</c:v>
                </c:pt>
              </c:strCache>
            </c:strRef>
          </c:cat>
          <c:val>
            <c:numRef>
              <c:f>評価点まとめ!$V$50:$V$53</c:f>
              <c:numCache>
                <c:formatCode>0.0</c:formatCode>
                <c:ptCount val="4"/>
                <c:pt idx="0">
                  <c:v>3.5</c:v>
                </c:pt>
                <c:pt idx="1">
                  <c:v>5</c:v>
                </c:pt>
                <c:pt idx="2">
                  <c:v>3.7</c:v>
                </c:pt>
                <c:pt idx="3">
                  <c:v>4.5</c:v>
                </c:pt>
              </c:numCache>
            </c:numRef>
          </c:val>
          <c:extLst xmlns:c16r2="http://schemas.microsoft.com/office/drawing/2015/06/chart">
            <c:ext xmlns:c16="http://schemas.microsoft.com/office/drawing/2014/chart" uri="{C3380CC4-5D6E-409C-BE32-E72D297353CC}">
              <c16:uniqueId val="{00000000-0C52-3E4B-A6BC-84313BC1CB61}"/>
            </c:ext>
          </c:extLst>
        </c:ser>
        <c:ser>
          <c:idx val="1"/>
          <c:order val="1"/>
          <c:tx>
            <c:strRef>
              <c:f>評価点まとめ!$W$49</c:f>
              <c:strCache>
                <c:ptCount val="1"/>
                <c:pt idx="0">
                  <c:v>システム使用後</c:v>
                </c:pt>
              </c:strCache>
            </c:strRef>
          </c:tx>
          <c:spPr>
            <a:solidFill>
              <a:schemeClr val="accent2"/>
            </a:solidFill>
            <a:ln>
              <a:noFill/>
            </a:ln>
            <a:effectLst/>
          </c:spPr>
          <c:invertIfNegative val="0"/>
          <c:cat>
            <c:strRef>
              <c:f>評価点まとめ!$U$50:$U$53</c:f>
              <c:strCache>
                <c:ptCount val="4"/>
                <c:pt idx="0">
                  <c:v>状況設定１</c:v>
                </c:pt>
                <c:pt idx="1">
                  <c:v>状況設定２</c:v>
                </c:pt>
                <c:pt idx="2">
                  <c:v>状況設定３</c:v>
                </c:pt>
                <c:pt idx="3">
                  <c:v>状況設定４</c:v>
                </c:pt>
              </c:strCache>
            </c:strRef>
          </c:cat>
          <c:val>
            <c:numRef>
              <c:f>評価点まとめ!$W$50:$W$53</c:f>
              <c:numCache>
                <c:formatCode>0.0</c:formatCode>
                <c:ptCount val="4"/>
                <c:pt idx="0">
                  <c:v>4.5</c:v>
                </c:pt>
                <c:pt idx="1">
                  <c:v>5.0999999999999996</c:v>
                </c:pt>
                <c:pt idx="2">
                  <c:v>4.5999999999999996</c:v>
                </c:pt>
                <c:pt idx="3">
                  <c:v>4.7</c:v>
                </c:pt>
              </c:numCache>
            </c:numRef>
          </c:val>
          <c:extLst xmlns:c16r2="http://schemas.microsoft.com/office/drawing/2015/06/chart">
            <c:ext xmlns:c16="http://schemas.microsoft.com/office/drawing/2014/chart" uri="{C3380CC4-5D6E-409C-BE32-E72D297353CC}">
              <c16:uniqueId val="{00000001-0C52-3E4B-A6BC-84313BC1CB61}"/>
            </c:ext>
          </c:extLst>
        </c:ser>
        <c:dLbls>
          <c:showLegendKey val="0"/>
          <c:showVal val="0"/>
          <c:showCatName val="0"/>
          <c:showSerName val="0"/>
          <c:showPercent val="0"/>
          <c:showBubbleSize val="0"/>
        </c:dLbls>
        <c:gapWidth val="219"/>
        <c:overlap val="-27"/>
        <c:axId val="430857264"/>
        <c:axId val="430857656"/>
      </c:barChart>
      <c:catAx>
        <c:axId val="43085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400" b="0" i="0" u="none" strike="noStrike" kern="1200" baseline="0">
                <a:solidFill>
                  <a:schemeClr val="tx1"/>
                </a:solidFill>
                <a:latin typeface="+mn-lt"/>
                <a:ea typeface="+mn-ea"/>
                <a:cs typeface="+mn-cs"/>
              </a:defRPr>
            </a:pPr>
            <a:endParaRPr lang="ja-JP"/>
          </a:p>
        </c:txPr>
        <c:crossAx val="430857656"/>
        <c:crosses val="autoZero"/>
        <c:auto val="1"/>
        <c:lblAlgn val="ctr"/>
        <c:lblOffset val="100"/>
        <c:noMultiLvlLbl val="0"/>
      </c:catAx>
      <c:valAx>
        <c:axId val="430857656"/>
        <c:scaling>
          <c:orientation val="minMax"/>
          <c:max val="7"/>
          <c:min val="0"/>
        </c:scaling>
        <c:delete val="0"/>
        <c:axPos val="l"/>
        <c:majorGridlines>
          <c:spPr>
            <a:ln w="9525" cap="flat" cmpd="sng" algn="ctr">
              <a:solidFill>
                <a:schemeClr val="tx1">
                  <a:lumMod val="50000"/>
                  <a:lumOff val="50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ltLang="en-US" sz="1600">
                    <a:solidFill>
                      <a:schemeClr val="tx1"/>
                    </a:solidFill>
                  </a:rPr>
                  <a:t>評価点</a:t>
                </a:r>
                <a:r>
                  <a:rPr lang="en-US" altLang="ja-JP" sz="1600" dirty="0">
                    <a:solidFill>
                      <a:schemeClr val="tx1"/>
                    </a:solidFill>
                  </a:rPr>
                  <a:t>(</a:t>
                </a:r>
                <a:r>
                  <a:rPr lang="ja-JP" altLang="en-US" sz="1600">
                    <a:solidFill>
                      <a:schemeClr val="tx1"/>
                    </a:solidFill>
                  </a:rPr>
                  <a:t>点</a:t>
                </a:r>
                <a:r>
                  <a:rPr lang="en-US" altLang="ja-JP" sz="1600" dirty="0">
                    <a:solidFill>
                      <a:schemeClr val="tx1"/>
                    </a:solidFill>
                  </a:rPr>
                  <a:t>)</a:t>
                </a:r>
              </a:p>
            </c:rich>
          </c:tx>
          <c:layout>
            <c:manualLayout>
              <c:xMode val="edge"/>
              <c:yMode val="edge"/>
              <c:x val="0"/>
              <c:y val="0.32635615754711833"/>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430857264"/>
        <c:crosses val="autoZero"/>
        <c:crossBetween val="between"/>
        <c:majorUnit val="1"/>
        <c:minorUnit val="1"/>
      </c:valAx>
      <c:spPr>
        <a:noFill/>
        <a:ln>
          <a:solidFill>
            <a:schemeClr val="tx1">
              <a:lumMod val="50000"/>
              <a:lumOff val="50000"/>
            </a:schemeClr>
          </a:solidFill>
        </a:ln>
        <a:effectLst/>
      </c:spPr>
    </c:plotArea>
    <c:legend>
      <c:legendPos val="b"/>
      <c:layout>
        <c:manualLayout>
          <c:xMode val="edge"/>
          <c:yMode val="edge"/>
          <c:x val="0.76751893001432425"/>
          <c:y val="3.8502818911268631E-2"/>
          <c:w val="0.21428383621877312"/>
          <c:h val="0.1574204508682989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272313909335954E-2"/>
          <c:y val="0.16079591125594328"/>
          <c:w val="0.87117217155529203"/>
          <c:h val="0.71524486023300238"/>
        </c:manualLayout>
      </c:layout>
      <c:barChart>
        <c:barDir val="col"/>
        <c:grouping val="clustered"/>
        <c:varyColors val="0"/>
        <c:ser>
          <c:idx val="0"/>
          <c:order val="0"/>
          <c:tx>
            <c:strRef>
              <c:f>後選択人数!$A$62</c:f>
              <c:strCache>
                <c:ptCount val="1"/>
                <c:pt idx="0">
                  <c:v>0〜4人</c:v>
                </c:pt>
              </c:strCache>
            </c:strRef>
          </c:tx>
          <c:spPr>
            <a:solidFill>
              <a:schemeClr val="accent1"/>
            </a:solidFill>
            <a:ln>
              <a:noFill/>
            </a:ln>
            <a:effectLst/>
          </c:spPr>
          <c:invertIfNegative val="0"/>
          <c:cat>
            <c:strRef>
              <c:f>後選択人数!$B$61:$E$61</c:f>
              <c:strCache>
                <c:ptCount val="4"/>
                <c:pt idx="0">
                  <c:v>状況設定１</c:v>
                </c:pt>
                <c:pt idx="1">
                  <c:v>状況設定２</c:v>
                </c:pt>
                <c:pt idx="2">
                  <c:v>状況設定３</c:v>
                </c:pt>
                <c:pt idx="3">
                  <c:v>状況設定４</c:v>
                </c:pt>
              </c:strCache>
            </c:strRef>
          </c:cat>
          <c:val>
            <c:numRef>
              <c:f>後選択人数!$B$62:$E$62</c:f>
              <c:numCache>
                <c:formatCode>General</c:formatCode>
                <c:ptCount val="4"/>
                <c:pt idx="0">
                  <c:v>4</c:v>
                </c:pt>
                <c:pt idx="1">
                  <c:v>3</c:v>
                </c:pt>
                <c:pt idx="2">
                  <c:v>8</c:v>
                </c:pt>
                <c:pt idx="3">
                  <c:v>9</c:v>
                </c:pt>
              </c:numCache>
            </c:numRef>
          </c:val>
          <c:extLst xmlns:c16r2="http://schemas.microsoft.com/office/drawing/2015/06/chart">
            <c:ext xmlns:c16="http://schemas.microsoft.com/office/drawing/2014/chart" uri="{C3380CC4-5D6E-409C-BE32-E72D297353CC}">
              <c16:uniqueId val="{00000000-8CEB-7847-952A-B2B41AA5DA8D}"/>
            </c:ext>
          </c:extLst>
        </c:ser>
        <c:ser>
          <c:idx val="1"/>
          <c:order val="1"/>
          <c:tx>
            <c:strRef>
              <c:f>後選択人数!$A$63</c:f>
              <c:strCache>
                <c:ptCount val="1"/>
                <c:pt idx="0">
                  <c:v>5〜8人</c:v>
                </c:pt>
              </c:strCache>
            </c:strRef>
          </c:tx>
          <c:spPr>
            <a:solidFill>
              <a:schemeClr val="accent2"/>
            </a:solidFill>
            <a:ln>
              <a:noFill/>
            </a:ln>
            <a:effectLst/>
          </c:spPr>
          <c:invertIfNegative val="0"/>
          <c:cat>
            <c:strRef>
              <c:f>後選択人数!$B$61:$E$61</c:f>
              <c:strCache>
                <c:ptCount val="4"/>
                <c:pt idx="0">
                  <c:v>状況設定１</c:v>
                </c:pt>
                <c:pt idx="1">
                  <c:v>状況設定２</c:v>
                </c:pt>
                <c:pt idx="2">
                  <c:v>状況設定３</c:v>
                </c:pt>
                <c:pt idx="3">
                  <c:v>状況設定４</c:v>
                </c:pt>
              </c:strCache>
            </c:strRef>
          </c:cat>
          <c:val>
            <c:numRef>
              <c:f>後選択人数!$B$63:$E$63</c:f>
              <c:numCache>
                <c:formatCode>General</c:formatCode>
                <c:ptCount val="4"/>
                <c:pt idx="0">
                  <c:v>22</c:v>
                </c:pt>
                <c:pt idx="1">
                  <c:v>14</c:v>
                </c:pt>
                <c:pt idx="2">
                  <c:v>29</c:v>
                </c:pt>
                <c:pt idx="3">
                  <c:v>10</c:v>
                </c:pt>
              </c:numCache>
            </c:numRef>
          </c:val>
          <c:extLst xmlns:c16r2="http://schemas.microsoft.com/office/drawing/2015/06/chart">
            <c:ext xmlns:c16="http://schemas.microsoft.com/office/drawing/2014/chart" uri="{C3380CC4-5D6E-409C-BE32-E72D297353CC}">
              <c16:uniqueId val="{00000001-8CEB-7847-952A-B2B41AA5DA8D}"/>
            </c:ext>
          </c:extLst>
        </c:ser>
        <c:dLbls>
          <c:showLegendKey val="0"/>
          <c:showVal val="0"/>
          <c:showCatName val="0"/>
          <c:showSerName val="0"/>
          <c:showPercent val="0"/>
          <c:showBubbleSize val="0"/>
        </c:dLbls>
        <c:gapWidth val="219"/>
        <c:overlap val="-27"/>
        <c:axId val="430852560"/>
        <c:axId val="430852168"/>
      </c:barChart>
      <c:catAx>
        <c:axId val="43085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430852168"/>
        <c:crosses val="autoZero"/>
        <c:auto val="1"/>
        <c:lblAlgn val="ctr"/>
        <c:lblOffset val="100"/>
        <c:noMultiLvlLbl val="0"/>
      </c:catAx>
      <c:valAx>
        <c:axId val="430852168"/>
        <c:scaling>
          <c:orientation val="minMax"/>
        </c:scaling>
        <c:delete val="0"/>
        <c:axPos val="l"/>
        <c:majorGridlines>
          <c:spPr>
            <a:ln w="9525" cap="flat" cmpd="sng" algn="ctr">
              <a:solidFill>
                <a:schemeClr val="tx1">
                  <a:lumMod val="50000"/>
                  <a:lumOff val="50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sz="1600"/>
                  <a:t>文の数</a:t>
                </a:r>
                <a:r>
                  <a:rPr lang="en-US" sz="1600"/>
                  <a:t>(</a:t>
                </a:r>
                <a:r>
                  <a:rPr lang="ja-JP" sz="1600"/>
                  <a:t>文</a:t>
                </a:r>
                <a:r>
                  <a:rPr lang="en-US" sz="1600"/>
                  <a:t>)</a:t>
                </a:r>
                <a:endParaRPr lang="ja-JP" sz="1600"/>
              </a:p>
            </c:rich>
          </c:tx>
          <c:layout>
            <c:manualLayout>
              <c:xMode val="edge"/>
              <c:yMode val="edge"/>
              <c:x val="4.4824055228134454E-3"/>
              <c:y val="0.31925660424049146"/>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430852560"/>
        <c:crosses val="autoZero"/>
        <c:crossBetween val="between"/>
      </c:valAx>
      <c:spPr>
        <a:noFill/>
        <a:ln>
          <a:solidFill>
            <a:schemeClr val="tx1">
              <a:lumMod val="50000"/>
              <a:lumOff val="50000"/>
            </a:schemeClr>
          </a:solidFill>
        </a:ln>
        <a:effectLst/>
      </c:spPr>
    </c:plotArea>
    <c:legend>
      <c:legendPos val="b"/>
      <c:layout>
        <c:manualLayout>
          <c:xMode val="edge"/>
          <c:yMode val="edge"/>
          <c:x val="0.7188700328109443"/>
          <c:y val="0.17007207951613165"/>
          <c:w val="0.24668022747156607"/>
          <c:h val="0.1076355918868493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noFill/>
    </a:ln>
    <a:effectLst/>
  </c:spPr>
  <c:txPr>
    <a:bodyPr/>
    <a:lstStyle/>
    <a:p>
      <a:pPr>
        <a:defRPr>
          <a:solidFill>
            <a:schemeClr val="tx1"/>
          </a:solidFill>
        </a:defRPr>
      </a:pPr>
      <a:endParaRPr lang="ja-JP"/>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ja-JP" altLang="en-US" sz="1800">
                <a:solidFill>
                  <a:schemeClr val="tx1"/>
                </a:solidFill>
              </a:rPr>
              <a:t>修正された文の数とその内訳</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9.2102598162399824E-2"/>
          <c:y val="0.11783265831873765"/>
          <c:w val="0.89112514921842145"/>
          <c:h val="0.62648254649832635"/>
        </c:manualLayout>
      </c:layout>
      <c:barChart>
        <c:barDir val="col"/>
        <c:grouping val="stacked"/>
        <c:varyColors val="0"/>
        <c:ser>
          <c:idx val="0"/>
          <c:order val="0"/>
          <c:tx>
            <c:strRef>
              <c:f>考察まとめ!$C$154</c:f>
              <c:strCache>
                <c:ptCount val="1"/>
                <c:pt idx="0">
                  <c:v>修正されなかった文の数</c:v>
                </c:pt>
              </c:strCache>
            </c:strRef>
          </c:tx>
          <c:spPr>
            <a:solidFill>
              <a:schemeClr val="tx1">
                <a:lumMod val="65000"/>
                <a:lumOff val="35000"/>
              </a:schemeClr>
            </a:solidFill>
            <a:ln>
              <a:noFill/>
            </a:ln>
            <a:effectLst/>
          </c:spPr>
          <c:invertIfNegative val="0"/>
          <c:cat>
            <c:strRef>
              <c:f>考察まとめ!$D$153:$G$153</c:f>
              <c:strCache>
                <c:ptCount val="4"/>
                <c:pt idx="0">
                  <c:v>状況設定１</c:v>
                </c:pt>
                <c:pt idx="1">
                  <c:v>状況設定２</c:v>
                </c:pt>
                <c:pt idx="2">
                  <c:v>状況設定３</c:v>
                </c:pt>
                <c:pt idx="3">
                  <c:v>状況設定４</c:v>
                </c:pt>
              </c:strCache>
            </c:strRef>
          </c:cat>
          <c:val>
            <c:numRef>
              <c:f>考察まとめ!$D$154:$G$154</c:f>
              <c:numCache>
                <c:formatCode>General</c:formatCode>
                <c:ptCount val="4"/>
                <c:pt idx="0">
                  <c:v>43</c:v>
                </c:pt>
                <c:pt idx="1">
                  <c:v>57</c:v>
                </c:pt>
                <c:pt idx="2">
                  <c:v>32</c:v>
                </c:pt>
                <c:pt idx="3">
                  <c:v>30</c:v>
                </c:pt>
              </c:numCache>
            </c:numRef>
          </c:val>
          <c:extLst xmlns:c16r2="http://schemas.microsoft.com/office/drawing/2015/06/chart">
            <c:ext xmlns:c16="http://schemas.microsoft.com/office/drawing/2014/chart" uri="{C3380CC4-5D6E-409C-BE32-E72D297353CC}">
              <c16:uniqueId val="{00000000-2AA8-BA48-848A-2A558FB5BF10}"/>
            </c:ext>
          </c:extLst>
        </c:ser>
        <c:ser>
          <c:idx val="1"/>
          <c:order val="1"/>
          <c:tx>
            <c:strRef>
              <c:f>考察まとめ!$C$155</c:f>
              <c:strCache>
                <c:ptCount val="1"/>
                <c:pt idx="0">
                  <c:v>修正したがハイライト表示が改善しなかった文の数</c:v>
                </c:pt>
              </c:strCache>
            </c:strRef>
          </c:tx>
          <c:spPr>
            <a:solidFill>
              <a:schemeClr val="accent3"/>
            </a:solidFill>
            <a:ln>
              <a:noFill/>
            </a:ln>
            <a:effectLst/>
          </c:spPr>
          <c:invertIfNegative val="0"/>
          <c:cat>
            <c:strRef>
              <c:f>考察まとめ!$D$153:$G$153</c:f>
              <c:strCache>
                <c:ptCount val="4"/>
                <c:pt idx="0">
                  <c:v>状況設定１</c:v>
                </c:pt>
                <c:pt idx="1">
                  <c:v>状況設定２</c:v>
                </c:pt>
                <c:pt idx="2">
                  <c:v>状況設定３</c:v>
                </c:pt>
                <c:pt idx="3">
                  <c:v>状況設定４</c:v>
                </c:pt>
              </c:strCache>
            </c:strRef>
          </c:cat>
          <c:val>
            <c:numRef>
              <c:f>考察まとめ!$D$155:$G$155</c:f>
              <c:numCache>
                <c:formatCode>General</c:formatCode>
                <c:ptCount val="4"/>
                <c:pt idx="0">
                  <c:v>19</c:v>
                </c:pt>
                <c:pt idx="1">
                  <c:v>5</c:v>
                </c:pt>
                <c:pt idx="2">
                  <c:v>16</c:v>
                </c:pt>
                <c:pt idx="3">
                  <c:v>4</c:v>
                </c:pt>
              </c:numCache>
            </c:numRef>
          </c:val>
          <c:extLst xmlns:c16r2="http://schemas.microsoft.com/office/drawing/2015/06/chart">
            <c:ext xmlns:c16="http://schemas.microsoft.com/office/drawing/2014/chart" uri="{C3380CC4-5D6E-409C-BE32-E72D297353CC}">
              <c16:uniqueId val="{00000001-2AA8-BA48-848A-2A558FB5BF10}"/>
            </c:ext>
          </c:extLst>
        </c:ser>
        <c:ser>
          <c:idx val="2"/>
          <c:order val="2"/>
          <c:tx>
            <c:strRef>
              <c:f>考察まとめ!$C$156</c:f>
              <c:strCache>
                <c:ptCount val="1"/>
                <c:pt idx="0">
                  <c:v>修正で悪意ハイライトが消えた文の数</c:v>
                </c:pt>
              </c:strCache>
            </c:strRef>
          </c:tx>
          <c:spPr>
            <a:solidFill>
              <a:srgbClr val="3461FF"/>
            </a:solidFill>
            <a:ln>
              <a:noFill/>
            </a:ln>
            <a:effectLst/>
          </c:spPr>
          <c:invertIfNegative val="0"/>
          <c:cat>
            <c:strRef>
              <c:f>考察まとめ!$D$153:$G$153</c:f>
              <c:strCache>
                <c:ptCount val="4"/>
                <c:pt idx="0">
                  <c:v>状況設定１</c:v>
                </c:pt>
                <c:pt idx="1">
                  <c:v>状況設定２</c:v>
                </c:pt>
                <c:pt idx="2">
                  <c:v>状況設定３</c:v>
                </c:pt>
                <c:pt idx="3">
                  <c:v>状況設定４</c:v>
                </c:pt>
              </c:strCache>
            </c:strRef>
          </c:cat>
          <c:val>
            <c:numRef>
              <c:f>考察まとめ!$D$156:$G$156</c:f>
              <c:numCache>
                <c:formatCode>General</c:formatCode>
                <c:ptCount val="4"/>
                <c:pt idx="0">
                  <c:v>10</c:v>
                </c:pt>
                <c:pt idx="1">
                  <c:v>5</c:v>
                </c:pt>
                <c:pt idx="2">
                  <c:v>31</c:v>
                </c:pt>
                <c:pt idx="3">
                  <c:v>15</c:v>
                </c:pt>
              </c:numCache>
            </c:numRef>
          </c:val>
          <c:extLst xmlns:c16r2="http://schemas.microsoft.com/office/drawing/2015/06/chart">
            <c:ext xmlns:c16="http://schemas.microsoft.com/office/drawing/2014/chart" uri="{C3380CC4-5D6E-409C-BE32-E72D297353CC}">
              <c16:uniqueId val="{00000002-2AA8-BA48-848A-2A558FB5BF10}"/>
            </c:ext>
          </c:extLst>
        </c:ser>
        <c:ser>
          <c:idx val="3"/>
          <c:order val="3"/>
          <c:tx>
            <c:strRef>
              <c:f>考察まとめ!$C$157</c:f>
              <c:strCache>
                <c:ptCount val="1"/>
                <c:pt idx="0">
                  <c:v>修正で好意ハイライトが現れた文の数</c:v>
                </c:pt>
              </c:strCache>
            </c:strRef>
          </c:tx>
          <c:spPr>
            <a:solidFill>
              <a:srgbClr val="FF7E79"/>
            </a:solidFill>
            <a:ln>
              <a:noFill/>
            </a:ln>
            <a:effectLst/>
          </c:spPr>
          <c:invertIfNegative val="0"/>
          <c:cat>
            <c:strRef>
              <c:f>考察まとめ!$D$153:$G$153</c:f>
              <c:strCache>
                <c:ptCount val="4"/>
                <c:pt idx="0">
                  <c:v>状況設定１</c:v>
                </c:pt>
                <c:pt idx="1">
                  <c:v>状況設定２</c:v>
                </c:pt>
                <c:pt idx="2">
                  <c:v>状況設定３</c:v>
                </c:pt>
                <c:pt idx="3">
                  <c:v>状況設定４</c:v>
                </c:pt>
              </c:strCache>
            </c:strRef>
          </c:cat>
          <c:val>
            <c:numRef>
              <c:f>考察まとめ!$D$157:$G$157</c:f>
              <c:numCache>
                <c:formatCode>General</c:formatCode>
                <c:ptCount val="4"/>
                <c:pt idx="0">
                  <c:v>7</c:v>
                </c:pt>
                <c:pt idx="1">
                  <c:v>11</c:v>
                </c:pt>
                <c:pt idx="2">
                  <c:v>10</c:v>
                </c:pt>
                <c:pt idx="3">
                  <c:v>13</c:v>
                </c:pt>
              </c:numCache>
            </c:numRef>
          </c:val>
          <c:extLst xmlns:c16r2="http://schemas.microsoft.com/office/drawing/2015/06/chart">
            <c:ext xmlns:c16="http://schemas.microsoft.com/office/drawing/2014/chart" uri="{C3380CC4-5D6E-409C-BE32-E72D297353CC}">
              <c16:uniqueId val="{00000003-2AA8-BA48-848A-2A558FB5BF10}"/>
            </c:ext>
          </c:extLst>
        </c:ser>
        <c:dLbls>
          <c:showLegendKey val="0"/>
          <c:showVal val="0"/>
          <c:showCatName val="0"/>
          <c:showSerName val="0"/>
          <c:showPercent val="0"/>
          <c:showBubbleSize val="0"/>
        </c:dLbls>
        <c:gapWidth val="150"/>
        <c:overlap val="100"/>
        <c:axId val="430854128"/>
        <c:axId val="430855696"/>
      </c:barChart>
      <c:catAx>
        <c:axId val="43085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430855696"/>
        <c:crosses val="autoZero"/>
        <c:auto val="1"/>
        <c:lblAlgn val="ctr"/>
        <c:lblOffset val="100"/>
        <c:noMultiLvlLbl val="0"/>
      </c:catAx>
      <c:valAx>
        <c:axId val="430855696"/>
        <c:scaling>
          <c:orientation val="minMax"/>
        </c:scaling>
        <c:delete val="0"/>
        <c:axPos val="l"/>
        <c:majorGridlines>
          <c:spPr>
            <a:ln w="9525" cap="flat" cmpd="sng" algn="ctr">
              <a:solidFill>
                <a:schemeClr val="tx1">
                  <a:lumMod val="50000"/>
                  <a:lumOff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ja-JP" altLang="en-US" sz="1800">
                    <a:solidFill>
                      <a:schemeClr val="tx1"/>
                    </a:solidFill>
                  </a:rPr>
                  <a:t>文の数</a:t>
                </a:r>
                <a:r>
                  <a:rPr lang="en-US" altLang="ja-JP" sz="1800">
                    <a:solidFill>
                      <a:schemeClr val="tx1"/>
                    </a:solidFill>
                  </a:rPr>
                  <a:t>(</a:t>
                </a:r>
                <a:r>
                  <a:rPr lang="ja-JP" altLang="en-US" sz="1800">
                    <a:solidFill>
                      <a:schemeClr val="tx1"/>
                    </a:solidFill>
                  </a:rPr>
                  <a:t>文</a:t>
                </a:r>
                <a:r>
                  <a:rPr lang="en-US" altLang="ja-JP" sz="1800">
                    <a:solidFill>
                      <a:schemeClr val="tx1"/>
                    </a:solidFill>
                  </a:rPr>
                  <a:t>)</a:t>
                </a:r>
                <a:endParaRPr lang="ja-JP" altLang="en-US" sz="1800">
                  <a:solidFill>
                    <a:schemeClr val="tx1"/>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430854128"/>
        <c:crosses val="autoZero"/>
        <c:crossBetween val="between"/>
      </c:valAx>
      <c:spPr>
        <a:noFill/>
        <a:ln>
          <a:solidFill>
            <a:schemeClr val="tx1">
              <a:lumMod val="50000"/>
              <a:lumOff val="50000"/>
            </a:schemeClr>
          </a:solidFill>
        </a:ln>
        <a:effectLst/>
      </c:spPr>
    </c:plotArea>
    <c:legend>
      <c:legendPos val="b"/>
      <c:layout>
        <c:manualLayout>
          <c:xMode val="edge"/>
          <c:yMode val="edge"/>
          <c:x val="0"/>
          <c:y val="0.85647113610060632"/>
          <c:w val="1"/>
          <c:h val="0.1260484519397636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0.141</cdr:x>
      <cdr:y>0.27283</cdr:y>
    </cdr:from>
    <cdr:to>
      <cdr:x>0.25642</cdr:x>
      <cdr:y>0.54736</cdr:y>
    </cdr:to>
    <cdr:sp macro="" textlink="">
      <cdr:nvSpPr>
        <cdr:cNvPr id="2" name="テキスト ボックス 1">
          <a:extLst xmlns:a="http://schemas.openxmlformats.org/drawingml/2006/main">
            <a:ext uri="{FF2B5EF4-FFF2-40B4-BE49-F238E27FC236}">
              <a16:creationId xmlns:a16="http://schemas.microsoft.com/office/drawing/2014/main" xmlns="" id="{14C16558-2277-1B40-BF7D-EB06E07E36DD}"/>
            </a:ext>
          </a:extLst>
        </cdr:cNvPr>
        <cdr:cNvSpPr txBox="1"/>
      </cdr:nvSpPr>
      <cdr:spPr>
        <a:xfrm xmlns:a="http://schemas.openxmlformats.org/drawingml/2006/main">
          <a:off x="1174417" y="874700"/>
          <a:ext cx="961361" cy="8801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2400" b="1" dirty="0">
              <a:solidFill>
                <a:srgbClr val="FF0000"/>
              </a:solidFill>
            </a:rPr>
            <a:t>+1.0</a:t>
          </a:r>
          <a:endParaRPr lang="ja-JP" altLang="en-US" sz="1400" b="1">
            <a:solidFill>
              <a:srgbClr val="FF0000"/>
            </a:solidFill>
          </a:endParaRPr>
        </a:p>
      </cdr:txBody>
    </cdr:sp>
  </cdr:relSizeAnchor>
  <cdr:relSizeAnchor xmlns:cdr="http://schemas.openxmlformats.org/drawingml/2006/chartDrawing">
    <cdr:from>
      <cdr:x>0.36551</cdr:x>
      <cdr:y>0.2805</cdr:y>
    </cdr:from>
    <cdr:to>
      <cdr:x>0.48705</cdr:x>
      <cdr:y>0.44396</cdr:y>
    </cdr:to>
    <cdr:sp macro="" textlink="">
      <cdr:nvSpPr>
        <cdr:cNvPr id="3" name="テキスト ボックス 1">
          <a:extLst xmlns:a="http://schemas.openxmlformats.org/drawingml/2006/main">
            <a:ext uri="{FF2B5EF4-FFF2-40B4-BE49-F238E27FC236}">
              <a16:creationId xmlns:a16="http://schemas.microsoft.com/office/drawing/2014/main" xmlns="" id="{16947CC3-ACCA-C742-B776-92AA1FBC6DE4}"/>
            </a:ext>
          </a:extLst>
        </cdr:cNvPr>
        <cdr:cNvSpPr txBox="1"/>
      </cdr:nvSpPr>
      <cdr:spPr>
        <a:xfrm xmlns:a="http://schemas.openxmlformats.org/drawingml/2006/main">
          <a:off x="3044430" y="899294"/>
          <a:ext cx="1012335" cy="52405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2400" b="1" dirty="0">
              <a:solidFill>
                <a:srgbClr val="FF0000"/>
              </a:solidFill>
            </a:rPr>
            <a:t>+0.1</a:t>
          </a:r>
          <a:endParaRPr lang="ja-JP" altLang="en-US" sz="1400" b="1">
            <a:solidFill>
              <a:srgbClr val="FF0000"/>
            </a:solidFill>
          </a:endParaRPr>
        </a:p>
      </cdr:txBody>
    </cdr:sp>
  </cdr:relSizeAnchor>
  <cdr:relSizeAnchor xmlns:cdr="http://schemas.openxmlformats.org/drawingml/2006/chartDrawing">
    <cdr:from>
      <cdr:x>0.59056</cdr:x>
      <cdr:y>0.2805</cdr:y>
    </cdr:from>
    <cdr:to>
      <cdr:x>0.70957</cdr:x>
      <cdr:y>0.44396</cdr:y>
    </cdr:to>
    <cdr:sp macro="" textlink="">
      <cdr:nvSpPr>
        <cdr:cNvPr id="4" name="テキスト ボックス 1">
          <a:extLst xmlns:a="http://schemas.openxmlformats.org/drawingml/2006/main">
            <a:ext uri="{FF2B5EF4-FFF2-40B4-BE49-F238E27FC236}">
              <a16:creationId xmlns:a16="http://schemas.microsoft.com/office/drawing/2014/main" xmlns="" id="{16947CC3-ACCA-C742-B776-92AA1FBC6DE4}"/>
            </a:ext>
          </a:extLst>
        </cdr:cNvPr>
        <cdr:cNvSpPr txBox="1"/>
      </cdr:nvSpPr>
      <cdr:spPr>
        <a:xfrm xmlns:a="http://schemas.openxmlformats.org/drawingml/2006/main">
          <a:off x="4918942" y="899295"/>
          <a:ext cx="991262" cy="52405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2400" b="1" dirty="0">
              <a:solidFill>
                <a:srgbClr val="FF0000"/>
              </a:solidFill>
            </a:rPr>
            <a:t>+0.9</a:t>
          </a:r>
          <a:endParaRPr lang="ja-JP" altLang="en-US" sz="1400" b="1">
            <a:solidFill>
              <a:srgbClr val="FF0000"/>
            </a:solidFill>
          </a:endParaRPr>
        </a:p>
      </cdr:txBody>
    </cdr:sp>
  </cdr:relSizeAnchor>
  <cdr:relSizeAnchor xmlns:cdr="http://schemas.openxmlformats.org/drawingml/2006/chartDrawing">
    <cdr:from>
      <cdr:x>0.81491</cdr:x>
      <cdr:y>0.27583</cdr:y>
    </cdr:from>
    <cdr:to>
      <cdr:x>0.93259</cdr:x>
      <cdr:y>0.43929</cdr:y>
    </cdr:to>
    <cdr:sp macro="" textlink="">
      <cdr:nvSpPr>
        <cdr:cNvPr id="5" name="テキスト ボックス 1">
          <a:extLst xmlns:a="http://schemas.openxmlformats.org/drawingml/2006/main">
            <a:ext uri="{FF2B5EF4-FFF2-40B4-BE49-F238E27FC236}">
              <a16:creationId xmlns:a16="http://schemas.microsoft.com/office/drawing/2014/main" xmlns="" id="{16947CC3-ACCA-C742-B776-92AA1FBC6DE4}"/>
            </a:ext>
          </a:extLst>
        </cdr:cNvPr>
        <cdr:cNvSpPr txBox="1"/>
      </cdr:nvSpPr>
      <cdr:spPr>
        <a:xfrm xmlns:a="http://schemas.openxmlformats.org/drawingml/2006/main">
          <a:off x="6787604" y="884332"/>
          <a:ext cx="980184" cy="52405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2400" b="1">
              <a:solidFill>
                <a:srgbClr val="FF0000"/>
              </a:solidFill>
            </a:rPr>
            <a:t>+0.2</a:t>
          </a:r>
          <a:endParaRPr lang="ja-JP" altLang="en-US" sz="1400" b="1">
            <a:solidFill>
              <a:srgbClr val="FF0000"/>
            </a:solidFill>
          </a:endParaRPr>
        </a:p>
      </cdr:txBody>
    </cdr:sp>
  </cdr:relSizeAnchor>
  <cdr:relSizeAnchor xmlns:cdr="http://schemas.openxmlformats.org/drawingml/2006/chartDrawing">
    <cdr:from>
      <cdr:x>0.8361</cdr:x>
      <cdr:y>0.17567</cdr:y>
    </cdr:from>
    <cdr:to>
      <cdr:x>0.99592</cdr:x>
      <cdr:y>0.28051</cdr:y>
    </cdr:to>
    <cdr:sp macro="" textlink="">
      <cdr:nvSpPr>
        <cdr:cNvPr id="6" name="テキスト ボックス 5">
          <a:extLst xmlns:a="http://schemas.openxmlformats.org/drawingml/2006/main">
            <a:ext uri="{FF2B5EF4-FFF2-40B4-BE49-F238E27FC236}">
              <a16:creationId xmlns:a16="http://schemas.microsoft.com/office/drawing/2014/main" xmlns="" id="{27DA6970-8934-E745-A27F-CFE3F4EA1681}"/>
            </a:ext>
          </a:extLst>
        </cdr:cNvPr>
        <cdr:cNvSpPr txBox="1"/>
      </cdr:nvSpPr>
      <cdr:spPr>
        <a:xfrm xmlns:a="http://schemas.openxmlformats.org/drawingml/2006/main">
          <a:off x="6964088" y="563209"/>
          <a:ext cx="1331142" cy="3361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ja-JP" altLang="en-US" sz="1800" b="0">
              <a:solidFill>
                <a:srgbClr val="FF0000"/>
              </a:solidFill>
              <a:latin typeface="+mn-lt"/>
            </a:rPr>
            <a:t>評価点の差</a:t>
          </a:r>
          <a:endParaRPr lang="ja-JP" altLang="en-US" sz="1100" b="0">
            <a:solidFill>
              <a:srgbClr val="FF0000"/>
            </a:solidFill>
            <a:latin typeface="+mn-lt"/>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0.04932</cdr:x>
      <cdr:y>0.04379</cdr:y>
    </cdr:from>
    <cdr:to>
      <cdr:x>0.96802</cdr:x>
      <cdr:y>0.19783</cdr:y>
    </cdr:to>
    <cdr:sp macro="" textlink="">
      <cdr:nvSpPr>
        <cdr:cNvPr id="2" name="テキスト ボックス 1">
          <a:extLst xmlns:a="http://schemas.openxmlformats.org/drawingml/2006/main">
            <a:ext uri="{FF2B5EF4-FFF2-40B4-BE49-F238E27FC236}">
              <a16:creationId xmlns:a16="http://schemas.microsoft.com/office/drawing/2014/main" xmlns="" id="{1BEF0E16-631B-754E-8749-70F4AC99E7B5}"/>
            </a:ext>
          </a:extLst>
        </cdr:cNvPr>
        <cdr:cNvSpPr txBox="1"/>
      </cdr:nvSpPr>
      <cdr:spPr>
        <a:xfrm xmlns:a="http://schemas.openxmlformats.org/drawingml/2006/main">
          <a:off x="410764" y="145014"/>
          <a:ext cx="7652085" cy="51013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ja-JP" alt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9B461A43-A836-1140-950A-7509CA3A76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DD3D693C-F782-2D47-8B84-7A1781DA09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kumimoji="1" lang="en-US" altLang="ja-JP"/>
              <a:t>2020/02/17</a:t>
            </a:r>
            <a:endParaRPr kumimoji="1" lang="ja-JP" altLang="en-US"/>
          </a:p>
        </p:txBody>
      </p:sp>
      <p:sp>
        <p:nvSpPr>
          <p:cNvPr id="4" name="フッター プレースホルダー 3">
            <a:extLst>
              <a:ext uri="{FF2B5EF4-FFF2-40B4-BE49-F238E27FC236}">
                <a16:creationId xmlns:a16="http://schemas.microsoft.com/office/drawing/2014/main" xmlns="" id="{9A8AFF47-FF3F-E94B-A180-59DC4EC93D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838F4F0B-30AC-3948-AEC8-7DEC522ACD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2882C1-AFC1-7F40-849F-AAF2FF0E8138}" type="slidenum">
              <a:rPr kumimoji="1" lang="ja-JP" altLang="en-US" smtClean="0"/>
              <a:t>‹#›</a:t>
            </a:fld>
            <a:endParaRPr kumimoji="1" lang="ja-JP" altLang="en-US"/>
          </a:p>
        </p:txBody>
      </p:sp>
    </p:spTree>
    <p:extLst>
      <p:ext uri="{BB962C8B-B14F-4D97-AF65-F5344CB8AC3E}">
        <p14:creationId xmlns:p14="http://schemas.microsoft.com/office/powerpoint/2010/main" val="33935148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kumimoji="1" lang="en-US" altLang="ja-JP"/>
              <a:t>2020/02/17</a:t>
            </a:r>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61451-A9AE-5B42-BADD-CF59707D361A}" type="slidenum">
              <a:rPr kumimoji="1" lang="ja-JP" altLang="en-US" smtClean="0"/>
              <a:t>‹#›</a:t>
            </a:fld>
            <a:endParaRPr kumimoji="1" lang="ja-JP" altLang="en-US"/>
          </a:p>
        </p:txBody>
      </p:sp>
    </p:spTree>
    <p:extLst>
      <p:ext uri="{BB962C8B-B14F-4D97-AF65-F5344CB8AC3E}">
        <p14:creationId xmlns:p14="http://schemas.microsoft.com/office/powerpoint/2010/main" val="7287898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r>
              <a:rPr kumimoji="1" lang="en-US" altLang="ja-JP"/>
              <a:t>2020/02/17</a:t>
            </a:r>
            <a:endParaRPr kumimoji="1" lang="ja-JP" altLang="en-US"/>
          </a:p>
        </p:txBody>
      </p:sp>
      <p:sp>
        <p:nvSpPr>
          <p:cNvPr id="5" name="スライド番号プレースホルダー 4"/>
          <p:cNvSpPr>
            <a:spLocks noGrp="1"/>
          </p:cNvSpPr>
          <p:nvPr>
            <p:ph type="sldNum" sz="quarter" idx="5"/>
          </p:nvPr>
        </p:nvSpPr>
        <p:spPr/>
        <p:txBody>
          <a:bodyPr/>
          <a:lstStyle/>
          <a:p>
            <a:fld id="{F1061451-A9AE-5B42-BADD-CF59707D361A}" type="slidenum">
              <a:rPr kumimoji="1" lang="ja-JP" altLang="en-US" smtClean="0"/>
              <a:t>8</a:t>
            </a:fld>
            <a:endParaRPr kumimoji="1" lang="ja-JP" altLang="en-US"/>
          </a:p>
        </p:txBody>
      </p:sp>
    </p:spTree>
    <p:extLst>
      <p:ext uri="{BB962C8B-B14F-4D97-AF65-F5344CB8AC3E}">
        <p14:creationId xmlns:p14="http://schemas.microsoft.com/office/powerpoint/2010/main" val="246979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150</a:t>
            </a:r>
            <a:r>
              <a:rPr kumimoji="1" lang="ja-JP" altLang="en-US"/>
              <a:t>単語に満たない場合は</a:t>
            </a:r>
            <a:r>
              <a:rPr kumimoji="1" lang="en-US" altLang="ja-JP" dirty="0"/>
              <a:t>0</a:t>
            </a:r>
            <a:r>
              <a:rPr kumimoji="1" lang="ja-JP" altLang="en-US"/>
              <a:t>で埋める</a:t>
            </a:r>
          </a:p>
        </p:txBody>
      </p:sp>
      <p:sp>
        <p:nvSpPr>
          <p:cNvPr id="4" name="日付プレースホルダー 3"/>
          <p:cNvSpPr>
            <a:spLocks noGrp="1"/>
          </p:cNvSpPr>
          <p:nvPr>
            <p:ph type="dt" idx="1"/>
          </p:nvPr>
        </p:nvSpPr>
        <p:spPr/>
        <p:txBody>
          <a:bodyPr/>
          <a:lstStyle/>
          <a:p>
            <a:r>
              <a:rPr kumimoji="1" lang="en-US" altLang="ja-JP"/>
              <a:t>2020/02/17</a:t>
            </a:r>
            <a:endParaRPr kumimoji="1" lang="ja-JP" altLang="en-US"/>
          </a:p>
        </p:txBody>
      </p:sp>
      <p:sp>
        <p:nvSpPr>
          <p:cNvPr id="5" name="スライド番号プレースホルダー 4"/>
          <p:cNvSpPr>
            <a:spLocks noGrp="1"/>
          </p:cNvSpPr>
          <p:nvPr>
            <p:ph type="sldNum" sz="quarter" idx="5"/>
          </p:nvPr>
        </p:nvSpPr>
        <p:spPr/>
        <p:txBody>
          <a:bodyPr/>
          <a:lstStyle/>
          <a:p>
            <a:fld id="{F1061451-A9AE-5B42-BADD-CF59707D361A}" type="slidenum">
              <a:rPr kumimoji="1" lang="ja-JP" altLang="en-US" smtClean="0"/>
              <a:t>10</a:t>
            </a:fld>
            <a:endParaRPr kumimoji="1" lang="ja-JP" altLang="en-US"/>
          </a:p>
        </p:txBody>
      </p:sp>
    </p:spTree>
    <p:extLst>
      <p:ext uri="{BB962C8B-B14F-4D97-AF65-F5344CB8AC3E}">
        <p14:creationId xmlns:p14="http://schemas.microsoft.com/office/powerpoint/2010/main" val="146077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6505450-F62D-244F-B3FD-7EDD7D8AFB1E}"/>
              </a:ext>
            </a:extLst>
          </p:cNvPr>
          <p:cNvSpPr>
            <a:spLocks noGrp="1"/>
          </p:cNvSpPr>
          <p:nvPr>
            <p:ph type="ctrTitle"/>
          </p:nvPr>
        </p:nvSpPr>
        <p:spPr>
          <a:xfrm>
            <a:off x="1143000" y="1122363"/>
            <a:ext cx="6858000" cy="2387600"/>
          </a:xfrm>
        </p:spPr>
        <p:txBody>
          <a:bodyPr anchor="b"/>
          <a:lstStyle>
            <a:lvl1pPr algn="ctr">
              <a:defRPr sz="4500"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6FD458FE-127B-6F46-B3BC-B642C1BA120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3EE01882-0ADA-CF4A-A16A-D37FC617DB11}"/>
              </a:ext>
            </a:extLst>
          </p:cNvPr>
          <p:cNvSpPr>
            <a:spLocks noGrp="1"/>
          </p:cNvSpPr>
          <p:nvPr>
            <p:ph type="dt" sz="half" idx="10"/>
          </p:nvPr>
        </p:nvSpPr>
        <p:spPr/>
        <p:txBody>
          <a:bodyPr/>
          <a:lstStyle/>
          <a:p>
            <a:r>
              <a:rPr lang="en-US" altLang="ja-JP"/>
              <a:t>2020/02/17</a:t>
            </a:r>
            <a:endParaRPr lang="en-US" dirty="0"/>
          </a:p>
        </p:txBody>
      </p:sp>
      <p:sp>
        <p:nvSpPr>
          <p:cNvPr id="5" name="フッター プレースホルダー 4">
            <a:extLst>
              <a:ext uri="{FF2B5EF4-FFF2-40B4-BE49-F238E27FC236}">
                <a16:creationId xmlns:a16="http://schemas.microsoft.com/office/drawing/2014/main" xmlns="" id="{225E7C11-9F91-C540-9D3B-AE16CF6039DC}"/>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xmlns="" id="{C3575317-E1F5-5F4C-AF8A-8C072EAB7E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089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07F542-8E40-1145-BD1A-471E09594088}"/>
              </a:ext>
            </a:extLst>
          </p:cNvPr>
          <p:cNvSpPr>
            <a:spLocks noGrp="1"/>
          </p:cNvSpPr>
          <p:nvPr>
            <p:ph type="title"/>
          </p:nvPr>
        </p:nvSpPr>
        <p:spPr/>
        <p:txBody>
          <a:bodyPr/>
          <a:lstStyle>
            <a:lvl1pPr>
              <a:defRPr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DE593684-CDD0-864D-AD13-0E9C93757F5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CBA76876-6A89-0B46-A388-5254A4EB53F4}"/>
              </a:ext>
            </a:extLst>
          </p:cNvPr>
          <p:cNvSpPr>
            <a:spLocks noGrp="1"/>
          </p:cNvSpPr>
          <p:nvPr>
            <p:ph type="dt" sz="half" idx="10"/>
          </p:nvPr>
        </p:nvSpPr>
        <p:spPr/>
        <p:txBody>
          <a:bodyPr/>
          <a:lstStyle/>
          <a:p>
            <a:r>
              <a:rPr lang="en-US" altLang="ja-JP"/>
              <a:t>2020/02/17</a:t>
            </a:r>
            <a:endParaRPr lang="en-US" dirty="0"/>
          </a:p>
        </p:txBody>
      </p:sp>
      <p:sp>
        <p:nvSpPr>
          <p:cNvPr id="5" name="フッター プレースホルダー 4">
            <a:extLst>
              <a:ext uri="{FF2B5EF4-FFF2-40B4-BE49-F238E27FC236}">
                <a16:creationId xmlns:a16="http://schemas.microsoft.com/office/drawing/2014/main" xmlns="" id="{91C184F0-0F43-4943-A968-BC24303FB2BB}"/>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xmlns="" id="{9B2683FD-57A4-7A44-929F-158608255A5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49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A197CB88-6BDD-1B48-A845-5FF01BE599DF}"/>
              </a:ext>
            </a:extLst>
          </p:cNvPr>
          <p:cNvSpPr>
            <a:spLocks noGrp="1"/>
          </p:cNvSpPr>
          <p:nvPr>
            <p:ph type="title" orient="vert"/>
          </p:nvPr>
        </p:nvSpPr>
        <p:spPr>
          <a:xfrm>
            <a:off x="6543675" y="365125"/>
            <a:ext cx="1971675" cy="5811838"/>
          </a:xfrm>
        </p:spPr>
        <p:txBody>
          <a:bodyPr vert="eaVert"/>
          <a:lstStyle>
            <a:lvl1pPr>
              <a:defRPr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FDBE2E2E-D773-BE4A-9EAE-2D5A41D69BD1}"/>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8C6BF40D-CE67-234F-97D1-3D9B5D97FD75}"/>
              </a:ext>
            </a:extLst>
          </p:cNvPr>
          <p:cNvSpPr>
            <a:spLocks noGrp="1"/>
          </p:cNvSpPr>
          <p:nvPr>
            <p:ph type="dt" sz="half" idx="10"/>
          </p:nvPr>
        </p:nvSpPr>
        <p:spPr/>
        <p:txBody>
          <a:bodyPr/>
          <a:lstStyle/>
          <a:p>
            <a:r>
              <a:rPr lang="en-US" altLang="ja-JP"/>
              <a:t>2020/02/17</a:t>
            </a:r>
            <a:endParaRPr lang="en-US" dirty="0"/>
          </a:p>
        </p:txBody>
      </p:sp>
      <p:sp>
        <p:nvSpPr>
          <p:cNvPr id="5" name="フッター プレースホルダー 4">
            <a:extLst>
              <a:ext uri="{FF2B5EF4-FFF2-40B4-BE49-F238E27FC236}">
                <a16:creationId xmlns:a16="http://schemas.microsoft.com/office/drawing/2014/main" xmlns="" id="{9851F354-202E-DE4D-9EB3-484B6FEBF5EC}"/>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xmlns="" id="{E8498DCF-EEB9-5A45-9664-BADEAB56BB6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022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7F115A5-0C48-1442-9D4A-94273DEBFE81}"/>
              </a:ext>
            </a:extLst>
          </p:cNvPr>
          <p:cNvSpPr>
            <a:spLocks noGrp="1"/>
          </p:cNvSpPr>
          <p:nvPr>
            <p:ph type="title"/>
          </p:nvPr>
        </p:nvSpPr>
        <p:spPr>
          <a:xfrm>
            <a:off x="191680" y="136524"/>
            <a:ext cx="8544936" cy="549274"/>
          </a:xfrm>
        </p:spPr>
        <p:txBody>
          <a:bodyPr>
            <a:noAutofit/>
          </a:bodyPr>
          <a:lstStyle>
            <a:lvl1pPr>
              <a:defRPr sz="4000"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349ABC5-90EF-B84E-8D6C-964B51C827D0}"/>
              </a:ext>
            </a:extLst>
          </p:cNvPr>
          <p:cNvSpPr>
            <a:spLocks noGrp="1"/>
          </p:cNvSpPr>
          <p:nvPr>
            <p:ph idx="1"/>
          </p:nvPr>
        </p:nvSpPr>
        <p:spPr>
          <a:xfrm>
            <a:off x="407383" y="1212148"/>
            <a:ext cx="8329233" cy="5130453"/>
          </a:xfrm>
        </p:spPr>
        <p:txBody>
          <a:bodyPr/>
          <a:lstStyle>
            <a:lvl1pPr>
              <a:defRPr sz="2800"/>
            </a:lvl1pPr>
            <a:lvl4pPr>
              <a:defRPr sz="1400"/>
            </a:lvl4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xmlns="" id="{2729194B-ECF5-F141-A56D-946F2EE04200}"/>
              </a:ext>
            </a:extLst>
          </p:cNvPr>
          <p:cNvSpPr>
            <a:spLocks noGrp="1"/>
          </p:cNvSpPr>
          <p:nvPr>
            <p:ph type="dt" sz="half" idx="10"/>
          </p:nvPr>
        </p:nvSpPr>
        <p:spPr>
          <a:xfrm>
            <a:off x="407383" y="6460507"/>
            <a:ext cx="2057400" cy="365125"/>
          </a:xfrm>
        </p:spPr>
        <p:txBody>
          <a:bodyPr/>
          <a:lstStyle>
            <a:lvl1pPr>
              <a:defRPr sz="1800"/>
            </a:lvl1pPr>
          </a:lstStyle>
          <a:p>
            <a:r>
              <a:rPr lang="en-US" altLang="ja-JP"/>
              <a:t>2020/02/17</a:t>
            </a:r>
            <a:endParaRPr lang="en-US" dirty="0"/>
          </a:p>
        </p:txBody>
      </p:sp>
      <p:sp>
        <p:nvSpPr>
          <p:cNvPr id="5" name="フッター プレースホルダー 4">
            <a:extLst>
              <a:ext uri="{FF2B5EF4-FFF2-40B4-BE49-F238E27FC236}">
                <a16:creationId xmlns:a16="http://schemas.microsoft.com/office/drawing/2014/main" xmlns="" id="{8F6E0390-16C6-C24D-9E31-5CC01F285AA5}"/>
              </a:ext>
            </a:extLst>
          </p:cNvPr>
          <p:cNvSpPr>
            <a:spLocks noGrp="1"/>
          </p:cNvSpPr>
          <p:nvPr>
            <p:ph type="ftr" sz="quarter" idx="11"/>
          </p:nvPr>
        </p:nvSpPr>
        <p:spPr>
          <a:xfrm>
            <a:off x="3028950" y="6453455"/>
            <a:ext cx="3086100" cy="365125"/>
          </a:xfrm>
        </p:spPr>
        <p:txBody>
          <a:bodyPr/>
          <a:lstStyle>
            <a:lvl1pPr>
              <a:defRPr sz="1800"/>
            </a:lvl1pPr>
          </a:lstStyle>
          <a:p>
            <a:endParaRPr lang="en-US" dirty="0"/>
          </a:p>
        </p:txBody>
      </p:sp>
      <p:sp>
        <p:nvSpPr>
          <p:cNvPr id="6" name="スライド番号プレースホルダー 5">
            <a:extLst>
              <a:ext uri="{FF2B5EF4-FFF2-40B4-BE49-F238E27FC236}">
                <a16:creationId xmlns:a16="http://schemas.microsoft.com/office/drawing/2014/main" xmlns="" id="{1066D7D4-8EE8-D647-B27A-ABFEC4FE7DC8}"/>
              </a:ext>
            </a:extLst>
          </p:cNvPr>
          <p:cNvSpPr>
            <a:spLocks noGrp="1"/>
          </p:cNvSpPr>
          <p:nvPr>
            <p:ph type="sldNum" sz="quarter" idx="12"/>
          </p:nvPr>
        </p:nvSpPr>
        <p:spPr>
          <a:xfrm>
            <a:off x="6679217" y="6460507"/>
            <a:ext cx="2057400" cy="365125"/>
          </a:xfrm>
        </p:spPr>
        <p:txBody>
          <a:bodyPr/>
          <a:lstStyle>
            <a:lvl1pPr>
              <a:defRPr sz="1800"/>
            </a:lvl1pPr>
          </a:lstStyle>
          <a:p>
            <a:fld id="{3A98EE3D-8CD1-4C3F-BD1C-C98C9596463C}" type="slidenum">
              <a:rPr lang="en-US" smtClean="0"/>
              <a:pPr/>
              <a:t>‹#›</a:t>
            </a:fld>
            <a:endParaRPr lang="en-US" dirty="0"/>
          </a:p>
        </p:txBody>
      </p:sp>
      <p:sp>
        <p:nvSpPr>
          <p:cNvPr id="7" name="正方形/長方形 6">
            <a:extLst>
              <a:ext uri="{FF2B5EF4-FFF2-40B4-BE49-F238E27FC236}">
                <a16:creationId xmlns:a16="http://schemas.microsoft.com/office/drawing/2014/main" xmlns="" id="{F374C36E-B5D4-6340-940B-117DA52611CF}"/>
              </a:ext>
            </a:extLst>
          </p:cNvPr>
          <p:cNvSpPr/>
          <p:nvPr userDrawn="1"/>
        </p:nvSpPr>
        <p:spPr>
          <a:xfrm>
            <a:off x="191678" y="793019"/>
            <a:ext cx="8568000" cy="3600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10">
            <a:extLst>
              <a:ext uri="{FF2B5EF4-FFF2-40B4-BE49-F238E27FC236}">
                <a16:creationId xmlns:a16="http://schemas.microsoft.com/office/drawing/2014/main" xmlns="" id="{343A9AEC-8BF1-634A-9423-14504F7C7360}"/>
              </a:ext>
            </a:extLst>
          </p:cNvPr>
          <p:cNvSpPr>
            <a:spLocks noGrp="1"/>
          </p:cNvSpPr>
          <p:nvPr>
            <p:ph sz="quarter" idx="13"/>
          </p:nvPr>
        </p:nvSpPr>
        <p:spPr>
          <a:xfrm>
            <a:off x="3439115" y="790994"/>
            <a:ext cx="5704886" cy="273050"/>
          </a:xfrm>
        </p:spPr>
        <p:txBody>
          <a:bodyPr>
            <a:noAutofit/>
          </a:bodyPr>
          <a:lstStyle>
            <a:lvl1pPr marL="0" indent="0">
              <a:buNone/>
              <a:defRPr sz="1800"/>
            </a:lvl1pPr>
          </a:lstStyle>
          <a:p>
            <a:pPr lvl="0"/>
            <a:r>
              <a:rPr kumimoji="1" lang="ja-JP" altLang="en-US"/>
              <a:t>マスター テキストの書式設定</a:t>
            </a:r>
          </a:p>
        </p:txBody>
      </p:sp>
    </p:spTree>
    <p:extLst>
      <p:ext uri="{BB962C8B-B14F-4D97-AF65-F5344CB8AC3E}">
        <p14:creationId xmlns:p14="http://schemas.microsoft.com/office/powerpoint/2010/main" val="3173636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EB6FA14-3BE9-8741-9E0E-32297CECC5D2}"/>
              </a:ext>
            </a:extLst>
          </p:cNvPr>
          <p:cNvSpPr>
            <a:spLocks noGrp="1"/>
          </p:cNvSpPr>
          <p:nvPr>
            <p:ph type="title"/>
          </p:nvPr>
        </p:nvSpPr>
        <p:spPr>
          <a:xfrm>
            <a:off x="623888" y="1709739"/>
            <a:ext cx="7886700" cy="2852737"/>
          </a:xfrm>
        </p:spPr>
        <p:txBody>
          <a:bodyPr anchor="b"/>
          <a:lstStyle>
            <a:lvl1pPr>
              <a:defRPr sz="4500"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C365F169-DDC5-1847-868C-0E1BD621DF3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05FF9587-1A01-A346-8AAD-26D793E50129}"/>
              </a:ext>
            </a:extLst>
          </p:cNvPr>
          <p:cNvSpPr>
            <a:spLocks noGrp="1"/>
          </p:cNvSpPr>
          <p:nvPr>
            <p:ph type="dt" sz="half" idx="10"/>
          </p:nvPr>
        </p:nvSpPr>
        <p:spPr/>
        <p:txBody>
          <a:bodyPr/>
          <a:lstStyle/>
          <a:p>
            <a:r>
              <a:rPr lang="en-US" altLang="ja-JP"/>
              <a:t>2020/02/17</a:t>
            </a:r>
            <a:endParaRPr lang="en-US" dirty="0"/>
          </a:p>
        </p:txBody>
      </p:sp>
      <p:sp>
        <p:nvSpPr>
          <p:cNvPr id="5" name="フッター プレースホルダー 4">
            <a:extLst>
              <a:ext uri="{FF2B5EF4-FFF2-40B4-BE49-F238E27FC236}">
                <a16:creationId xmlns:a16="http://schemas.microsoft.com/office/drawing/2014/main" xmlns="" id="{176FE432-6D3D-6940-8FA4-C2DC8397CC85}"/>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xmlns="" id="{C8867BED-FEF5-5749-9879-7B65602CDF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77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3F71BA5-E3AD-C241-84CD-3D8E6C61B3EC}"/>
              </a:ext>
            </a:extLst>
          </p:cNvPr>
          <p:cNvSpPr>
            <a:spLocks noGrp="1"/>
          </p:cNvSpPr>
          <p:nvPr>
            <p:ph type="title"/>
          </p:nvPr>
        </p:nvSpPr>
        <p:spPr/>
        <p:txBody>
          <a:bodyPr/>
          <a:lstStyle>
            <a:lvl1pPr>
              <a:defRPr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7134328B-20E6-414A-A568-24B454C05D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CA3A5F2D-D4AD-1C46-A959-C47A94D15FFC}"/>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99D3F70D-0BC3-C448-8A2C-1C444F719402}"/>
              </a:ext>
            </a:extLst>
          </p:cNvPr>
          <p:cNvSpPr>
            <a:spLocks noGrp="1"/>
          </p:cNvSpPr>
          <p:nvPr>
            <p:ph type="dt" sz="half" idx="10"/>
          </p:nvPr>
        </p:nvSpPr>
        <p:spPr/>
        <p:txBody>
          <a:bodyPr/>
          <a:lstStyle/>
          <a:p>
            <a:r>
              <a:rPr lang="en-US" altLang="ja-JP"/>
              <a:t>2020/02/17</a:t>
            </a:r>
            <a:endParaRPr lang="en-US" dirty="0"/>
          </a:p>
        </p:txBody>
      </p:sp>
      <p:sp>
        <p:nvSpPr>
          <p:cNvPr id="6" name="フッター プレースホルダー 5">
            <a:extLst>
              <a:ext uri="{FF2B5EF4-FFF2-40B4-BE49-F238E27FC236}">
                <a16:creationId xmlns:a16="http://schemas.microsoft.com/office/drawing/2014/main" xmlns="" id="{B7538BE3-29BC-3442-A381-811BC277536C}"/>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xmlns="" id="{17695A2E-D099-4B4A-8215-ED92A49B2E2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854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4876D4C-4812-2640-8EE7-701C520A8DD8}"/>
              </a:ext>
            </a:extLst>
          </p:cNvPr>
          <p:cNvSpPr>
            <a:spLocks noGrp="1"/>
          </p:cNvSpPr>
          <p:nvPr>
            <p:ph type="title"/>
          </p:nvPr>
        </p:nvSpPr>
        <p:spPr>
          <a:xfrm>
            <a:off x="629841" y="365126"/>
            <a:ext cx="7886700" cy="1325563"/>
          </a:xfrm>
        </p:spPr>
        <p:txBody>
          <a:bodyPr/>
          <a:lstStyle>
            <a:lvl1pPr>
              <a:defRPr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39116F28-F5D1-BE46-81A0-BA64DCC3B41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1263DC2C-E862-874F-AAE1-382D4EB1625E}"/>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211ED48A-FA0B-3143-B99D-37339A1CF00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9143B602-D39B-8B45-83BA-B1CEB733D7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20D23719-8A6E-D742-AC72-D91607606D3E}"/>
              </a:ext>
            </a:extLst>
          </p:cNvPr>
          <p:cNvSpPr>
            <a:spLocks noGrp="1"/>
          </p:cNvSpPr>
          <p:nvPr>
            <p:ph type="dt" sz="half" idx="10"/>
          </p:nvPr>
        </p:nvSpPr>
        <p:spPr/>
        <p:txBody>
          <a:bodyPr/>
          <a:lstStyle/>
          <a:p>
            <a:r>
              <a:rPr lang="en-US" altLang="ja-JP"/>
              <a:t>2020/02/17</a:t>
            </a:r>
            <a:endParaRPr lang="en-US" dirty="0"/>
          </a:p>
        </p:txBody>
      </p:sp>
      <p:sp>
        <p:nvSpPr>
          <p:cNvPr id="8" name="フッター プレースホルダー 7">
            <a:extLst>
              <a:ext uri="{FF2B5EF4-FFF2-40B4-BE49-F238E27FC236}">
                <a16:creationId xmlns:a16="http://schemas.microsoft.com/office/drawing/2014/main" xmlns="" id="{D0DEFA61-3090-324D-91DC-3FD27F5244FB}"/>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xmlns="" id="{904827C5-81C7-0647-A2CA-556F18229B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369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87AD3BE-61B9-7548-AB12-E3874149747F}"/>
              </a:ext>
            </a:extLst>
          </p:cNvPr>
          <p:cNvSpPr>
            <a:spLocks noGrp="1"/>
          </p:cNvSpPr>
          <p:nvPr>
            <p:ph type="title"/>
          </p:nvPr>
        </p:nvSpPr>
        <p:spPr/>
        <p:txBody>
          <a:bodyPr/>
          <a:lstStyle>
            <a:lvl1pPr>
              <a:defRPr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7757E12A-0CD4-B649-A7AB-F9E6F7B0A567}"/>
              </a:ext>
            </a:extLst>
          </p:cNvPr>
          <p:cNvSpPr>
            <a:spLocks noGrp="1"/>
          </p:cNvSpPr>
          <p:nvPr>
            <p:ph type="dt" sz="half" idx="10"/>
          </p:nvPr>
        </p:nvSpPr>
        <p:spPr/>
        <p:txBody>
          <a:bodyPr/>
          <a:lstStyle/>
          <a:p>
            <a:r>
              <a:rPr lang="en-US" altLang="ja-JP"/>
              <a:t>2020/02/17</a:t>
            </a:r>
            <a:endParaRPr lang="en-US" dirty="0"/>
          </a:p>
        </p:txBody>
      </p:sp>
      <p:sp>
        <p:nvSpPr>
          <p:cNvPr id="4" name="フッター プレースホルダー 3">
            <a:extLst>
              <a:ext uri="{FF2B5EF4-FFF2-40B4-BE49-F238E27FC236}">
                <a16:creationId xmlns:a16="http://schemas.microsoft.com/office/drawing/2014/main" xmlns="" id="{43DF7BF9-32F7-8549-A925-763282266B18}"/>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xmlns="" id="{CE4EA983-EDD1-C146-B57F-19BA42A125C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573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0D77A3C1-3D70-7443-B69D-09DAF5DE59F4}"/>
              </a:ext>
            </a:extLst>
          </p:cNvPr>
          <p:cNvSpPr>
            <a:spLocks noGrp="1"/>
          </p:cNvSpPr>
          <p:nvPr>
            <p:ph type="dt" sz="half" idx="10"/>
          </p:nvPr>
        </p:nvSpPr>
        <p:spPr/>
        <p:txBody>
          <a:bodyPr/>
          <a:lstStyle/>
          <a:p>
            <a:r>
              <a:rPr lang="en-US" altLang="ja-JP"/>
              <a:t>2020/02/17</a:t>
            </a:r>
            <a:endParaRPr lang="en-US" dirty="0"/>
          </a:p>
        </p:txBody>
      </p:sp>
      <p:sp>
        <p:nvSpPr>
          <p:cNvPr id="3" name="フッター プレースホルダー 2">
            <a:extLst>
              <a:ext uri="{FF2B5EF4-FFF2-40B4-BE49-F238E27FC236}">
                <a16:creationId xmlns:a16="http://schemas.microsoft.com/office/drawing/2014/main" xmlns="" id="{D6B64C2B-6333-E845-B09B-CA35AADDFC28}"/>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xmlns="" id="{571B85B2-0840-1E46-A2A6-7F99EB0BF72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34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5A1A059-3513-A34C-A138-77399FE7958A}"/>
              </a:ext>
            </a:extLst>
          </p:cNvPr>
          <p:cNvSpPr>
            <a:spLocks noGrp="1"/>
          </p:cNvSpPr>
          <p:nvPr>
            <p:ph type="title"/>
          </p:nvPr>
        </p:nvSpPr>
        <p:spPr>
          <a:xfrm>
            <a:off x="629841" y="457200"/>
            <a:ext cx="2949178" cy="1600200"/>
          </a:xfrm>
        </p:spPr>
        <p:txBody>
          <a:bodyPr anchor="b"/>
          <a:lstStyle>
            <a:lvl1pPr>
              <a:defRPr sz="2400"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ACA2192C-9E0A-AB42-A43B-CE7295131D4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D340CA17-A2BB-EE48-B2E0-975A6CB86B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0B01BB96-BB71-A04E-87F5-BD5D390CD511}"/>
              </a:ext>
            </a:extLst>
          </p:cNvPr>
          <p:cNvSpPr>
            <a:spLocks noGrp="1"/>
          </p:cNvSpPr>
          <p:nvPr>
            <p:ph type="dt" sz="half" idx="10"/>
          </p:nvPr>
        </p:nvSpPr>
        <p:spPr/>
        <p:txBody>
          <a:bodyPr/>
          <a:lstStyle/>
          <a:p>
            <a:r>
              <a:rPr lang="en-US" altLang="ja-JP"/>
              <a:t>2020/02/17</a:t>
            </a:r>
            <a:endParaRPr lang="en-US" dirty="0"/>
          </a:p>
        </p:txBody>
      </p:sp>
      <p:sp>
        <p:nvSpPr>
          <p:cNvPr id="6" name="フッター プレースホルダー 5">
            <a:extLst>
              <a:ext uri="{FF2B5EF4-FFF2-40B4-BE49-F238E27FC236}">
                <a16:creationId xmlns:a16="http://schemas.microsoft.com/office/drawing/2014/main" xmlns="" id="{A62B5664-9A5B-3C4D-BAAD-57289BA6357A}"/>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xmlns="" id="{F4B3C7B1-325B-E844-B73D-9C1E20F7FCB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695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61D42E5-3FCF-434B-A863-CB1B15176584}"/>
              </a:ext>
            </a:extLst>
          </p:cNvPr>
          <p:cNvSpPr>
            <a:spLocks noGrp="1"/>
          </p:cNvSpPr>
          <p:nvPr>
            <p:ph type="title"/>
          </p:nvPr>
        </p:nvSpPr>
        <p:spPr>
          <a:xfrm>
            <a:off x="629841" y="457200"/>
            <a:ext cx="2949178" cy="1600200"/>
          </a:xfrm>
        </p:spPr>
        <p:txBody>
          <a:bodyPr anchor="b"/>
          <a:lstStyle>
            <a:lvl1pPr>
              <a:defRPr sz="2400" b="0" i="0">
                <a:latin typeface="MS PGothic" panose="020B0600070205080204" pitchFamily="34" charset="-128"/>
                <a:ea typeface="MS PGothic" panose="020B0600070205080204" pitchFamily="34" charset="-128"/>
              </a:defRPr>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53F98BCD-1CE7-CA45-A5C5-A86D3C51987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xmlns="" id="{FBF3FA88-EE3B-794F-B619-326F3F6D93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8" name="日付プレースホルダー 7">
            <a:extLst>
              <a:ext uri="{FF2B5EF4-FFF2-40B4-BE49-F238E27FC236}">
                <a16:creationId xmlns:a16="http://schemas.microsoft.com/office/drawing/2014/main" xmlns="" id="{983FC992-DFE4-054B-9F82-8118D60C21CA}"/>
              </a:ext>
            </a:extLst>
          </p:cNvPr>
          <p:cNvSpPr>
            <a:spLocks noGrp="1"/>
          </p:cNvSpPr>
          <p:nvPr>
            <p:ph type="dt" sz="half" idx="10"/>
          </p:nvPr>
        </p:nvSpPr>
        <p:spPr/>
        <p:txBody>
          <a:bodyPr/>
          <a:lstStyle/>
          <a:p>
            <a:r>
              <a:rPr lang="en-US" altLang="ja-JP"/>
              <a:t>2020/02/17</a:t>
            </a:r>
            <a:endParaRPr lang="en-US" dirty="0"/>
          </a:p>
        </p:txBody>
      </p:sp>
      <p:sp>
        <p:nvSpPr>
          <p:cNvPr id="9" name="フッター プレースホルダー 8">
            <a:extLst>
              <a:ext uri="{FF2B5EF4-FFF2-40B4-BE49-F238E27FC236}">
                <a16:creationId xmlns:a16="http://schemas.microsoft.com/office/drawing/2014/main" xmlns="" id="{C66554DF-A48E-4345-B552-B30303F534D2}"/>
              </a:ext>
            </a:extLst>
          </p:cNvPr>
          <p:cNvSpPr>
            <a:spLocks noGrp="1"/>
          </p:cNvSpPr>
          <p:nvPr>
            <p:ph type="ftr" sz="quarter" idx="11"/>
          </p:nvPr>
        </p:nvSpPr>
        <p:spPr/>
        <p:txBody>
          <a:bodyPr/>
          <a:lstStyle/>
          <a:p>
            <a:endParaRPr lang="en-US" dirty="0"/>
          </a:p>
        </p:txBody>
      </p:sp>
      <p:sp>
        <p:nvSpPr>
          <p:cNvPr id="10" name="スライド番号プレースホルダー 9">
            <a:extLst>
              <a:ext uri="{FF2B5EF4-FFF2-40B4-BE49-F238E27FC236}">
                <a16:creationId xmlns:a16="http://schemas.microsoft.com/office/drawing/2014/main" xmlns="" id="{E795E7E9-A93E-234F-90B6-AC6AE2729A3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7017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6CB20EE4-938C-014E-9BBA-F920232B379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240C97F3-3056-944E-824E-3688D5C99C7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xmlns="" id="{59B927DD-4AC9-7541-BA79-DC2B9DEA523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0" i="0">
                <a:solidFill>
                  <a:schemeClr val="tx1"/>
                </a:solidFill>
                <a:latin typeface="MS PGothic" panose="020B0600070205080204" pitchFamily="34" charset="-128"/>
              </a:defRPr>
            </a:lvl1pPr>
          </a:lstStyle>
          <a:p>
            <a:r>
              <a:rPr lang="en-US" altLang="ja-JP"/>
              <a:t>2020/02/17</a:t>
            </a:r>
            <a:endParaRPr lang="en-US" dirty="0"/>
          </a:p>
        </p:txBody>
      </p:sp>
      <p:sp>
        <p:nvSpPr>
          <p:cNvPr id="5" name="フッター プレースホルダー 4">
            <a:extLst>
              <a:ext uri="{FF2B5EF4-FFF2-40B4-BE49-F238E27FC236}">
                <a16:creationId xmlns:a16="http://schemas.microsoft.com/office/drawing/2014/main" xmlns="" id="{219DAAF4-5C45-2941-B701-33155E666BF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0" i="0">
                <a:solidFill>
                  <a:schemeClr val="tx1">
                    <a:tint val="75000"/>
                  </a:schemeClr>
                </a:solidFill>
                <a:latin typeface="MS PGothic" panose="020B0600070205080204" pitchFamily="34" charset="-128"/>
              </a:defRPr>
            </a:lvl1pPr>
          </a:lstStyle>
          <a:p>
            <a:endParaRPr lang="en-US" dirty="0"/>
          </a:p>
        </p:txBody>
      </p:sp>
      <p:sp>
        <p:nvSpPr>
          <p:cNvPr id="6" name="スライド番号プレースホルダー 5">
            <a:extLst>
              <a:ext uri="{FF2B5EF4-FFF2-40B4-BE49-F238E27FC236}">
                <a16:creationId xmlns:a16="http://schemas.microsoft.com/office/drawing/2014/main" xmlns="" id="{C1F591C9-F2BC-9A4F-80BD-4CBDFD1B79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0" i="0">
                <a:solidFill>
                  <a:schemeClr val="tx1"/>
                </a:solidFill>
                <a:latin typeface="MS PGothic" panose="020B0600070205080204" pitchFamily="34" charset="-128"/>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15120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685800" rtl="0" eaLnBrk="1" latinLnBrk="0" hangingPunct="1">
        <a:lnSpc>
          <a:spcPct val="90000"/>
        </a:lnSpc>
        <a:spcBef>
          <a:spcPct val="0"/>
        </a:spcBef>
        <a:buNone/>
        <a:defRPr kumimoji="1" sz="3300" b="0" i="0" kern="1200">
          <a:solidFill>
            <a:schemeClr val="tx1"/>
          </a:solidFill>
          <a:latin typeface="MS PGothic" panose="020B0600070205080204" pitchFamily="34" charset="-128"/>
          <a:ea typeface="MS PGothic" panose="020B0600070205080204" pitchFamily="34"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70CD1B9-9402-324C-96D5-C48BFB4EDB90}"/>
              </a:ext>
            </a:extLst>
          </p:cNvPr>
          <p:cNvSpPr>
            <a:spLocks noGrp="1"/>
          </p:cNvSpPr>
          <p:nvPr>
            <p:ph type="ctrTitle"/>
          </p:nvPr>
        </p:nvSpPr>
        <p:spPr>
          <a:xfrm>
            <a:off x="590719" y="1122363"/>
            <a:ext cx="7768354" cy="2387600"/>
          </a:xfrm>
          <a:solidFill>
            <a:schemeClr val="accent3">
              <a:lumMod val="20000"/>
              <a:lumOff val="80000"/>
            </a:schemeClr>
          </a:solidFill>
        </p:spPr>
        <p:txBody>
          <a:bodyPr/>
          <a:lstStyle/>
          <a:p>
            <a:r>
              <a:rPr kumimoji="1" lang="ja-JP" altLang="en-US"/>
              <a:t>深層学習による好意と悪意を含む表現の可視化による</a:t>
            </a:r>
            <a:r>
              <a:rPr kumimoji="1" lang="en-US" altLang="ja-JP" dirty="0"/>
              <a:t/>
            </a:r>
            <a:br>
              <a:rPr kumimoji="1" lang="en-US" altLang="ja-JP" dirty="0"/>
            </a:br>
            <a:r>
              <a:rPr kumimoji="1" lang="ja-JP" altLang="en-US"/>
              <a:t>文章推敲支援</a:t>
            </a:r>
          </a:p>
        </p:txBody>
      </p:sp>
      <p:sp>
        <p:nvSpPr>
          <p:cNvPr id="3" name="字幕 2">
            <a:extLst>
              <a:ext uri="{FF2B5EF4-FFF2-40B4-BE49-F238E27FC236}">
                <a16:creationId xmlns:a16="http://schemas.microsoft.com/office/drawing/2014/main" xmlns="" id="{E8DBA696-99C0-8A4C-BEF9-2E93C7DC3271}"/>
              </a:ext>
            </a:extLst>
          </p:cNvPr>
          <p:cNvSpPr>
            <a:spLocks noGrp="1"/>
          </p:cNvSpPr>
          <p:nvPr>
            <p:ph type="subTitle" idx="1"/>
          </p:nvPr>
        </p:nvSpPr>
        <p:spPr>
          <a:xfrm>
            <a:off x="1143000" y="4233214"/>
            <a:ext cx="6858000" cy="1655762"/>
          </a:xfrm>
        </p:spPr>
        <p:txBody>
          <a:bodyPr>
            <a:normAutofit/>
          </a:bodyPr>
          <a:lstStyle/>
          <a:p>
            <a:r>
              <a:rPr kumimoji="1" lang="ja-JP" altLang="en-US" sz="2400"/>
              <a:t>知能情報工学分野　博士前期課程</a:t>
            </a:r>
            <a:r>
              <a:rPr kumimoji="1" lang="en-US" altLang="ja-JP" sz="2400" dirty="0"/>
              <a:t>2</a:t>
            </a:r>
            <a:r>
              <a:rPr kumimoji="1" lang="ja-JP" altLang="en-US" sz="2400"/>
              <a:t>回生</a:t>
            </a:r>
            <a:endParaRPr kumimoji="1" lang="en-US" altLang="ja-JP" sz="2400" dirty="0"/>
          </a:p>
          <a:p>
            <a:r>
              <a:rPr lang="en-US" altLang="ja-JP" sz="2400" dirty="0"/>
              <a:t>1863001</a:t>
            </a:r>
            <a:r>
              <a:rPr lang="ja-JP" altLang="en-US" sz="2400" dirty="0"/>
              <a:t> </a:t>
            </a:r>
            <a:r>
              <a:rPr lang="ja-JP" altLang="en-US" sz="2400"/>
              <a:t>庵翔太</a:t>
            </a:r>
            <a:endParaRPr kumimoji="1" lang="ja-JP" altLang="en-US" sz="2400"/>
          </a:p>
        </p:txBody>
      </p:sp>
      <p:sp>
        <p:nvSpPr>
          <p:cNvPr id="5" name="日付プレースホルダー 4">
            <a:extLst>
              <a:ext uri="{FF2B5EF4-FFF2-40B4-BE49-F238E27FC236}">
                <a16:creationId xmlns:a16="http://schemas.microsoft.com/office/drawing/2014/main" xmlns="" id="{BBD86AF0-25C3-3C49-9625-BF7E1A3ED77E}"/>
              </a:ext>
            </a:extLst>
          </p:cNvPr>
          <p:cNvSpPr>
            <a:spLocks noGrp="1"/>
          </p:cNvSpPr>
          <p:nvPr>
            <p:ph type="dt" sz="half" idx="10"/>
          </p:nvPr>
        </p:nvSpPr>
        <p:spPr/>
        <p:txBody>
          <a:bodyPr/>
          <a:lstStyle/>
          <a:p>
            <a:r>
              <a:rPr lang="en-US" altLang="ja-JP" dirty="0"/>
              <a:t>2020/02/17</a:t>
            </a:r>
            <a:endParaRPr lang="en-US" dirty="0"/>
          </a:p>
        </p:txBody>
      </p:sp>
      <p:sp>
        <p:nvSpPr>
          <p:cNvPr id="6" name="スライド番号プレースホルダー 5">
            <a:extLst>
              <a:ext uri="{FF2B5EF4-FFF2-40B4-BE49-F238E27FC236}">
                <a16:creationId xmlns:a16="http://schemas.microsoft.com/office/drawing/2014/main" xmlns="" id="{02FFB02B-7CE7-304B-B534-72AA7AF8C113}"/>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97574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8D8454D-1C05-FD41-AB25-0D216E546E11}"/>
              </a:ext>
            </a:extLst>
          </p:cNvPr>
          <p:cNvSpPr>
            <a:spLocks noGrp="1"/>
          </p:cNvSpPr>
          <p:nvPr>
            <p:ph type="title"/>
          </p:nvPr>
        </p:nvSpPr>
        <p:spPr/>
        <p:txBody>
          <a:bodyPr/>
          <a:lstStyle/>
          <a:p>
            <a:r>
              <a:rPr kumimoji="1" lang="ja-JP" altLang="en-US"/>
              <a:t>好意・悪意を含む文の抽出の流れ</a:t>
            </a:r>
          </a:p>
        </p:txBody>
      </p:sp>
      <p:pic>
        <p:nvPicPr>
          <p:cNvPr id="8" name="コンテンツ プレースホルダー 7">
            <a:extLst>
              <a:ext uri="{FF2B5EF4-FFF2-40B4-BE49-F238E27FC236}">
                <a16:creationId xmlns:a16="http://schemas.microsoft.com/office/drawing/2014/main" xmlns="" id="{5E6E3425-6257-E543-8E3B-306C79C638AF}"/>
              </a:ext>
            </a:extLst>
          </p:cNvPr>
          <p:cNvPicPr>
            <a:picLocks noGrp="1" noChangeAspect="1"/>
          </p:cNvPicPr>
          <p:nvPr>
            <p:ph idx="1"/>
          </p:nvPr>
        </p:nvPicPr>
        <p:blipFill>
          <a:blip r:embed="rId3"/>
          <a:stretch>
            <a:fillRect/>
          </a:stretch>
        </p:blipFill>
        <p:spPr>
          <a:xfrm>
            <a:off x="407988" y="1329128"/>
            <a:ext cx="8328025" cy="4896656"/>
          </a:xfrm>
        </p:spPr>
      </p:pic>
      <p:sp>
        <p:nvSpPr>
          <p:cNvPr id="4" name="日付プレースホルダー 3">
            <a:extLst>
              <a:ext uri="{FF2B5EF4-FFF2-40B4-BE49-F238E27FC236}">
                <a16:creationId xmlns:a16="http://schemas.microsoft.com/office/drawing/2014/main" xmlns="" id="{F4AFCBF1-EBF6-F948-A073-30DD5F4E5BBA}"/>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47613EFF-21A4-CB43-8E64-278FA1763357}"/>
              </a:ext>
            </a:extLst>
          </p:cNvPr>
          <p:cNvSpPr>
            <a:spLocks noGrp="1"/>
          </p:cNvSpPr>
          <p:nvPr>
            <p:ph type="sldNum" sz="quarter" idx="12"/>
          </p:nvPr>
        </p:nvSpPr>
        <p:spPr/>
        <p:txBody>
          <a:bodyPr/>
          <a:lstStyle/>
          <a:p>
            <a:fld id="{3A98EE3D-8CD1-4C3F-BD1C-C98C9596463C}" type="slidenum">
              <a:rPr lang="en-US" smtClean="0"/>
              <a:pPr/>
              <a:t>10</a:t>
            </a:fld>
            <a:endParaRPr lang="en-US" dirty="0"/>
          </a:p>
        </p:txBody>
      </p:sp>
      <p:sp>
        <p:nvSpPr>
          <p:cNvPr id="6" name="コンテンツ プレースホルダー 5">
            <a:extLst>
              <a:ext uri="{FF2B5EF4-FFF2-40B4-BE49-F238E27FC236}">
                <a16:creationId xmlns:a16="http://schemas.microsoft.com/office/drawing/2014/main" xmlns="" id="{8DAA6986-8243-6A4D-BEB7-B9688504B5D4}"/>
              </a:ext>
            </a:extLst>
          </p:cNvPr>
          <p:cNvSpPr>
            <a:spLocks noGrp="1"/>
          </p:cNvSpPr>
          <p:nvPr>
            <p:ph sz="quarter" idx="13"/>
          </p:nvPr>
        </p:nvSpPr>
        <p:spPr/>
        <p:txBody>
          <a:bodyPr/>
          <a:lstStyle/>
          <a:p>
            <a:r>
              <a:rPr lang="ja-JP" altLang="en-US"/>
              <a:t>好意と悪意の表現の可視化による文章推敲支援システム</a:t>
            </a:r>
          </a:p>
          <a:p>
            <a:endParaRPr kumimoji="1" lang="ja-JP" altLang="en-US"/>
          </a:p>
        </p:txBody>
      </p:sp>
      <p:sp>
        <p:nvSpPr>
          <p:cNvPr id="12" name="角丸四角形 11">
            <a:extLst>
              <a:ext uri="{FF2B5EF4-FFF2-40B4-BE49-F238E27FC236}">
                <a16:creationId xmlns:a16="http://schemas.microsoft.com/office/drawing/2014/main" xmlns="" id="{BA8ED88B-15F5-9041-BD2D-8F7CD8862EB2}"/>
              </a:ext>
            </a:extLst>
          </p:cNvPr>
          <p:cNvSpPr/>
          <p:nvPr/>
        </p:nvSpPr>
        <p:spPr>
          <a:xfrm>
            <a:off x="170872" y="1150602"/>
            <a:ext cx="2530421" cy="860079"/>
          </a:xfrm>
          <a:prstGeom prst="roundRect">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形態素解析を行う</a:t>
            </a:r>
            <a:endParaRPr kumimoji="1" lang="en-US" altLang="ja-JP" dirty="0">
              <a:solidFill>
                <a:schemeClr val="tx1"/>
              </a:solidFill>
            </a:endParaRPr>
          </a:p>
          <a:p>
            <a:pPr algn="ctr"/>
            <a:r>
              <a:rPr lang="ja-JP" altLang="en-US">
                <a:solidFill>
                  <a:schemeClr val="tx1"/>
                </a:solidFill>
              </a:rPr>
              <a:t>「私は人」→「私</a:t>
            </a:r>
            <a:r>
              <a:rPr lang="en-US" altLang="ja-JP" dirty="0">
                <a:solidFill>
                  <a:schemeClr val="tx1"/>
                </a:solidFill>
              </a:rPr>
              <a:t>/</a:t>
            </a:r>
            <a:r>
              <a:rPr lang="ja-JP" altLang="en-US">
                <a:solidFill>
                  <a:schemeClr val="tx1"/>
                </a:solidFill>
              </a:rPr>
              <a:t>は</a:t>
            </a:r>
            <a:r>
              <a:rPr lang="en-US" altLang="ja-JP" dirty="0">
                <a:solidFill>
                  <a:schemeClr val="tx1"/>
                </a:solidFill>
              </a:rPr>
              <a:t>/</a:t>
            </a:r>
            <a:r>
              <a:rPr lang="ja-JP" altLang="en-US">
                <a:solidFill>
                  <a:schemeClr val="tx1"/>
                </a:solidFill>
              </a:rPr>
              <a:t>人」</a:t>
            </a:r>
            <a:endParaRPr kumimoji="1" lang="ja-JP" altLang="en-US">
              <a:solidFill>
                <a:schemeClr val="tx1"/>
              </a:solidFill>
            </a:endParaRPr>
          </a:p>
        </p:txBody>
      </p:sp>
      <p:cxnSp>
        <p:nvCxnSpPr>
          <p:cNvPr id="10" name="直線矢印コネクタ 9">
            <a:extLst>
              <a:ext uri="{FF2B5EF4-FFF2-40B4-BE49-F238E27FC236}">
                <a16:creationId xmlns:a16="http://schemas.microsoft.com/office/drawing/2014/main" xmlns="" id="{9C619BFC-E588-7745-9395-EDE939E8397B}"/>
              </a:ext>
            </a:extLst>
          </p:cNvPr>
          <p:cNvCxnSpPr>
            <a:cxnSpLocks/>
          </p:cNvCxnSpPr>
          <p:nvPr/>
        </p:nvCxnSpPr>
        <p:spPr>
          <a:xfrm>
            <a:off x="2464783" y="1929628"/>
            <a:ext cx="410810" cy="9305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角丸四角形 15">
                <a:extLst>
                  <a:ext uri="{FF2B5EF4-FFF2-40B4-BE49-F238E27FC236}">
                    <a16:creationId xmlns:a16="http://schemas.microsoft.com/office/drawing/2014/main" xmlns="" id="{6F19A280-FEE6-0549-B476-F07D8E603743}"/>
                  </a:ext>
                </a:extLst>
              </p:cNvPr>
              <p:cNvSpPr/>
              <p:nvPr/>
            </p:nvSpPr>
            <p:spPr>
              <a:xfrm>
                <a:off x="6352880" y="2033311"/>
                <a:ext cx="2530421" cy="1551861"/>
              </a:xfrm>
              <a:prstGeom prst="roundRect">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単語を</a:t>
                </a:r>
                <a:r>
                  <a:rPr lang="en-US" altLang="ja-JP" dirty="0">
                    <a:solidFill>
                      <a:schemeClr val="tx1"/>
                    </a:solidFill>
                  </a:rPr>
                  <a:t>200</a:t>
                </a:r>
                <a:r>
                  <a:rPr lang="ja-JP" altLang="en-US">
                    <a:solidFill>
                      <a:schemeClr val="tx1"/>
                    </a:solidFill>
                  </a:rPr>
                  <a:t>次元の</a:t>
                </a:r>
                <a:endParaRPr lang="en-US" altLang="ja-JP" dirty="0">
                  <a:solidFill>
                    <a:schemeClr val="tx1"/>
                  </a:solidFill>
                </a:endParaRPr>
              </a:p>
              <a:p>
                <a:pPr algn="ctr"/>
                <a:r>
                  <a:rPr lang="ja-JP" altLang="en-US">
                    <a:solidFill>
                      <a:schemeClr val="tx1"/>
                    </a:solidFill>
                  </a:rPr>
                  <a:t>ベクトルに変換</a:t>
                </a:r>
                <a:endParaRPr lang="en-US" altLang="ja-JP" dirty="0">
                  <a:solidFill>
                    <a:schemeClr val="tx1"/>
                  </a:solidFill>
                </a:endParaRPr>
              </a:p>
              <a:p>
                <a:pPr algn="ctr"/>
                <a:r>
                  <a:rPr kumimoji="1" lang="ja-JP" altLang="en-US">
                    <a:solidFill>
                      <a:schemeClr val="tx1"/>
                    </a:solidFill>
                  </a:rPr>
                  <a:t>私</a:t>
                </a:r>
                <a14:m>
                  <m:oMath xmlns:m="http://schemas.openxmlformats.org/officeDocument/2006/math">
                    <m:r>
                      <a:rPr kumimoji="1" lang="ja-JP" altLang="en-US" i="1" smtClean="0">
                        <a:solidFill>
                          <a:schemeClr val="tx1"/>
                        </a:solidFill>
                        <a:latin typeface="Cambria Math" panose="02040503050406030204" pitchFamily="18" charset="0"/>
                      </a:rPr>
                      <m:t>→</m:t>
                    </m:r>
                    <m:d>
                      <m:dPr>
                        <m:begChr m:val="["/>
                        <m:endChr m:val="]"/>
                        <m:ctrlPr>
                          <a:rPr kumimoji="1" lang="en-US" altLang="ja-JP"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0.1,</m:t>
                        </m:r>
                        <m:r>
                          <a:rPr kumimoji="1" lang="en-US" altLang="ja-JP" b="0" i="1" smtClean="0">
                            <a:solidFill>
                              <a:schemeClr val="tx1"/>
                            </a:solidFill>
                            <a:latin typeface="Cambria Math" panose="02040503050406030204" pitchFamily="18" charset="0"/>
                            <a:ea typeface="Cambria Math" panose="02040503050406030204" pitchFamily="18" charset="0"/>
                          </a:rPr>
                          <m:t>⋯,0.2</m:t>
                        </m:r>
                      </m:e>
                    </m:d>
                  </m:oMath>
                </a14:m>
                <a:endParaRPr kumimoji="1" lang="en-US" altLang="ja-JP" dirty="0">
                  <a:solidFill>
                    <a:schemeClr val="tx1"/>
                  </a:solidFill>
                </a:endParaRPr>
              </a:p>
              <a:p>
                <a:pPr algn="ctr"/>
                <a:r>
                  <a:rPr lang="ja-JP" altLang="en-US">
                    <a:solidFill>
                      <a:schemeClr val="tx1"/>
                    </a:solidFill>
                  </a:rPr>
                  <a:t>は</a:t>
                </a:r>
                <a14:m>
                  <m:oMath xmlns:m="http://schemas.openxmlformats.org/officeDocument/2006/math">
                    <m:r>
                      <a:rPr lang="ja-JP" altLang="en-US" i="1">
                        <a:solidFill>
                          <a:schemeClr val="tx1"/>
                        </a:solidFill>
                        <a:latin typeface="Cambria Math" panose="02040503050406030204" pitchFamily="18" charset="0"/>
                      </a:rPr>
                      <m:t>→</m:t>
                    </m:r>
                    <m:d>
                      <m:dPr>
                        <m:begChr m:val="["/>
                        <m:endChr m:val="]"/>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0.</m:t>
                        </m:r>
                        <m:r>
                          <a:rPr lang="en-US" altLang="ja-JP" b="0" i="1" smtClean="0">
                            <a:solidFill>
                              <a:schemeClr val="tx1"/>
                            </a:solidFill>
                            <a:latin typeface="Cambria Math" panose="02040503050406030204" pitchFamily="18" charset="0"/>
                          </a:rPr>
                          <m:t>9</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⋯,0.</m:t>
                        </m:r>
                        <m:r>
                          <a:rPr lang="en-US" altLang="ja-JP" b="0" i="1" smtClean="0">
                            <a:solidFill>
                              <a:schemeClr val="tx1"/>
                            </a:solidFill>
                            <a:latin typeface="Cambria Math" panose="02040503050406030204" pitchFamily="18" charset="0"/>
                            <a:ea typeface="Cambria Math" panose="02040503050406030204" pitchFamily="18" charset="0"/>
                          </a:rPr>
                          <m:t>1</m:t>
                        </m:r>
                      </m:e>
                    </m:d>
                  </m:oMath>
                </a14:m>
                <a:endParaRPr lang="en-US" altLang="ja-JP" dirty="0">
                  <a:solidFill>
                    <a:schemeClr val="tx1"/>
                  </a:solidFill>
                </a:endParaRPr>
              </a:p>
              <a:p>
                <a:pPr algn="ctr"/>
                <a:r>
                  <a:rPr kumimoji="1" lang="ja-JP" altLang="en-US">
                    <a:solidFill>
                      <a:schemeClr val="tx1"/>
                    </a:solidFill>
                  </a:rPr>
                  <a:t>人</a:t>
                </a:r>
                <a14:m>
                  <m:oMath xmlns:m="http://schemas.openxmlformats.org/officeDocument/2006/math">
                    <m:r>
                      <a:rPr lang="ja-JP" altLang="en-US" i="1">
                        <a:solidFill>
                          <a:schemeClr val="tx1"/>
                        </a:solidFill>
                        <a:latin typeface="Cambria Math" panose="02040503050406030204" pitchFamily="18" charset="0"/>
                      </a:rPr>
                      <m:t>→</m:t>
                    </m:r>
                    <m:d>
                      <m:dPr>
                        <m:begChr m:val="["/>
                        <m:endChr m:val="]"/>
                        <m:ctrlPr>
                          <a:rPr lang="en-US" altLang="ja-JP" i="1">
                            <a:solidFill>
                              <a:schemeClr val="tx1"/>
                            </a:solidFill>
                            <a:latin typeface="Cambria Math" panose="02040503050406030204" pitchFamily="18" charset="0"/>
                          </a:rPr>
                        </m:ctrlPr>
                      </m:dPr>
                      <m:e>
                        <m:r>
                          <a:rPr lang="en-US" altLang="ja-JP" i="1">
                            <a:solidFill>
                              <a:schemeClr val="tx1"/>
                            </a:solidFill>
                            <a:latin typeface="Cambria Math" panose="02040503050406030204" pitchFamily="18" charset="0"/>
                          </a:rPr>
                          <m:t>0.</m:t>
                        </m:r>
                        <m:r>
                          <a:rPr lang="en-US" altLang="ja-JP" b="0" i="1" smtClean="0">
                            <a:solidFill>
                              <a:schemeClr val="tx1"/>
                            </a:solidFill>
                            <a:latin typeface="Cambria Math" panose="02040503050406030204" pitchFamily="18" charset="0"/>
                          </a:rPr>
                          <m:t>2</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⋯,0.</m:t>
                        </m:r>
                        <m:r>
                          <a:rPr lang="en-US" altLang="ja-JP" b="0" i="1" smtClean="0">
                            <a:solidFill>
                              <a:schemeClr val="tx1"/>
                            </a:solidFill>
                            <a:latin typeface="Cambria Math" panose="02040503050406030204" pitchFamily="18" charset="0"/>
                            <a:ea typeface="Cambria Math" panose="02040503050406030204" pitchFamily="18" charset="0"/>
                          </a:rPr>
                          <m:t>9</m:t>
                        </m:r>
                      </m:e>
                    </m:d>
                  </m:oMath>
                </a14:m>
                <a:endParaRPr lang="en-US" altLang="ja-JP" dirty="0">
                  <a:solidFill>
                    <a:schemeClr val="tx1"/>
                  </a:solidFill>
                </a:endParaRPr>
              </a:p>
            </p:txBody>
          </p:sp>
        </mc:Choice>
        <mc:Fallback xmlns="">
          <p:sp>
            <p:nvSpPr>
              <p:cNvPr id="16" name="角丸四角形 15">
                <a:extLst>
                  <a:ext uri="{FF2B5EF4-FFF2-40B4-BE49-F238E27FC236}">
                    <a16:creationId xmlns:a16="http://schemas.microsoft.com/office/drawing/2014/main" id="{6F19A280-FEE6-0549-B476-F07D8E603743}"/>
                  </a:ext>
                </a:extLst>
              </p:cNvPr>
              <p:cNvSpPr>
                <a:spLocks noRot="1" noChangeAspect="1" noMove="1" noResize="1" noEditPoints="1" noAdjustHandles="1" noChangeArrowheads="1" noChangeShapeType="1" noTextEdit="1"/>
              </p:cNvSpPr>
              <p:nvPr/>
            </p:nvSpPr>
            <p:spPr>
              <a:xfrm>
                <a:off x="6352880" y="2033311"/>
                <a:ext cx="2530421" cy="1551861"/>
              </a:xfrm>
              <a:prstGeom prst="roundRect">
                <a:avLst/>
              </a:prstGeom>
              <a:blipFill>
                <a:blip r:embed="rId4"/>
                <a:stretch>
                  <a:fillRect/>
                </a:stretch>
              </a:blipFill>
              <a:ln>
                <a:no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xmlns="" id="{BF5AE987-0838-5445-A48D-C89DC55D107A}"/>
              </a:ext>
            </a:extLst>
          </p:cNvPr>
          <p:cNvCxnSpPr>
            <a:cxnSpLocks/>
          </p:cNvCxnSpPr>
          <p:nvPr/>
        </p:nvCxnSpPr>
        <p:spPr>
          <a:xfrm flipH="1">
            <a:off x="6129196" y="2860181"/>
            <a:ext cx="550021" cy="5688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角丸四角形 19">
                <a:extLst>
                  <a:ext uri="{FF2B5EF4-FFF2-40B4-BE49-F238E27FC236}">
                    <a16:creationId xmlns:a16="http://schemas.microsoft.com/office/drawing/2014/main" xmlns="" id="{A46F6108-1F84-584E-A000-01800680DD3B}"/>
                  </a:ext>
                </a:extLst>
              </p:cNvPr>
              <p:cNvSpPr/>
              <p:nvPr/>
            </p:nvSpPr>
            <p:spPr>
              <a:xfrm>
                <a:off x="170872" y="2611181"/>
                <a:ext cx="2530421" cy="1749921"/>
              </a:xfrm>
              <a:prstGeom prst="roundRect">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文を</a:t>
                </a:r>
                <a:r>
                  <a:rPr lang="en-US" altLang="ja-JP" dirty="0">
                    <a:solidFill>
                      <a:schemeClr val="tx1"/>
                    </a:solidFill>
                  </a:rPr>
                  <a:t>150</a:t>
                </a:r>
                <a:r>
                  <a:rPr lang="ja-JP" altLang="en-US">
                    <a:solidFill>
                      <a:schemeClr val="tx1"/>
                    </a:solidFill>
                  </a:rPr>
                  <a:t>単語</a:t>
                </a:r>
                <a:r>
                  <a:rPr lang="en-US" altLang="ja-JP" dirty="0">
                    <a:solidFill>
                      <a:schemeClr val="tx1"/>
                    </a:solidFill>
                  </a:rPr>
                  <a:t>×200</a:t>
                </a:r>
                <a:r>
                  <a:rPr lang="ja-JP" altLang="en-US">
                    <a:solidFill>
                      <a:schemeClr val="tx1"/>
                    </a:solidFill>
                  </a:rPr>
                  <a:t>次元のテンソルに変換</a:t>
                </a:r>
                <a:endParaRPr lang="en-US" altLang="ja-JP" dirty="0">
                  <a:solidFill>
                    <a:schemeClr val="tx1"/>
                  </a:solidFill>
                </a:endParaRPr>
              </a:p>
              <a:p>
                <a:pPr algn="ctr"/>
                <a:r>
                  <a:rPr kumimoji="1" lang="ja-JP" altLang="en-US">
                    <a:solidFill>
                      <a:schemeClr val="tx1"/>
                    </a:solidFill>
                  </a:rPr>
                  <a:t>「私は人」</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i="1" smtClean="0">
                          <a:solidFill>
                            <a:schemeClr val="tx1"/>
                          </a:solidFill>
                          <a:latin typeface="Cambria Math" panose="02040503050406030204" pitchFamily="18" charset="0"/>
                          <a:ea typeface="Cambria Math" panose="02040503050406030204" pitchFamily="18" charset="0"/>
                        </a:rPr>
                        <m:t>→</m:t>
                      </m:r>
                      <m:d>
                        <m:dPr>
                          <m:begChr m:val="["/>
                          <m:endChr m:val="]"/>
                          <m:ctrlPr>
                            <a:rPr kumimoji="1" lang="en-US" altLang="ja-JP" i="1" smtClean="0">
                              <a:solidFill>
                                <a:schemeClr val="tx1"/>
                              </a:solidFill>
                              <a:latin typeface="Cambria Math" panose="02040503050406030204" pitchFamily="18" charset="0"/>
                              <a:ea typeface="Cambria Math" panose="02040503050406030204" pitchFamily="18" charset="0"/>
                            </a:rPr>
                          </m:ctrlPr>
                        </m:dPr>
                        <m:e>
                          <m:m>
                            <m:mPr>
                              <m:mcs>
                                <m:mc>
                                  <m:mcPr>
                                    <m:count m:val="3"/>
                                    <m:mcJc m:val="center"/>
                                  </m:mcPr>
                                </m:mc>
                              </m:mcs>
                              <m:ctrlPr>
                                <a:rPr kumimoji="1" lang="en-US" altLang="ja-JP" i="1" smtClean="0">
                                  <a:solidFill>
                                    <a:schemeClr val="tx1"/>
                                  </a:solidFill>
                                  <a:latin typeface="Cambria Math" panose="02040503050406030204" pitchFamily="18" charset="0"/>
                                  <a:ea typeface="Cambria Math" panose="02040503050406030204" pitchFamily="18" charset="0"/>
                                </a:rPr>
                              </m:ctrlPr>
                            </m:mPr>
                            <m:mr>
                              <m:e>
                                <m:r>
                                  <m:rPr>
                                    <m:brk m:alnAt="7"/>
                                  </m:rPr>
                                  <a:rPr kumimoji="1" lang="en-US" altLang="ja-JP" b="0" i="1" smtClean="0">
                                    <a:solidFill>
                                      <a:schemeClr val="tx1"/>
                                    </a:solidFill>
                                    <a:latin typeface="Cambria Math" panose="02040503050406030204" pitchFamily="18" charset="0"/>
                                    <a:ea typeface="Cambria Math" panose="02040503050406030204" pitchFamily="18" charset="0"/>
                                  </a:rPr>
                                  <m:t>0</m:t>
                                </m:r>
                                <m:r>
                                  <a:rPr kumimoji="1" lang="en-US" altLang="ja-JP" b="0" i="1" smtClean="0">
                                    <a:solidFill>
                                      <a:schemeClr val="tx1"/>
                                    </a:solidFill>
                                    <a:latin typeface="Cambria Math" panose="02040503050406030204" pitchFamily="18" charset="0"/>
                                    <a:ea typeface="Cambria Math" panose="02040503050406030204" pitchFamily="18" charset="0"/>
                                  </a:rPr>
                                  <m:t>.1</m:t>
                                </m:r>
                              </m:e>
                              <m:e>
                                <m:r>
                                  <a:rPr kumimoji="1" lang="en-US" altLang="ja-JP" i="1" smtClean="0">
                                    <a:solidFill>
                                      <a:schemeClr val="tx1"/>
                                    </a:solidFill>
                                    <a:latin typeface="Cambria Math" panose="02040503050406030204" pitchFamily="18" charset="0"/>
                                    <a:ea typeface="Cambria Math" panose="02040503050406030204" pitchFamily="18" charset="0"/>
                                  </a:rPr>
                                  <m:t>⋯</m:t>
                                </m:r>
                              </m:e>
                              <m:e>
                                <m:r>
                                  <a:rPr kumimoji="1" lang="en-US" altLang="ja-JP" b="0" i="1" smtClean="0">
                                    <a:solidFill>
                                      <a:schemeClr val="tx1"/>
                                    </a:solidFill>
                                    <a:latin typeface="Cambria Math" panose="02040503050406030204" pitchFamily="18" charset="0"/>
                                    <a:ea typeface="Cambria Math" panose="02040503050406030204" pitchFamily="18" charset="0"/>
                                  </a:rPr>
                                  <m:t>0.2</m:t>
                                </m:r>
                              </m:e>
                            </m:mr>
                            <m:mr>
                              <m:e>
                                <m:r>
                                  <a:rPr kumimoji="1" lang="en-US" altLang="ja-JP" i="1" smtClean="0">
                                    <a:solidFill>
                                      <a:schemeClr val="tx1"/>
                                    </a:solidFill>
                                    <a:latin typeface="Cambria Math" panose="02040503050406030204" pitchFamily="18" charset="0"/>
                                    <a:ea typeface="Cambria Math" panose="02040503050406030204" pitchFamily="18" charset="0"/>
                                  </a:rPr>
                                  <m:t>⋮</m:t>
                                </m:r>
                              </m:e>
                              <m:e>
                                <m:r>
                                  <a:rPr lang="en-US" altLang="ja-JP" i="1" smtClean="0">
                                    <a:solidFill>
                                      <a:schemeClr val="tx1"/>
                                    </a:solidFill>
                                    <a:latin typeface="Cambria Math" panose="02040503050406030204" pitchFamily="18" charset="0"/>
                                    <a:ea typeface="Cambria Math" panose="02040503050406030204" pitchFamily="18" charset="0"/>
                                  </a:rPr>
                                  <m:t>⋱</m:t>
                                </m:r>
                              </m:e>
                              <m:e>
                                <m:r>
                                  <a:rPr kumimoji="1" lang="en-US" altLang="ja-JP" i="1" smtClean="0">
                                    <a:solidFill>
                                      <a:schemeClr val="tx1"/>
                                    </a:solidFill>
                                    <a:latin typeface="Cambria Math" panose="02040503050406030204" pitchFamily="18" charset="0"/>
                                    <a:ea typeface="Cambria Math" panose="02040503050406030204" pitchFamily="18" charset="0"/>
                                  </a:rPr>
                                  <m:t>⋮</m:t>
                                </m:r>
                              </m:e>
                            </m:mr>
                            <m:mr>
                              <m:e>
                                <m:r>
                                  <a:rPr kumimoji="1" lang="en-US" altLang="ja-JP" b="0" i="1" smtClean="0">
                                    <a:solidFill>
                                      <a:schemeClr val="tx1"/>
                                    </a:solidFill>
                                    <a:latin typeface="Cambria Math" panose="02040503050406030204" pitchFamily="18" charset="0"/>
                                    <a:ea typeface="Cambria Math" panose="02040503050406030204" pitchFamily="18" charset="0"/>
                                  </a:rPr>
                                  <m:t>0.0</m:t>
                                </m:r>
                              </m:e>
                              <m:e>
                                <m:r>
                                  <a:rPr kumimoji="1" lang="en-US" altLang="ja-JP" i="1" smtClean="0">
                                    <a:solidFill>
                                      <a:schemeClr val="tx1"/>
                                    </a:solidFill>
                                    <a:latin typeface="Cambria Math" panose="02040503050406030204" pitchFamily="18" charset="0"/>
                                    <a:ea typeface="Cambria Math" panose="02040503050406030204" pitchFamily="18" charset="0"/>
                                  </a:rPr>
                                  <m:t>⋯</m:t>
                                </m:r>
                              </m:e>
                              <m:e>
                                <m:r>
                                  <a:rPr kumimoji="1" lang="en-US" altLang="ja-JP" b="0" i="1" smtClean="0">
                                    <a:solidFill>
                                      <a:schemeClr val="tx1"/>
                                    </a:solidFill>
                                    <a:latin typeface="Cambria Math" panose="02040503050406030204" pitchFamily="18" charset="0"/>
                                    <a:ea typeface="Cambria Math" panose="02040503050406030204" pitchFamily="18" charset="0"/>
                                  </a:rPr>
                                  <m:t>0.0</m:t>
                                </m:r>
                              </m:e>
                            </m:mr>
                          </m:m>
                        </m:e>
                      </m:d>
                    </m:oMath>
                  </m:oMathPara>
                </a14:m>
                <a:endParaRPr kumimoji="1" lang="en-US" altLang="ja-JP" dirty="0">
                  <a:solidFill>
                    <a:schemeClr val="tx1"/>
                  </a:solidFill>
                  <a:latin typeface="MS PGothic" panose="020B0600070205080204" pitchFamily="34" charset="-128"/>
                  <a:ea typeface="MS PGothic" panose="020B0600070205080204" pitchFamily="34" charset="-128"/>
                </a:endParaRPr>
              </a:p>
            </p:txBody>
          </p:sp>
        </mc:Choice>
        <mc:Fallback xmlns="">
          <p:sp>
            <p:nvSpPr>
              <p:cNvPr id="20" name="角丸四角形 19">
                <a:extLst>
                  <a:ext uri="{FF2B5EF4-FFF2-40B4-BE49-F238E27FC236}">
                    <a16:creationId xmlns:a16="http://schemas.microsoft.com/office/drawing/2014/main" id="{A46F6108-1F84-584E-A000-01800680DD3B}"/>
                  </a:ext>
                </a:extLst>
              </p:cNvPr>
              <p:cNvSpPr>
                <a:spLocks noRot="1" noChangeAspect="1" noMove="1" noResize="1" noEditPoints="1" noAdjustHandles="1" noChangeArrowheads="1" noChangeShapeType="1" noTextEdit="1"/>
              </p:cNvSpPr>
              <p:nvPr/>
            </p:nvSpPr>
            <p:spPr>
              <a:xfrm>
                <a:off x="170872" y="2611181"/>
                <a:ext cx="2530421" cy="1749921"/>
              </a:xfrm>
              <a:prstGeom prst="roundRect">
                <a:avLst/>
              </a:prstGeom>
              <a:blipFill>
                <a:blip r:embed="rId5"/>
                <a:stretch>
                  <a:fillRect/>
                </a:stretch>
              </a:blipFill>
              <a:ln>
                <a:no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xmlns="" id="{ADD20241-2697-494B-A8A0-742C0DD0E83B}"/>
              </a:ext>
            </a:extLst>
          </p:cNvPr>
          <p:cNvCxnSpPr>
            <a:cxnSpLocks/>
          </p:cNvCxnSpPr>
          <p:nvPr/>
        </p:nvCxnSpPr>
        <p:spPr>
          <a:xfrm>
            <a:off x="2513433" y="3625474"/>
            <a:ext cx="362160" cy="4925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角丸四角形 24">
                <a:extLst>
                  <a:ext uri="{FF2B5EF4-FFF2-40B4-BE49-F238E27FC236}">
                    <a16:creationId xmlns:a16="http://schemas.microsoft.com/office/drawing/2014/main" xmlns="" id="{516F2B20-3D6D-6E48-9DB9-0915687021C7}"/>
                  </a:ext>
                </a:extLst>
              </p:cNvPr>
              <p:cNvSpPr/>
              <p:nvPr/>
            </p:nvSpPr>
            <p:spPr>
              <a:xfrm>
                <a:off x="191680" y="5691416"/>
                <a:ext cx="2530421" cy="642008"/>
              </a:xfrm>
              <a:prstGeom prst="roundRect">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「私は人」</a:t>
                </a:r>
                <a14:m>
                  <m:oMath xmlns:m="http://schemas.openxmlformats.org/officeDocument/2006/math">
                    <m:r>
                      <a:rPr lang="ja-JP" altLang="en-US" i="1">
                        <a:solidFill>
                          <a:schemeClr val="tx1"/>
                        </a:solidFill>
                        <a:latin typeface="Cambria Math" panose="02040503050406030204" pitchFamily="18" charset="0"/>
                      </a:rPr>
                      <m:t>→</m:t>
                    </m:r>
                    <m:d>
                      <m:dPr>
                        <m:begChr m:val="["/>
                        <m:endChr m:val="]"/>
                        <m:ctrlPr>
                          <a:rPr lang="en-US" altLang="ja-JP" i="1">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0.1, 0.9</m:t>
                        </m:r>
                      </m:e>
                    </m:d>
                  </m:oMath>
                </a14:m>
                <a:endParaRPr kumimoji="1" lang="ja-JP" altLang="en-US">
                  <a:solidFill>
                    <a:schemeClr val="tx1"/>
                  </a:solidFill>
                </a:endParaRPr>
              </a:p>
            </p:txBody>
          </p:sp>
        </mc:Choice>
        <mc:Fallback xmlns="">
          <p:sp>
            <p:nvSpPr>
              <p:cNvPr id="25" name="角丸四角形 24">
                <a:extLst>
                  <a:ext uri="{FF2B5EF4-FFF2-40B4-BE49-F238E27FC236}">
                    <a16:creationId xmlns:a16="http://schemas.microsoft.com/office/drawing/2014/main" id="{516F2B20-3D6D-6E48-9DB9-0915687021C7}"/>
                  </a:ext>
                </a:extLst>
              </p:cNvPr>
              <p:cNvSpPr>
                <a:spLocks noRot="1" noChangeAspect="1" noMove="1" noResize="1" noEditPoints="1" noAdjustHandles="1" noChangeArrowheads="1" noChangeShapeType="1" noTextEdit="1"/>
              </p:cNvSpPr>
              <p:nvPr/>
            </p:nvSpPr>
            <p:spPr>
              <a:xfrm>
                <a:off x="191680" y="5691416"/>
                <a:ext cx="2530421" cy="642008"/>
              </a:xfrm>
              <a:prstGeom prst="roundRect">
                <a:avLst/>
              </a:prstGeom>
              <a:blipFill>
                <a:blip r:embed="rId6"/>
                <a:stretch>
                  <a:fillRect/>
                </a:stretch>
              </a:blipFill>
              <a:ln>
                <a:no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26" name="直線矢印コネクタ 25">
            <a:extLst>
              <a:ext uri="{FF2B5EF4-FFF2-40B4-BE49-F238E27FC236}">
                <a16:creationId xmlns:a16="http://schemas.microsoft.com/office/drawing/2014/main" xmlns="" id="{240432BC-2472-8E40-8EB8-2A3C1C40BA9D}"/>
              </a:ext>
            </a:extLst>
          </p:cNvPr>
          <p:cNvCxnSpPr>
            <a:cxnSpLocks/>
          </p:cNvCxnSpPr>
          <p:nvPr/>
        </p:nvCxnSpPr>
        <p:spPr>
          <a:xfrm flipV="1">
            <a:off x="1367774" y="5455811"/>
            <a:ext cx="345523" cy="3395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角丸四角形 27">
                <a:extLst>
                  <a:ext uri="{FF2B5EF4-FFF2-40B4-BE49-F238E27FC236}">
                    <a16:creationId xmlns:a16="http://schemas.microsoft.com/office/drawing/2014/main" xmlns="" id="{681B793A-69A7-CC4D-B18B-F1550802CECE}"/>
                  </a:ext>
                </a:extLst>
              </p:cNvPr>
              <p:cNvSpPr/>
              <p:nvPr/>
            </p:nvSpPr>
            <p:spPr>
              <a:xfrm>
                <a:off x="6421899" y="5691416"/>
                <a:ext cx="2530421" cy="642008"/>
              </a:xfrm>
              <a:prstGeom prst="roundRect">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「私は人」</a:t>
                </a:r>
                <a14:m>
                  <m:oMath xmlns:m="http://schemas.openxmlformats.org/officeDocument/2006/math">
                    <m:r>
                      <a:rPr lang="ja-JP" altLang="en-US" i="1">
                        <a:solidFill>
                          <a:schemeClr val="tx1"/>
                        </a:solidFill>
                        <a:latin typeface="Cambria Math" panose="02040503050406030204" pitchFamily="18" charset="0"/>
                      </a:rPr>
                      <m:t>→</m:t>
                    </m:r>
                    <m:d>
                      <m:dPr>
                        <m:begChr m:val="["/>
                        <m:endChr m:val="]"/>
                        <m:ctrlPr>
                          <a:rPr lang="en-US" altLang="ja-JP" i="1">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0.8 0.2</m:t>
                        </m:r>
                      </m:e>
                    </m:d>
                  </m:oMath>
                </a14:m>
                <a:endParaRPr kumimoji="1" lang="ja-JP" altLang="en-US">
                  <a:solidFill>
                    <a:schemeClr val="tx1"/>
                  </a:solidFill>
                </a:endParaRPr>
              </a:p>
            </p:txBody>
          </p:sp>
        </mc:Choice>
        <mc:Fallback xmlns="">
          <p:sp>
            <p:nvSpPr>
              <p:cNvPr id="28" name="角丸四角形 27">
                <a:extLst>
                  <a:ext uri="{FF2B5EF4-FFF2-40B4-BE49-F238E27FC236}">
                    <a16:creationId xmlns:a16="http://schemas.microsoft.com/office/drawing/2014/main" id="{681B793A-69A7-CC4D-B18B-F1550802CECE}"/>
                  </a:ext>
                </a:extLst>
              </p:cNvPr>
              <p:cNvSpPr>
                <a:spLocks noRot="1" noChangeAspect="1" noMove="1" noResize="1" noEditPoints="1" noAdjustHandles="1" noChangeArrowheads="1" noChangeShapeType="1" noTextEdit="1"/>
              </p:cNvSpPr>
              <p:nvPr/>
            </p:nvSpPr>
            <p:spPr>
              <a:xfrm>
                <a:off x="6421899" y="5691416"/>
                <a:ext cx="2530421" cy="642008"/>
              </a:xfrm>
              <a:prstGeom prst="roundRect">
                <a:avLst/>
              </a:prstGeom>
              <a:blipFill>
                <a:blip r:embed="rId7"/>
                <a:stretch>
                  <a:fillRect/>
                </a:stretch>
              </a:blipFill>
              <a:ln>
                <a:no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29" name="直線矢印コネクタ 28">
            <a:extLst>
              <a:ext uri="{FF2B5EF4-FFF2-40B4-BE49-F238E27FC236}">
                <a16:creationId xmlns:a16="http://schemas.microsoft.com/office/drawing/2014/main" xmlns="" id="{3E6F2418-8A89-F241-A26F-F3DDE6AF2D7B}"/>
              </a:ext>
            </a:extLst>
          </p:cNvPr>
          <p:cNvCxnSpPr>
            <a:cxnSpLocks/>
          </p:cNvCxnSpPr>
          <p:nvPr/>
        </p:nvCxnSpPr>
        <p:spPr>
          <a:xfrm flipH="1" flipV="1">
            <a:off x="7430703" y="5455811"/>
            <a:ext cx="345523" cy="3395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角丸四角形 29">
            <a:extLst>
              <a:ext uri="{FF2B5EF4-FFF2-40B4-BE49-F238E27FC236}">
                <a16:creationId xmlns:a16="http://schemas.microsoft.com/office/drawing/2014/main" xmlns="" id="{2766EF57-3447-7B4D-B36E-71DD02C206E0}"/>
              </a:ext>
            </a:extLst>
          </p:cNvPr>
          <p:cNvSpPr/>
          <p:nvPr/>
        </p:nvSpPr>
        <p:spPr>
          <a:xfrm>
            <a:off x="2898351" y="2665509"/>
            <a:ext cx="3211595" cy="2990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xmlns="" id="{051C6231-8C7A-854C-A7C9-E422036E1A0A}"/>
              </a:ext>
            </a:extLst>
          </p:cNvPr>
          <p:cNvSpPr/>
          <p:nvPr/>
        </p:nvSpPr>
        <p:spPr>
          <a:xfrm>
            <a:off x="2896746" y="3299172"/>
            <a:ext cx="3211595" cy="2990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xmlns="" id="{39DA9611-29FE-AD4D-87FE-37EF0D190F60}"/>
              </a:ext>
            </a:extLst>
          </p:cNvPr>
          <p:cNvSpPr/>
          <p:nvPr/>
        </p:nvSpPr>
        <p:spPr>
          <a:xfrm>
            <a:off x="2895139" y="3932839"/>
            <a:ext cx="3211595" cy="2990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a:extLst>
              <a:ext uri="{FF2B5EF4-FFF2-40B4-BE49-F238E27FC236}">
                <a16:creationId xmlns:a16="http://schemas.microsoft.com/office/drawing/2014/main" xmlns="" id="{023799FC-399F-BC4A-B31A-5269C9570EF3}"/>
              </a:ext>
            </a:extLst>
          </p:cNvPr>
          <p:cNvSpPr/>
          <p:nvPr/>
        </p:nvSpPr>
        <p:spPr>
          <a:xfrm>
            <a:off x="429466" y="5201772"/>
            <a:ext cx="3211595" cy="2990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a:extLst>
              <a:ext uri="{FF2B5EF4-FFF2-40B4-BE49-F238E27FC236}">
                <a16:creationId xmlns:a16="http://schemas.microsoft.com/office/drawing/2014/main" xmlns="" id="{FA46206F-91A1-BD4D-9BB4-D8872CDCB310}"/>
              </a:ext>
            </a:extLst>
          </p:cNvPr>
          <p:cNvSpPr/>
          <p:nvPr/>
        </p:nvSpPr>
        <p:spPr>
          <a:xfrm>
            <a:off x="5510013" y="5209793"/>
            <a:ext cx="3211595" cy="2990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947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20" grpId="0" animBg="1"/>
      <p:bldP spid="25" grpId="0" animBg="1"/>
      <p:bldP spid="28" grpId="0" animBg="1"/>
      <p:bldP spid="30" grpId="0" animBg="1"/>
      <p:bldP spid="30" grpId="1" animBg="1"/>
      <p:bldP spid="33" grpId="0" animBg="1"/>
      <p:bldP spid="33" grpId="1" animBg="1"/>
      <p:bldP spid="34" grpId="0" animBg="1"/>
      <p:bldP spid="34" grpId="1"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14FAFD8-75F5-284D-8833-20BE0E3B19B0}"/>
              </a:ext>
            </a:extLst>
          </p:cNvPr>
          <p:cNvSpPr>
            <a:spLocks noGrp="1"/>
          </p:cNvSpPr>
          <p:nvPr>
            <p:ph type="title"/>
          </p:nvPr>
        </p:nvSpPr>
        <p:spPr>
          <a:xfrm>
            <a:off x="191680" y="136524"/>
            <a:ext cx="8952320" cy="549274"/>
          </a:xfrm>
        </p:spPr>
        <p:txBody>
          <a:bodyPr/>
          <a:lstStyle/>
          <a:p>
            <a:r>
              <a:rPr lang="ja-JP" altLang="en-US" sz="2800"/>
              <a:t>好意と悪意の表現の可視化による文章推敲支援システム</a:t>
            </a:r>
            <a:endParaRPr kumimoji="1" lang="ja-JP" altLang="en-US" sz="2800"/>
          </a:p>
        </p:txBody>
      </p:sp>
      <p:sp>
        <p:nvSpPr>
          <p:cNvPr id="4" name="日付プレースホルダー 3">
            <a:extLst>
              <a:ext uri="{FF2B5EF4-FFF2-40B4-BE49-F238E27FC236}">
                <a16:creationId xmlns:a16="http://schemas.microsoft.com/office/drawing/2014/main" xmlns="" id="{BBB3CFF0-E874-764D-9F04-6AF54732F531}"/>
              </a:ext>
            </a:extLst>
          </p:cNvPr>
          <p:cNvSpPr>
            <a:spLocks noGrp="1"/>
          </p:cNvSpPr>
          <p:nvPr>
            <p:ph type="dt" sz="half" idx="10"/>
          </p:nvPr>
        </p:nvSpPr>
        <p:spPr>
          <a:ln>
            <a:noFill/>
          </a:ln>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775BA31F-520A-4B43-BF10-CB70A56C542D}"/>
              </a:ext>
            </a:extLst>
          </p:cNvPr>
          <p:cNvSpPr>
            <a:spLocks noGrp="1"/>
          </p:cNvSpPr>
          <p:nvPr>
            <p:ph type="sldNum" sz="quarter" idx="12"/>
          </p:nvPr>
        </p:nvSpPr>
        <p:spPr>
          <a:ln>
            <a:noFill/>
          </a:ln>
        </p:spPr>
        <p:txBody>
          <a:bodyPr/>
          <a:lstStyle/>
          <a:p>
            <a:fld id="{3A98EE3D-8CD1-4C3F-BD1C-C98C9596463C}" type="slidenum">
              <a:rPr lang="en-US" smtClean="0"/>
              <a:t>11</a:t>
            </a:fld>
            <a:endParaRPr lang="en-US" dirty="0"/>
          </a:p>
        </p:txBody>
      </p:sp>
      <p:grpSp>
        <p:nvGrpSpPr>
          <p:cNvPr id="36" name="グループ化 35">
            <a:extLst>
              <a:ext uri="{FF2B5EF4-FFF2-40B4-BE49-F238E27FC236}">
                <a16:creationId xmlns:a16="http://schemas.microsoft.com/office/drawing/2014/main" xmlns="" id="{B485572B-96FC-6E47-830D-B6B058454862}"/>
              </a:ext>
            </a:extLst>
          </p:cNvPr>
          <p:cNvGrpSpPr/>
          <p:nvPr/>
        </p:nvGrpSpPr>
        <p:grpSpPr>
          <a:xfrm>
            <a:off x="407383" y="1212148"/>
            <a:ext cx="8329233" cy="5130452"/>
            <a:chOff x="170329" y="88412"/>
            <a:chExt cx="11851341" cy="6393068"/>
          </a:xfrm>
        </p:grpSpPr>
        <p:sp>
          <p:nvSpPr>
            <p:cNvPr id="37" name="角丸四角形 36">
              <a:extLst>
                <a:ext uri="{FF2B5EF4-FFF2-40B4-BE49-F238E27FC236}">
                  <a16:creationId xmlns:a16="http://schemas.microsoft.com/office/drawing/2014/main" xmlns="" id="{54D9681B-7922-5649-909B-FB1DF3D4B81F}"/>
                </a:ext>
              </a:extLst>
            </p:cNvPr>
            <p:cNvSpPr/>
            <p:nvPr/>
          </p:nvSpPr>
          <p:spPr>
            <a:xfrm>
              <a:off x="170329" y="1539137"/>
              <a:ext cx="11851341" cy="4942343"/>
            </a:xfrm>
            <a:prstGeom prst="roundRect">
              <a:avLst>
                <a:gd name="adj" fmla="val 687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xmlns="" id="{D61F8751-D4A1-0745-AE80-C82045F45EA3}"/>
                </a:ext>
              </a:extLst>
            </p:cNvPr>
            <p:cNvSpPr txBox="1"/>
            <p:nvPr/>
          </p:nvSpPr>
          <p:spPr>
            <a:xfrm>
              <a:off x="5531224" y="866273"/>
              <a:ext cx="1129553" cy="553997"/>
            </a:xfrm>
            <a:prstGeom prst="rect">
              <a:avLst/>
            </a:prstGeom>
            <a:noFill/>
            <a:ln>
              <a:noFill/>
            </a:ln>
          </p:spPr>
          <p:txBody>
            <a:bodyPr wrap="square" rtlCol="0">
              <a:spAutoFit/>
            </a:bodyPr>
            <a:lstStyle/>
            <a:p>
              <a:pPr algn="ctr"/>
              <a:r>
                <a:rPr lang="ja-JP" altLang="en-US" sz="2100" dirty="0"/>
                <a:t>文章</a:t>
              </a:r>
            </a:p>
          </p:txBody>
        </p:sp>
        <p:sp>
          <p:nvSpPr>
            <p:cNvPr id="39" name="角丸四角形 38">
              <a:extLst>
                <a:ext uri="{FF2B5EF4-FFF2-40B4-BE49-F238E27FC236}">
                  <a16:creationId xmlns:a16="http://schemas.microsoft.com/office/drawing/2014/main" xmlns="" id="{732912F2-69C1-3B48-824B-A72449F808F5}"/>
                </a:ext>
              </a:extLst>
            </p:cNvPr>
            <p:cNvSpPr/>
            <p:nvPr/>
          </p:nvSpPr>
          <p:spPr>
            <a:xfrm>
              <a:off x="6118410" y="2011745"/>
              <a:ext cx="4760260" cy="424545"/>
            </a:xfrm>
            <a:prstGeom prst="roundRect">
              <a:avLst>
                <a:gd name="adj" fmla="val 20762"/>
              </a:avLst>
            </a:prstGeom>
            <a:noFill/>
            <a:ln w="38100">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好意と悪意を表す単語の抽出</a:t>
              </a:r>
            </a:p>
          </p:txBody>
        </p:sp>
        <p:sp>
          <p:nvSpPr>
            <p:cNvPr id="40" name="角丸四角形 39">
              <a:extLst>
                <a:ext uri="{FF2B5EF4-FFF2-40B4-BE49-F238E27FC236}">
                  <a16:creationId xmlns:a16="http://schemas.microsoft.com/office/drawing/2014/main" xmlns="" id="{B7654CA6-E5EC-374E-98E3-15C75B5BD867}"/>
                </a:ext>
              </a:extLst>
            </p:cNvPr>
            <p:cNvSpPr/>
            <p:nvPr/>
          </p:nvSpPr>
          <p:spPr>
            <a:xfrm>
              <a:off x="1277470" y="2011745"/>
              <a:ext cx="4410635" cy="424545"/>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好意と悪意を表す文の抽出</a:t>
              </a:r>
            </a:p>
          </p:txBody>
        </p:sp>
        <p:grpSp>
          <p:nvGrpSpPr>
            <p:cNvPr id="41" name="グループ化 40">
              <a:extLst>
                <a:ext uri="{FF2B5EF4-FFF2-40B4-BE49-F238E27FC236}">
                  <a16:creationId xmlns:a16="http://schemas.microsoft.com/office/drawing/2014/main" xmlns="" id="{BF913E71-A71C-1543-8B08-E1047916EFEB}"/>
                </a:ext>
              </a:extLst>
            </p:cNvPr>
            <p:cNvGrpSpPr/>
            <p:nvPr/>
          </p:nvGrpSpPr>
          <p:grpSpPr>
            <a:xfrm>
              <a:off x="726141" y="2660824"/>
              <a:ext cx="10479741" cy="2695211"/>
              <a:chOff x="1277470" y="2506564"/>
              <a:chExt cx="9601200" cy="2724339"/>
            </a:xfrm>
          </p:grpSpPr>
          <p:sp>
            <p:nvSpPr>
              <p:cNvPr id="59" name="角丸四角形 58">
                <a:extLst>
                  <a:ext uri="{FF2B5EF4-FFF2-40B4-BE49-F238E27FC236}">
                    <a16:creationId xmlns:a16="http://schemas.microsoft.com/office/drawing/2014/main" xmlns="" id="{E5C5F7A7-7A1C-FD4F-84CA-9BC3C1E1B63D}"/>
                  </a:ext>
                </a:extLst>
              </p:cNvPr>
              <p:cNvSpPr/>
              <p:nvPr/>
            </p:nvSpPr>
            <p:spPr>
              <a:xfrm>
                <a:off x="1277470" y="2509418"/>
                <a:ext cx="9601200" cy="2721485"/>
              </a:xfrm>
              <a:prstGeom prst="roundRect">
                <a:avLst>
                  <a:gd name="adj" fmla="val 687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0" name="テキスト ボックス 59">
                <a:extLst>
                  <a:ext uri="{FF2B5EF4-FFF2-40B4-BE49-F238E27FC236}">
                    <a16:creationId xmlns:a16="http://schemas.microsoft.com/office/drawing/2014/main" xmlns="" id="{CD164CEC-0A40-4940-817B-929A27C9E48D}"/>
                  </a:ext>
                </a:extLst>
              </p:cNvPr>
              <p:cNvSpPr txBox="1"/>
              <p:nvPr/>
            </p:nvSpPr>
            <p:spPr>
              <a:xfrm>
                <a:off x="3702423" y="2506564"/>
                <a:ext cx="4787154" cy="497764"/>
              </a:xfrm>
              <a:prstGeom prst="rect">
                <a:avLst/>
              </a:prstGeom>
              <a:noFill/>
              <a:ln>
                <a:noFill/>
              </a:ln>
            </p:spPr>
            <p:txBody>
              <a:bodyPr wrap="square" rtlCol="0">
                <a:spAutoFit/>
              </a:bodyPr>
              <a:lstStyle/>
              <a:p>
                <a:pPr algn="ctr"/>
                <a:r>
                  <a:rPr lang="ja-JP" altLang="en-US"/>
                  <a:t>文章推敲支援インタフェース</a:t>
                </a:r>
                <a:endParaRPr lang="ja-JP" altLang="en-US" dirty="0"/>
              </a:p>
            </p:txBody>
          </p:sp>
        </p:grpSp>
        <p:sp>
          <p:nvSpPr>
            <p:cNvPr id="42" name="角丸四角形 41">
              <a:extLst>
                <a:ext uri="{FF2B5EF4-FFF2-40B4-BE49-F238E27FC236}">
                  <a16:creationId xmlns:a16="http://schemas.microsoft.com/office/drawing/2014/main" xmlns="" id="{58DDAA14-E9C6-F141-BB65-C3E8FA467206}"/>
                </a:ext>
              </a:extLst>
            </p:cNvPr>
            <p:cNvSpPr/>
            <p:nvPr/>
          </p:nvSpPr>
          <p:spPr>
            <a:xfrm>
              <a:off x="5423646" y="5767918"/>
              <a:ext cx="1465726" cy="479802"/>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100" dirty="0">
                  <a:solidFill>
                    <a:schemeClr val="tx1"/>
                  </a:solidFill>
                </a:rPr>
                <a:t>ユーザ</a:t>
              </a:r>
            </a:p>
          </p:txBody>
        </p:sp>
        <p:sp>
          <p:nvSpPr>
            <p:cNvPr id="43" name="右矢印 42">
              <a:extLst>
                <a:ext uri="{FF2B5EF4-FFF2-40B4-BE49-F238E27FC236}">
                  <a16:creationId xmlns:a16="http://schemas.microsoft.com/office/drawing/2014/main" xmlns="" id="{38B9D80D-6797-6D40-8457-621C1A0BCEB4}"/>
                </a:ext>
              </a:extLst>
            </p:cNvPr>
            <p:cNvSpPr/>
            <p:nvPr/>
          </p:nvSpPr>
          <p:spPr>
            <a:xfrm rot="5400000">
              <a:off x="5841945" y="4921627"/>
              <a:ext cx="508108" cy="990598"/>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屈折矢印 43">
              <a:extLst>
                <a:ext uri="{FF2B5EF4-FFF2-40B4-BE49-F238E27FC236}">
                  <a16:creationId xmlns:a16="http://schemas.microsoft.com/office/drawing/2014/main" xmlns="" id="{9C047FA2-6C3A-2C46-83B8-86C373B98541}"/>
                </a:ext>
              </a:extLst>
            </p:cNvPr>
            <p:cNvSpPr/>
            <p:nvPr/>
          </p:nvSpPr>
          <p:spPr>
            <a:xfrm flipH="1" flipV="1">
              <a:off x="3061451" y="978415"/>
              <a:ext cx="2241176" cy="897152"/>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L 字 44">
              <a:extLst>
                <a:ext uri="{FF2B5EF4-FFF2-40B4-BE49-F238E27FC236}">
                  <a16:creationId xmlns:a16="http://schemas.microsoft.com/office/drawing/2014/main" xmlns="" id="{FDC9A043-440B-4245-87E2-BD5196DDB567}"/>
                </a:ext>
              </a:extLst>
            </p:cNvPr>
            <p:cNvSpPr/>
            <p:nvPr/>
          </p:nvSpPr>
          <p:spPr>
            <a:xfrm flipH="1">
              <a:off x="7063062" y="88412"/>
              <a:ext cx="4698631" cy="5960277"/>
            </a:xfrm>
            <a:prstGeom prst="corner">
              <a:avLst>
                <a:gd name="adj1" fmla="val 4272"/>
                <a:gd name="adj2" fmla="val 487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角丸四角形 45">
              <a:extLst>
                <a:ext uri="{FF2B5EF4-FFF2-40B4-BE49-F238E27FC236}">
                  <a16:creationId xmlns:a16="http://schemas.microsoft.com/office/drawing/2014/main" xmlns="" id="{65E8B3C3-0E24-3E43-9A28-841D118683C7}"/>
                </a:ext>
              </a:extLst>
            </p:cNvPr>
            <p:cNvSpPr/>
            <p:nvPr/>
          </p:nvSpPr>
          <p:spPr>
            <a:xfrm>
              <a:off x="3405973" y="3140980"/>
              <a:ext cx="5385210" cy="611642"/>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a:t>
              </a:r>
              <a:r>
                <a:rPr lang="ja-JP" altLang="en-US">
                  <a:solidFill>
                    <a:schemeClr val="tx1"/>
                  </a:solidFill>
                </a:rPr>
                <a:t>を表す単語</a:t>
              </a:r>
              <a:r>
                <a:rPr lang="ja-JP" altLang="en-US" dirty="0">
                  <a:solidFill>
                    <a:schemeClr val="tx1"/>
                  </a:solidFill>
                </a:rPr>
                <a:t>と文の可視化</a:t>
              </a:r>
            </a:p>
          </p:txBody>
        </p:sp>
        <p:sp>
          <p:nvSpPr>
            <p:cNvPr id="47" name="角丸四角形 46">
              <a:extLst>
                <a:ext uri="{FF2B5EF4-FFF2-40B4-BE49-F238E27FC236}">
                  <a16:creationId xmlns:a16="http://schemas.microsoft.com/office/drawing/2014/main" xmlns="" id="{DB76BDC5-0897-554E-B260-EACCAC23381D}"/>
                </a:ext>
              </a:extLst>
            </p:cNvPr>
            <p:cNvSpPr/>
            <p:nvPr/>
          </p:nvSpPr>
          <p:spPr>
            <a:xfrm>
              <a:off x="1104661" y="4049501"/>
              <a:ext cx="2474781" cy="1018148"/>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文の好意</a:t>
              </a:r>
              <a:r>
                <a:rPr lang="ja-JP" altLang="en-US" dirty="0">
                  <a:solidFill>
                    <a:schemeClr val="tx1"/>
                  </a:solidFill>
                </a:rPr>
                <a:t>悪意度合表示機能</a:t>
              </a:r>
            </a:p>
          </p:txBody>
        </p:sp>
        <p:sp>
          <p:nvSpPr>
            <p:cNvPr id="48" name="角丸四角形 47">
              <a:extLst>
                <a:ext uri="{FF2B5EF4-FFF2-40B4-BE49-F238E27FC236}">
                  <a16:creationId xmlns:a16="http://schemas.microsoft.com/office/drawing/2014/main" xmlns="" id="{D99C6F2C-DF68-934C-BB18-3C97D5418F96}"/>
                </a:ext>
              </a:extLst>
            </p:cNvPr>
            <p:cNvSpPr/>
            <p:nvPr/>
          </p:nvSpPr>
          <p:spPr>
            <a:xfrm>
              <a:off x="3821453" y="4049501"/>
              <a:ext cx="2704291" cy="1022133"/>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文章修正</a:t>
              </a:r>
              <a:r>
                <a:rPr lang="ja-JP" altLang="en-US">
                  <a:solidFill>
                    <a:schemeClr val="tx1"/>
                  </a:solidFill>
                </a:rPr>
                <a:t>を促すメッセージ</a:t>
              </a:r>
              <a:endParaRPr lang="en-US" altLang="ja-JP" dirty="0">
                <a:solidFill>
                  <a:schemeClr val="tx1"/>
                </a:solidFill>
              </a:endParaRPr>
            </a:p>
            <a:p>
              <a:pPr algn="ctr"/>
              <a:r>
                <a:rPr lang="ja-JP" altLang="en-US">
                  <a:solidFill>
                    <a:schemeClr val="tx1"/>
                  </a:solidFill>
                </a:rPr>
                <a:t>表示</a:t>
              </a:r>
              <a:r>
                <a:rPr lang="ja-JP" altLang="en-US" dirty="0">
                  <a:solidFill>
                    <a:schemeClr val="tx1"/>
                  </a:solidFill>
                </a:rPr>
                <a:t>機能</a:t>
              </a:r>
            </a:p>
          </p:txBody>
        </p:sp>
        <p:sp>
          <p:nvSpPr>
            <p:cNvPr id="49" name="角丸四角形 48">
              <a:extLst>
                <a:ext uri="{FF2B5EF4-FFF2-40B4-BE49-F238E27FC236}">
                  <a16:creationId xmlns:a16="http://schemas.microsoft.com/office/drawing/2014/main" xmlns="" id="{07DA3E83-7659-3A46-9100-E71F00A15861}"/>
                </a:ext>
              </a:extLst>
            </p:cNvPr>
            <p:cNvSpPr/>
            <p:nvPr/>
          </p:nvSpPr>
          <p:spPr>
            <a:xfrm>
              <a:off x="6767934" y="4057524"/>
              <a:ext cx="1899576" cy="1018148"/>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スコア表示機能</a:t>
              </a:r>
              <a:endParaRPr lang="ja-JP" altLang="en-US" dirty="0">
                <a:solidFill>
                  <a:schemeClr val="tx1"/>
                </a:solidFill>
              </a:endParaRPr>
            </a:p>
          </p:txBody>
        </p:sp>
        <p:sp>
          <p:nvSpPr>
            <p:cNvPr id="50" name="角丸四角形 49">
              <a:extLst>
                <a:ext uri="{FF2B5EF4-FFF2-40B4-BE49-F238E27FC236}">
                  <a16:creationId xmlns:a16="http://schemas.microsoft.com/office/drawing/2014/main" xmlns="" id="{808D7A42-BBC4-6848-9060-B54754DD416A}"/>
                </a:ext>
              </a:extLst>
            </p:cNvPr>
            <p:cNvSpPr/>
            <p:nvPr/>
          </p:nvSpPr>
          <p:spPr>
            <a:xfrm>
              <a:off x="8909704" y="4057524"/>
              <a:ext cx="1881313" cy="996115"/>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編集機能</a:t>
              </a:r>
              <a:endParaRPr lang="ja-JP" altLang="en-US" dirty="0">
                <a:solidFill>
                  <a:schemeClr val="tx1"/>
                </a:solidFill>
              </a:endParaRPr>
            </a:p>
          </p:txBody>
        </p:sp>
        <p:sp>
          <p:nvSpPr>
            <p:cNvPr id="51" name="屈折矢印 50">
              <a:extLst>
                <a:ext uri="{FF2B5EF4-FFF2-40B4-BE49-F238E27FC236}">
                  <a16:creationId xmlns:a16="http://schemas.microsoft.com/office/drawing/2014/main" xmlns="" id="{FCF6EFDF-A7B6-FA4F-BA57-BFAD882735EA}"/>
                </a:ext>
              </a:extLst>
            </p:cNvPr>
            <p:cNvSpPr/>
            <p:nvPr/>
          </p:nvSpPr>
          <p:spPr>
            <a:xfrm flipV="1">
              <a:off x="6889372" y="978415"/>
              <a:ext cx="2241176" cy="897152"/>
            </a:xfrm>
            <a:prstGeom prst="bentUpArrow">
              <a:avLst>
                <a:gd name="adj1" fmla="val 17461"/>
                <a:gd name="adj2" fmla="val 20337"/>
                <a:gd name="adj3" fmla="val 25000"/>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2" name="屈折矢印 51">
              <a:extLst>
                <a:ext uri="{FF2B5EF4-FFF2-40B4-BE49-F238E27FC236}">
                  <a16:creationId xmlns:a16="http://schemas.microsoft.com/office/drawing/2014/main" xmlns="" id="{936C40D4-B715-D242-B679-BE5E75D68F8D}"/>
                </a:ext>
              </a:extLst>
            </p:cNvPr>
            <p:cNvSpPr/>
            <p:nvPr/>
          </p:nvSpPr>
          <p:spPr>
            <a:xfrm rot="16200000" flipH="1" flipV="1">
              <a:off x="2232032" y="2553872"/>
              <a:ext cx="1106996" cy="1004048"/>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3" name="屈折矢印 52">
              <a:extLst>
                <a:ext uri="{FF2B5EF4-FFF2-40B4-BE49-F238E27FC236}">
                  <a16:creationId xmlns:a16="http://schemas.microsoft.com/office/drawing/2014/main" xmlns="" id="{B9A29A64-27DA-C246-9272-1B1B9D823FA5}"/>
                </a:ext>
              </a:extLst>
            </p:cNvPr>
            <p:cNvSpPr/>
            <p:nvPr/>
          </p:nvSpPr>
          <p:spPr>
            <a:xfrm rot="5400000" flipV="1">
              <a:off x="8858229" y="2553872"/>
              <a:ext cx="1106996" cy="1004048"/>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4" name="直線コネクタ 53">
              <a:extLst>
                <a:ext uri="{FF2B5EF4-FFF2-40B4-BE49-F238E27FC236}">
                  <a16:creationId xmlns:a16="http://schemas.microsoft.com/office/drawing/2014/main" xmlns="" id="{1CCD770F-48C8-254D-AF94-3DE5313B1E35}"/>
                </a:ext>
              </a:extLst>
            </p:cNvPr>
            <p:cNvCxnSpPr>
              <a:cxnSpLocks/>
              <a:stCxn id="46" idx="2"/>
              <a:endCxn id="47" idx="0"/>
            </p:cNvCxnSpPr>
            <p:nvPr/>
          </p:nvCxnSpPr>
          <p:spPr>
            <a:xfrm flipH="1">
              <a:off x="2342052" y="3752622"/>
              <a:ext cx="3756527" cy="29687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xmlns="" id="{449AC730-A253-2E48-ABE7-7280156E98C8}"/>
                </a:ext>
              </a:extLst>
            </p:cNvPr>
            <p:cNvCxnSpPr>
              <a:cxnSpLocks/>
              <a:stCxn id="46" idx="2"/>
              <a:endCxn id="48" idx="0"/>
            </p:cNvCxnSpPr>
            <p:nvPr/>
          </p:nvCxnSpPr>
          <p:spPr>
            <a:xfrm flipH="1">
              <a:off x="5173599" y="3752622"/>
              <a:ext cx="924979" cy="29687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xmlns="" id="{E763F267-EAD7-334E-ABC6-32209500D743}"/>
                </a:ext>
              </a:extLst>
            </p:cNvPr>
            <p:cNvCxnSpPr>
              <a:cxnSpLocks/>
              <a:stCxn id="46" idx="2"/>
              <a:endCxn id="49" idx="0"/>
            </p:cNvCxnSpPr>
            <p:nvPr/>
          </p:nvCxnSpPr>
          <p:spPr>
            <a:xfrm>
              <a:off x="6098578" y="3752622"/>
              <a:ext cx="1619143" cy="30490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xmlns="" id="{2B6908E9-E6AA-A247-8BA9-76F06CEFF54F}"/>
                </a:ext>
              </a:extLst>
            </p:cNvPr>
            <p:cNvCxnSpPr>
              <a:cxnSpLocks/>
              <a:stCxn id="46" idx="2"/>
              <a:endCxn id="50" idx="0"/>
            </p:cNvCxnSpPr>
            <p:nvPr/>
          </p:nvCxnSpPr>
          <p:spPr>
            <a:xfrm>
              <a:off x="6098578" y="3752622"/>
              <a:ext cx="3751781" cy="30490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8" name="屈折矢印 57">
              <a:extLst>
                <a:ext uri="{FF2B5EF4-FFF2-40B4-BE49-F238E27FC236}">
                  <a16:creationId xmlns:a16="http://schemas.microsoft.com/office/drawing/2014/main" xmlns="" id="{92FB34ED-97BC-DB47-BEE3-DE572F9B2867}"/>
                </a:ext>
              </a:extLst>
            </p:cNvPr>
            <p:cNvSpPr/>
            <p:nvPr/>
          </p:nvSpPr>
          <p:spPr>
            <a:xfrm flipH="1" flipV="1">
              <a:off x="5919536" y="88412"/>
              <a:ext cx="5824225" cy="750771"/>
            </a:xfrm>
            <a:prstGeom prst="bentUpArrow">
              <a:avLst>
                <a:gd name="adj1" fmla="val 25000"/>
                <a:gd name="adj2" fmla="val 21795"/>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10" name="テキスト ボックス 109">
            <a:extLst>
              <a:ext uri="{FF2B5EF4-FFF2-40B4-BE49-F238E27FC236}">
                <a16:creationId xmlns:a16="http://schemas.microsoft.com/office/drawing/2014/main" xmlns="" id="{4677F1BA-41F8-2B44-A9AB-55A5EC253104}"/>
              </a:ext>
            </a:extLst>
          </p:cNvPr>
          <p:cNvSpPr txBox="1"/>
          <p:nvPr/>
        </p:nvSpPr>
        <p:spPr>
          <a:xfrm>
            <a:off x="5711761" y="5521682"/>
            <a:ext cx="2354877" cy="369332"/>
          </a:xfrm>
          <a:prstGeom prst="rect">
            <a:avLst/>
          </a:prstGeom>
          <a:noFill/>
          <a:ln>
            <a:noFill/>
          </a:ln>
        </p:spPr>
        <p:txBody>
          <a:bodyPr wrap="square" rtlCol="0">
            <a:spAutoFit/>
          </a:bodyPr>
          <a:lstStyle/>
          <a:p>
            <a:r>
              <a:rPr kumimoji="1" lang="ja-JP" altLang="en-US"/>
              <a:t>修正した文章</a:t>
            </a:r>
          </a:p>
        </p:txBody>
      </p:sp>
    </p:spTree>
    <p:extLst>
      <p:ext uri="{BB962C8B-B14F-4D97-AF65-F5344CB8AC3E}">
        <p14:creationId xmlns:p14="http://schemas.microsoft.com/office/powerpoint/2010/main" val="382985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75E9E7E-4459-FE4D-9F70-DC1729473F23}"/>
              </a:ext>
            </a:extLst>
          </p:cNvPr>
          <p:cNvSpPr>
            <a:spLocks noGrp="1"/>
          </p:cNvSpPr>
          <p:nvPr>
            <p:ph type="title"/>
          </p:nvPr>
        </p:nvSpPr>
        <p:spPr/>
        <p:txBody>
          <a:bodyPr/>
          <a:lstStyle/>
          <a:p>
            <a:r>
              <a:rPr kumimoji="1" lang="ja-JP" altLang="en-US"/>
              <a:t>好意と悪意を表す単語の抽出</a:t>
            </a:r>
          </a:p>
        </p:txBody>
      </p:sp>
      <p:sp>
        <p:nvSpPr>
          <p:cNvPr id="4" name="日付プレースホルダー 3">
            <a:extLst>
              <a:ext uri="{FF2B5EF4-FFF2-40B4-BE49-F238E27FC236}">
                <a16:creationId xmlns:a16="http://schemas.microsoft.com/office/drawing/2014/main" xmlns="" id="{D34DA712-E996-064B-AFEC-58DF538DA847}"/>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0E1C3F63-F7E0-1A46-B84D-9DC1C9EF2DEF}"/>
              </a:ext>
            </a:extLst>
          </p:cNvPr>
          <p:cNvSpPr>
            <a:spLocks noGrp="1"/>
          </p:cNvSpPr>
          <p:nvPr>
            <p:ph type="sldNum" sz="quarter" idx="12"/>
          </p:nvPr>
        </p:nvSpPr>
        <p:spPr/>
        <p:txBody>
          <a:bodyPr/>
          <a:lstStyle/>
          <a:p>
            <a:fld id="{3A98EE3D-8CD1-4C3F-BD1C-C98C9596463C}" type="slidenum">
              <a:rPr lang="en-US" smtClean="0"/>
              <a:pPr/>
              <a:t>12</a:t>
            </a:fld>
            <a:endParaRPr lang="en-US" dirty="0"/>
          </a:p>
        </p:txBody>
      </p:sp>
      <p:sp>
        <p:nvSpPr>
          <p:cNvPr id="6" name="コンテンツ プレースホルダー 5">
            <a:extLst>
              <a:ext uri="{FF2B5EF4-FFF2-40B4-BE49-F238E27FC236}">
                <a16:creationId xmlns:a16="http://schemas.microsoft.com/office/drawing/2014/main" xmlns="" id="{5BA5A84E-9A43-EF43-9392-7CBBF7BF59B0}"/>
              </a:ext>
            </a:extLst>
          </p:cNvPr>
          <p:cNvSpPr>
            <a:spLocks noGrp="1"/>
          </p:cNvSpPr>
          <p:nvPr>
            <p:ph sz="quarter" idx="13"/>
          </p:nvPr>
        </p:nvSpPr>
        <p:spPr>
          <a:xfrm>
            <a:off x="3439115" y="790994"/>
            <a:ext cx="5704886" cy="273050"/>
          </a:xfrm>
        </p:spPr>
        <p:txBody>
          <a:bodyPr/>
          <a:lstStyle/>
          <a:p>
            <a:r>
              <a:rPr lang="ja-JP" altLang="en-US"/>
              <a:t>好意と悪意の表現の可視化による文章推敲支援システム</a:t>
            </a:r>
            <a:endParaRPr kumimoji="1" lang="ja-JP" altLang="en-US"/>
          </a:p>
        </p:txBody>
      </p:sp>
      <p:sp>
        <p:nvSpPr>
          <p:cNvPr id="7" name="コンテンツ プレースホルダー 2">
            <a:extLst>
              <a:ext uri="{FF2B5EF4-FFF2-40B4-BE49-F238E27FC236}">
                <a16:creationId xmlns:a16="http://schemas.microsoft.com/office/drawing/2014/main" xmlns="" id="{B08526EB-3F72-FF49-8C01-893661F5F623}"/>
              </a:ext>
            </a:extLst>
          </p:cNvPr>
          <p:cNvSpPr txBox="1">
            <a:spLocks/>
          </p:cNvSpPr>
          <p:nvPr/>
        </p:nvSpPr>
        <p:spPr>
          <a:xfrm>
            <a:off x="407383" y="1296792"/>
            <a:ext cx="8329233" cy="493096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sz="2400">
                <a:latin typeface="ＭＳ Ｐゴシック" panose="020B0600070205080204" pitchFamily="50" charset="-128"/>
                <a:ea typeface="ＭＳ Ｐゴシック" panose="020B0600070205080204" pitchFamily="50" charset="-128"/>
              </a:rPr>
              <a:t>好意と悪意を表す単語の辞書をもとに</a:t>
            </a:r>
            <a:r>
              <a:rPr lang="en-US" altLang="ja-JP" sz="2400" dirty="0">
                <a:latin typeface="ＭＳ Ｐゴシック" panose="020B0600070205080204" pitchFamily="50" charset="-128"/>
                <a:ea typeface="ＭＳ Ｐゴシック" panose="020B0600070205080204" pitchFamily="50" charset="-128"/>
              </a:rPr>
              <a:t/>
            </a:r>
            <a:br>
              <a:rPr lang="en-US" altLang="ja-JP" sz="2400" dirty="0">
                <a:latin typeface="ＭＳ Ｐゴシック" panose="020B0600070205080204" pitchFamily="50" charset="-128"/>
                <a:ea typeface="ＭＳ Ｐゴシック" panose="020B0600070205080204" pitchFamily="50" charset="-128"/>
              </a:rPr>
            </a:br>
            <a:r>
              <a:rPr lang="ja-JP" altLang="en-US" sz="2400">
                <a:latin typeface="ＭＳ Ｐゴシック" panose="020B0600070205080204" pitchFamily="50" charset="-128"/>
                <a:ea typeface="ＭＳ Ｐゴシック" panose="020B0600070205080204" pitchFamily="50" charset="-128"/>
              </a:rPr>
              <a:t>辞書に含まれている単語を抽出する</a:t>
            </a:r>
            <a:endParaRPr lang="en-US" altLang="ja-JP" sz="2400" dirty="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pPr marL="0" indent="0">
              <a:buFont typeface="Arial" panose="020B0604020202020204" pitchFamily="34" charset="0"/>
              <a:buNone/>
            </a:pPr>
            <a:endParaRPr lang="en-US" altLang="ja-JP" sz="1200" dirty="0">
              <a:latin typeface="ＭＳ Ｐゴシック" panose="020B0600070205080204" pitchFamily="50" charset="-128"/>
              <a:ea typeface="ＭＳ Ｐゴシック" panose="020B0600070205080204" pitchFamily="50" charset="-128"/>
            </a:endParaRPr>
          </a:p>
          <a:p>
            <a:r>
              <a:rPr lang="en-US" altLang="ja-JP" sz="2400" dirty="0">
                <a:latin typeface="ＭＳ Ｐゴシック" panose="020B0600070205080204" pitchFamily="50" charset="-128"/>
                <a:ea typeface="ＭＳ Ｐゴシック" panose="020B0600070205080204" pitchFamily="50" charset="-128"/>
              </a:rPr>
              <a:t>Twitter</a:t>
            </a:r>
            <a:r>
              <a:rPr lang="ja-JP" altLang="en-US" sz="2400">
                <a:latin typeface="ＭＳ Ｐゴシック" panose="020B0600070205080204" pitchFamily="50" charset="-128"/>
                <a:ea typeface="ＭＳ Ｐゴシック" panose="020B0600070205080204" pitchFamily="50" charset="-128"/>
              </a:rPr>
              <a:t>上のツイートとリプライのデータをもとに</a:t>
            </a:r>
            <a:r>
              <a:rPr lang="en-US" altLang="ja-JP" sz="2400" dirty="0">
                <a:latin typeface="ＭＳ Ｐゴシック" panose="020B0600070205080204" pitchFamily="50" charset="-128"/>
                <a:ea typeface="ＭＳ Ｐゴシック" panose="020B0600070205080204" pitchFamily="50" charset="-128"/>
              </a:rPr>
              <a:t/>
            </a:r>
            <a:br>
              <a:rPr lang="en-US" altLang="ja-JP" sz="2400" dirty="0">
                <a:latin typeface="ＭＳ Ｐゴシック" panose="020B0600070205080204" pitchFamily="50" charset="-128"/>
                <a:ea typeface="ＭＳ Ｐゴシック" panose="020B0600070205080204" pitchFamily="50" charset="-128"/>
              </a:rPr>
            </a:br>
            <a:r>
              <a:rPr lang="ja-JP" altLang="en-US" sz="2400">
                <a:latin typeface="ＭＳ Ｐゴシック" panose="020B0600070205080204" pitchFamily="50" charset="-128"/>
                <a:ea typeface="ＭＳ Ｐゴシック" panose="020B0600070205080204" pitchFamily="50" charset="-128"/>
              </a:rPr>
              <a:t>喜んでいるまたは悲しんでいるリプライを引き起こした</a:t>
            </a:r>
            <a:r>
              <a:rPr lang="en-US" altLang="ja-JP" sz="2400" dirty="0">
                <a:latin typeface="ＭＳ Ｐゴシック" panose="020B0600070205080204" pitchFamily="50" charset="-128"/>
                <a:ea typeface="ＭＳ Ｐゴシック" panose="020B0600070205080204" pitchFamily="50" charset="-128"/>
              </a:rPr>
              <a:t/>
            </a:r>
            <a:br>
              <a:rPr lang="en-US" altLang="ja-JP" sz="2400" dirty="0">
                <a:latin typeface="ＭＳ Ｐゴシック" panose="020B0600070205080204" pitchFamily="50" charset="-128"/>
                <a:ea typeface="ＭＳ Ｐゴシック" panose="020B0600070205080204" pitchFamily="50" charset="-128"/>
              </a:rPr>
            </a:br>
            <a:r>
              <a:rPr lang="ja-JP" altLang="en-US" sz="2400">
                <a:latin typeface="ＭＳ Ｐゴシック" panose="020B0600070205080204" pitchFamily="50" charset="-128"/>
                <a:ea typeface="ＭＳ Ｐゴシック" panose="020B0600070205080204" pitchFamily="50" charset="-128"/>
              </a:rPr>
              <a:t>ツイートに多く含まれる単語を抽出</a:t>
            </a:r>
            <a:endParaRPr lang="en-US" altLang="ja-JP" sz="2400" dirty="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endParaRPr lang="ja-JP" altLang="en-US" sz="2400" dirty="0">
              <a:latin typeface="ＭＳ Ｐゴシック" panose="020B0600070205080204" pitchFamily="50" charset="-128"/>
              <a:ea typeface="ＭＳ Ｐゴシック" panose="020B0600070205080204" pitchFamily="50" charset="-128"/>
            </a:endParaRPr>
          </a:p>
        </p:txBody>
      </p:sp>
      <p:graphicFrame>
        <p:nvGraphicFramePr>
          <p:cNvPr id="8" name="表 7">
            <a:extLst>
              <a:ext uri="{FF2B5EF4-FFF2-40B4-BE49-F238E27FC236}">
                <a16:creationId xmlns:a16="http://schemas.microsoft.com/office/drawing/2014/main" xmlns="" id="{1F6E845B-3AF0-B44A-B82F-800D65D0A6A0}"/>
              </a:ext>
            </a:extLst>
          </p:cNvPr>
          <p:cNvGraphicFramePr>
            <a:graphicFrameLocks noGrp="1"/>
          </p:cNvGraphicFramePr>
          <p:nvPr>
            <p:extLst>
              <p:ext uri="{D42A27DB-BD31-4B8C-83A1-F6EECF244321}">
                <p14:modId xmlns:p14="http://schemas.microsoft.com/office/powerpoint/2010/main" val="3450851693"/>
              </p:ext>
            </p:extLst>
          </p:nvPr>
        </p:nvGraphicFramePr>
        <p:xfrm>
          <a:off x="407383" y="4569077"/>
          <a:ext cx="8329232" cy="1584960"/>
        </p:xfrm>
        <a:graphic>
          <a:graphicData uri="http://schemas.openxmlformats.org/drawingml/2006/table">
            <a:tbl>
              <a:tblPr firstRow="1" bandRow="1">
                <a:tableStyleId>{9DCAF9ED-07DC-4A11-8D7F-57B35C25682E}</a:tableStyleId>
              </a:tblPr>
              <a:tblGrid>
                <a:gridCol w="4164616">
                  <a:extLst>
                    <a:ext uri="{9D8B030D-6E8A-4147-A177-3AD203B41FA5}">
                      <a16:colId xmlns:a16="http://schemas.microsoft.com/office/drawing/2014/main" xmlns="" val="2908293932"/>
                    </a:ext>
                  </a:extLst>
                </a:gridCol>
                <a:gridCol w="4164616">
                  <a:extLst>
                    <a:ext uri="{9D8B030D-6E8A-4147-A177-3AD203B41FA5}">
                      <a16:colId xmlns:a16="http://schemas.microsoft.com/office/drawing/2014/main" xmlns="" val="34149813"/>
                    </a:ext>
                  </a:extLst>
                </a:gridCol>
              </a:tblGrid>
              <a:tr h="370840">
                <a:tc>
                  <a:txBody>
                    <a:bodyPr/>
                    <a:lstStyle/>
                    <a:p>
                      <a:r>
                        <a:rPr kumimoji="1" lang="ja-JP" altLang="en-US" sz="2000" b="0" dirty="0">
                          <a:solidFill>
                            <a:schemeClr val="tx1"/>
                          </a:solidFill>
                        </a:rPr>
                        <a:t>好意を表す単語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b="0" dirty="0">
                          <a:solidFill>
                            <a:schemeClr val="tx1"/>
                          </a:solidFill>
                        </a:rPr>
                        <a:t>悪意を表す単語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xmlns="" val="997462232"/>
                  </a:ext>
                </a:extLst>
              </a:tr>
              <a:tr h="370840">
                <a:tc>
                  <a:txBody>
                    <a:bodyPr/>
                    <a:lstStyle/>
                    <a:p>
                      <a:r>
                        <a:rPr kumimoji="1" lang="ja-JP" altLang="en-US" sz="1800" dirty="0"/>
                        <a:t>カッコいい，素晴らしい，素敵，優しい，爽やか，冷静，可愛い，頼もしい，大好き，愛してる，おめでとう，ご苦労様，お疲れ様，頑張れ，ドンマイ，ありがとう</a:t>
                      </a:r>
                      <a:r>
                        <a:rPr kumimoji="1" lang="en-US" altLang="ja-JP" sz="1800" dirty="0"/>
                        <a:t>,</a:t>
                      </a:r>
                      <a:r>
                        <a:rPr kumimoji="1" lang="en-US" altLang="ja-JP" sz="1800" dirty="0" err="1"/>
                        <a:t>etc</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800" dirty="0"/>
                        <a:t>不細工，役立たず，意地悪，自己中心，情けない，無神経，下品，大嫌い，無理，面倒くさい，出来ない，やだ，ムカつく，手に負えない，ウザい，</a:t>
                      </a:r>
                      <a:r>
                        <a:rPr kumimoji="1" lang="en-US" altLang="ja-JP" sz="1800" dirty="0"/>
                        <a:t>etc…</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4216485619"/>
                  </a:ext>
                </a:extLst>
              </a:tr>
            </a:tbl>
          </a:graphicData>
        </a:graphic>
      </p:graphicFrame>
      <p:sp>
        <p:nvSpPr>
          <p:cNvPr id="9" name="テキスト ボックス 8">
            <a:extLst>
              <a:ext uri="{FF2B5EF4-FFF2-40B4-BE49-F238E27FC236}">
                <a16:creationId xmlns:a16="http://schemas.microsoft.com/office/drawing/2014/main" xmlns="" id="{63D0A693-B18D-474D-92CD-A2C6202DE3AD}"/>
              </a:ext>
            </a:extLst>
          </p:cNvPr>
          <p:cNvSpPr txBox="1"/>
          <p:nvPr/>
        </p:nvSpPr>
        <p:spPr>
          <a:xfrm>
            <a:off x="407382" y="2336965"/>
            <a:ext cx="3570208" cy="461665"/>
          </a:xfrm>
          <a:prstGeom prst="rect">
            <a:avLst/>
          </a:prstGeom>
          <a:noFill/>
        </p:spPr>
        <p:txBody>
          <a:bodyPr wrap="none" rtlCol="0">
            <a:spAutoFit/>
          </a:bodyPr>
          <a:lstStyle/>
          <a:p>
            <a:r>
              <a:rPr kumimoji="1" lang="ja-JP" altLang="en-US" sz="2400" dirty="0">
                <a:solidFill>
                  <a:srgbClr val="1C37FF"/>
                </a:solidFill>
                <a:latin typeface="ＭＳ Ｐゴシック" panose="020B0600070205080204" pitchFamily="50" charset="-128"/>
                <a:ea typeface="ＭＳ Ｐゴシック" panose="020B0600070205080204" pitchFamily="50" charset="-128"/>
              </a:rPr>
              <a:t>＜単語辞書の構築方法＞</a:t>
            </a:r>
          </a:p>
        </p:txBody>
      </p:sp>
      <p:sp>
        <p:nvSpPr>
          <p:cNvPr id="10" name="テキスト ボックス 9">
            <a:extLst>
              <a:ext uri="{FF2B5EF4-FFF2-40B4-BE49-F238E27FC236}">
                <a16:creationId xmlns:a16="http://schemas.microsoft.com/office/drawing/2014/main" xmlns="" id="{36EBD7AC-F695-144E-909D-FAF395B103BD}"/>
              </a:ext>
            </a:extLst>
          </p:cNvPr>
          <p:cNvSpPr txBox="1"/>
          <p:nvPr/>
        </p:nvSpPr>
        <p:spPr>
          <a:xfrm>
            <a:off x="407382" y="4089482"/>
            <a:ext cx="4493538" cy="461665"/>
          </a:xfrm>
          <a:prstGeom prst="rect">
            <a:avLst/>
          </a:prstGeom>
          <a:noFill/>
        </p:spPr>
        <p:txBody>
          <a:bodyPr wrap="none" rtlCol="0">
            <a:spAutoFit/>
          </a:bodyPr>
          <a:lstStyle/>
          <a:p>
            <a:r>
              <a:rPr kumimoji="1" lang="ja-JP" altLang="en-US" sz="2400" dirty="0">
                <a:solidFill>
                  <a:srgbClr val="1C37FF"/>
                </a:solidFill>
                <a:latin typeface="ＭＳ Ｐゴシック" panose="020B0600070205080204" pitchFamily="50" charset="-128"/>
                <a:ea typeface="ＭＳ Ｐゴシック" panose="020B0600070205080204" pitchFamily="50" charset="-128"/>
              </a:rPr>
              <a:t>＜好意と悪意を表す単語の例＞</a:t>
            </a:r>
          </a:p>
        </p:txBody>
      </p:sp>
    </p:spTree>
    <p:extLst>
      <p:ext uri="{BB962C8B-B14F-4D97-AF65-F5344CB8AC3E}">
        <p14:creationId xmlns:p14="http://schemas.microsoft.com/office/powerpoint/2010/main" val="256314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14FAFD8-75F5-284D-8833-20BE0E3B19B0}"/>
              </a:ext>
            </a:extLst>
          </p:cNvPr>
          <p:cNvSpPr>
            <a:spLocks noGrp="1"/>
          </p:cNvSpPr>
          <p:nvPr>
            <p:ph type="title"/>
          </p:nvPr>
        </p:nvSpPr>
        <p:spPr>
          <a:xfrm>
            <a:off x="191680" y="136524"/>
            <a:ext cx="8952320" cy="549274"/>
          </a:xfrm>
        </p:spPr>
        <p:txBody>
          <a:bodyPr/>
          <a:lstStyle/>
          <a:p>
            <a:r>
              <a:rPr lang="ja-JP" altLang="en-US" sz="2800"/>
              <a:t>好意と悪意の表現の可視化による文章推敲支援システム</a:t>
            </a:r>
            <a:endParaRPr kumimoji="1" lang="ja-JP" altLang="en-US" sz="2800"/>
          </a:p>
        </p:txBody>
      </p:sp>
      <p:sp>
        <p:nvSpPr>
          <p:cNvPr id="4" name="日付プレースホルダー 3">
            <a:extLst>
              <a:ext uri="{FF2B5EF4-FFF2-40B4-BE49-F238E27FC236}">
                <a16:creationId xmlns:a16="http://schemas.microsoft.com/office/drawing/2014/main" xmlns="" id="{BBB3CFF0-E874-764D-9F04-6AF54732F531}"/>
              </a:ext>
            </a:extLst>
          </p:cNvPr>
          <p:cNvSpPr>
            <a:spLocks noGrp="1"/>
          </p:cNvSpPr>
          <p:nvPr>
            <p:ph type="dt" sz="half" idx="10"/>
          </p:nvPr>
        </p:nvSpPr>
        <p:spPr>
          <a:ln>
            <a:noFill/>
          </a:ln>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775BA31F-520A-4B43-BF10-CB70A56C542D}"/>
              </a:ext>
            </a:extLst>
          </p:cNvPr>
          <p:cNvSpPr>
            <a:spLocks noGrp="1"/>
          </p:cNvSpPr>
          <p:nvPr>
            <p:ph type="sldNum" sz="quarter" idx="12"/>
          </p:nvPr>
        </p:nvSpPr>
        <p:spPr>
          <a:ln>
            <a:noFill/>
          </a:ln>
        </p:spPr>
        <p:txBody>
          <a:bodyPr/>
          <a:lstStyle/>
          <a:p>
            <a:fld id="{3A98EE3D-8CD1-4C3F-BD1C-C98C9596463C}" type="slidenum">
              <a:rPr lang="en-US" smtClean="0"/>
              <a:t>13</a:t>
            </a:fld>
            <a:endParaRPr lang="en-US" dirty="0"/>
          </a:p>
        </p:txBody>
      </p:sp>
      <p:grpSp>
        <p:nvGrpSpPr>
          <p:cNvPr id="36" name="グループ化 35">
            <a:extLst>
              <a:ext uri="{FF2B5EF4-FFF2-40B4-BE49-F238E27FC236}">
                <a16:creationId xmlns:a16="http://schemas.microsoft.com/office/drawing/2014/main" xmlns="" id="{B485572B-96FC-6E47-830D-B6B058454862}"/>
              </a:ext>
            </a:extLst>
          </p:cNvPr>
          <p:cNvGrpSpPr/>
          <p:nvPr/>
        </p:nvGrpSpPr>
        <p:grpSpPr>
          <a:xfrm>
            <a:off x="407383" y="1212148"/>
            <a:ext cx="8329233" cy="5130452"/>
            <a:chOff x="170329" y="88412"/>
            <a:chExt cx="11851341" cy="6393068"/>
          </a:xfrm>
        </p:grpSpPr>
        <p:sp>
          <p:nvSpPr>
            <p:cNvPr id="37" name="角丸四角形 36">
              <a:extLst>
                <a:ext uri="{FF2B5EF4-FFF2-40B4-BE49-F238E27FC236}">
                  <a16:creationId xmlns:a16="http://schemas.microsoft.com/office/drawing/2014/main" xmlns="" id="{54D9681B-7922-5649-909B-FB1DF3D4B81F}"/>
                </a:ext>
              </a:extLst>
            </p:cNvPr>
            <p:cNvSpPr/>
            <p:nvPr/>
          </p:nvSpPr>
          <p:spPr>
            <a:xfrm>
              <a:off x="170329" y="1539137"/>
              <a:ext cx="11851341" cy="4942343"/>
            </a:xfrm>
            <a:prstGeom prst="roundRect">
              <a:avLst>
                <a:gd name="adj" fmla="val 687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xmlns="" id="{D61F8751-D4A1-0745-AE80-C82045F45EA3}"/>
                </a:ext>
              </a:extLst>
            </p:cNvPr>
            <p:cNvSpPr txBox="1"/>
            <p:nvPr/>
          </p:nvSpPr>
          <p:spPr>
            <a:xfrm>
              <a:off x="5531224" y="866273"/>
              <a:ext cx="1129553" cy="553997"/>
            </a:xfrm>
            <a:prstGeom prst="rect">
              <a:avLst/>
            </a:prstGeom>
            <a:noFill/>
            <a:ln>
              <a:noFill/>
            </a:ln>
          </p:spPr>
          <p:txBody>
            <a:bodyPr wrap="square" rtlCol="0">
              <a:spAutoFit/>
            </a:bodyPr>
            <a:lstStyle/>
            <a:p>
              <a:pPr algn="ctr"/>
              <a:r>
                <a:rPr lang="ja-JP" altLang="en-US" sz="2100" dirty="0"/>
                <a:t>文章</a:t>
              </a:r>
            </a:p>
          </p:txBody>
        </p:sp>
        <p:sp>
          <p:nvSpPr>
            <p:cNvPr id="39" name="角丸四角形 38">
              <a:extLst>
                <a:ext uri="{FF2B5EF4-FFF2-40B4-BE49-F238E27FC236}">
                  <a16:creationId xmlns:a16="http://schemas.microsoft.com/office/drawing/2014/main" xmlns="" id="{732912F2-69C1-3B48-824B-A72449F808F5}"/>
                </a:ext>
              </a:extLst>
            </p:cNvPr>
            <p:cNvSpPr/>
            <p:nvPr/>
          </p:nvSpPr>
          <p:spPr>
            <a:xfrm>
              <a:off x="6118410" y="2011745"/>
              <a:ext cx="4760260" cy="424545"/>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好意と悪意を表す単語の抽出</a:t>
              </a:r>
            </a:p>
          </p:txBody>
        </p:sp>
        <p:sp>
          <p:nvSpPr>
            <p:cNvPr id="40" name="角丸四角形 39">
              <a:extLst>
                <a:ext uri="{FF2B5EF4-FFF2-40B4-BE49-F238E27FC236}">
                  <a16:creationId xmlns:a16="http://schemas.microsoft.com/office/drawing/2014/main" xmlns="" id="{B7654CA6-E5EC-374E-98E3-15C75B5BD867}"/>
                </a:ext>
              </a:extLst>
            </p:cNvPr>
            <p:cNvSpPr/>
            <p:nvPr/>
          </p:nvSpPr>
          <p:spPr>
            <a:xfrm>
              <a:off x="1277470" y="2011745"/>
              <a:ext cx="4410635" cy="424545"/>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好意と悪意を表す文の抽出</a:t>
              </a:r>
            </a:p>
          </p:txBody>
        </p:sp>
        <p:grpSp>
          <p:nvGrpSpPr>
            <p:cNvPr id="41" name="グループ化 40">
              <a:extLst>
                <a:ext uri="{FF2B5EF4-FFF2-40B4-BE49-F238E27FC236}">
                  <a16:creationId xmlns:a16="http://schemas.microsoft.com/office/drawing/2014/main" xmlns="" id="{BF913E71-A71C-1543-8B08-E1047916EFEB}"/>
                </a:ext>
              </a:extLst>
            </p:cNvPr>
            <p:cNvGrpSpPr/>
            <p:nvPr/>
          </p:nvGrpSpPr>
          <p:grpSpPr>
            <a:xfrm>
              <a:off x="726141" y="2660824"/>
              <a:ext cx="10479741" cy="2695211"/>
              <a:chOff x="1277470" y="2506564"/>
              <a:chExt cx="9601200" cy="2724339"/>
            </a:xfrm>
          </p:grpSpPr>
          <p:sp>
            <p:nvSpPr>
              <p:cNvPr id="59" name="角丸四角形 58">
                <a:extLst>
                  <a:ext uri="{FF2B5EF4-FFF2-40B4-BE49-F238E27FC236}">
                    <a16:creationId xmlns:a16="http://schemas.microsoft.com/office/drawing/2014/main" xmlns="" id="{E5C5F7A7-7A1C-FD4F-84CA-9BC3C1E1B63D}"/>
                  </a:ext>
                </a:extLst>
              </p:cNvPr>
              <p:cNvSpPr/>
              <p:nvPr/>
            </p:nvSpPr>
            <p:spPr>
              <a:xfrm>
                <a:off x="1277470" y="2509418"/>
                <a:ext cx="9601200" cy="2721485"/>
              </a:xfrm>
              <a:prstGeom prst="roundRect">
                <a:avLst>
                  <a:gd name="adj" fmla="val 6873"/>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0" name="テキスト ボックス 59">
                <a:extLst>
                  <a:ext uri="{FF2B5EF4-FFF2-40B4-BE49-F238E27FC236}">
                    <a16:creationId xmlns:a16="http://schemas.microsoft.com/office/drawing/2014/main" xmlns="" id="{CD164CEC-0A40-4940-817B-929A27C9E48D}"/>
                  </a:ext>
                </a:extLst>
              </p:cNvPr>
              <p:cNvSpPr txBox="1"/>
              <p:nvPr/>
            </p:nvSpPr>
            <p:spPr>
              <a:xfrm>
                <a:off x="3702423" y="2506564"/>
                <a:ext cx="4787154" cy="497764"/>
              </a:xfrm>
              <a:prstGeom prst="rect">
                <a:avLst/>
              </a:prstGeom>
              <a:noFill/>
              <a:ln>
                <a:noFill/>
              </a:ln>
            </p:spPr>
            <p:txBody>
              <a:bodyPr wrap="square" rtlCol="0">
                <a:spAutoFit/>
              </a:bodyPr>
              <a:lstStyle/>
              <a:p>
                <a:pPr algn="ctr"/>
                <a:r>
                  <a:rPr lang="ja-JP" altLang="en-US"/>
                  <a:t>文章推敲支援インタフェース</a:t>
                </a:r>
                <a:endParaRPr lang="ja-JP" altLang="en-US" dirty="0"/>
              </a:p>
            </p:txBody>
          </p:sp>
        </p:grpSp>
        <p:sp>
          <p:nvSpPr>
            <p:cNvPr id="42" name="角丸四角形 41">
              <a:extLst>
                <a:ext uri="{FF2B5EF4-FFF2-40B4-BE49-F238E27FC236}">
                  <a16:creationId xmlns:a16="http://schemas.microsoft.com/office/drawing/2014/main" xmlns="" id="{58DDAA14-E9C6-F141-BB65-C3E8FA467206}"/>
                </a:ext>
              </a:extLst>
            </p:cNvPr>
            <p:cNvSpPr/>
            <p:nvPr/>
          </p:nvSpPr>
          <p:spPr>
            <a:xfrm>
              <a:off x="5423646" y="5767918"/>
              <a:ext cx="1465726" cy="479802"/>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100" dirty="0">
                  <a:solidFill>
                    <a:schemeClr val="tx1"/>
                  </a:solidFill>
                </a:rPr>
                <a:t>ユーザ</a:t>
              </a:r>
            </a:p>
          </p:txBody>
        </p:sp>
        <p:sp>
          <p:nvSpPr>
            <p:cNvPr id="43" name="右矢印 42">
              <a:extLst>
                <a:ext uri="{FF2B5EF4-FFF2-40B4-BE49-F238E27FC236}">
                  <a16:creationId xmlns:a16="http://schemas.microsoft.com/office/drawing/2014/main" xmlns="" id="{38B9D80D-6797-6D40-8457-621C1A0BCEB4}"/>
                </a:ext>
              </a:extLst>
            </p:cNvPr>
            <p:cNvSpPr/>
            <p:nvPr/>
          </p:nvSpPr>
          <p:spPr>
            <a:xfrm rot="5400000">
              <a:off x="5841945" y="4921627"/>
              <a:ext cx="508108" cy="990598"/>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屈折矢印 43">
              <a:extLst>
                <a:ext uri="{FF2B5EF4-FFF2-40B4-BE49-F238E27FC236}">
                  <a16:creationId xmlns:a16="http://schemas.microsoft.com/office/drawing/2014/main" xmlns="" id="{9C047FA2-6C3A-2C46-83B8-86C373B98541}"/>
                </a:ext>
              </a:extLst>
            </p:cNvPr>
            <p:cNvSpPr/>
            <p:nvPr/>
          </p:nvSpPr>
          <p:spPr>
            <a:xfrm flipH="1" flipV="1">
              <a:off x="3061451" y="978415"/>
              <a:ext cx="2241176" cy="897152"/>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L 字 44">
              <a:extLst>
                <a:ext uri="{FF2B5EF4-FFF2-40B4-BE49-F238E27FC236}">
                  <a16:creationId xmlns:a16="http://schemas.microsoft.com/office/drawing/2014/main" xmlns="" id="{FDC9A043-440B-4245-87E2-BD5196DDB567}"/>
                </a:ext>
              </a:extLst>
            </p:cNvPr>
            <p:cNvSpPr/>
            <p:nvPr/>
          </p:nvSpPr>
          <p:spPr>
            <a:xfrm flipH="1">
              <a:off x="7063062" y="88412"/>
              <a:ext cx="4698631" cy="5960277"/>
            </a:xfrm>
            <a:prstGeom prst="corner">
              <a:avLst>
                <a:gd name="adj1" fmla="val 4272"/>
                <a:gd name="adj2" fmla="val 487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角丸四角形 45">
              <a:extLst>
                <a:ext uri="{FF2B5EF4-FFF2-40B4-BE49-F238E27FC236}">
                  <a16:creationId xmlns:a16="http://schemas.microsoft.com/office/drawing/2014/main" xmlns="" id="{65E8B3C3-0E24-3E43-9A28-841D118683C7}"/>
                </a:ext>
              </a:extLst>
            </p:cNvPr>
            <p:cNvSpPr/>
            <p:nvPr/>
          </p:nvSpPr>
          <p:spPr>
            <a:xfrm>
              <a:off x="3405973" y="3140980"/>
              <a:ext cx="5385210" cy="611642"/>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a:t>
              </a:r>
              <a:r>
                <a:rPr lang="ja-JP" altLang="en-US">
                  <a:solidFill>
                    <a:schemeClr val="tx1"/>
                  </a:solidFill>
                </a:rPr>
                <a:t>を表す単語</a:t>
              </a:r>
              <a:r>
                <a:rPr lang="ja-JP" altLang="en-US" dirty="0">
                  <a:solidFill>
                    <a:schemeClr val="tx1"/>
                  </a:solidFill>
                </a:rPr>
                <a:t>と文の可視化</a:t>
              </a:r>
            </a:p>
          </p:txBody>
        </p:sp>
        <p:sp>
          <p:nvSpPr>
            <p:cNvPr id="47" name="角丸四角形 46">
              <a:extLst>
                <a:ext uri="{FF2B5EF4-FFF2-40B4-BE49-F238E27FC236}">
                  <a16:creationId xmlns:a16="http://schemas.microsoft.com/office/drawing/2014/main" xmlns="" id="{DB76BDC5-0897-554E-B260-EACCAC23381D}"/>
                </a:ext>
              </a:extLst>
            </p:cNvPr>
            <p:cNvSpPr/>
            <p:nvPr/>
          </p:nvSpPr>
          <p:spPr>
            <a:xfrm>
              <a:off x="1104661" y="4049501"/>
              <a:ext cx="2474781" cy="1018148"/>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文の好意</a:t>
              </a:r>
              <a:r>
                <a:rPr lang="ja-JP" altLang="en-US" dirty="0">
                  <a:solidFill>
                    <a:schemeClr val="tx1"/>
                  </a:solidFill>
                </a:rPr>
                <a:t>悪意度合表示機能</a:t>
              </a:r>
            </a:p>
          </p:txBody>
        </p:sp>
        <p:sp>
          <p:nvSpPr>
            <p:cNvPr id="48" name="角丸四角形 47">
              <a:extLst>
                <a:ext uri="{FF2B5EF4-FFF2-40B4-BE49-F238E27FC236}">
                  <a16:creationId xmlns:a16="http://schemas.microsoft.com/office/drawing/2014/main" xmlns="" id="{D99C6F2C-DF68-934C-BB18-3C97D5418F96}"/>
                </a:ext>
              </a:extLst>
            </p:cNvPr>
            <p:cNvSpPr/>
            <p:nvPr/>
          </p:nvSpPr>
          <p:spPr>
            <a:xfrm>
              <a:off x="3821453" y="4049501"/>
              <a:ext cx="2704291" cy="1022133"/>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文章修正</a:t>
              </a:r>
              <a:r>
                <a:rPr lang="ja-JP" altLang="en-US">
                  <a:solidFill>
                    <a:schemeClr val="tx1"/>
                  </a:solidFill>
                </a:rPr>
                <a:t>を促すメッセージ</a:t>
              </a:r>
              <a:endParaRPr lang="en-US" altLang="ja-JP" dirty="0">
                <a:solidFill>
                  <a:schemeClr val="tx1"/>
                </a:solidFill>
              </a:endParaRPr>
            </a:p>
            <a:p>
              <a:pPr algn="ctr"/>
              <a:r>
                <a:rPr lang="ja-JP" altLang="en-US">
                  <a:solidFill>
                    <a:schemeClr val="tx1"/>
                  </a:solidFill>
                </a:rPr>
                <a:t>表示</a:t>
              </a:r>
              <a:r>
                <a:rPr lang="ja-JP" altLang="en-US" dirty="0">
                  <a:solidFill>
                    <a:schemeClr val="tx1"/>
                  </a:solidFill>
                </a:rPr>
                <a:t>機能</a:t>
              </a:r>
            </a:p>
          </p:txBody>
        </p:sp>
        <p:sp>
          <p:nvSpPr>
            <p:cNvPr id="49" name="角丸四角形 48">
              <a:extLst>
                <a:ext uri="{FF2B5EF4-FFF2-40B4-BE49-F238E27FC236}">
                  <a16:creationId xmlns:a16="http://schemas.microsoft.com/office/drawing/2014/main" xmlns="" id="{07DA3E83-7659-3A46-9100-E71F00A15861}"/>
                </a:ext>
              </a:extLst>
            </p:cNvPr>
            <p:cNvSpPr/>
            <p:nvPr/>
          </p:nvSpPr>
          <p:spPr>
            <a:xfrm>
              <a:off x="6767934" y="4057524"/>
              <a:ext cx="1899576" cy="1018148"/>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スコア表示機能</a:t>
              </a:r>
              <a:endParaRPr lang="ja-JP" altLang="en-US" dirty="0">
                <a:solidFill>
                  <a:schemeClr val="tx1"/>
                </a:solidFill>
              </a:endParaRPr>
            </a:p>
          </p:txBody>
        </p:sp>
        <p:sp>
          <p:nvSpPr>
            <p:cNvPr id="50" name="角丸四角形 49">
              <a:extLst>
                <a:ext uri="{FF2B5EF4-FFF2-40B4-BE49-F238E27FC236}">
                  <a16:creationId xmlns:a16="http://schemas.microsoft.com/office/drawing/2014/main" xmlns="" id="{808D7A42-BBC4-6848-9060-B54754DD416A}"/>
                </a:ext>
              </a:extLst>
            </p:cNvPr>
            <p:cNvSpPr/>
            <p:nvPr/>
          </p:nvSpPr>
          <p:spPr>
            <a:xfrm>
              <a:off x="8909704" y="4057524"/>
              <a:ext cx="1881313" cy="996115"/>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編集機能</a:t>
              </a:r>
              <a:endParaRPr lang="ja-JP" altLang="en-US" dirty="0">
                <a:solidFill>
                  <a:schemeClr val="tx1"/>
                </a:solidFill>
              </a:endParaRPr>
            </a:p>
          </p:txBody>
        </p:sp>
        <p:sp>
          <p:nvSpPr>
            <p:cNvPr id="51" name="屈折矢印 50">
              <a:extLst>
                <a:ext uri="{FF2B5EF4-FFF2-40B4-BE49-F238E27FC236}">
                  <a16:creationId xmlns:a16="http://schemas.microsoft.com/office/drawing/2014/main" xmlns="" id="{FCF6EFDF-A7B6-FA4F-BA57-BFAD882735EA}"/>
                </a:ext>
              </a:extLst>
            </p:cNvPr>
            <p:cNvSpPr/>
            <p:nvPr/>
          </p:nvSpPr>
          <p:spPr>
            <a:xfrm flipV="1">
              <a:off x="6889372" y="978415"/>
              <a:ext cx="2241176" cy="897152"/>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2" name="屈折矢印 51">
              <a:extLst>
                <a:ext uri="{FF2B5EF4-FFF2-40B4-BE49-F238E27FC236}">
                  <a16:creationId xmlns:a16="http://schemas.microsoft.com/office/drawing/2014/main" xmlns="" id="{936C40D4-B715-D242-B679-BE5E75D68F8D}"/>
                </a:ext>
              </a:extLst>
            </p:cNvPr>
            <p:cNvSpPr/>
            <p:nvPr/>
          </p:nvSpPr>
          <p:spPr>
            <a:xfrm rot="16200000" flipH="1" flipV="1">
              <a:off x="2232032" y="2553872"/>
              <a:ext cx="1106996" cy="1004048"/>
            </a:xfrm>
            <a:prstGeom prst="bentUpArrow">
              <a:avLst>
                <a:gd name="adj1" fmla="val 17461"/>
                <a:gd name="adj2" fmla="val 20337"/>
                <a:gd name="adj3" fmla="val 25000"/>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3" name="屈折矢印 52">
              <a:extLst>
                <a:ext uri="{FF2B5EF4-FFF2-40B4-BE49-F238E27FC236}">
                  <a16:creationId xmlns:a16="http://schemas.microsoft.com/office/drawing/2014/main" xmlns="" id="{B9A29A64-27DA-C246-9272-1B1B9D823FA5}"/>
                </a:ext>
              </a:extLst>
            </p:cNvPr>
            <p:cNvSpPr/>
            <p:nvPr/>
          </p:nvSpPr>
          <p:spPr>
            <a:xfrm rot="5400000" flipV="1">
              <a:off x="8858229" y="2553872"/>
              <a:ext cx="1106996" cy="1004048"/>
            </a:xfrm>
            <a:prstGeom prst="bentUpArrow">
              <a:avLst>
                <a:gd name="adj1" fmla="val 17461"/>
                <a:gd name="adj2" fmla="val 20337"/>
                <a:gd name="adj3" fmla="val 25000"/>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4" name="直線コネクタ 53">
              <a:extLst>
                <a:ext uri="{FF2B5EF4-FFF2-40B4-BE49-F238E27FC236}">
                  <a16:creationId xmlns:a16="http://schemas.microsoft.com/office/drawing/2014/main" xmlns="" id="{1CCD770F-48C8-254D-AF94-3DE5313B1E35}"/>
                </a:ext>
              </a:extLst>
            </p:cNvPr>
            <p:cNvCxnSpPr>
              <a:cxnSpLocks/>
              <a:stCxn id="46" idx="2"/>
              <a:endCxn id="47" idx="0"/>
            </p:cNvCxnSpPr>
            <p:nvPr/>
          </p:nvCxnSpPr>
          <p:spPr>
            <a:xfrm flipH="1">
              <a:off x="2342052" y="3752622"/>
              <a:ext cx="3756527" cy="29687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xmlns="" id="{449AC730-A253-2E48-ABE7-7280156E98C8}"/>
                </a:ext>
              </a:extLst>
            </p:cNvPr>
            <p:cNvCxnSpPr>
              <a:cxnSpLocks/>
              <a:stCxn id="46" idx="2"/>
              <a:endCxn id="48" idx="0"/>
            </p:cNvCxnSpPr>
            <p:nvPr/>
          </p:nvCxnSpPr>
          <p:spPr>
            <a:xfrm flipH="1">
              <a:off x="5173599" y="3752622"/>
              <a:ext cx="924979" cy="29687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xmlns="" id="{E763F267-EAD7-334E-ABC6-32209500D743}"/>
                </a:ext>
              </a:extLst>
            </p:cNvPr>
            <p:cNvCxnSpPr>
              <a:cxnSpLocks/>
              <a:stCxn id="46" idx="2"/>
              <a:endCxn id="49" idx="0"/>
            </p:cNvCxnSpPr>
            <p:nvPr/>
          </p:nvCxnSpPr>
          <p:spPr>
            <a:xfrm>
              <a:off x="6098578" y="3752622"/>
              <a:ext cx="1619143" cy="30490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xmlns="" id="{2B6908E9-E6AA-A247-8BA9-76F06CEFF54F}"/>
                </a:ext>
              </a:extLst>
            </p:cNvPr>
            <p:cNvCxnSpPr>
              <a:cxnSpLocks/>
              <a:stCxn id="46" idx="2"/>
              <a:endCxn id="50" idx="0"/>
            </p:cNvCxnSpPr>
            <p:nvPr/>
          </p:nvCxnSpPr>
          <p:spPr>
            <a:xfrm>
              <a:off x="6098578" y="3752622"/>
              <a:ext cx="3751781" cy="30490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8" name="屈折矢印 57">
              <a:extLst>
                <a:ext uri="{FF2B5EF4-FFF2-40B4-BE49-F238E27FC236}">
                  <a16:creationId xmlns:a16="http://schemas.microsoft.com/office/drawing/2014/main" xmlns="" id="{92FB34ED-97BC-DB47-BEE3-DE572F9B2867}"/>
                </a:ext>
              </a:extLst>
            </p:cNvPr>
            <p:cNvSpPr/>
            <p:nvPr/>
          </p:nvSpPr>
          <p:spPr>
            <a:xfrm flipH="1" flipV="1">
              <a:off x="5919536" y="88412"/>
              <a:ext cx="5824225" cy="750771"/>
            </a:xfrm>
            <a:prstGeom prst="bentUpArrow">
              <a:avLst>
                <a:gd name="adj1" fmla="val 25000"/>
                <a:gd name="adj2" fmla="val 21795"/>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10" name="テキスト ボックス 109">
            <a:extLst>
              <a:ext uri="{FF2B5EF4-FFF2-40B4-BE49-F238E27FC236}">
                <a16:creationId xmlns:a16="http://schemas.microsoft.com/office/drawing/2014/main" xmlns="" id="{4677F1BA-41F8-2B44-A9AB-55A5EC253104}"/>
              </a:ext>
            </a:extLst>
          </p:cNvPr>
          <p:cNvSpPr txBox="1"/>
          <p:nvPr/>
        </p:nvSpPr>
        <p:spPr>
          <a:xfrm>
            <a:off x="5711761" y="5521682"/>
            <a:ext cx="2354877" cy="369332"/>
          </a:xfrm>
          <a:prstGeom prst="rect">
            <a:avLst/>
          </a:prstGeom>
          <a:noFill/>
          <a:ln>
            <a:noFill/>
          </a:ln>
        </p:spPr>
        <p:txBody>
          <a:bodyPr wrap="square" rtlCol="0">
            <a:spAutoFit/>
          </a:bodyPr>
          <a:lstStyle/>
          <a:p>
            <a:r>
              <a:rPr kumimoji="1" lang="ja-JP" altLang="en-US"/>
              <a:t>修正した文章</a:t>
            </a:r>
          </a:p>
        </p:txBody>
      </p:sp>
    </p:spTree>
    <p:extLst>
      <p:ext uri="{BB962C8B-B14F-4D97-AF65-F5344CB8AC3E}">
        <p14:creationId xmlns:p14="http://schemas.microsoft.com/office/powerpoint/2010/main" val="262956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775865C-E439-054E-90C4-848DFB077331}"/>
              </a:ext>
            </a:extLst>
          </p:cNvPr>
          <p:cNvSpPr>
            <a:spLocks noGrp="1"/>
          </p:cNvSpPr>
          <p:nvPr>
            <p:ph type="title"/>
          </p:nvPr>
        </p:nvSpPr>
        <p:spPr/>
        <p:txBody>
          <a:bodyPr/>
          <a:lstStyle/>
          <a:p>
            <a:r>
              <a:rPr kumimoji="1" lang="ja-JP" altLang="en-US"/>
              <a:t>好意と悪意の表現の可視化</a:t>
            </a:r>
          </a:p>
        </p:txBody>
      </p:sp>
      <p:sp>
        <p:nvSpPr>
          <p:cNvPr id="4" name="日付プレースホルダー 3">
            <a:extLst>
              <a:ext uri="{FF2B5EF4-FFF2-40B4-BE49-F238E27FC236}">
                <a16:creationId xmlns:a16="http://schemas.microsoft.com/office/drawing/2014/main" xmlns="" id="{258DEC46-C964-1448-9237-53D77258DFE5}"/>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C5C42E75-6A9E-E94D-95A4-B5A2B01670ED}"/>
              </a:ext>
            </a:extLst>
          </p:cNvPr>
          <p:cNvSpPr>
            <a:spLocks noGrp="1"/>
          </p:cNvSpPr>
          <p:nvPr>
            <p:ph type="sldNum" sz="quarter" idx="12"/>
          </p:nvPr>
        </p:nvSpPr>
        <p:spPr/>
        <p:txBody>
          <a:bodyPr/>
          <a:lstStyle/>
          <a:p>
            <a:fld id="{3A98EE3D-8CD1-4C3F-BD1C-C98C9596463C}" type="slidenum">
              <a:rPr lang="en-US" smtClean="0"/>
              <a:pPr/>
              <a:t>14</a:t>
            </a:fld>
            <a:endParaRPr lang="en-US" dirty="0"/>
          </a:p>
        </p:txBody>
      </p:sp>
      <p:sp>
        <p:nvSpPr>
          <p:cNvPr id="6" name="コンテンツ プレースホルダー 5">
            <a:extLst>
              <a:ext uri="{FF2B5EF4-FFF2-40B4-BE49-F238E27FC236}">
                <a16:creationId xmlns:a16="http://schemas.microsoft.com/office/drawing/2014/main" xmlns="" id="{14101D52-A395-FF43-8E62-00D87B50DE2B}"/>
              </a:ext>
            </a:extLst>
          </p:cNvPr>
          <p:cNvSpPr>
            <a:spLocks noGrp="1"/>
          </p:cNvSpPr>
          <p:nvPr>
            <p:ph sz="quarter" idx="13"/>
          </p:nvPr>
        </p:nvSpPr>
        <p:spPr/>
        <p:txBody>
          <a:bodyPr/>
          <a:lstStyle/>
          <a:p>
            <a:r>
              <a:rPr lang="ja-JP" altLang="en-US"/>
              <a:t>好意と悪意の表現の可視化による文章推敲支援システム</a:t>
            </a:r>
            <a:endParaRPr lang="en-US" altLang="ja-JP" dirty="0"/>
          </a:p>
        </p:txBody>
      </p:sp>
      <p:grpSp>
        <p:nvGrpSpPr>
          <p:cNvPr id="7" name="グループ化 6">
            <a:extLst>
              <a:ext uri="{FF2B5EF4-FFF2-40B4-BE49-F238E27FC236}">
                <a16:creationId xmlns:a16="http://schemas.microsoft.com/office/drawing/2014/main" xmlns="" id="{BCB2CB5A-33A2-7D43-AB8F-46D6C9D158CF}"/>
              </a:ext>
            </a:extLst>
          </p:cNvPr>
          <p:cNvGrpSpPr/>
          <p:nvPr/>
        </p:nvGrpSpPr>
        <p:grpSpPr>
          <a:xfrm>
            <a:off x="407383" y="1211427"/>
            <a:ext cx="8329233" cy="4454509"/>
            <a:chOff x="483473" y="1179304"/>
            <a:chExt cx="11225053" cy="4454509"/>
          </a:xfrm>
        </p:grpSpPr>
        <p:pic>
          <p:nvPicPr>
            <p:cNvPr id="8" name="図 7">
              <a:extLst>
                <a:ext uri="{FF2B5EF4-FFF2-40B4-BE49-F238E27FC236}">
                  <a16:creationId xmlns:a16="http://schemas.microsoft.com/office/drawing/2014/main" xmlns="" id="{EBDE3D77-9765-FC43-8EDA-D5D942259A00}"/>
                </a:ext>
              </a:extLst>
            </p:cNvPr>
            <p:cNvPicPr>
              <a:picLocks noChangeAspect="1"/>
            </p:cNvPicPr>
            <p:nvPr/>
          </p:nvPicPr>
          <p:blipFill rotWithShape="1">
            <a:blip r:embed="rId2"/>
            <a:srcRect l="4004" t="10858" r="3927" b="11639"/>
            <a:stretch/>
          </p:blipFill>
          <p:spPr>
            <a:xfrm>
              <a:off x="483473" y="1179304"/>
              <a:ext cx="11225053" cy="4454509"/>
            </a:xfrm>
            <a:prstGeom prst="rect">
              <a:avLst/>
            </a:prstGeom>
          </p:spPr>
        </p:pic>
        <p:sp>
          <p:nvSpPr>
            <p:cNvPr id="9" name="正方形/長方形 8">
              <a:extLst>
                <a:ext uri="{FF2B5EF4-FFF2-40B4-BE49-F238E27FC236}">
                  <a16:creationId xmlns:a16="http://schemas.microsoft.com/office/drawing/2014/main" xmlns="" id="{C808E017-8597-9B4A-B014-27C31214FD49}"/>
                </a:ext>
              </a:extLst>
            </p:cNvPr>
            <p:cNvSpPr/>
            <p:nvPr/>
          </p:nvSpPr>
          <p:spPr>
            <a:xfrm>
              <a:off x="554350" y="2189556"/>
              <a:ext cx="5831257" cy="3150693"/>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0567F49C-B6FD-214A-B21D-3B95099821F4}"/>
                </a:ext>
              </a:extLst>
            </p:cNvPr>
            <p:cNvSpPr/>
            <p:nvPr/>
          </p:nvSpPr>
          <p:spPr>
            <a:xfrm>
              <a:off x="483474" y="1820275"/>
              <a:ext cx="5612526" cy="31701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A1FBBC2F-3466-FB47-AAB2-E09462C5DEBD}"/>
                </a:ext>
              </a:extLst>
            </p:cNvPr>
            <p:cNvSpPr/>
            <p:nvPr/>
          </p:nvSpPr>
          <p:spPr>
            <a:xfrm>
              <a:off x="6453921" y="2189557"/>
              <a:ext cx="5183729" cy="3150692"/>
            </a:xfrm>
            <a:prstGeom prst="rect">
              <a:avLst/>
            </a:prstGeom>
            <a:no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627B9FBE-3DF7-6145-AFF3-3DD1AD8128E7}"/>
                </a:ext>
              </a:extLst>
            </p:cNvPr>
            <p:cNvSpPr/>
            <p:nvPr/>
          </p:nvSpPr>
          <p:spPr>
            <a:xfrm>
              <a:off x="6133355" y="1807066"/>
              <a:ext cx="5504295" cy="3404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7469B26-39D4-154D-97E2-C3D4C1906C3B}"/>
                </a:ext>
              </a:extLst>
            </p:cNvPr>
            <p:cNvSpPr/>
            <p:nvPr/>
          </p:nvSpPr>
          <p:spPr>
            <a:xfrm>
              <a:off x="2399073" y="1286918"/>
              <a:ext cx="1702588" cy="461665"/>
            </a:xfrm>
            <a:prstGeom prst="rect">
              <a:avLst/>
            </a:prstGeom>
            <a:solidFill>
              <a:schemeClr val="accent2">
                <a:lumMod val="60000"/>
                <a:lumOff val="4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スコア表示</a:t>
              </a:r>
            </a:p>
          </p:txBody>
        </p:sp>
        <p:sp>
          <p:nvSpPr>
            <p:cNvPr id="14" name="正方形/長方形 13">
              <a:extLst>
                <a:ext uri="{FF2B5EF4-FFF2-40B4-BE49-F238E27FC236}">
                  <a16:creationId xmlns:a16="http://schemas.microsoft.com/office/drawing/2014/main" xmlns="" id="{71A8E949-B67B-854F-8DD8-BD1D1CF23FBB}"/>
                </a:ext>
              </a:extLst>
            </p:cNvPr>
            <p:cNvSpPr/>
            <p:nvPr/>
          </p:nvSpPr>
          <p:spPr>
            <a:xfrm>
              <a:off x="7751161" y="1282669"/>
              <a:ext cx="2191129" cy="461665"/>
            </a:xfrm>
            <a:prstGeom prst="rect">
              <a:avLst/>
            </a:prstGeom>
            <a:solidFill>
              <a:schemeClr val="accent6">
                <a:lumMod val="60000"/>
                <a:lumOff val="4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ysClr val="windowText" lastClr="000000"/>
                  </a:solidFill>
                </a:rPr>
                <a:t>メッセージ表示</a:t>
              </a:r>
              <a:endParaRPr kumimoji="1" lang="ja-JP" altLang="en-US" b="1">
                <a:solidFill>
                  <a:sysClr val="windowText" lastClr="000000"/>
                </a:solidFill>
              </a:endParaRPr>
            </a:p>
          </p:txBody>
        </p:sp>
        <p:sp>
          <p:nvSpPr>
            <p:cNvPr id="15" name="正方形/長方形 14">
              <a:extLst>
                <a:ext uri="{FF2B5EF4-FFF2-40B4-BE49-F238E27FC236}">
                  <a16:creationId xmlns:a16="http://schemas.microsoft.com/office/drawing/2014/main" xmlns="" id="{909909D6-CF9D-7D46-B0FD-284EA0BAD51B}"/>
                </a:ext>
              </a:extLst>
            </p:cNvPr>
            <p:cNvSpPr/>
            <p:nvPr/>
          </p:nvSpPr>
          <p:spPr>
            <a:xfrm>
              <a:off x="3715954" y="4708237"/>
              <a:ext cx="2465728" cy="461665"/>
            </a:xfrm>
            <a:prstGeom prst="rect">
              <a:avLst/>
            </a:prstGeom>
            <a:solidFill>
              <a:schemeClr val="accent1">
                <a:lumMod val="60000"/>
                <a:lumOff val="4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ysClr val="windowText" lastClr="000000"/>
                  </a:solidFill>
                </a:rPr>
                <a:t>文章の編集機能</a:t>
              </a:r>
              <a:endParaRPr kumimoji="1" lang="ja-JP" altLang="en-US" b="1">
                <a:solidFill>
                  <a:sysClr val="windowText" lastClr="000000"/>
                </a:solidFill>
              </a:endParaRPr>
            </a:p>
          </p:txBody>
        </p:sp>
        <p:sp>
          <p:nvSpPr>
            <p:cNvPr id="16" name="正方形/長方形 15">
              <a:extLst>
                <a:ext uri="{FF2B5EF4-FFF2-40B4-BE49-F238E27FC236}">
                  <a16:creationId xmlns:a16="http://schemas.microsoft.com/office/drawing/2014/main" xmlns="" id="{376CD610-7E12-FB45-BA90-6EAD0C9CF12F}"/>
                </a:ext>
              </a:extLst>
            </p:cNvPr>
            <p:cNvSpPr/>
            <p:nvPr/>
          </p:nvSpPr>
          <p:spPr>
            <a:xfrm>
              <a:off x="6913216" y="4752494"/>
              <a:ext cx="4585670" cy="461665"/>
            </a:xfrm>
            <a:prstGeom prst="rect">
              <a:avLst/>
            </a:prstGeom>
            <a:solidFill>
              <a:srgbClr val="DCA4FF"/>
            </a:solid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好意度合い悪意度合い表示機能</a:t>
              </a:r>
            </a:p>
          </p:txBody>
        </p:sp>
      </p:grpSp>
      <p:sp>
        <p:nvSpPr>
          <p:cNvPr id="19" name="テキスト ボックス 18">
            <a:extLst>
              <a:ext uri="{FF2B5EF4-FFF2-40B4-BE49-F238E27FC236}">
                <a16:creationId xmlns:a16="http://schemas.microsoft.com/office/drawing/2014/main" xmlns="" id="{C05B101B-80A8-DA41-AD67-8E83475785E6}"/>
              </a:ext>
            </a:extLst>
          </p:cNvPr>
          <p:cNvSpPr txBox="1"/>
          <p:nvPr/>
        </p:nvSpPr>
        <p:spPr>
          <a:xfrm>
            <a:off x="708212" y="5652904"/>
            <a:ext cx="3863790" cy="707886"/>
          </a:xfrm>
          <a:prstGeom prst="rect">
            <a:avLst/>
          </a:prstGeom>
          <a:noFill/>
        </p:spPr>
        <p:txBody>
          <a:bodyPr wrap="square" rtlCol="0">
            <a:spAutoFit/>
          </a:bodyPr>
          <a:lstStyle/>
          <a:p>
            <a:r>
              <a:rPr kumimoji="1" lang="ja-JP" altLang="en-US" sz="2000"/>
              <a:t>好意を含む文：</a:t>
            </a:r>
            <a:r>
              <a:rPr kumimoji="1" lang="ja-JP" altLang="en-US" sz="2000">
                <a:highlight>
                  <a:srgbClr val="FFC0CB"/>
                </a:highlight>
              </a:rPr>
              <a:t>薄い赤でハイライト</a:t>
            </a:r>
            <a:endParaRPr kumimoji="1" lang="en-US" altLang="ja-JP" sz="2000" dirty="0">
              <a:highlight>
                <a:srgbClr val="FFC0CB"/>
              </a:highlight>
            </a:endParaRPr>
          </a:p>
          <a:p>
            <a:r>
              <a:rPr lang="ja-JP" altLang="en-US" sz="2000"/>
              <a:t>好意を表す単語：</a:t>
            </a:r>
            <a:r>
              <a:rPr lang="ja-JP" altLang="en-US" sz="2000">
                <a:solidFill>
                  <a:srgbClr val="FF0000"/>
                </a:solidFill>
              </a:rPr>
              <a:t>赤文字で表示</a:t>
            </a:r>
            <a:endParaRPr kumimoji="1" lang="en-US" altLang="ja-JP" sz="2000" dirty="0">
              <a:solidFill>
                <a:srgbClr val="FF0000"/>
              </a:solidFill>
            </a:endParaRPr>
          </a:p>
        </p:txBody>
      </p:sp>
      <p:sp>
        <p:nvSpPr>
          <p:cNvPr id="20" name="テキスト ボックス 19">
            <a:extLst>
              <a:ext uri="{FF2B5EF4-FFF2-40B4-BE49-F238E27FC236}">
                <a16:creationId xmlns:a16="http://schemas.microsoft.com/office/drawing/2014/main" xmlns="" id="{4B14F528-EF15-5242-BF3B-D04C24C289F4}"/>
              </a:ext>
            </a:extLst>
          </p:cNvPr>
          <p:cNvSpPr txBox="1"/>
          <p:nvPr/>
        </p:nvSpPr>
        <p:spPr>
          <a:xfrm>
            <a:off x="4578697" y="5665936"/>
            <a:ext cx="3863790" cy="707886"/>
          </a:xfrm>
          <a:prstGeom prst="rect">
            <a:avLst/>
          </a:prstGeom>
          <a:noFill/>
        </p:spPr>
        <p:txBody>
          <a:bodyPr wrap="square" rtlCol="0">
            <a:spAutoFit/>
          </a:bodyPr>
          <a:lstStyle/>
          <a:p>
            <a:r>
              <a:rPr lang="ja-JP" altLang="en-US" sz="2000"/>
              <a:t>悪意</a:t>
            </a:r>
            <a:r>
              <a:rPr kumimoji="1" lang="ja-JP" altLang="en-US" sz="2000"/>
              <a:t>を含む文：</a:t>
            </a:r>
            <a:r>
              <a:rPr kumimoji="1" lang="ja-JP" altLang="en-US" sz="2000">
                <a:highlight>
                  <a:srgbClr val="B8CCFF"/>
                </a:highlight>
              </a:rPr>
              <a:t>薄い青でハイライト</a:t>
            </a:r>
            <a:endParaRPr kumimoji="1" lang="en-US" altLang="ja-JP" sz="2000" dirty="0">
              <a:highlight>
                <a:srgbClr val="B8CCFF"/>
              </a:highlight>
            </a:endParaRPr>
          </a:p>
          <a:p>
            <a:r>
              <a:rPr lang="ja-JP" altLang="en-US" sz="2000"/>
              <a:t>悪意を表す単語：</a:t>
            </a:r>
            <a:r>
              <a:rPr lang="ja-JP" altLang="en-US" sz="2000">
                <a:solidFill>
                  <a:srgbClr val="0000FF"/>
                </a:solidFill>
              </a:rPr>
              <a:t>青文字で表示</a:t>
            </a:r>
            <a:endParaRPr kumimoji="1" lang="en-US" altLang="ja-JP" sz="2000" dirty="0">
              <a:solidFill>
                <a:srgbClr val="0000FF"/>
              </a:solidFill>
            </a:endParaRPr>
          </a:p>
        </p:txBody>
      </p:sp>
    </p:spTree>
    <p:extLst>
      <p:ext uri="{BB962C8B-B14F-4D97-AF65-F5344CB8AC3E}">
        <p14:creationId xmlns:p14="http://schemas.microsoft.com/office/powerpoint/2010/main" val="357452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EEFB23C-7EEF-7F46-93ED-8F4C5AD6F981}"/>
              </a:ext>
            </a:extLst>
          </p:cNvPr>
          <p:cNvSpPr>
            <a:spLocks noGrp="1"/>
          </p:cNvSpPr>
          <p:nvPr>
            <p:ph type="title"/>
          </p:nvPr>
        </p:nvSpPr>
        <p:spPr/>
        <p:txBody>
          <a:bodyPr/>
          <a:lstStyle/>
          <a:p>
            <a:r>
              <a:rPr kumimoji="1" lang="ja-JP" altLang="en-US"/>
              <a:t>好意度合い悪意度合い表示機能</a:t>
            </a:r>
          </a:p>
        </p:txBody>
      </p:sp>
      <p:sp>
        <p:nvSpPr>
          <p:cNvPr id="3" name="コンテンツ プレースホルダー 2">
            <a:extLst>
              <a:ext uri="{FF2B5EF4-FFF2-40B4-BE49-F238E27FC236}">
                <a16:creationId xmlns:a16="http://schemas.microsoft.com/office/drawing/2014/main" xmlns="" id="{B9C0A435-0607-6F4A-AFE9-A1D8DF6F09DE}"/>
              </a:ext>
            </a:extLst>
          </p:cNvPr>
          <p:cNvSpPr>
            <a:spLocks noGrp="1"/>
          </p:cNvSpPr>
          <p:nvPr>
            <p:ph idx="1"/>
          </p:nvPr>
        </p:nvSpPr>
        <p:spPr/>
        <p:txBody>
          <a:bodyPr/>
          <a:lstStyle/>
          <a:p>
            <a:pPr marL="0" indent="0">
              <a:buNone/>
            </a:pPr>
            <a:r>
              <a:rPr kumimoji="1" lang="ja-JP" altLang="en-US"/>
              <a:t>各文が読み手に</a:t>
            </a:r>
            <a:r>
              <a:rPr kumimoji="1" lang="ja-JP" altLang="en-US">
                <a:solidFill>
                  <a:schemeClr val="accent2"/>
                </a:solidFill>
              </a:rPr>
              <a:t>好意</a:t>
            </a:r>
            <a:r>
              <a:rPr kumimoji="1" lang="en-US" altLang="ja-JP" dirty="0"/>
              <a:t>/</a:t>
            </a:r>
            <a:r>
              <a:rPr kumimoji="1" lang="ja-JP" altLang="en-US">
                <a:solidFill>
                  <a:schemeClr val="accent1"/>
                </a:solidFill>
              </a:rPr>
              <a:t>悪意</a:t>
            </a:r>
            <a:r>
              <a:rPr kumimoji="1" lang="ja-JP" altLang="en-US"/>
              <a:t>を与える度合いを視覚的に表示</a:t>
            </a:r>
          </a:p>
        </p:txBody>
      </p:sp>
      <p:sp>
        <p:nvSpPr>
          <p:cNvPr id="4" name="日付プレースホルダー 3">
            <a:extLst>
              <a:ext uri="{FF2B5EF4-FFF2-40B4-BE49-F238E27FC236}">
                <a16:creationId xmlns:a16="http://schemas.microsoft.com/office/drawing/2014/main" xmlns="" id="{728C2212-52B3-574A-88F3-808AB8A29BA1}"/>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6989C296-7EC6-A849-92DA-116CDCDE0308}"/>
              </a:ext>
            </a:extLst>
          </p:cNvPr>
          <p:cNvSpPr>
            <a:spLocks noGrp="1"/>
          </p:cNvSpPr>
          <p:nvPr>
            <p:ph type="sldNum" sz="quarter" idx="12"/>
          </p:nvPr>
        </p:nvSpPr>
        <p:spPr/>
        <p:txBody>
          <a:bodyPr/>
          <a:lstStyle/>
          <a:p>
            <a:fld id="{3A98EE3D-8CD1-4C3F-BD1C-C98C9596463C}" type="slidenum">
              <a:rPr lang="en-US" smtClean="0"/>
              <a:pPr/>
              <a:t>15</a:t>
            </a:fld>
            <a:endParaRPr lang="en-US" dirty="0"/>
          </a:p>
        </p:txBody>
      </p:sp>
      <p:sp>
        <p:nvSpPr>
          <p:cNvPr id="6" name="コンテンツ プレースホルダー 5">
            <a:extLst>
              <a:ext uri="{FF2B5EF4-FFF2-40B4-BE49-F238E27FC236}">
                <a16:creationId xmlns:a16="http://schemas.microsoft.com/office/drawing/2014/main" xmlns="" id="{1CCFAF79-B970-964C-9C43-0222D98A5740}"/>
              </a:ext>
            </a:extLst>
          </p:cNvPr>
          <p:cNvSpPr>
            <a:spLocks noGrp="1"/>
          </p:cNvSpPr>
          <p:nvPr>
            <p:ph sz="quarter" idx="13"/>
          </p:nvPr>
        </p:nvSpPr>
        <p:spPr/>
        <p:txBody>
          <a:bodyPr/>
          <a:lstStyle/>
          <a:p>
            <a:r>
              <a:rPr lang="ja-JP" altLang="en-US"/>
              <a:t>好意と悪意の表現の可視化による文章推敲支援システム</a:t>
            </a:r>
          </a:p>
          <a:p>
            <a:endParaRPr lang="ja-JP" altLang="en-US"/>
          </a:p>
          <a:p>
            <a:endParaRPr kumimoji="1" lang="ja-JP" altLang="en-US"/>
          </a:p>
        </p:txBody>
      </p:sp>
      <p:grpSp>
        <p:nvGrpSpPr>
          <p:cNvPr id="9" name="グループ化 8">
            <a:extLst>
              <a:ext uri="{FF2B5EF4-FFF2-40B4-BE49-F238E27FC236}">
                <a16:creationId xmlns:a16="http://schemas.microsoft.com/office/drawing/2014/main" xmlns="" id="{C7F3713C-D4FC-0048-BB10-5E2655D0E838}"/>
              </a:ext>
            </a:extLst>
          </p:cNvPr>
          <p:cNvGrpSpPr/>
          <p:nvPr/>
        </p:nvGrpSpPr>
        <p:grpSpPr>
          <a:xfrm>
            <a:off x="528976" y="2202028"/>
            <a:ext cx="8086047" cy="3150692"/>
            <a:chOff x="528976" y="2635164"/>
            <a:chExt cx="8086047" cy="3150692"/>
          </a:xfrm>
        </p:grpSpPr>
        <p:pic>
          <p:nvPicPr>
            <p:cNvPr id="7" name="図 6">
              <a:extLst>
                <a:ext uri="{FF2B5EF4-FFF2-40B4-BE49-F238E27FC236}">
                  <a16:creationId xmlns:a16="http://schemas.microsoft.com/office/drawing/2014/main" xmlns="" id="{5658283A-F42C-344B-A743-3C4A2441F33F}"/>
                </a:ext>
              </a:extLst>
            </p:cNvPr>
            <p:cNvPicPr>
              <a:picLocks noChangeAspect="1"/>
            </p:cNvPicPr>
            <p:nvPr/>
          </p:nvPicPr>
          <p:blipFill rotWithShape="1">
            <a:blip r:embed="rId2"/>
            <a:srcRect l="6312" t="28800" r="4308" b="16437"/>
            <a:stretch/>
          </p:blipFill>
          <p:spPr>
            <a:xfrm>
              <a:off x="528976" y="2636780"/>
              <a:ext cx="8086046" cy="3147461"/>
            </a:xfrm>
            <a:prstGeom prst="rect">
              <a:avLst/>
            </a:prstGeom>
            <a:ln>
              <a:solidFill>
                <a:schemeClr val="tx1"/>
              </a:solidFill>
            </a:ln>
            <a:effectLst>
              <a:outerShdw blurRad="50800" dist="38100" dir="2700000" algn="tl" rotWithShape="0">
                <a:prstClr val="black">
                  <a:alpha val="40000"/>
                </a:prstClr>
              </a:outerShdw>
            </a:effectLst>
          </p:spPr>
        </p:pic>
        <p:sp>
          <p:nvSpPr>
            <p:cNvPr id="8" name="正方形/長方形 7">
              <a:extLst>
                <a:ext uri="{FF2B5EF4-FFF2-40B4-BE49-F238E27FC236}">
                  <a16:creationId xmlns:a16="http://schemas.microsoft.com/office/drawing/2014/main" xmlns="" id="{A0A46068-FB7F-E446-8FCA-AE5DD851F341}"/>
                </a:ext>
              </a:extLst>
            </p:cNvPr>
            <p:cNvSpPr/>
            <p:nvPr/>
          </p:nvSpPr>
          <p:spPr>
            <a:xfrm>
              <a:off x="4697129" y="2635164"/>
              <a:ext cx="3917894" cy="3150692"/>
            </a:xfrm>
            <a:prstGeom prst="rect">
              <a:avLst/>
            </a:prstGeom>
            <a:no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xmlns="" id="{65C950DE-4CEF-A34B-B260-06427470ECD7}"/>
              </a:ext>
            </a:extLst>
          </p:cNvPr>
          <p:cNvSpPr txBox="1"/>
          <p:nvPr/>
        </p:nvSpPr>
        <p:spPr>
          <a:xfrm>
            <a:off x="528976" y="5678905"/>
            <a:ext cx="8086045" cy="461665"/>
          </a:xfrm>
          <a:prstGeom prst="rect">
            <a:avLst/>
          </a:prstGeom>
          <a:noFill/>
        </p:spPr>
        <p:txBody>
          <a:bodyPr wrap="square" rtlCol="0">
            <a:spAutoFit/>
          </a:bodyPr>
          <a:lstStyle/>
          <a:p>
            <a:r>
              <a:rPr kumimoji="1" lang="ja-JP" altLang="en-US" sz="2400">
                <a:solidFill>
                  <a:schemeClr val="accent2"/>
                </a:solidFill>
              </a:rPr>
              <a:t>好意モデル</a:t>
            </a:r>
            <a:r>
              <a:rPr kumimoji="1" lang="ja-JP" altLang="en-US" sz="2400"/>
              <a:t>，</a:t>
            </a:r>
            <a:r>
              <a:rPr kumimoji="1" lang="ja-JP" altLang="en-US" sz="2400">
                <a:solidFill>
                  <a:schemeClr val="accent1"/>
                </a:solidFill>
              </a:rPr>
              <a:t>悪意モデル</a:t>
            </a:r>
            <a:r>
              <a:rPr kumimoji="1" lang="ja-JP" altLang="en-US" sz="2400"/>
              <a:t>の分類結果をパーセント形式で表示</a:t>
            </a:r>
          </a:p>
        </p:txBody>
      </p:sp>
    </p:spTree>
    <p:extLst>
      <p:ext uri="{BB962C8B-B14F-4D97-AF65-F5344CB8AC3E}">
        <p14:creationId xmlns:p14="http://schemas.microsoft.com/office/powerpoint/2010/main" val="86593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77BC4BD-2D64-D746-9B2D-C9405758BE77}"/>
              </a:ext>
            </a:extLst>
          </p:cNvPr>
          <p:cNvSpPr>
            <a:spLocks noGrp="1"/>
          </p:cNvSpPr>
          <p:nvPr>
            <p:ph type="title"/>
          </p:nvPr>
        </p:nvSpPr>
        <p:spPr/>
        <p:txBody>
          <a:bodyPr/>
          <a:lstStyle/>
          <a:p>
            <a:r>
              <a:rPr kumimoji="1" lang="ja-JP" altLang="en-US"/>
              <a:t>メッセージ表示機能</a:t>
            </a:r>
          </a:p>
        </p:txBody>
      </p:sp>
      <p:pic>
        <p:nvPicPr>
          <p:cNvPr id="19" name="コンテンツ プレースホルダー 18">
            <a:extLst>
              <a:ext uri="{FF2B5EF4-FFF2-40B4-BE49-F238E27FC236}">
                <a16:creationId xmlns:a16="http://schemas.microsoft.com/office/drawing/2014/main" xmlns="" id="{5D48BB4C-D576-8E4F-9769-7190C7876CA3}"/>
              </a:ext>
            </a:extLst>
          </p:cNvPr>
          <p:cNvPicPr>
            <a:picLocks noGrp="1" noChangeAspect="1"/>
          </p:cNvPicPr>
          <p:nvPr>
            <p:ph idx="1"/>
          </p:nvPr>
        </p:nvPicPr>
        <p:blipFill rotWithShape="1">
          <a:blip r:embed="rId2"/>
          <a:srcRect l="14233" t="12227" r="16440" b="2491"/>
          <a:stretch/>
        </p:blipFill>
        <p:spPr>
          <a:xfrm>
            <a:off x="407383" y="2813268"/>
            <a:ext cx="8504138" cy="600647"/>
          </a:xfrm>
          <a:ln w="38100">
            <a:solidFill>
              <a:schemeClr val="accent6"/>
            </a:solidFill>
          </a:ln>
          <a:effectLst>
            <a:outerShdw blurRad="50800" dist="38100" dir="2700000" algn="tl" rotWithShape="0">
              <a:prstClr val="black">
                <a:alpha val="40000"/>
              </a:prstClr>
            </a:outerShdw>
          </a:effectLst>
        </p:spPr>
      </p:pic>
      <p:sp>
        <p:nvSpPr>
          <p:cNvPr id="4" name="日付プレースホルダー 3">
            <a:extLst>
              <a:ext uri="{FF2B5EF4-FFF2-40B4-BE49-F238E27FC236}">
                <a16:creationId xmlns:a16="http://schemas.microsoft.com/office/drawing/2014/main" xmlns="" id="{AB8B8E25-F7C4-C946-A85B-2DC55C23C3EF}"/>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3FD541A2-B4E3-464E-872B-5FDC438C3C57}"/>
              </a:ext>
            </a:extLst>
          </p:cNvPr>
          <p:cNvSpPr>
            <a:spLocks noGrp="1"/>
          </p:cNvSpPr>
          <p:nvPr>
            <p:ph type="sldNum" sz="quarter" idx="12"/>
          </p:nvPr>
        </p:nvSpPr>
        <p:spPr/>
        <p:txBody>
          <a:bodyPr/>
          <a:lstStyle/>
          <a:p>
            <a:fld id="{3A98EE3D-8CD1-4C3F-BD1C-C98C9596463C}" type="slidenum">
              <a:rPr lang="en-US" smtClean="0"/>
              <a:pPr/>
              <a:t>16</a:t>
            </a:fld>
            <a:endParaRPr lang="en-US" dirty="0"/>
          </a:p>
        </p:txBody>
      </p:sp>
      <p:sp>
        <p:nvSpPr>
          <p:cNvPr id="6" name="コンテンツ プレースホルダー 5">
            <a:extLst>
              <a:ext uri="{FF2B5EF4-FFF2-40B4-BE49-F238E27FC236}">
                <a16:creationId xmlns:a16="http://schemas.microsoft.com/office/drawing/2014/main" xmlns="" id="{D3BA4AF8-9102-5C4A-B687-618906F80F66}"/>
              </a:ext>
            </a:extLst>
          </p:cNvPr>
          <p:cNvSpPr>
            <a:spLocks noGrp="1"/>
          </p:cNvSpPr>
          <p:nvPr>
            <p:ph sz="quarter" idx="13"/>
          </p:nvPr>
        </p:nvSpPr>
        <p:spPr/>
        <p:txBody>
          <a:bodyPr/>
          <a:lstStyle/>
          <a:p>
            <a:r>
              <a:rPr lang="ja-JP" altLang="en-US"/>
              <a:t>好意と悪意の表現の可視化による文章推敲支援システム</a:t>
            </a:r>
          </a:p>
        </p:txBody>
      </p:sp>
      <p:sp>
        <p:nvSpPr>
          <p:cNvPr id="8" name="スライド番号プレースホルダー 3">
            <a:extLst>
              <a:ext uri="{FF2B5EF4-FFF2-40B4-BE49-F238E27FC236}">
                <a16:creationId xmlns:a16="http://schemas.microsoft.com/office/drawing/2014/main" xmlns="" id="{8144B927-B66E-594C-B7AB-41C06E43C2F5}"/>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800" b="0" i="0" kern="1200">
                <a:solidFill>
                  <a:schemeClr val="tx1"/>
                </a:solidFill>
                <a:latin typeface="MS PGothic" panose="020B0600070205080204" pitchFamily="34" charset="-128"/>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882E75B5-F11A-4566-86E5-AD2A8F725522}" type="slidenum">
              <a:rPr lang="ja-JP" altLang="en-US" smtClean="0"/>
              <a:pPr/>
              <a:t>16</a:t>
            </a:fld>
            <a:endParaRPr lang="ja-JP" altLang="en-US"/>
          </a:p>
        </p:txBody>
      </p:sp>
      <p:sp>
        <p:nvSpPr>
          <p:cNvPr id="12" name="テキスト ボックス 11">
            <a:extLst>
              <a:ext uri="{FF2B5EF4-FFF2-40B4-BE49-F238E27FC236}">
                <a16:creationId xmlns:a16="http://schemas.microsoft.com/office/drawing/2014/main" xmlns="" id="{6EBDEC01-4C6A-944E-A44E-6DE979472C38}"/>
              </a:ext>
            </a:extLst>
          </p:cNvPr>
          <p:cNvSpPr txBox="1"/>
          <p:nvPr/>
        </p:nvSpPr>
        <p:spPr>
          <a:xfrm>
            <a:off x="407383" y="2227281"/>
            <a:ext cx="5202891" cy="461665"/>
          </a:xfrm>
          <a:prstGeom prst="rect">
            <a:avLst/>
          </a:prstGeom>
          <a:noFill/>
        </p:spPr>
        <p:txBody>
          <a:bodyPr wrap="square" rtlCol="0">
            <a:spAutoFit/>
          </a:bodyPr>
          <a:lstStyle/>
          <a:p>
            <a:pPr algn="ctr"/>
            <a:r>
              <a:rPr kumimoji="1" lang="en-US" altLang="ja-JP" sz="2400" dirty="0">
                <a:solidFill>
                  <a:srgbClr val="1C37FF"/>
                </a:solidFill>
                <a:latin typeface="ＭＳ Ｐゴシック" panose="020B0600070205080204" pitchFamily="50" charset="-128"/>
                <a:ea typeface="ＭＳ Ｐゴシック" panose="020B0600070205080204" pitchFamily="50" charset="-128"/>
              </a:rPr>
              <a:t>&lt;1.</a:t>
            </a:r>
            <a:r>
              <a:rPr kumimoji="1" lang="ja-JP" altLang="en-US" sz="2400">
                <a:solidFill>
                  <a:srgbClr val="1C37FF"/>
                </a:solidFill>
                <a:latin typeface="ＭＳ Ｐゴシック" panose="020B0600070205080204" pitchFamily="50" charset="-128"/>
                <a:ea typeface="ＭＳ Ｐゴシック" panose="020B0600070205080204" pitchFamily="50" charset="-128"/>
              </a:rPr>
              <a:t>悪意</a:t>
            </a:r>
            <a:r>
              <a:rPr lang="ja-JP" altLang="en-US" sz="2400">
                <a:solidFill>
                  <a:srgbClr val="1C37FF"/>
                </a:solidFill>
                <a:latin typeface="ＭＳ Ｐゴシック" panose="020B0600070205080204" pitchFamily="50" charset="-128"/>
                <a:ea typeface="ＭＳ Ｐゴシック" panose="020B0600070205080204" pitchFamily="50" charset="-128"/>
              </a:rPr>
              <a:t>を含む表現</a:t>
            </a:r>
            <a:r>
              <a:rPr kumimoji="1" lang="ja-JP" altLang="en-US" sz="2400">
                <a:solidFill>
                  <a:srgbClr val="1C37FF"/>
                </a:solidFill>
                <a:latin typeface="ＭＳ Ｐゴシック" panose="020B0600070205080204" pitchFamily="50" charset="-128"/>
                <a:ea typeface="ＭＳ Ｐゴシック" panose="020B0600070205080204" pitchFamily="50" charset="-128"/>
              </a:rPr>
              <a:t>が</a:t>
            </a:r>
            <a:r>
              <a:rPr kumimoji="1" lang="ja-JP" altLang="en-US" sz="2400" dirty="0">
                <a:solidFill>
                  <a:srgbClr val="1C37FF"/>
                </a:solidFill>
                <a:latin typeface="ＭＳ Ｐゴシック" panose="020B0600070205080204" pitchFamily="50" charset="-128"/>
                <a:ea typeface="ＭＳ Ｐゴシック" panose="020B0600070205080204" pitchFamily="50" charset="-128"/>
              </a:rPr>
              <a:t>含まれている時</a:t>
            </a:r>
            <a:r>
              <a:rPr kumimoji="1" lang="en-US" altLang="ja-JP" sz="2400" dirty="0">
                <a:solidFill>
                  <a:srgbClr val="1C37FF"/>
                </a:solidFill>
                <a:latin typeface="ＭＳ Ｐゴシック" panose="020B0600070205080204" pitchFamily="50" charset="-128"/>
                <a:ea typeface="ＭＳ Ｐゴシック" panose="020B0600070205080204" pitchFamily="50" charset="-128"/>
              </a:rPr>
              <a:t>&gt;</a:t>
            </a:r>
            <a:endParaRPr kumimoji="1" lang="ja-JP" altLang="en-US" sz="2400" dirty="0">
              <a:solidFill>
                <a:srgbClr val="1C37FF"/>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xmlns="" id="{A9B8982A-2445-3B4C-A8D1-445E7BC17AA4}"/>
              </a:ext>
            </a:extLst>
          </p:cNvPr>
          <p:cNvSpPr txBox="1"/>
          <p:nvPr/>
        </p:nvSpPr>
        <p:spPr>
          <a:xfrm>
            <a:off x="407383" y="1216778"/>
            <a:ext cx="7856982" cy="954107"/>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読み手に好感を持ってもらうための</a:t>
            </a:r>
            <a:r>
              <a:rPr kumimoji="1" lang="en-US" altLang="ja-JP" sz="2800" dirty="0">
                <a:latin typeface="ＭＳ Ｐゴシック" panose="020B0600070205080204" pitchFamily="50" charset="-128"/>
                <a:ea typeface="ＭＳ Ｐゴシック" panose="020B0600070205080204" pitchFamily="50" charset="-128"/>
              </a:rPr>
              <a:t/>
            </a:r>
            <a:br>
              <a:rPr kumimoji="1" lang="en-US" altLang="ja-JP" sz="2800" dirty="0">
                <a:latin typeface="ＭＳ Ｐゴシック" panose="020B0600070205080204" pitchFamily="50" charset="-128"/>
                <a:ea typeface="ＭＳ Ｐゴシック" panose="020B0600070205080204" pitchFamily="50" charset="-128"/>
              </a:rPr>
            </a:br>
            <a:r>
              <a:rPr kumimoji="1" lang="ja-JP" altLang="en-US" sz="2800">
                <a:latin typeface="ＭＳ Ｐゴシック" panose="020B0600070205080204" pitchFamily="50" charset="-128"/>
                <a:ea typeface="ＭＳ Ｐゴシック" panose="020B0600070205080204" pitchFamily="50" charset="-128"/>
              </a:rPr>
              <a:t>文章</a:t>
            </a:r>
            <a:r>
              <a:rPr lang="ja-JP" altLang="en-US" sz="2800">
                <a:latin typeface="ＭＳ Ｐゴシック" panose="020B0600070205080204" pitchFamily="50" charset="-128"/>
                <a:ea typeface="ＭＳ Ｐゴシック" panose="020B0600070205080204" pitchFamily="50" charset="-128"/>
              </a:rPr>
              <a:t>推敲</a:t>
            </a:r>
            <a:r>
              <a:rPr kumimoji="1" lang="ja-JP" altLang="en-US" sz="2800">
                <a:latin typeface="ＭＳ Ｐゴシック" panose="020B0600070205080204" pitchFamily="50" charset="-128"/>
                <a:ea typeface="ＭＳ Ｐゴシック" panose="020B0600070205080204" pitchFamily="50" charset="-128"/>
              </a:rPr>
              <a:t>の</a:t>
            </a:r>
            <a:r>
              <a:rPr kumimoji="1" lang="ja-JP" altLang="en-US" sz="2800" dirty="0">
                <a:latin typeface="ＭＳ Ｐゴシック" panose="020B0600070205080204" pitchFamily="50" charset="-128"/>
                <a:ea typeface="ＭＳ Ｐゴシック" panose="020B0600070205080204" pitchFamily="50" charset="-128"/>
              </a:rPr>
              <a:t>指針を、以下の優先順に表示</a:t>
            </a:r>
          </a:p>
        </p:txBody>
      </p:sp>
      <p:sp>
        <p:nvSpPr>
          <p:cNvPr id="14" name="テキスト ボックス 13">
            <a:extLst>
              <a:ext uri="{FF2B5EF4-FFF2-40B4-BE49-F238E27FC236}">
                <a16:creationId xmlns:a16="http://schemas.microsoft.com/office/drawing/2014/main" xmlns="" id="{FC712A2C-99ED-2E44-94C9-1A150B405F87}"/>
              </a:ext>
            </a:extLst>
          </p:cNvPr>
          <p:cNvSpPr txBox="1"/>
          <p:nvPr/>
        </p:nvSpPr>
        <p:spPr>
          <a:xfrm>
            <a:off x="407383" y="3531443"/>
            <a:ext cx="5332881" cy="461665"/>
          </a:xfrm>
          <a:prstGeom prst="rect">
            <a:avLst/>
          </a:prstGeom>
          <a:noFill/>
        </p:spPr>
        <p:txBody>
          <a:bodyPr wrap="square" rtlCol="0">
            <a:spAutoFit/>
          </a:bodyPr>
          <a:lstStyle/>
          <a:p>
            <a:pPr algn="ctr"/>
            <a:r>
              <a:rPr kumimoji="1" lang="en-US" altLang="ja-JP" sz="2400" dirty="0">
                <a:solidFill>
                  <a:srgbClr val="1C37FF"/>
                </a:solidFill>
                <a:latin typeface="ＭＳ Ｐゴシック" panose="020B0600070205080204" pitchFamily="50" charset="-128"/>
                <a:ea typeface="ＭＳ Ｐゴシック" panose="020B0600070205080204" pitchFamily="50" charset="-128"/>
              </a:rPr>
              <a:t>&lt;2.</a:t>
            </a:r>
            <a:r>
              <a:rPr kumimoji="1" lang="ja-JP" altLang="en-US" sz="2400">
                <a:solidFill>
                  <a:srgbClr val="1C37FF"/>
                </a:solidFill>
                <a:latin typeface="ＭＳ Ｐゴシック" panose="020B0600070205080204" pitchFamily="50" charset="-128"/>
                <a:ea typeface="ＭＳ Ｐゴシック" panose="020B0600070205080204" pitchFamily="50" charset="-128"/>
              </a:rPr>
              <a:t>好意</a:t>
            </a:r>
            <a:r>
              <a:rPr lang="ja-JP" altLang="en-US" sz="2400">
                <a:solidFill>
                  <a:srgbClr val="1C37FF"/>
                </a:solidFill>
                <a:latin typeface="ＭＳ Ｐゴシック" panose="020B0600070205080204" pitchFamily="50" charset="-128"/>
                <a:ea typeface="ＭＳ Ｐゴシック" panose="020B0600070205080204" pitchFamily="50" charset="-128"/>
              </a:rPr>
              <a:t>の表現を</a:t>
            </a:r>
            <a:r>
              <a:rPr lang="ja-JP" altLang="en-US" sz="2400" dirty="0">
                <a:solidFill>
                  <a:srgbClr val="1C37FF"/>
                </a:solidFill>
                <a:latin typeface="ＭＳ Ｐゴシック" panose="020B0600070205080204" pitchFamily="50" charset="-128"/>
                <a:ea typeface="ＭＳ Ｐゴシック" panose="020B0600070205080204" pitchFamily="50" charset="-128"/>
              </a:rPr>
              <a:t>含む文</a:t>
            </a:r>
            <a:r>
              <a:rPr lang="ja-JP" altLang="en-US" sz="2400">
                <a:solidFill>
                  <a:srgbClr val="1C37FF"/>
                </a:solidFill>
                <a:latin typeface="ＭＳ Ｐゴシック" panose="020B0600070205080204" pitchFamily="50" charset="-128"/>
                <a:ea typeface="ＭＳ Ｐゴシック" panose="020B0600070205080204" pitchFamily="50" charset="-128"/>
              </a:rPr>
              <a:t>が</a:t>
            </a:r>
            <a:r>
              <a:rPr lang="en-US" altLang="ja-JP" sz="2400" dirty="0">
                <a:solidFill>
                  <a:srgbClr val="1C37FF"/>
                </a:solidFill>
                <a:latin typeface="ＭＳ Ｐゴシック" panose="020B0600070205080204" pitchFamily="50" charset="-128"/>
                <a:ea typeface="ＭＳ Ｐゴシック" panose="020B0600070205080204" pitchFamily="50" charset="-128"/>
              </a:rPr>
              <a:t>3</a:t>
            </a:r>
            <a:r>
              <a:rPr lang="ja-JP" altLang="en-US" sz="2400">
                <a:solidFill>
                  <a:srgbClr val="1C37FF"/>
                </a:solidFill>
                <a:latin typeface="ＭＳ Ｐゴシック" panose="020B0600070205080204" pitchFamily="50" charset="-128"/>
                <a:ea typeface="ＭＳ Ｐゴシック" panose="020B0600070205080204" pitchFamily="50" charset="-128"/>
              </a:rPr>
              <a:t>文未満</a:t>
            </a:r>
            <a:r>
              <a:rPr kumimoji="1" lang="en-US" altLang="ja-JP" sz="2400" dirty="0">
                <a:solidFill>
                  <a:srgbClr val="1C37FF"/>
                </a:solidFill>
                <a:latin typeface="ＭＳ Ｐゴシック" panose="020B0600070205080204" pitchFamily="50" charset="-128"/>
                <a:ea typeface="ＭＳ Ｐゴシック" panose="020B0600070205080204" pitchFamily="50" charset="-128"/>
              </a:rPr>
              <a:t>&gt;</a:t>
            </a:r>
            <a:endParaRPr kumimoji="1" lang="ja-JP" altLang="en-US" sz="2400" dirty="0">
              <a:solidFill>
                <a:srgbClr val="1C37FF"/>
              </a:solidFill>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xmlns="" id="{6261C75E-1A4A-0741-AF17-6AE0A42D7D91}"/>
              </a:ext>
            </a:extLst>
          </p:cNvPr>
          <p:cNvSpPr txBox="1"/>
          <p:nvPr/>
        </p:nvSpPr>
        <p:spPr>
          <a:xfrm>
            <a:off x="407383" y="4835446"/>
            <a:ext cx="5332882" cy="461665"/>
          </a:xfrm>
          <a:prstGeom prst="rect">
            <a:avLst/>
          </a:prstGeom>
          <a:noFill/>
        </p:spPr>
        <p:txBody>
          <a:bodyPr wrap="square" rtlCol="0">
            <a:spAutoFit/>
          </a:bodyPr>
          <a:lstStyle/>
          <a:p>
            <a:pPr algn="ctr"/>
            <a:r>
              <a:rPr kumimoji="1" lang="en-US" altLang="ja-JP" sz="2400" dirty="0">
                <a:solidFill>
                  <a:srgbClr val="1C37FF"/>
                </a:solidFill>
                <a:latin typeface="ＭＳ Ｐゴシック" panose="020B0600070205080204" pitchFamily="50" charset="-128"/>
                <a:ea typeface="ＭＳ Ｐゴシック" panose="020B0600070205080204" pitchFamily="50" charset="-128"/>
              </a:rPr>
              <a:t>&lt;3.</a:t>
            </a:r>
            <a:r>
              <a:rPr kumimoji="1" lang="ja-JP" altLang="en-US" sz="2400">
                <a:solidFill>
                  <a:srgbClr val="1C37FF"/>
                </a:solidFill>
                <a:latin typeface="ＭＳ Ｐゴシック" panose="020B0600070205080204" pitchFamily="50" charset="-128"/>
                <a:ea typeface="ＭＳ Ｐゴシック" panose="020B0600070205080204" pitchFamily="50" charset="-128"/>
              </a:rPr>
              <a:t>好意</a:t>
            </a:r>
            <a:r>
              <a:rPr lang="ja-JP" altLang="en-US" sz="2400">
                <a:solidFill>
                  <a:srgbClr val="1C37FF"/>
                </a:solidFill>
                <a:latin typeface="ＭＳ Ｐゴシック" panose="020B0600070205080204" pitchFamily="50" charset="-128"/>
                <a:ea typeface="ＭＳ Ｐゴシック" panose="020B0600070205080204" pitchFamily="50" charset="-128"/>
              </a:rPr>
              <a:t>の表現を</a:t>
            </a:r>
            <a:r>
              <a:rPr lang="ja-JP" altLang="en-US" sz="2400" dirty="0">
                <a:solidFill>
                  <a:srgbClr val="1C37FF"/>
                </a:solidFill>
                <a:latin typeface="ＭＳ Ｐゴシック" panose="020B0600070205080204" pitchFamily="50" charset="-128"/>
                <a:ea typeface="ＭＳ Ｐゴシック" panose="020B0600070205080204" pitchFamily="50" charset="-128"/>
              </a:rPr>
              <a:t>含む文</a:t>
            </a:r>
            <a:r>
              <a:rPr lang="ja-JP" altLang="en-US" sz="2400">
                <a:solidFill>
                  <a:srgbClr val="1C37FF"/>
                </a:solidFill>
                <a:latin typeface="ＭＳ Ｐゴシック" panose="020B0600070205080204" pitchFamily="50" charset="-128"/>
                <a:ea typeface="ＭＳ Ｐゴシック" panose="020B0600070205080204" pitchFamily="50" charset="-128"/>
              </a:rPr>
              <a:t>が</a:t>
            </a:r>
            <a:r>
              <a:rPr lang="en-US" altLang="ja-JP" sz="2400" dirty="0">
                <a:solidFill>
                  <a:srgbClr val="1C37FF"/>
                </a:solidFill>
                <a:latin typeface="ＭＳ Ｐゴシック" panose="020B0600070205080204" pitchFamily="50" charset="-128"/>
                <a:ea typeface="ＭＳ Ｐゴシック" panose="020B0600070205080204" pitchFamily="50" charset="-128"/>
              </a:rPr>
              <a:t>3</a:t>
            </a:r>
            <a:r>
              <a:rPr lang="ja-JP" altLang="en-US" sz="2400">
                <a:solidFill>
                  <a:srgbClr val="1C37FF"/>
                </a:solidFill>
                <a:latin typeface="ＭＳ Ｐゴシック" panose="020B0600070205080204" pitchFamily="50" charset="-128"/>
                <a:ea typeface="ＭＳ Ｐゴシック" panose="020B0600070205080204" pitchFamily="50" charset="-128"/>
              </a:rPr>
              <a:t>文以上</a:t>
            </a:r>
            <a:r>
              <a:rPr kumimoji="1" lang="en-US" altLang="ja-JP" sz="2400" dirty="0">
                <a:solidFill>
                  <a:srgbClr val="1C37FF"/>
                </a:solidFill>
                <a:latin typeface="ＭＳ Ｐゴシック" panose="020B0600070205080204" pitchFamily="50" charset="-128"/>
                <a:ea typeface="ＭＳ Ｐゴシック" panose="020B0600070205080204" pitchFamily="50" charset="-128"/>
              </a:rPr>
              <a:t>&gt;</a:t>
            </a:r>
            <a:endParaRPr kumimoji="1" lang="ja-JP" altLang="en-US" sz="2400" dirty="0">
              <a:solidFill>
                <a:srgbClr val="1C37FF"/>
              </a:solidFill>
              <a:latin typeface="ＭＳ Ｐゴシック" panose="020B0600070205080204" pitchFamily="50" charset="-128"/>
              <a:ea typeface="ＭＳ Ｐゴシック" panose="020B0600070205080204" pitchFamily="50" charset="-128"/>
            </a:endParaRPr>
          </a:p>
        </p:txBody>
      </p:sp>
      <p:pic>
        <p:nvPicPr>
          <p:cNvPr id="21" name="図 20">
            <a:extLst>
              <a:ext uri="{FF2B5EF4-FFF2-40B4-BE49-F238E27FC236}">
                <a16:creationId xmlns:a16="http://schemas.microsoft.com/office/drawing/2014/main" xmlns="" id="{C0366C3C-237F-A84B-91F5-79832F60B726}"/>
              </a:ext>
            </a:extLst>
          </p:cNvPr>
          <p:cNvPicPr>
            <a:picLocks noChangeAspect="1"/>
          </p:cNvPicPr>
          <p:nvPr/>
        </p:nvPicPr>
        <p:blipFill rotWithShape="1">
          <a:blip r:embed="rId3"/>
          <a:srcRect l="23333" t="8540" r="25098" b="3316"/>
          <a:stretch/>
        </p:blipFill>
        <p:spPr>
          <a:xfrm>
            <a:off x="1511901" y="4117282"/>
            <a:ext cx="6134994" cy="600647"/>
          </a:xfrm>
          <a:prstGeom prst="rect">
            <a:avLst/>
          </a:prstGeom>
          <a:ln w="38100">
            <a:solidFill>
              <a:schemeClr val="accent6"/>
            </a:solidFill>
          </a:ln>
          <a:effectLst>
            <a:outerShdw blurRad="50800" dist="38100" dir="2700000" algn="tl" rotWithShape="0">
              <a:prstClr val="black">
                <a:alpha val="40000"/>
              </a:prstClr>
            </a:outerShdw>
          </a:effectLst>
        </p:spPr>
      </p:pic>
      <p:pic>
        <p:nvPicPr>
          <p:cNvPr id="23" name="図 22">
            <a:extLst>
              <a:ext uri="{FF2B5EF4-FFF2-40B4-BE49-F238E27FC236}">
                <a16:creationId xmlns:a16="http://schemas.microsoft.com/office/drawing/2014/main" xmlns="" id="{D5FE9BFB-F390-F84A-A827-6C70C82F08A9}"/>
              </a:ext>
            </a:extLst>
          </p:cNvPr>
          <p:cNvPicPr>
            <a:picLocks noChangeAspect="1"/>
          </p:cNvPicPr>
          <p:nvPr/>
        </p:nvPicPr>
        <p:blipFill rotWithShape="1">
          <a:blip r:embed="rId4"/>
          <a:srcRect l="14411" t="7020" r="16274" b="4941"/>
          <a:stretch/>
        </p:blipFill>
        <p:spPr>
          <a:xfrm>
            <a:off x="536409" y="5421296"/>
            <a:ext cx="8246086" cy="600647"/>
          </a:xfrm>
          <a:prstGeom prst="rect">
            <a:avLst/>
          </a:prstGeom>
          <a:ln w="38100">
            <a:solidFill>
              <a:schemeClr val="accent6"/>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109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1AC83E3-E58E-C244-A0C1-FCC373F62C5B}"/>
              </a:ext>
            </a:extLst>
          </p:cNvPr>
          <p:cNvSpPr>
            <a:spLocks noGrp="1"/>
          </p:cNvSpPr>
          <p:nvPr>
            <p:ph type="title"/>
          </p:nvPr>
        </p:nvSpPr>
        <p:spPr/>
        <p:txBody>
          <a:bodyPr/>
          <a:lstStyle/>
          <a:p>
            <a:r>
              <a:rPr kumimoji="1" lang="ja-JP" altLang="en-US"/>
              <a:t>文章のスコア表示機能</a:t>
            </a:r>
          </a:p>
        </p:txBody>
      </p:sp>
      <p:sp>
        <p:nvSpPr>
          <p:cNvPr id="4" name="日付プレースホルダー 3">
            <a:extLst>
              <a:ext uri="{FF2B5EF4-FFF2-40B4-BE49-F238E27FC236}">
                <a16:creationId xmlns:a16="http://schemas.microsoft.com/office/drawing/2014/main" xmlns="" id="{FAB71A72-66A1-0843-953B-31BE620D724F}"/>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D89D2729-56DC-2449-8790-D4BE36A3D372}"/>
              </a:ext>
            </a:extLst>
          </p:cNvPr>
          <p:cNvSpPr>
            <a:spLocks noGrp="1"/>
          </p:cNvSpPr>
          <p:nvPr>
            <p:ph type="sldNum" sz="quarter" idx="12"/>
          </p:nvPr>
        </p:nvSpPr>
        <p:spPr/>
        <p:txBody>
          <a:bodyPr/>
          <a:lstStyle/>
          <a:p>
            <a:fld id="{3A98EE3D-8CD1-4C3F-BD1C-C98C9596463C}" type="slidenum">
              <a:rPr lang="en-US" smtClean="0"/>
              <a:pPr/>
              <a:t>17</a:t>
            </a:fld>
            <a:endParaRPr lang="en-US" dirty="0"/>
          </a:p>
        </p:txBody>
      </p:sp>
      <p:sp>
        <p:nvSpPr>
          <p:cNvPr id="6" name="コンテンツ プレースホルダー 5">
            <a:extLst>
              <a:ext uri="{FF2B5EF4-FFF2-40B4-BE49-F238E27FC236}">
                <a16:creationId xmlns:a16="http://schemas.microsoft.com/office/drawing/2014/main" xmlns="" id="{55ADCE50-6909-7D49-9C5F-1CFCA4F3DC3E}"/>
              </a:ext>
            </a:extLst>
          </p:cNvPr>
          <p:cNvSpPr>
            <a:spLocks noGrp="1"/>
          </p:cNvSpPr>
          <p:nvPr>
            <p:ph sz="quarter" idx="13"/>
          </p:nvPr>
        </p:nvSpPr>
        <p:spPr/>
        <p:txBody>
          <a:bodyPr/>
          <a:lstStyle/>
          <a:p>
            <a:r>
              <a:rPr lang="ja-JP" altLang="en-US"/>
              <a:t>好意と悪意の表現の可視化による文章推敲支援システム</a:t>
            </a:r>
          </a:p>
        </p:txBody>
      </p:sp>
      <p:pic>
        <p:nvPicPr>
          <p:cNvPr id="8" name="図 7">
            <a:extLst>
              <a:ext uri="{FF2B5EF4-FFF2-40B4-BE49-F238E27FC236}">
                <a16:creationId xmlns:a16="http://schemas.microsoft.com/office/drawing/2014/main" xmlns="" id="{73EB6E08-CD7A-684B-BA62-B39BDED667ED}"/>
              </a:ext>
            </a:extLst>
          </p:cNvPr>
          <p:cNvPicPr>
            <a:picLocks noChangeAspect="1"/>
          </p:cNvPicPr>
          <p:nvPr/>
        </p:nvPicPr>
        <p:blipFill rotWithShape="1">
          <a:blip r:embed="rId2"/>
          <a:srcRect l="4004" t="22068" r="49961" b="71849"/>
          <a:stretch/>
        </p:blipFill>
        <p:spPr>
          <a:xfrm>
            <a:off x="407383" y="3048000"/>
            <a:ext cx="8329222" cy="950259"/>
          </a:xfrm>
          <a:prstGeom prst="rect">
            <a:avLst/>
          </a:prstGeom>
          <a:ln w="38100">
            <a:solidFill>
              <a:schemeClr val="accent2"/>
            </a:solidFill>
          </a:ln>
          <a:effectLst>
            <a:outerShdw blurRad="50800" dist="38100" dir="2700000" algn="tl" rotWithShape="0">
              <a:prstClr val="black">
                <a:alpha val="40000"/>
              </a:prstClr>
            </a:outerShdw>
          </a:effectLst>
        </p:spPr>
      </p:pic>
      <p:sp>
        <p:nvSpPr>
          <p:cNvPr id="17" name="テキスト ボックス 16">
            <a:extLst>
              <a:ext uri="{FF2B5EF4-FFF2-40B4-BE49-F238E27FC236}">
                <a16:creationId xmlns:a16="http://schemas.microsoft.com/office/drawing/2014/main" xmlns="" id="{C1FC41AB-B3D0-CA4A-A1F7-D3AFCFEFBE87}"/>
              </a:ext>
            </a:extLst>
          </p:cNvPr>
          <p:cNvSpPr txBox="1"/>
          <p:nvPr/>
        </p:nvSpPr>
        <p:spPr>
          <a:xfrm>
            <a:off x="407384" y="1212148"/>
            <a:ext cx="8329222" cy="954107"/>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好意</a:t>
            </a:r>
            <a:r>
              <a:rPr kumimoji="1" lang="ja-JP" altLang="en-US" sz="2800">
                <a:latin typeface="ＭＳ Ｐゴシック" panose="020B0600070205080204" pitchFamily="50" charset="-128"/>
                <a:ea typeface="ＭＳ Ｐゴシック" panose="020B0600070205080204" pitchFamily="50" charset="-128"/>
              </a:rPr>
              <a:t>と悪意を</a:t>
            </a:r>
            <a:r>
              <a:rPr kumimoji="1" lang="ja-JP" altLang="en-US" sz="2800" dirty="0">
                <a:latin typeface="ＭＳ Ｐゴシック" panose="020B0600070205080204" pitchFamily="50" charset="-128"/>
                <a:ea typeface="ＭＳ Ｐゴシック" panose="020B0600070205080204" pitchFamily="50" charset="-128"/>
              </a:rPr>
              <a:t>含む文の割合を</a:t>
            </a:r>
            <a:r>
              <a:rPr kumimoji="1" lang="ja-JP" altLang="en-US" sz="2800">
                <a:latin typeface="ＭＳ Ｐゴシック" panose="020B0600070205080204" pitchFamily="50" charset="-128"/>
                <a:ea typeface="ＭＳ Ｐゴシック" panose="020B0600070205080204" pitchFamily="50" charset="-128"/>
              </a:rPr>
              <a:t>視覚的に表示して　　　文章推敲の</a:t>
            </a:r>
            <a:r>
              <a:rPr kumimoji="1" lang="ja-JP" altLang="en-US" sz="2800" dirty="0">
                <a:latin typeface="ＭＳ Ｐゴシック" panose="020B0600070205080204" pitchFamily="50" charset="-128"/>
                <a:ea typeface="ＭＳ Ｐゴシック" panose="020B0600070205080204" pitchFamily="50" charset="-128"/>
              </a:rPr>
              <a:t>目安としてもらう</a:t>
            </a:r>
            <a:endParaRPr kumimoji="1" lang="en-US" altLang="ja-JP" sz="2800" dirty="0">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xmlns="" id="{9F550319-2206-C245-B08D-0DE028634287}"/>
              </a:ext>
            </a:extLst>
          </p:cNvPr>
          <p:cNvSpPr txBox="1"/>
          <p:nvPr/>
        </p:nvSpPr>
        <p:spPr>
          <a:xfrm>
            <a:off x="407383" y="4813884"/>
            <a:ext cx="8198358" cy="830997"/>
          </a:xfrm>
          <a:prstGeom prst="rect">
            <a:avLst/>
          </a:prstGeom>
          <a:noFill/>
        </p:spPr>
        <p:txBody>
          <a:bodyPr wrap="square" rtlCol="0">
            <a:spAutoFit/>
          </a:bodyPr>
          <a:lstStyle/>
          <a:p>
            <a:r>
              <a:rPr lang="en-US" altLang="ja-JP" sz="2400" dirty="0">
                <a:solidFill>
                  <a:srgbClr val="1C37FF"/>
                </a:solidFill>
                <a:latin typeface="ＭＳ Ｐゴシック" panose="020B0600070205080204" pitchFamily="50" charset="-128"/>
                <a:ea typeface="ＭＳ Ｐゴシック" panose="020B0600070205080204" pitchFamily="50" charset="-128"/>
              </a:rPr>
              <a:t>&lt;</a:t>
            </a:r>
            <a:r>
              <a:rPr lang="ja-JP" altLang="en-US" sz="2400" dirty="0">
                <a:solidFill>
                  <a:srgbClr val="1C37FF"/>
                </a:solidFill>
                <a:latin typeface="ＭＳ Ｐゴシック" panose="020B0600070205080204" pitchFamily="50" charset="-128"/>
                <a:ea typeface="ＭＳ Ｐゴシック" panose="020B0600070205080204" pitchFamily="50" charset="-128"/>
              </a:rPr>
              <a:t>点数の計算方法</a:t>
            </a:r>
            <a:r>
              <a:rPr lang="en-US" altLang="ja-JP" sz="2400" dirty="0">
                <a:solidFill>
                  <a:srgbClr val="1C37FF"/>
                </a:solidFill>
                <a:latin typeface="ＭＳ Ｐゴシック" panose="020B0600070205080204" pitchFamily="50" charset="-128"/>
                <a:ea typeface="ＭＳ Ｐゴシック" panose="020B0600070205080204" pitchFamily="50" charset="-128"/>
              </a:rPr>
              <a:t>&gt;</a:t>
            </a:r>
          </a:p>
          <a:p>
            <a:r>
              <a:rPr kumimoji="1" lang="ja-JP" altLang="en-US" sz="2400">
                <a:latin typeface="ＭＳ Ｐゴシック" panose="020B0600070205080204" pitchFamily="50" charset="-128"/>
                <a:ea typeface="ＭＳ Ｐゴシック" panose="020B0600070205080204" pitchFamily="50" charset="-128"/>
              </a:rPr>
              <a:t>好意を含む文や単語の全文に対する割合</a:t>
            </a:r>
            <a:r>
              <a:rPr kumimoji="1" lang="en-US" altLang="ja-JP" sz="2400" dirty="0">
                <a:latin typeface="ＭＳ Ｐゴシック" panose="020B0600070205080204" pitchFamily="50" charset="-128"/>
                <a:ea typeface="ＭＳ Ｐゴシック" panose="020B0600070205080204" pitchFamily="50" charset="-128"/>
              </a:rPr>
              <a:t>1</a:t>
            </a:r>
            <a:r>
              <a:rPr lang="ja-JP" altLang="en-US"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につき</a:t>
            </a:r>
            <a:r>
              <a:rPr lang="ja-JP" altLang="en-US" sz="2400" dirty="0">
                <a:latin typeface="ＭＳ Ｐゴシック" panose="020B0600070205080204" pitchFamily="50" charset="-128"/>
                <a:ea typeface="ＭＳ Ｐゴシック" panose="020B0600070205080204" pitchFamily="50" charset="-128"/>
              </a:rPr>
              <a:t>２点</a:t>
            </a:r>
            <a:endParaRPr kumimoji="1" lang="en-US" altLang="ja-JP"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6219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92F2735-AD62-A644-BD48-0D3E8F6A64F1}"/>
              </a:ext>
            </a:extLst>
          </p:cNvPr>
          <p:cNvSpPr>
            <a:spLocks noGrp="1"/>
          </p:cNvSpPr>
          <p:nvPr>
            <p:ph type="title"/>
          </p:nvPr>
        </p:nvSpPr>
        <p:spPr/>
        <p:txBody>
          <a:bodyPr/>
          <a:lstStyle/>
          <a:p>
            <a:r>
              <a:rPr kumimoji="1" lang="ja-JP" altLang="en-US"/>
              <a:t>文章の編集機能</a:t>
            </a:r>
          </a:p>
        </p:txBody>
      </p:sp>
      <p:sp>
        <p:nvSpPr>
          <p:cNvPr id="3" name="コンテンツ プレースホルダー 2">
            <a:extLst>
              <a:ext uri="{FF2B5EF4-FFF2-40B4-BE49-F238E27FC236}">
                <a16:creationId xmlns:a16="http://schemas.microsoft.com/office/drawing/2014/main" xmlns="" id="{A50D66C1-4404-FD41-ACEE-A9E163B49177}"/>
              </a:ext>
            </a:extLst>
          </p:cNvPr>
          <p:cNvSpPr>
            <a:spLocks noGrp="1"/>
          </p:cNvSpPr>
          <p:nvPr>
            <p:ph idx="1"/>
          </p:nvPr>
        </p:nvSpPr>
        <p:spPr/>
        <p:txBody>
          <a:bodyPr/>
          <a:lstStyle/>
          <a:p>
            <a:pPr marL="0" indent="0">
              <a:buNone/>
            </a:pPr>
            <a:r>
              <a:rPr kumimoji="1" lang="ja-JP" altLang="en-US"/>
              <a:t>テキストエリアで文章を編集できる</a:t>
            </a:r>
          </a:p>
        </p:txBody>
      </p:sp>
      <p:sp>
        <p:nvSpPr>
          <p:cNvPr id="4" name="日付プレースホルダー 3">
            <a:extLst>
              <a:ext uri="{FF2B5EF4-FFF2-40B4-BE49-F238E27FC236}">
                <a16:creationId xmlns:a16="http://schemas.microsoft.com/office/drawing/2014/main" xmlns="" id="{7FE9EF28-C42C-244C-91CF-3F4C5281E76A}"/>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551B5F50-AA50-344E-9D9C-CBC120680AF0}"/>
              </a:ext>
            </a:extLst>
          </p:cNvPr>
          <p:cNvSpPr>
            <a:spLocks noGrp="1"/>
          </p:cNvSpPr>
          <p:nvPr>
            <p:ph type="sldNum" sz="quarter" idx="12"/>
          </p:nvPr>
        </p:nvSpPr>
        <p:spPr/>
        <p:txBody>
          <a:bodyPr/>
          <a:lstStyle/>
          <a:p>
            <a:fld id="{3A98EE3D-8CD1-4C3F-BD1C-C98C9596463C}" type="slidenum">
              <a:rPr lang="en-US" smtClean="0"/>
              <a:pPr/>
              <a:t>18</a:t>
            </a:fld>
            <a:endParaRPr lang="en-US" dirty="0"/>
          </a:p>
        </p:txBody>
      </p:sp>
      <p:sp>
        <p:nvSpPr>
          <p:cNvPr id="6" name="コンテンツ プレースホルダー 5">
            <a:extLst>
              <a:ext uri="{FF2B5EF4-FFF2-40B4-BE49-F238E27FC236}">
                <a16:creationId xmlns:a16="http://schemas.microsoft.com/office/drawing/2014/main" xmlns="" id="{2B9AF7BA-EB2C-0845-8ED1-C939F20A258E}"/>
              </a:ext>
            </a:extLst>
          </p:cNvPr>
          <p:cNvSpPr>
            <a:spLocks noGrp="1"/>
          </p:cNvSpPr>
          <p:nvPr>
            <p:ph sz="quarter" idx="13"/>
          </p:nvPr>
        </p:nvSpPr>
        <p:spPr/>
        <p:txBody>
          <a:bodyPr/>
          <a:lstStyle/>
          <a:p>
            <a:r>
              <a:rPr lang="ja-JP" altLang="en-US"/>
              <a:t>好意と悪意の表現の可視化による文章推敲支援システム</a:t>
            </a:r>
          </a:p>
          <a:p>
            <a:endParaRPr kumimoji="1" lang="ja-JP" altLang="en-US"/>
          </a:p>
        </p:txBody>
      </p:sp>
      <p:pic>
        <p:nvPicPr>
          <p:cNvPr id="7" name="図 6">
            <a:extLst>
              <a:ext uri="{FF2B5EF4-FFF2-40B4-BE49-F238E27FC236}">
                <a16:creationId xmlns:a16="http://schemas.microsoft.com/office/drawing/2014/main" xmlns="" id="{4A498790-B93E-EF4A-A47A-DDBA20384DBB}"/>
              </a:ext>
            </a:extLst>
          </p:cNvPr>
          <p:cNvPicPr>
            <a:picLocks noChangeAspect="1"/>
          </p:cNvPicPr>
          <p:nvPr/>
        </p:nvPicPr>
        <p:blipFill rotWithShape="1">
          <a:blip r:embed="rId2"/>
          <a:srcRect l="4355" t="28618" r="49960" b="16791"/>
          <a:stretch/>
        </p:blipFill>
        <p:spPr>
          <a:xfrm>
            <a:off x="1390816" y="1890311"/>
            <a:ext cx="6441095" cy="3496235"/>
          </a:xfrm>
          <a:prstGeom prst="rect">
            <a:avLst/>
          </a:prstGeom>
          <a:ln w="38100">
            <a:solidFill>
              <a:schemeClr val="accent1"/>
            </a:solidFill>
          </a:ln>
          <a:effectLst>
            <a:outerShdw blurRad="50800" dist="38100" dir="2700000" algn="tl" rotWithShape="0">
              <a:prstClr val="black">
                <a:alpha val="40000"/>
              </a:prstClr>
            </a:outerShdw>
          </a:effectLst>
        </p:spPr>
      </p:pic>
      <p:sp>
        <p:nvSpPr>
          <p:cNvPr id="9" name="テキスト ボックス 8">
            <a:extLst>
              <a:ext uri="{FF2B5EF4-FFF2-40B4-BE49-F238E27FC236}">
                <a16:creationId xmlns:a16="http://schemas.microsoft.com/office/drawing/2014/main" xmlns="" id="{219DE732-91CF-1B4D-B6D7-9A076A6DC0A0}"/>
              </a:ext>
            </a:extLst>
          </p:cNvPr>
          <p:cNvSpPr txBox="1"/>
          <p:nvPr/>
        </p:nvSpPr>
        <p:spPr>
          <a:xfrm>
            <a:off x="4170784" y="5761093"/>
            <a:ext cx="4344567" cy="461665"/>
          </a:xfrm>
          <a:prstGeom prst="rect">
            <a:avLst/>
          </a:prstGeom>
          <a:noFill/>
        </p:spPr>
        <p:txBody>
          <a:bodyPr wrap="square" rtlCol="0">
            <a:spAutoFit/>
          </a:bodyPr>
          <a:lstStyle/>
          <a:p>
            <a:r>
              <a:rPr kumimoji="1" lang="ja-JP" altLang="en-US" sz="2400">
                <a:latin typeface="ＭＳ Ｐゴシック" panose="020B0600070205080204" pitchFamily="50" charset="-128"/>
                <a:ea typeface="ＭＳ Ｐゴシック" panose="020B0600070205080204" pitchFamily="50" charset="-128"/>
              </a:rPr>
              <a:t>文章推敲のデモ</a:t>
            </a:r>
            <a:r>
              <a:rPr kumimoji="1" lang="ja-JP" altLang="en-US" sz="2400" dirty="0">
                <a:latin typeface="ＭＳ Ｐゴシック" panose="020B0600070205080204" pitchFamily="50" charset="-128"/>
                <a:ea typeface="ＭＳ Ｐゴシック" panose="020B0600070205080204" pitchFamily="50" charset="-128"/>
              </a:rPr>
              <a:t>をお見せします</a:t>
            </a:r>
            <a:endParaRPr kumimoji="1" lang="en-US" altLang="ja-JP"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14419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73DA5FB-5B79-4D4C-B894-ECD3514745B1}"/>
              </a:ext>
            </a:extLst>
          </p:cNvPr>
          <p:cNvSpPr>
            <a:spLocks noGrp="1"/>
          </p:cNvSpPr>
          <p:nvPr>
            <p:ph type="title"/>
          </p:nvPr>
        </p:nvSpPr>
        <p:spPr/>
        <p:txBody>
          <a:bodyPr/>
          <a:lstStyle/>
          <a:p>
            <a:r>
              <a:rPr kumimoji="1" lang="ja-JP" altLang="en-US"/>
              <a:t>文章推敲支援機能の効果の検証実験</a:t>
            </a:r>
          </a:p>
        </p:txBody>
      </p:sp>
      <p:sp>
        <p:nvSpPr>
          <p:cNvPr id="4" name="日付プレースホルダー 3">
            <a:extLst>
              <a:ext uri="{FF2B5EF4-FFF2-40B4-BE49-F238E27FC236}">
                <a16:creationId xmlns:a16="http://schemas.microsoft.com/office/drawing/2014/main" xmlns="" id="{ABCF5620-4ABD-B947-8A2F-CD3C2E544CAF}"/>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FFD9207B-4E00-AE4E-B576-6C2C98803E4C}"/>
              </a:ext>
            </a:extLst>
          </p:cNvPr>
          <p:cNvSpPr>
            <a:spLocks noGrp="1"/>
          </p:cNvSpPr>
          <p:nvPr>
            <p:ph type="sldNum" sz="quarter" idx="12"/>
          </p:nvPr>
        </p:nvSpPr>
        <p:spPr/>
        <p:txBody>
          <a:bodyPr/>
          <a:lstStyle/>
          <a:p>
            <a:fld id="{3A98EE3D-8CD1-4C3F-BD1C-C98C9596463C}" type="slidenum">
              <a:rPr lang="en-US" smtClean="0"/>
              <a:pPr/>
              <a:t>19</a:t>
            </a:fld>
            <a:endParaRPr lang="en-US" dirty="0"/>
          </a:p>
        </p:txBody>
      </p:sp>
      <p:sp>
        <p:nvSpPr>
          <p:cNvPr id="7" name="テキスト ボックス 6">
            <a:extLst>
              <a:ext uri="{FF2B5EF4-FFF2-40B4-BE49-F238E27FC236}">
                <a16:creationId xmlns:a16="http://schemas.microsoft.com/office/drawing/2014/main" xmlns="" id="{377A5107-F642-EB4F-B83B-8BB32B890B89}"/>
              </a:ext>
            </a:extLst>
          </p:cNvPr>
          <p:cNvSpPr txBox="1"/>
          <p:nvPr/>
        </p:nvSpPr>
        <p:spPr>
          <a:xfrm>
            <a:off x="412016" y="1232370"/>
            <a:ext cx="8343347" cy="2359300"/>
          </a:xfrm>
          <a:prstGeom prst="rect">
            <a:avLst/>
          </a:prstGeom>
          <a:noFill/>
          <a:ln w="38100">
            <a:solidFill>
              <a:srgbClr val="0432FF"/>
            </a:solidFill>
          </a:ln>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実験１：</a:t>
            </a:r>
            <a:r>
              <a:rPr kumimoji="1" lang="ja-JP" altLang="en-US" sz="2000" dirty="0">
                <a:latin typeface="ＭＳ Ｐゴシック" panose="020B0600070205080204" pitchFamily="50" charset="-128"/>
                <a:ea typeface="ＭＳ Ｐゴシック" panose="020B0600070205080204" pitchFamily="50" charset="-128"/>
              </a:rPr>
              <a:t>提案システムを</a:t>
            </a:r>
            <a:r>
              <a:rPr kumimoji="1" lang="ja-JP" altLang="en-US" sz="2000">
                <a:latin typeface="ＭＳ Ｐゴシック" panose="020B0600070205080204" pitchFamily="50" charset="-128"/>
                <a:ea typeface="ＭＳ Ｐゴシック" panose="020B0600070205080204" pitchFamily="50" charset="-128"/>
              </a:rPr>
              <a:t>用い</a:t>
            </a:r>
            <a:r>
              <a:rPr lang="ja-JP" altLang="en-US" sz="2000">
                <a:latin typeface="ＭＳ Ｐゴシック" panose="020B0600070205080204" pitchFamily="50" charset="-128"/>
                <a:ea typeface="ＭＳ Ｐゴシック" panose="020B0600070205080204" pitchFamily="50" charset="-128"/>
              </a:rPr>
              <a:t>た</a:t>
            </a:r>
            <a:r>
              <a:rPr kumimoji="1" lang="ja-JP" altLang="en-US" sz="2000">
                <a:latin typeface="ＭＳ Ｐゴシック" panose="020B0600070205080204" pitchFamily="50" charset="-128"/>
                <a:ea typeface="ＭＳ Ｐゴシック" panose="020B0600070205080204" pitchFamily="50" charset="-128"/>
              </a:rPr>
              <a:t>文章推敲</a:t>
            </a:r>
            <a:endParaRPr kumimoji="1" lang="en-US" altLang="ja-JP" sz="2000" dirty="0">
              <a:latin typeface="ＭＳ Ｐゴシック" panose="020B0600070205080204" pitchFamily="50" charset="-128"/>
              <a:ea typeface="ＭＳ Ｐゴシック" panose="020B0600070205080204" pitchFamily="50" charset="-128"/>
            </a:endParaRPr>
          </a:p>
          <a:p>
            <a:endParaRPr kumimoji="1"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実験課題</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4</a:t>
            </a:r>
            <a:r>
              <a:rPr kumimoji="1" lang="ja-JP" altLang="en-US" sz="2000" dirty="0">
                <a:latin typeface="ＭＳ Ｐゴシック" panose="020B0600070205080204" pitchFamily="50" charset="-128"/>
                <a:ea typeface="ＭＳ Ｐゴシック" panose="020B0600070205080204" pitchFamily="50" charset="-128"/>
              </a:rPr>
              <a:t>つの状況設定における</a:t>
            </a:r>
            <a:r>
              <a:rPr kumimoji="1" lang="ja-JP" altLang="en-US" sz="2000">
                <a:latin typeface="ＭＳ Ｐゴシック" panose="020B0600070205080204" pitchFamily="50" charset="-128"/>
                <a:ea typeface="ＭＳ Ｐゴシック" panose="020B0600070205080204" pitchFamily="50" charset="-128"/>
              </a:rPr>
              <a:t>メール</a:t>
            </a:r>
            <a:r>
              <a:rPr lang="ja-JP" altLang="en-US" sz="2000">
                <a:latin typeface="ＭＳ Ｐゴシック" panose="020B0600070205080204" pitchFamily="50" charset="-128"/>
                <a:ea typeface="ＭＳ Ｐゴシック" panose="020B0600070205080204" pitchFamily="50" charset="-128"/>
              </a:rPr>
              <a:t>の</a:t>
            </a:r>
            <a:r>
              <a:rPr kumimoji="1" lang="ja-JP" altLang="en-US" sz="2000">
                <a:latin typeface="ＭＳ Ｐゴシック" panose="020B0600070205080204" pitchFamily="50" charset="-128"/>
                <a:ea typeface="ＭＳ Ｐゴシック" panose="020B0600070205080204" pitchFamily="50" charset="-128"/>
              </a:rPr>
              <a:t>作成</a:t>
            </a:r>
            <a:endParaRPr kumimoji="1"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en-US" altLang="ja-JP" sz="2000" dirty="0">
                <a:latin typeface="ＭＳ Ｐゴシック" panose="020B0600070205080204" pitchFamily="50" charset="-128"/>
                <a:ea typeface="ＭＳ Ｐゴシック" panose="020B0600070205080204" pitchFamily="50" charset="-128"/>
              </a:rPr>
              <a:t>1</a:t>
            </a:r>
            <a:r>
              <a:rPr lang="ja-JP" altLang="en-US" sz="2000">
                <a:latin typeface="ＭＳ Ｐゴシック" panose="020B0600070205080204" pitchFamily="50" charset="-128"/>
                <a:ea typeface="ＭＳ Ｐゴシック" panose="020B0600070205080204" pitchFamily="50" charset="-128"/>
              </a:rPr>
              <a:t>回目：支援なしで作成</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en-US" altLang="ja-JP" sz="2000" dirty="0">
                <a:latin typeface="ＭＳ Ｐゴシック" panose="020B0600070205080204" pitchFamily="50" charset="-128"/>
                <a:ea typeface="ＭＳ Ｐゴシック" panose="020B0600070205080204" pitchFamily="50" charset="-128"/>
              </a:rPr>
              <a:t>2</a:t>
            </a:r>
            <a:r>
              <a:rPr lang="ja-JP" altLang="en-US" sz="2000">
                <a:latin typeface="ＭＳ Ｐゴシック" panose="020B0600070205080204" pitchFamily="50" charset="-128"/>
                <a:ea typeface="ＭＳ Ｐゴシック" panose="020B0600070205080204" pitchFamily="50" charset="-128"/>
              </a:rPr>
              <a:t>回目：</a:t>
            </a:r>
            <a:r>
              <a:rPr lang="en-US" altLang="ja-JP" sz="2000" dirty="0">
                <a:latin typeface="ＭＳ Ｐゴシック" panose="020B0600070205080204" pitchFamily="50" charset="-128"/>
                <a:ea typeface="ＭＳ Ｐゴシック" panose="020B0600070205080204" pitchFamily="50" charset="-128"/>
              </a:rPr>
              <a:t>1</a:t>
            </a:r>
            <a:r>
              <a:rPr lang="ja-JP" altLang="en-US" sz="2000">
                <a:latin typeface="ＭＳ Ｐゴシック" panose="020B0600070205080204" pitchFamily="50" charset="-128"/>
                <a:ea typeface="ＭＳ Ｐゴシック" panose="020B0600070205080204" pitchFamily="50" charset="-128"/>
              </a:rPr>
              <a:t>回目で作成したメールを提案システム無しで推敲</a:t>
            </a:r>
            <a:r>
              <a:rPr lang="en-US" altLang="ja-JP" sz="2000" dirty="0">
                <a:latin typeface="ＭＳ Ｐゴシック" panose="020B0600070205080204" pitchFamily="50" charset="-128"/>
                <a:ea typeface="ＭＳ Ｐゴシック" panose="020B0600070205080204" pitchFamily="50" charset="-128"/>
              </a:rPr>
              <a:t/>
            </a:r>
            <a:br>
              <a:rPr lang="en-US" altLang="ja-JP" sz="2000" dirty="0">
                <a:latin typeface="ＭＳ Ｐゴシック" panose="020B0600070205080204" pitchFamily="50" charset="-128"/>
                <a:ea typeface="ＭＳ Ｐゴシック" panose="020B0600070205080204" pitchFamily="50" charset="-128"/>
              </a:rPr>
            </a:br>
            <a:r>
              <a:rPr lang="en-US" altLang="ja-JP" sz="2000" dirty="0">
                <a:latin typeface="ＭＳ Ｐゴシック" panose="020B0600070205080204" pitchFamily="50" charset="-128"/>
                <a:ea typeface="ＭＳ Ｐゴシック" panose="020B0600070205080204" pitchFamily="50" charset="-128"/>
              </a:rPr>
              <a:t>3</a:t>
            </a:r>
            <a:r>
              <a:rPr lang="ja-JP" altLang="en-US" sz="2000">
                <a:latin typeface="ＭＳ Ｐゴシック" panose="020B0600070205080204" pitchFamily="50" charset="-128"/>
                <a:ea typeface="ＭＳ Ｐゴシック" panose="020B0600070205080204" pitchFamily="50" charset="-128"/>
              </a:rPr>
              <a:t>回目：</a:t>
            </a:r>
            <a:r>
              <a:rPr lang="en-US" altLang="ja-JP" sz="2000" dirty="0">
                <a:latin typeface="ＭＳ Ｐゴシック" panose="020B0600070205080204" pitchFamily="50" charset="-128"/>
                <a:ea typeface="ＭＳ Ｐゴシック" panose="020B0600070205080204" pitchFamily="50" charset="-128"/>
              </a:rPr>
              <a:t>2</a:t>
            </a:r>
            <a:r>
              <a:rPr lang="ja-JP" altLang="en-US" sz="2000">
                <a:latin typeface="ＭＳ Ｐゴシック" panose="020B0600070205080204" pitchFamily="50" charset="-128"/>
                <a:ea typeface="ＭＳ Ｐゴシック" panose="020B0600070205080204" pitchFamily="50" charset="-128"/>
              </a:rPr>
              <a:t>回目で推敲した</a:t>
            </a:r>
            <a:r>
              <a:rPr lang="ja-JP" altLang="en-US" sz="2000" dirty="0">
                <a:latin typeface="ＭＳ Ｐゴシック" panose="020B0600070205080204" pitchFamily="50" charset="-128"/>
                <a:ea typeface="ＭＳ Ｐゴシック" panose="020B0600070205080204" pitchFamily="50" charset="-128"/>
              </a:rPr>
              <a:t>メールを提案</a:t>
            </a:r>
            <a:r>
              <a:rPr kumimoji="1" lang="ja-JP" altLang="en-US" sz="2000" dirty="0">
                <a:latin typeface="ＭＳ Ｐゴシック" panose="020B0600070205080204" pitchFamily="50" charset="-128"/>
                <a:ea typeface="ＭＳ Ｐゴシック" panose="020B0600070205080204" pitchFamily="50" charset="-128"/>
              </a:rPr>
              <a:t>システムに</a:t>
            </a:r>
            <a:r>
              <a:rPr kumimoji="1" lang="ja-JP" altLang="en-US" sz="2000">
                <a:latin typeface="ＭＳ Ｐゴシック" panose="020B0600070205080204" pitchFamily="50" charset="-128"/>
                <a:ea typeface="ＭＳ Ｐゴシック" panose="020B0600070205080204" pitchFamily="50" charset="-128"/>
              </a:rPr>
              <a:t>入力して</a:t>
            </a:r>
            <a:r>
              <a:rPr lang="ja-JP" altLang="en-US" sz="2000">
                <a:latin typeface="ＭＳ Ｐゴシック" panose="020B0600070205080204" pitchFamily="50" charset="-128"/>
                <a:ea typeface="ＭＳ Ｐゴシック" panose="020B0600070205080204" pitchFamily="50" charset="-128"/>
              </a:rPr>
              <a:t>推敲</a:t>
            </a:r>
            <a:endParaRPr kumimoji="1"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dirty="0">
                <a:solidFill>
                  <a:srgbClr val="FF0000"/>
                </a:solidFill>
                <a:latin typeface="ＭＳ Ｐゴシック" panose="020B0600070205080204" pitchFamily="50" charset="-128"/>
                <a:ea typeface="ＭＳ Ｐゴシック" panose="020B0600070205080204" pitchFamily="50" charset="-128"/>
              </a:rPr>
              <a:t>被験者</a:t>
            </a:r>
            <a:r>
              <a:rPr lang="ja-JP" altLang="en-US" sz="2000" dirty="0">
                <a:latin typeface="ＭＳ Ｐゴシック" panose="020B0600070205080204" pitchFamily="50" charset="-128"/>
                <a:ea typeface="ＭＳ Ｐゴシック" panose="020B0600070205080204" pitchFamily="50" charset="-128"/>
              </a:rPr>
              <a:t>：</a:t>
            </a:r>
            <a:r>
              <a:rPr lang="ja-JP" altLang="en-US" sz="2000">
                <a:latin typeface="ＭＳ Ｐゴシック" panose="020B0600070205080204" pitchFamily="50" charset="-128"/>
                <a:ea typeface="ＭＳ Ｐゴシック" panose="020B0600070205080204" pitchFamily="50" charset="-128"/>
              </a:rPr>
              <a:t>理系大学生</a:t>
            </a:r>
            <a:r>
              <a:rPr lang="en-US" altLang="ja-JP" sz="2000" dirty="0">
                <a:latin typeface="ＭＳ Ｐゴシック" panose="020B0600070205080204" pitchFamily="50" charset="-128"/>
                <a:ea typeface="ＭＳ Ｐゴシック" panose="020B0600070205080204" pitchFamily="50" charset="-128"/>
              </a:rPr>
              <a:t>11</a:t>
            </a:r>
            <a:r>
              <a:rPr lang="ja-JP" altLang="en-US" sz="2000">
                <a:latin typeface="ＭＳ Ｐゴシック" panose="020B0600070205080204" pitchFamily="50" charset="-128"/>
                <a:ea typeface="ＭＳ Ｐゴシック" panose="020B0600070205080204" pitchFamily="50" charset="-128"/>
              </a:rPr>
              <a:t>名</a:t>
            </a:r>
            <a:endParaRPr lang="en-US" altLang="ja-JP" sz="2000" dirty="0">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xmlns="" id="{CB7C033B-1676-254C-9641-AD4AF7CC1C55}"/>
              </a:ext>
            </a:extLst>
          </p:cNvPr>
          <p:cNvSpPr txBox="1"/>
          <p:nvPr/>
        </p:nvSpPr>
        <p:spPr>
          <a:xfrm>
            <a:off x="412016" y="3855020"/>
            <a:ext cx="8343347" cy="2420856"/>
          </a:xfrm>
          <a:prstGeom prst="rect">
            <a:avLst/>
          </a:prstGeom>
          <a:noFill/>
          <a:ln w="38100">
            <a:solidFill>
              <a:srgbClr val="FF0000"/>
            </a:solidFill>
          </a:ln>
        </p:spPr>
        <p:txBody>
          <a:bodyPr wrap="square" rtlCol="0">
            <a:spAutoFit/>
          </a:bodyPr>
          <a:lstStyle/>
          <a:p>
            <a:pPr>
              <a:lnSpc>
                <a:spcPct val="110000"/>
              </a:lnSpc>
            </a:pPr>
            <a:r>
              <a:rPr kumimoji="1" lang="ja-JP" altLang="en-US" sz="2000" dirty="0">
                <a:latin typeface="ＭＳ Ｐゴシック" panose="020B0600070205080204" pitchFamily="50" charset="-128"/>
                <a:ea typeface="ＭＳ Ｐゴシック" panose="020B0600070205080204" pitchFamily="50" charset="-128"/>
              </a:rPr>
              <a:t>実験</a:t>
            </a:r>
            <a:r>
              <a:rPr lang="ja-JP" altLang="en-US" sz="2000" dirty="0">
                <a:latin typeface="ＭＳ Ｐゴシック" panose="020B0600070205080204" pitchFamily="50" charset="-128"/>
                <a:ea typeface="ＭＳ Ｐゴシック" panose="020B0600070205080204" pitchFamily="50" charset="-128"/>
              </a:rPr>
              <a:t>２：実験</a:t>
            </a:r>
            <a:r>
              <a:rPr lang="ja-JP" altLang="en-US" sz="2000">
                <a:latin typeface="ＭＳ Ｐゴシック" panose="020B0600070205080204" pitchFamily="50" charset="-128"/>
                <a:ea typeface="ＭＳ Ｐゴシック" panose="020B0600070205080204" pitchFamily="50" charset="-128"/>
              </a:rPr>
              <a:t>１で推敲された</a:t>
            </a:r>
            <a:r>
              <a:rPr lang="ja-JP" altLang="en-US" sz="2000" dirty="0">
                <a:latin typeface="ＭＳ Ｐゴシック" panose="020B0600070205080204" pitchFamily="50" charset="-128"/>
                <a:ea typeface="ＭＳ Ｐゴシック" panose="020B0600070205080204" pitchFamily="50" charset="-128"/>
              </a:rPr>
              <a:t>メールの評価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実験課題</a:t>
            </a:r>
            <a:r>
              <a:rPr kumimoji="1" lang="ja-JP" altLang="en-US" sz="2000" dirty="0">
                <a:latin typeface="ＭＳ Ｐゴシック" panose="020B0600070205080204" pitchFamily="50" charset="-128"/>
                <a:ea typeface="ＭＳ Ｐゴシック" panose="020B0600070205080204" pitchFamily="50" charset="-128"/>
              </a:rPr>
              <a:t>：実験</a:t>
            </a:r>
            <a:r>
              <a:rPr lang="ja-JP" altLang="en-US" sz="2000">
                <a:latin typeface="ＭＳ Ｐゴシック" panose="020B0600070205080204" pitchFamily="50" charset="-128"/>
                <a:ea typeface="ＭＳ Ｐゴシック" panose="020B0600070205080204" pitchFamily="50" charset="-128"/>
              </a:rPr>
              <a:t>１で推敲された</a:t>
            </a:r>
            <a:r>
              <a:rPr kumimoji="1" lang="ja-JP" altLang="en-US" sz="2000">
                <a:latin typeface="ＭＳ Ｐゴシック" panose="020B0600070205080204" pitchFamily="50" charset="-128"/>
                <a:ea typeface="ＭＳ Ｐゴシック" panose="020B0600070205080204" pitchFamily="50" charset="-128"/>
              </a:rPr>
              <a:t>メール</a:t>
            </a:r>
            <a:r>
              <a:rPr kumimoji="1" lang="en-US" altLang="ja-JP" sz="2000" dirty="0">
                <a:latin typeface="ＭＳ Ｐゴシック" panose="020B0600070205080204" pitchFamily="50" charset="-128"/>
                <a:ea typeface="ＭＳ Ｐゴシック" panose="020B0600070205080204" pitchFamily="50" charset="-128"/>
              </a:rPr>
              <a:t>(2,3</a:t>
            </a:r>
            <a:r>
              <a:rPr kumimoji="1" lang="ja-JP" altLang="en-US" sz="2000">
                <a:latin typeface="ＭＳ Ｐゴシック" panose="020B0600070205080204" pitchFamily="50" charset="-128"/>
                <a:ea typeface="ＭＳ Ｐゴシック" panose="020B0600070205080204" pitchFamily="50" charset="-128"/>
              </a:rPr>
              <a:t>回目のメール</a:t>
            </a:r>
            <a:r>
              <a:rPr kumimoji="1" lang="en-US" altLang="ja-JP" sz="2000" dirty="0">
                <a:latin typeface="ＭＳ Ｐゴシック" panose="020B0600070205080204" pitchFamily="50" charset="-128"/>
                <a:ea typeface="ＭＳ Ｐゴシック" panose="020B0600070205080204" pitchFamily="50" charset="-128"/>
              </a:rPr>
              <a:t>)</a:t>
            </a:r>
            <a:r>
              <a:rPr lang="ja-JP" altLang="en-US" sz="2000">
                <a:latin typeface="ＭＳ Ｐゴシック" panose="020B0600070205080204" pitchFamily="50" charset="-128"/>
                <a:ea typeface="ＭＳ Ｐゴシック" panose="020B0600070205080204" pitchFamily="50" charset="-128"/>
              </a:rPr>
              <a:t>を自分が受け取った時の好感度を評価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a:latin typeface="ＭＳ Ｐゴシック" panose="020B0600070205080204" pitchFamily="50" charset="-128"/>
                <a:ea typeface="ＭＳ Ｐゴシック" panose="020B0600070205080204" pitchFamily="50" charset="-128"/>
              </a:rPr>
              <a:t>各メール：送り主に抱く好感度を</a:t>
            </a:r>
            <a:r>
              <a:rPr lang="en-US" altLang="ja-JP" sz="2000" dirty="0">
                <a:latin typeface="ＭＳ Ｐゴシック" panose="020B0600070205080204" pitchFamily="50" charset="-128"/>
                <a:ea typeface="ＭＳ Ｐゴシック" panose="020B0600070205080204" pitchFamily="50" charset="-128"/>
              </a:rPr>
              <a:t>7</a:t>
            </a:r>
            <a:r>
              <a:rPr lang="ja-JP" altLang="en-US" sz="2000">
                <a:latin typeface="ＭＳ Ｐゴシック" panose="020B0600070205080204" pitchFamily="50" charset="-128"/>
                <a:ea typeface="ＭＳ Ｐゴシック" panose="020B0600070205080204" pitchFamily="50" charset="-128"/>
              </a:rPr>
              <a:t>段階で評価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a:latin typeface="ＭＳ Ｐゴシック" panose="020B0600070205080204" pitchFamily="50" charset="-128"/>
                <a:ea typeface="ＭＳ Ｐゴシック" panose="020B0600070205080204" pitchFamily="50" charset="-128"/>
              </a:rPr>
              <a:t>各文　　</a:t>
            </a:r>
            <a:r>
              <a:rPr lang="en-US" altLang="ja-JP" sz="2000" dirty="0">
                <a:latin typeface="ＭＳ Ｐゴシック" panose="020B0600070205080204" pitchFamily="50" charset="-128"/>
                <a:ea typeface="ＭＳ Ｐゴシック" panose="020B0600070205080204" pitchFamily="50" charset="-128"/>
              </a:rPr>
              <a:t> </a:t>
            </a:r>
            <a:r>
              <a:rPr lang="ja-JP" altLang="en-US" sz="2000">
                <a:latin typeface="ＭＳ Ｐゴシック" panose="020B0600070205080204" pitchFamily="50" charset="-128"/>
                <a:ea typeface="ＭＳ Ｐゴシック" panose="020B0600070205080204" pitchFamily="50" charset="-128"/>
                <a:sym typeface="Wingdings" pitchFamily="2" charset="2"/>
              </a:rPr>
              <a:t>：</a:t>
            </a:r>
            <a:r>
              <a:rPr lang="en-US" altLang="ja-JP" sz="2000" dirty="0">
                <a:latin typeface="ＭＳ Ｐゴシック" panose="020B0600070205080204" pitchFamily="50" charset="-128"/>
                <a:ea typeface="ＭＳ Ｐゴシック" panose="020B0600070205080204" pitchFamily="50" charset="-128"/>
                <a:sym typeface="Wingdings" pitchFamily="2" charset="2"/>
              </a:rPr>
              <a:t>2,3</a:t>
            </a:r>
            <a:r>
              <a:rPr lang="ja-JP" altLang="en-US" sz="2000">
                <a:latin typeface="ＭＳ Ｐゴシック" panose="020B0600070205080204" pitchFamily="50" charset="-128"/>
                <a:ea typeface="ＭＳ Ｐゴシック" panose="020B0600070205080204" pitchFamily="50" charset="-128"/>
                <a:sym typeface="Wingdings" pitchFamily="2" charset="2"/>
              </a:rPr>
              <a:t>回目のメールを比較し，どちらがより送り主に好感を抱くか評価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dirty="0">
                <a:solidFill>
                  <a:srgbClr val="FF0000"/>
                </a:solidFill>
                <a:latin typeface="ＭＳ Ｐゴシック" panose="020B0600070205080204" pitchFamily="50" charset="-128"/>
                <a:ea typeface="ＭＳ Ｐゴシック" panose="020B0600070205080204" pitchFamily="50" charset="-128"/>
              </a:rPr>
              <a:t>被験者</a:t>
            </a:r>
            <a:r>
              <a:rPr lang="ja-JP" altLang="en-US" sz="2000" dirty="0">
                <a:latin typeface="ＭＳ Ｐゴシック" panose="020B0600070205080204" pitchFamily="50" charset="-128"/>
                <a:ea typeface="ＭＳ Ｐゴシック" panose="020B0600070205080204" pitchFamily="50" charset="-128"/>
              </a:rPr>
              <a:t>：</a:t>
            </a:r>
            <a:r>
              <a:rPr lang="ja-JP" altLang="en-US" sz="2000">
                <a:latin typeface="ＭＳ Ｐゴシック" panose="020B0600070205080204" pitchFamily="50" charset="-128"/>
                <a:ea typeface="ＭＳ Ｐゴシック" panose="020B0600070205080204" pitchFamily="50" charset="-128"/>
              </a:rPr>
              <a:t>理系大学生</a:t>
            </a:r>
            <a:r>
              <a:rPr lang="en-US" altLang="ja-JP" sz="2000" dirty="0">
                <a:latin typeface="ＭＳ Ｐゴシック" panose="020B0600070205080204" pitchFamily="50" charset="-128"/>
                <a:ea typeface="ＭＳ Ｐゴシック" panose="020B0600070205080204" pitchFamily="50" charset="-128"/>
              </a:rPr>
              <a:t>8</a:t>
            </a:r>
            <a:r>
              <a:rPr lang="ja-JP" altLang="en-US" sz="2000">
                <a:latin typeface="ＭＳ Ｐゴシック" panose="020B0600070205080204" pitchFamily="50" charset="-128"/>
                <a:ea typeface="ＭＳ Ｐゴシック" panose="020B0600070205080204" pitchFamily="50" charset="-128"/>
              </a:rPr>
              <a:t>名</a:t>
            </a:r>
            <a:r>
              <a:rPr lang="en-US" altLang="ja-JP" sz="2000" dirty="0">
                <a:latin typeface="ＭＳ Ｐゴシック" panose="020B0600070205080204" pitchFamily="50" charset="-128"/>
                <a:ea typeface="ＭＳ Ｐゴシック" panose="020B0600070205080204" pitchFamily="50" charset="-128"/>
              </a:rPr>
              <a:t>(</a:t>
            </a:r>
            <a:r>
              <a:rPr lang="ja-JP" altLang="en-US" sz="2000" dirty="0">
                <a:latin typeface="ＭＳ Ｐゴシック" panose="020B0600070205080204" pitchFamily="50" charset="-128"/>
                <a:ea typeface="ＭＳ Ｐゴシック" panose="020B0600070205080204" pitchFamily="50" charset="-128"/>
              </a:rPr>
              <a:t>実験</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の被験者とは</a:t>
            </a:r>
            <a:r>
              <a:rPr lang="ja-JP" altLang="en-US" sz="2000">
                <a:latin typeface="ＭＳ Ｐゴシック" panose="020B0600070205080204" pitchFamily="50" charset="-128"/>
                <a:ea typeface="ＭＳ Ｐゴシック" panose="020B0600070205080204" pitchFamily="50" charset="-128"/>
              </a:rPr>
              <a:t>異なる</a:t>
            </a:r>
            <a:r>
              <a:rPr lang="en-US" altLang="ja-JP" sz="2000" dirty="0">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41240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B847800-CB6E-4B4B-AF60-1215303B0FB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xmlns="" id="{63F19B8C-E360-EE41-9501-06C5F94E307B}"/>
              </a:ext>
            </a:extLst>
          </p:cNvPr>
          <p:cNvSpPr>
            <a:spLocks noGrp="1"/>
          </p:cNvSpPr>
          <p:nvPr>
            <p:ph idx="1"/>
          </p:nvPr>
        </p:nvSpPr>
        <p:spPr/>
        <p:txBody>
          <a:bodyPr/>
          <a:lstStyle/>
          <a:p>
            <a:r>
              <a:rPr kumimoji="1" lang="ja-JP" altLang="en-US"/>
              <a:t>研究背景</a:t>
            </a:r>
            <a:endParaRPr kumimoji="1" lang="en-US" altLang="ja-JP" dirty="0"/>
          </a:p>
          <a:p>
            <a:r>
              <a:rPr lang="ja-JP" altLang="en-US"/>
              <a:t>関連研究</a:t>
            </a:r>
            <a:endParaRPr lang="en-US" altLang="ja-JP" dirty="0"/>
          </a:p>
          <a:p>
            <a:r>
              <a:rPr kumimoji="1" lang="ja-JP" altLang="en-US"/>
              <a:t>研究目的</a:t>
            </a:r>
            <a:endParaRPr kumimoji="1" lang="en-US" altLang="ja-JP" dirty="0"/>
          </a:p>
          <a:p>
            <a:r>
              <a:rPr lang="ja-JP" altLang="en-US"/>
              <a:t>読み手から良い印象を受ける文章</a:t>
            </a:r>
            <a:endParaRPr lang="en-US" altLang="ja-JP" dirty="0"/>
          </a:p>
          <a:p>
            <a:r>
              <a:rPr kumimoji="1" lang="ja-JP" altLang="en-US"/>
              <a:t>好意と悪意の表現の可視化による　　　　　　　　　　　文章推敲支援システム</a:t>
            </a:r>
            <a:endParaRPr kumimoji="1" lang="en-US" altLang="ja-JP" dirty="0"/>
          </a:p>
          <a:p>
            <a:r>
              <a:rPr lang="ja-JP" altLang="en-US"/>
              <a:t>文章推敲支援機能の効果の検証実験</a:t>
            </a:r>
            <a:endParaRPr lang="en-US" altLang="ja-JP" dirty="0"/>
          </a:p>
          <a:p>
            <a:r>
              <a:rPr kumimoji="1" lang="ja-JP" altLang="en-US"/>
              <a:t>実験結果・考察</a:t>
            </a:r>
            <a:endParaRPr kumimoji="1" lang="en-US" altLang="ja-JP" dirty="0"/>
          </a:p>
          <a:p>
            <a:r>
              <a:rPr lang="ja-JP" altLang="en-US"/>
              <a:t>まとめ</a:t>
            </a:r>
            <a:endParaRPr kumimoji="1" lang="ja-JP" altLang="en-US"/>
          </a:p>
        </p:txBody>
      </p:sp>
      <p:sp>
        <p:nvSpPr>
          <p:cNvPr id="4" name="日付プレースホルダー 3">
            <a:extLst>
              <a:ext uri="{FF2B5EF4-FFF2-40B4-BE49-F238E27FC236}">
                <a16:creationId xmlns:a16="http://schemas.microsoft.com/office/drawing/2014/main" xmlns="" id="{6F3CB7B3-D80D-3F4F-85DE-ECC99E20A052}"/>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5A4ED7FD-C7D2-C843-95D4-B61E5107B4B3}"/>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356247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73DA5FB-5B79-4D4C-B894-ECD3514745B1}"/>
              </a:ext>
            </a:extLst>
          </p:cNvPr>
          <p:cNvSpPr>
            <a:spLocks noGrp="1"/>
          </p:cNvSpPr>
          <p:nvPr>
            <p:ph type="title"/>
          </p:nvPr>
        </p:nvSpPr>
        <p:spPr/>
        <p:txBody>
          <a:bodyPr/>
          <a:lstStyle/>
          <a:p>
            <a:r>
              <a:rPr kumimoji="1" lang="ja-JP" altLang="en-US"/>
              <a:t>文章推敲支援機能の効果の検証実験</a:t>
            </a:r>
          </a:p>
        </p:txBody>
      </p:sp>
      <p:sp>
        <p:nvSpPr>
          <p:cNvPr id="4" name="日付プレースホルダー 3">
            <a:extLst>
              <a:ext uri="{FF2B5EF4-FFF2-40B4-BE49-F238E27FC236}">
                <a16:creationId xmlns:a16="http://schemas.microsoft.com/office/drawing/2014/main" xmlns="" id="{ABCF5620-4ABD-B947-8A2F-CD3C2E544CAF}"/>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FFD9207B-4E00-AE4E-B576-6C2C98803E4C}"/>
              </a:ext>
            </a:extLst>
          </p:cNvPr>
          <p:cNvSpPr>
            <a:spLocks noGrp="1"/>
          </p:cNvSpPr>
          <p:nvPr>
            <p:ph type="sldNum" sz="quarter" idx="12"/>
          </p:nvPr>
        </p:nvSpPr>
        <p:spPr/>
        <p:txBody>
          <a:bodyPr/>
          <a:lstStyle/>
          <a:p>
            <a:fld id="{3A98EE3D-8CD1-4C3F-BD1C-C98C9596463C}" type="slidenum">
              <a:rPr lang="en-US" smtClean="0"/>
              <a:pPr/>
              <a:t>20</a:t>
            </a:fld>
            <a:endParaRPr lang="en-US" dirty="0"/>
          </a:p>
        </p:txBody>
      </p:sp>
      <p:sp>
        <p:nvSpPr>
          <p:cNvPr id="7" name="テキスト ボックス 6">
            <a:extLst>
              <a:ext uri="{FF2B5EF4-FFF2-40B4-BE49-F238E27FC236}">
                <a16:creationId xmlns:a16="http://schemas.microsoft.com/office/drawing/2014/main" xmlns="" id="{377A5107-F642-EB4F-B83B-8BB32B890B89}"/>
              </a:ext>
            </a:extLst>
          </p:cNvPr>
          <p:cNvSpPr txBox="1"/>
          <p:nvPr/>
        </p:nvSpPr>
        <p:spPr>
          <a:xfrm>
            <a:off x="412016" y="1232370"/>
            <a:ext cx="8343347" cy="2359300"/>
          </a:xfrm>
          <a:prstGeom prst="rect">
            <a:avLst/>
          </a:prstGeom>
          <a:noFill/>
          <a:ln w="38100">
            <a:solidFill>
              <a:srgbClr val="0432FF"/>
            </a:solidFill>
          </a:ln>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実験１：</a:t>
            </a:r>
            <a:r>
              <a:rPr kumimoji="1" lang="ja-JP" altLang="en-US" sz="2000" dirty="0">
                <a:latin typeface="ＭＳ Ｐゴシック" panose="020B0600070205080204" pitchFamily="50" charset="-128"/>
                <a:ea typeface="ＭＳ Ｐゴシック" panose="020B0600070205080204" pitchFamily="50" charset="-128"/>
              </a:rPr>
              <a:t>提案システムを</a:t>
            </a:r>
            <a:r>
              <a:rPr kumimoji="1" lang="ja-JP" altLang="en-US" sz="2000">
                <a:latin typeface="ＭＳ Ｐゴシック" panose="020B0600070205080204" pitchFamily="50" charset="-128"/>
                <a:ea typeface="ＭＳ Ｐゴシック" panose="020B0600070205080204" pitchFamily="50" charset="-128"/>
              </a:rPr>
              <a:t>用い</a:t>
            </a:r>
            <a:r>
              <a:rPr lang="ja-JP" altLang="en-US" sz="2000">
                <a:latin typeface="ＭＳ Ｐゴシック" panose="020B0600070205080204" pitchFamily="50" charset="-128"/>
                <a:ea typeface="ＭＳ Ｐゴシック" panose="020B0600070205080204" pitchFamily="50" charset="-128"/>
              </a:rPr>
              <a:t>た</a:t>
            </a:r>
            <a:r>
              <a:rPr kumimoji="1" lang="ja-JP" altLang="en-US" sz="2000">
                <a:latin typeface="ＭＳ Ｐゴシック" panose="020B0600070205080204" pitchFamily="50" charset="-128"/>
                <a:ea typeface="ＭＳ Ｐゴシック" panose="020B0600070205080204" pitchFamily="50" charset="-128"/>
              </a:rPr>
              <a:t>文章推敲</a:t>
            </a:r>
            <a:endParaRPr kumimoji="1" lang="en-US" altLang="ja-JP" sz="2000" dirty="0">
              <a:latin typeface="ＭＳ Ｐゴシック" panose="020B0600070205080204" pitchFamily="50" charset="-128"/>
              <a:ea typeface="ＭＳ Ｐゴシック" panose="020B0600070205080204" pitchFamily="50" charset="-128"/>
            </a:endParaRPr>
          </a:p>
          <a:p>
            <a:endParaRPr kumimoji="1"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実験課題</a:t>
            </a:r>
            <a:r>
              <a:rPr kumimoji="1" lang="ja-JP" altLang="en-US" sz="2000" dirty="0">
                <a:latin typeface="ＭＳ Ｐゴシック" panose="020B0600070205080204" pitchFamily="50" charset="-128"/>
                <a:ea typeface="ＭＳ Ｐゴシック" panose="020B0600070205080204" pitchFamily="50" charset="-128"/>
              </a:rPr>
              <a:t>：</a:t>
            </a:r>
            <a:r>
              <a:rPr kumimoji="1" lang="en-US" altLang="ja-JP" sz="2000" dirty="0">
                <a:latin typeface="ＭＳ Ｐゴシック" panose="020B0600070205080204" pitchFamily="50" charset="-128"/>
                <a:ea typeface="ＭＳ Ｐゴシック" panose="020B0600070205080204" pitchFamily="50" charset="-128"/>
              </a:rPr>
              <a:t>4</a:t>
            </a:r>
            <a:r>
              <a:rPr kumimoji="1" lang="ja-JP" altLang="en-US" sz="2000" dirty="0">
                <a:latin typeface="ＭＳ Ｐゴシック" panose="020B0600070205080204" pitchFamily="50" charset="-128"/>
                <a:ea typeface="ＭＳ Ｐゴシック" panose="020B0600070205080204" pitchFamily="50" charset="-128"/>
              </a:rPr>
              <a:t>つの状況設定における</a:t>
            </a:r>
            <a:r>
              <a:rPr kumimoji="1" lang="ja-JP" altLang="en-US" sz="2000">
                <a:latin typeface="ＭＳ Ｐゴシック" panose="020B0600070205080204" pitchFamily="50" charset="-128"/>
                <a:ea typeface="ＭＳ Ｐゴシック" panose="020B0600070205080204" pitchFamily="50" charset="-128"/>
              </a:rPr>
              <a:t>メール</a:t>
            </a:r>
            <a:r>
              <a:rPr lang="ja-JP" altLang="en-US" sz="2000">
                <a:latin typeface="ＭＳ Ｐゴシック" panose="020B0600070205080204" pitchFamily="50" charset="-128"/>
                <a:ea typeface="ＭＳ Ｐゴシック" panose="020B0600070205080204" pitchFamily="50" charset="-128"/>
              </a:rPr>
              <a:t>の</a:t>
            </a:r>
            <a:r>
              <a:rPr kumimoji="1" lang="ja-JP" altLang="en-US" sz="2000">
                <a:latin typeface="ＭＳ Ｐゴシック" panose="020B0600070205080204" pitchFamily="50" charset="-128"/>
                <a:ea typeface="ＭＳ Ｐゴシック" panose="020B0600070205080204" pitchFamily="50" charset="-128"/>
              </a:rPr>
              <a:t>作成</a:t>
            </a:r>
            <a:endParaRPr kumimoji="1"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en-US" altLang="ja-JP" sz="2000" dirty="0">
                <a:latin typeface="ＭＳ Ｐゴシック" panose="020B0600070205080204" pitchFamily="50" charset="-128"/>
                <a:ea typeface="ＭＳ Ｐゴシック" panose="020B0600070205080204" pitchFamily="50" charset="-128"/>
              </a:rPr>
              <a:t>1</a:t>
            </a:r>
            <a:r>
              <a:rPr lang="ja-JP" altLang="en-US" sz="2000">
                <a:latin typeface="ＭＳ Ｐゴシック" panose="020B0600070205080204" pitchFamily="50" charset="-128"/>
                <a:ea typeface="ＭＳ Ｐゴシック" panose="020B0600070205080204" pitchFamily="50" charset="-128"/>
              </a:rPr>
              <a:t>回目：支援なしで作成</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en-US" altLang="ja-JP" sz="2000" dirty="0">
                <a:latin typeface="ＭＳ Ｐゴシック" panose="020B0600070205080204" pitchFamily="50" charset="-128"/>
                <a:ea typeface="ＭＳ Ｐゴシック" panose="020B0600070205080204" pitchFamily="50" charset="-128"/>
              </a:rPr>
              <a:t>2</a:t>
            </a:r>
            <a:r>
              <a:rPr lang="ja-JP" altLang="en-US" sz="2000">
                <a:latin typeface="ＭＳ Ｐゴシック" panose="020B0600070205080204" pitchFamily="50" charset="-128"/>
                <a:ea typeface="ＭＳ Ｐゴシック" panose="020B0600070205080204" pitchFamily="50" charset="-128"/>
              </a:rPr>
              <a:t>回目：</a:t>
            </a:r>
            <a:r>
              <a:rPr lang="en-US" altLang="ja-JP" sz="2000" dirty="0">
                <a:latin typeface="ＭＳ Ｐゴシック" panose="020B0600070205080204" pitchFamily="50" charset="-128"/>
                <a:ea typeface="ＭＳ Ｐゴシック" panose="020B0600070205080204" pitchFamily="50" charset="-128"/>
              </a:rPr>
              <a:t>1</a:t>
            </a:r>
            <a:r>
              <a:rPr lang="ja-JP" altLang="en-US" sz="2000">
                <a:latin typeface="ＭＳ Ｐゴシック" panose="020B0600070205080204" pitchFamily="50" charset="-128"/>
                <a:ea typeface="ＭＳ Ｐゴシック" panose="020B0600070205080204" pitchFamily="50" charset="-128"/>
              </a:rPr>
              <a:t>回目で作成したメールを提案システム無しで推敲</a:t>
            </a:r>
            <a:r>
              <a:rPr lang="en-US" altLang="ja-JP" sz="2000" dirty="0">
                <a:latin typeface="ＭＳ Ｐゴシック" panose="020B0600070205080204" pitchFamily="50" charset="-128"/>
                <a:ea typeface="ＭＳ Ｐゴシック" panose="020B0600070205080204" pitchFamily="50" charset="-128"/>
              </a:rPr>
              <a:t/>
            </a:r>
            <a:br>
              <a:rPr lang="en-US" altLang="ja-JP" sz="2000" dirty="0">
                <a:latin typeface="ＭＳ Ｐゴシック" panose="020B0600070205080204" pitchFamily="50" charset="-128"/>
                <a:ea typeface="ＭＳ Ｐゴシック" panose="020B0600070205080204" pitchFamily="50" charset="-128"/>
              </a:rPr>
            </a:br>
            <a:r>
              <a:rPr lang="en-US" altLang="ja-JP" sz="2000" dirty="0">
                <a:latin typeface="ＭＳ Ｐゴシック" panose="020B0600070205080204" pitchFamily="50" charset="-128"/>
                <a:ea typeface="ＭＳ Ｐゴシック" panose="020B0600070205080204" pitchFamily="50" charset="-128"/>
              </a:rPr>
              <a:t>3</a:t>
            </a:r>
            <a:r>
              <a:rPr lang="ja-JP" altLang="en-US" sz="2000">
                <a:latin typeface="ＭＳ Ｐゴシック" panose="020B0600070205080204" pitchFamily="50" charset="-128"/>
                <a:ea typeface="ＭＳ Ｐゴシック" panose="020B0600070205080204" pitchFamily="50" charset="-128"/>
              </a:rPr>
              <a:t>回目：</a:t>
            </a:r>
            <a:r>
              <a:rPr lang="en-US" altLang="ja-JP" sz="2000" dirty="0">
                <a:latin typeface="ＭＳ Ｐゴシック" panose="020B0600070205080204" pitchFamily="50" charset="-128"/>
                <a:ea typeface="ＭＳ Ｐゴシック" panose="020B0600070205080204" pitchFamily="50" charset="-128"/>
              </a:rPr>
              <a:t>2</a:t>
            </a:r>
            <a:r>
              <a:rPr lang="ja-JP" altLang="en-US" sz="2000">
                <a:latin typeface="ＭＳ Ｐゴシック" panose="020B0600070205080204" pitchFamily="50" charset="-128"/>
                <a:ea typeface="ＭＳ Ｐゴシック" panose="020B0600070205080204" pitchFamily="50" charset="-128"/>
              </a:rPr>
              <a:t>回目で推敲した</a:t>
            </a:r>
            <a:r>
              <a:rPr lang="ja-JP" altLang="en-US" sz="2000" dirty="0">
                <a:latin typeface="ＭＳ Ｐゴシック" panose="020B0600070205080204" pitchFamily="50" charset="-128"/>
                <a:ea typeface="ＭＳ Ｐゴシック" panose="020B0600070205080204" pitchFamily="50" charset="-128"/>
              </a:rPr>
              <a:t>メールを提案</a:t>
            </a:r>
            <a:r>
              <a:rPr kumimoji="1" lang="ja-JP" altLang="en-US" sz="2000" dirty="0">
                <a:latin typeface="ＭＳ Ｐゴシック" panose="020B0600070205080204" pitchFamily="50" charset="-128"/>
                <a:ea typeface="ＭＳ Ｐゴシック" panose="020B0600070205080204" pitchFamily="50" charset="-128"/>
              </a:rPr>
              <a:t>システムに</a:t>
            </a:r>
            <a:r>
              <a:rPr kumimoji="1" lang="ja-JP" altLang="en-US" sz="2000">
                <a:latin typeface="ＭＳ Ｐゴシック" panose="020B0600070205080204" pitchFamily="50" charset="-128"/>
                <a:ea typeface="ＭＳ Ｐゴシック" panose="020B0600070205080204" pitchFamily="50" charset="-128"/>
              </a:rPr>
              <a:t>入力して</a:t>
            </a:r>
            <a:r>
              <a:rPr lang="ja-JP" altLang="en-US" sz="2000">
                <a:latin typeface="ＭＳ Ｐゴシック" panose="020B0600070205080204" pitchFamily="50" charset="-128"/>
                <a:ea typeface="ＭＳ Ｐゴシック" panose="020B0600070205080204" pitchFamily="50" charset="-128"/>
              </a:rPr>
              <a:t>推敲</a:t>
            </a:r>
            <a:endParaRPr kumimoji="1"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dirty="0">
                <a:solidFill>
                  <a:srgbClr val="FF0000"/>
                </a:solidFill>
                <a:latin typeface="ＭＳ Ｐゴシック" panose="020B0600070205080204" pitchFamily="50" charset="-128"/>
                <a:ea typeface="ＭＳ Ｐゴシック" panose="020B0600070205080204" pitchFamily="50" charset="-128"/>
              </a:rPr>
              <a:t>被験者</a:t>
            </a:r>
            <a:r>
              <a:rPr lang="ja-JP" altLang="en-US" sz="2000" dirty="0">
                <a:latin typeface="ＭＳ Ｐゴシック" panose="020B0600070205080204" pitchFamily="50" charset="-128"/>
                <a:ea typeface="ＭＳ Ｐゴシック" panose="020B0600070205080204" pitchFamily="50" charset="-128"/>
              </a:rPr>
              <a:t>：</a:t>
            </a:r>
            <a:r>
              <a:rPr lang="ja-JP" altLang="en-US" sz="2000">
                <a:latin typeface="ＭＳ Ｐゴシック" panose="020B0600070205080204" pitchFamily="50" charset="-128"/>
                <a:ea typeface="ＭＳ Ｐゴシック" panose="020B0600070205080204" pitchFamily="50" charset="-128"/>
              </a:rPr>
              <a:t>理系大学生</a:t>
            </a:r>
            <a:r>
              <a:rPr lang="en-US" altLang="ja-JP" sz="2000" dirty="0">
                <a:latin typeface="ＭＳ Ｐゴシック" panose="020B0600070205080204" pitchFamily="50" charset="-128"/>
                <a:ea typeface="ＭＳ Ｐゴシック" panose="020B0600070205080204" pitchFamily="50" charset="-128"/>
              </a:rPr>
              <a:t>11</a:t>
            </a:r>
            <a:r>
              <a:rPr lang="ja-JP" altLang="en-US" sz="2000">
                <a:latin typeface="ＭＳ Ｐゴシック" panose="020B0600070205080204" pitchFamily="50" charset="-128"/>
                <a:ea typeface="ＭＳ Ｐゴシック" panose="020B0600070205080204" pitchFamily="50" charset="-128"/>
              </a:rPr>
              <a:t>名</a:t>
            </a:r>
            <a:endParaRPr lang="en-US" altLang="ja-JP" sz="2000" dirty="0">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xmlns="" id="{CB7C033B-1676-254C-9641-AD4AF7CC1C55}"/>
              </a:ext>
            </a:extLst>
          </p:cNvPr>
          <p:cNvSpPr txBox="1"/>
          <p:nvPr/>
        </p:nvSpPr>
        <p:spPr>
          <a:xfrm>
            <a:off x="412016" y="3855020"/>
            <a:ext cx="8343347" cy="2420856"/>
          </a:xfrm>
          <a:prstGeom prst="rect">
            <a:avLst/>
          </a:prstGeom>
          <a:noFill/>
          <a:ln w="38100">
            <a:solidFill>
              <a:schemeClr val="accent3"/>
            </a:solidFill>
          </a:ln>
        </p:spPr>
        <p:txBody>
          <a:bodyPr wrap="square" rtlCol="0">
            <a:spAutoFit/>
          </a:bodyPr>
          <a:lstStyle/>
          <a:p>
            <a:pPr>
              <a:lnSpc>
                <a:spcPct val="110000"/>
              </a:lnSpc>
            </a:pPr>
            <a:r>
              <a:rPr kumimoji="1" lang="ja-JP" altLang="en-US" sz="2000" dirty="0">
                <a:solidFill>
                  <a:schemeClr val="accent3"/>
                </a:solidFill>
                <a:latin typeface="ＭＳ Ｐゴシック" panose="020B0600070205080204" pitchFamily="50" charset="-128"/>
                <a:ea typeface="ＭＳ Ｐゴシック" panose="020B0600070205080204" pitchFamily="50" charset="-128"/>
              </a:rPr>
              <a:t>実験</a:t>
            </a:r>
            <a:r>
              <a:rPr lang="ja-JP" altLang="en-US" sz="2000" dirty="0">
                <a:solidFill>
                  <a:schemeClr val="accent3"/>
                </a:solidFill>
                <a:latin typeface="ＭＳ Ｐゴシック" panose="020B0600070205080204" pitchFamily="50" charset="-128"/>
                <a:ea typeface="ＭＳ Ｐゴシック" panose="020B0600070205080204" pitchFamily="50" charset="-128"/>
              </a:rPr>
              <a:t>２：実験</a:t>
            </a:r>
            <a:r>
              <a:rPr lang="ja-JP" altLang="en-US" sz="2000">
                <a:solidFill>
                  <a:schemeClr val="accent3"/>
                </a:solidFill>
                <a:latin typeface="ＭＳ Ｐゴシック" panose="020B0600070205080204" pitchFamily="50" charset="-128"/>
                <a:ea typeface="ＭＳ Ｐゴシック" panose="020B0600070205080204" pitchFamily="50" charset="-128"/>
              </a:rPr>
              <a:t>１で推敲された</a:t>
            </a:r>
            <a:r>
              <a:rPr lang="ja-JP" altLang="en-US" sz="2000" dirty="0">
                <a:solidFill>
                  <a:schemeClr val="accent3"/>
                </a:solidFill>
                <a:latin typeface="ＭＳ Ｐゴシック" panose="020B0600070205080204" pitchFamily="50" charset="-128"/>
                <a:ea typeface="ＭＳ Ｐゴシック" panose="020B0600070205080204" pitchFamily="50" charset="-128"/>
              </a:rPr>
              <a:t>メールの評価</a:t>
            </a:r>
            <a:endParaRPr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endParaRPr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kumimoji="1" lang="ja-JP" altLang="en-US" sz="2000" dirty="0">
                <a:solidFill>
                  <a:schemeClr val="accent3"/>
                </a:solidFill>
                <a:latin typeface="ＭＳ Ｐゴシック" panose="020B0600070205080204" pitchFamily="50" charset="-128"/>
                <a:ea typeface="ＭＳ Ｐゴシック" panose="020B0600070205080204" pitchFamily="50" charset="-128"/>
              </a:rPr>
              <a:t>実験課題：実験</a:t>
            </a:r>
            <a:r>
              <a:rPr lang="ja-JP" altLang="en-US" sz="2000">
                <a:solidFill>
                  <a:schemeClr val="accent3"/>
                </a:solidFill>
                <a:latin typeface="ＭＳ Ｐゴシック" panose="020B0600070205080204" pitchFamily="50" charset="-128"/>
                <a:ea typeface="ＭＳ Ｐゴシック" panose="020B0600070205080204" pitchFamily="50" charset="-128"/>
              </a:rPr>
              <a:t>１で推敲された</a:t>
            </a:r>
            <a:r>
              <a:rPr kumimoji="1" lang="ja-JP" altLang="en-US" sz="2000">
                <a:solidFill>
                  <a:schemeClr val="accent3"/>
                </a:solidFill>
                <a:latin typeface="ＭＳ Ｐゴシック" panose="020B0600070205080204" pitchFamily="50" charset="-128"/>
                <a:ea typeface="ＭＳ Ｐゴシック" panose="020B0600070205080204" pitchFamily="50" charset="-128"/>
              </a:rPr>
              <a:t>メール</a:t>
            </a:r>
            <a:r>
              <a:rPr kumimoji="1" lang="en-US" altLang="ja-JP" sz="2000" dirty="0">
                <a:solidFill>
                  <a:schemeClr val="accent3"/>
                </a:solidFill>
                <a:latin typeface="ＭＳ Ｐゴシック" panose="020B0600070205080204" pitchFamily="50" charset="-128"/>
                <a:ea typeface="ＭＳ Ｐゴシック" panose="020B0600070205080204" pitchFamily="50" charset="-128"/>
              </a:rPr>
              <a:t>(2,3</a:t>
            </a:r>
            <a:r>
              <a:rPr kumimoji="1" lang="ja-JP" altLang="en-US" sz="2000">
                <a:solidFill>
                  <a:schemeClr val="accent3"/>
                </a:solidFill>
                <a:latin typeface="ＭＳ Ｐゴシック" panose="020B0600070205080204" pitchFamily="50" charset="-128"/>
                <a:ea typeface="ＭＳ Ｐゴシック" panose="020B0600070205080204" pitchFamily="50" charset="-128"/>
              </a:rPr>
              <a:t>回目のメール</a:t>
            </a:r>
            <a:r>
              <a:rPr kumimoji="1" lang="en-US" altLang="ja-JP" sz="2000" dirty="0">
                <a:solidFill>
                  <a:schemeClr val="accent3"/>
                </a:solidFill>
                <a:latin typeface="ＭＳ Ｐゴシック" panose="020B0600070205080204" pitchFamily="50" charset="-128"/>
                <a:ea typeface="ＭＳ Ｐゴシック" panose="020B0600070205080204" pitchFamily="50" charset="-128"/>
              </a:rPr>
              <a:t>)</a:t>
            </a:r>
            <a:r>
              <a:rPr lang="ja-JP" altLang="en-US" sz="2000">
                <a:solidFill>
                  <a:schemeClr val="accent3"/>
                </a:solidFill>
                <a:latin typeface="ＭＳ Ｐゴシック" panose="020B0600070205080204" pitchFamily="50" charset="-128"/>
                <a:ea typeface="ＭＳ Ｐゴシック" panose="020B0600070205080204" pitchFamily="50" charset="-128"/>
              </a:rPr>
              <a:t>を自分が受け取った時の好感度を評価</a:t>
            </a:r>
            <a:endParaRPr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lang="ja-JP" altLang="en-US" sz="2000">
                <a:solidFill>
                  <a:schemeClr val="accent3"/>
                </a:solidFill>
                <a:latin typeface="ＭＳ Ｐゴシック" panose="020B0600070205080204" pitchFamily="50" charset="-128"/>
                <a:ea typeface="ＭＳ Ｐゴシック" panose="020B0600070205080204" pitchFamily="50" charset="-128"/>
              </a:rPr>
              <a:t>各メール：送り主に抱く好感度を</a:t>
            </a:r>
            <a:r>
              <a:rPr lang="en-US" altLang="ja-JP" sz="2000" dirty="0">
                <a:solidFill>
                  <a:schemeClr val="accent3"/>
                </a:solidFill>
                <a:latin typeface="ＭＳ Ｐゴシック" panose="020B0600070205080204" pitchFamily="50" charset="-128"/>
                <a:ea typeface="ＭＳ Ｐゴシック" panose="020B0600070205080204" pitchFamily="50" charset="-128"/>
              </a:rPr>
              <a:t>7</a:t>
            </a:r>
            <a:r>
              <a:rPr lang="ja-JP" altLang="en-US" sz="2000">
                <a:solidFill>
                  <a:schemeClr val="accent3"/>
                </a:solidFill>
                <a:latin typeface="ＭＳ Ｐゴシック" panose="020B0600070205080204" pitchFamily="50" charset="-128"/>
                <a:ea typeface="ＭＳ Ｐゴシック" panose="020B0600070205080204" pitchFamily="50" charset="-128"/>
              </a:rPr>
              <a:t>段階で評価</a:t>
            </a:r>
            <a:endParaRPr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lang="ja-JP" altLang="en-US" sz="2000">
                <a:solidFill>
                  <a:schemeClr val="accent3"/>
                </a:solidFill>
                <a:latin typeface="ＭＳ Ｐゴシック" panose="020B0600070205080204" pitchFamily="50" charset="-128"/>
                <a:ea typeface="ＭＳ Ｐゴシック" panose="020B0600070205080204" pitchFamily="50" charset="-128"/>
              </a:rPr>
              <a:t>各文　　</a:t>
            </a:r>
            <a:r>
              <a:rPr lang="en-US" altLang="ja-JP" sz="2000" dirty="0">
                <a:solidFill>
                  <a:schemeClr val="accent3"/>
                </a:solidFill>
                <a:latin typeface="ＭＳ Ｐゴシック" panose="020B0600070205080204" pitchFamily="50" charset="-128"/>
                <a:ea typeface="ＭＳ Ｐゴシック" panose="020B0600070205080204" pitchFamily="50" charset="-128"/>
              </a:rPr>
              <a:t> </a:t>
            </a:r>
            <a:r>
              <a:rPr lang="ja-JP" altLang="en-US" sz="2000">
                <a:solidFill>
                  <a:schemeClr val="accent3"/>
                </a:solidFill>
                <a:latin typeface="ＭＳ Ｐゴシック" panose="020B0600070205080204" pitchFamily="50" charset="-128"/>
                <a:ea typeface="ＭＳ Ｐゴシック" panose="020B0600070205080204" pitchFamily="50" charset="-128"/>
                <a:sym typeface="Wingdings" pitchFamily="2" charset="2"/>
              </a:rPr>
              <a:t>：</a:t>
            </a:r>
            <a:r>
              <a:rPr lang="en-US" altLang="ja-JP" sz="2000" dirty="0">
                <a:solidFill>
                  <a:schemeClr val="accent3"/>
                </a:solidFill>
                <a:latin typeface="ＭＳ Ｐゴシック" panose="020B0600070205080204" pitchFamily="50" charset="-128"/>
                <a:ea typeface="ＭＳ Ｐゴシック" panose="020B0600070205080204" pitchFamily="50" charset="-128"/>
                <a:sym typeface="Wingdings" pitchFamily="2" charset="2"/>
              </a:rPr>
              <a:t>2,3</a:t>
            </a:r>
            <a:r>
              <a:rPr lang="ja-JP" altLang="en-US" sz="2000">
                <a:solidFill>
                  <a:schemeClr val="accent3"/>
                </a:solidFill>
                <a:latin typeface="ＭＳ Ｐゴシック" panose="020B0600070205080204" pitchFamily="50" charset="-128"/>
                <a:ea typeface="ＭＳ Ｐゴシック" panose="020B0600070205080204" pitchFamily="50" charset="-128"/>
                <a:sym typeface="Wingdings" pitchFamily="2" charset="2"/>
              </a:rPr>
              <a:t>回目のメールを比較し，どちらがより送り主に好感を抱くか評価</a:t>
            </a:r>
            <a:endParaRPr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lang="ja-JP" altLang="en-US" sz="2000" dirty="0">
                <a:solidFill>
                  <a:schemeClr val="accent3"/>
                </a:solidFill>
                <a:latin typeface="ＭＳ Ｐゴシック" panose="020B0600070205080204" pitchFamily="50" charset="-128"/>
                <a:ea typeface="ＭＳ Ｐゴシック" panose="020B0600070205080204" pitchFamily="50" charset="-128"/>
              </a:rPr>
              <a:t>被験者：</a:t>
            </a:r>
            <a:r>
              <a:rPr lang="ja-JP" altLang="en-US" sz="2000">
                <a:solidFill>
                  <a:schemeClr val="accent3"/>
                </a:solidFill>
                <a:latin typeface="ＭＳ Ｐゴシック" panose="020B0600070205080204" pitchFamily="50" charset="-128"/>
                <a:ea typeface="ＭＳ Ｐゴシック" panose="020B0600070205080204" pitchFamily="50" charset="-128"/>
              </a:rPr>
              <a:t>理系大学生</a:t>
            </a:r>
            <a:r>
              <a:rPr lang="en-US" altLang="ja-JP" sz="2000" dirty="0">
                <a:solidFill>
                  <a:schemeClr val="accent3"/>
                </a:solidFill>
                <a:latin typeface="ＭＳ Ｐゴシック" panose="020B0600070205080204" pitchFamily="50" charset="-128"/>
                <a:ea typeface="ＭＳ Ｐゴシック" panose="020B0600070205080204" pitchFamily="50" charset="-128"/>
              </a:rPr>
              <a:t>8</a:t>
            </a:r>
            <a:r>
              <a:rPr lang="ja-JP" altLang="en-US" sz="2000">
                <a:solidFill>
                  <a:schemeClr val="accent3"/>
                </a:solidFill>
                <a:latin typeface="ＭＳ Ｐゴシック" panose="020B0600070205080204" pitchFamily="50" charset="-128"/>
                <a:ea typeface="ＭＳ Ｐゴシック" panose="020B0600070205080204" pitchFamily="50" charset="-128"/>
              </a:rPr>
              <a:t>名</a:t>
            </a:r>
            <a:r>
              <a:rPr lang="en-US" altLang="ja-JP" sz="2000" dirty="0">
                <a:solidFill>
                  <a:schemeClr val="accent3"/>
                </a:solidFill>
                <a:latin typeface="ＭＳ Ｐゴシック" panose="020B0600070205080204" pitchFamily="50" charset="-128"/>
                <a:ea typeface="ＭＳ Ｐゴシック" panose="020B0600070205080204" pitchFamily="50" charset="-128"/>
              </a:rPr>
              <a:t>(</a:t>
            </a:r>
            <a:r>
              <a:rPr lang="ja-JP" altLang="en-US" sz="2000" dirty="0">
                <a:solidFill>
                  <a:schemeClr val="accent3"/>
                </a:solidFill>
                <a:latin typeface="ＭＳ Ｐゴシック" panose="020B0600070205080204" pitchFamily="50" charset="-128"/>
                <a:ea typeface="ＭＳ Ｐゴシック" panose="020B0600070205080204" pitchFamily="50" charset="-128"/>
              </a:rPr>
              <a:t>実験</a:t>
            </a:r>
            <a:r>
              <a:rPr lang="en-US" altLang="ja-JP" sz="2000" dirty="0">
                <a:solidFill>
                  <a:schemeClr val="accent3"/>
                </a:solidFill>
                <a:latin typeface="ＭＳ Ｐゴシック" panose="020B0600070205080204" pitchFamily="50" charset="-128"/>
                <a:ea typeface="ＭＳ Ｐゴシック" panose="020B0600070205080204" pitchFamily="50" charset="-128"/>
              </a:rPr>
              <a:t>1</a:t>
            </a:r>
            <a:r>
              <a:rPr lang="ja-JP" altLang="en-US" sz="2000" dirty="0">
                <a:solidFill>
                  <a:schemeClr val="accent3"/>
                </a:solidFill>
                <a:latin typeface="ＭＳ Ｐゴシック" panose="020B0600070205080204" pitchFamily="50" charset="-128"/>
                <a:ea typeface="ＭＳ Ｐゴシック" panose="020B0600070205080204" pitchFamily="50" charset="-128"/>
              </a:rPr>
              <a:t>の被験者とは</a:t>
            </a:r>
            <a:r>
              <a:rPr lang="ja-JP" altLang="en-US" sz="2000">
                <a:solidFill>
                  <a:schemeClr val="accent3"/>
                </a:solidFill>
                <a:latin typeface="ＭＳ Ｐゴシック" panose="020B0600070205080204" pitchFamily="50" charset="-128"/>
                <a:ea typeface="ＭＳ Ｐゴシック" panose="020B0600070205080204" pitchFamily="50" charset="-128"/>
              </a:rPr>
              <a:t>異なる</a:t>
            </a:r>
            <a:r>
              <a:rPr lang="en-US" altLang="ja-JP" sz="2000" dirty="0">
                <a:solidFill>
                  <a:schemeClr val="accent3"/>
                </a:solidFill>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60687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AF5E7A4-BF54-1949-BB7E-7314F06A6DBC}"/>
              </a:ext>
            </a:extLst>
          </p:cNvPr>
          <p:cNvSpPr>
            <a:spLocks noGrp="1"/>
          </p:cNvSpPr>
          <p:nvPr>
            <p:ph type="title"/>
          </p:nvPr>
        </p:nvSpPr>
        <p:spPr/>
        <p:txBody>
          <a:bodyPr/>
          <a:lstStyle/>
          <a:p>
            <a:r>
              <a:rPr kumimoji="1" lang="ja-JP" altLang="en-US"/>
              <a:t>用意した４つの状況</a:t>
            </a:r>
          </a:p>
        </p:txBody>
      </p:sp>
      <p:sp>
        <p:nvSpPr>
          <p:cNvPr id="4" name="日付プレースホルダー 3">
            <a:extLst>
              <a:ext uri="{FF2B5EF4-FFF2-40B4-BE49-F238E27FC236}">
                <a16:creationId xmlns:a16="http://schemas.microsoft.com/office/drawing/2014/main" xmlns="" id="{578606F7-5FA0-2840-99B6-7EE303CF9426}"/>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57CAFC0D-135B-B643-8C63-49911941A05D}"/>
              </a:ext>
            </a:extLst>
          </p:cNvPr>
          <p:cNvSpPr>
            <a:spLocks noGrp="1"/>
          </p:cNvSpPr>
          <p:nvPr>
            <p:ph type="sldNum" sz="quarter" idx="12"/>
          </p:nvPr>
        </p:nvSpPr>
        <p:spPr/>
        <p:txBody>
          <a:bodyPr/>
          <a:lstStyle/>
          <a:p>
            <a:fld id="{3A98EE3D-8CD1-4C3F-BD1C-C98C9596463C}" type="slidenum">
              <a:rPr lang="en-US" smtClean="0"/>
              <a:pPr/>
              <a:t>21</a:t>
            </a:fld>
            <a:endParaRPr lang="en-US" dirty="0"/>
          </a:p>
        </p:txBody>
      </p:sp>
      <p:sp>
        <p:nvSpPr>
          <p:cNvPr id="6" name="コンテンツ プレースホルダー 5">
            <a:extLst>
              <a:ext uri="{FF2B5EF4-FFF2-40B4-BE49-F238E27FC236}">
                <a16:creationId xmlns:a16="http://schemas.microsoft.com/office/drawing/2014/main" xmlns="" id="{22A240F2-974C-5449-93DE-6EAA1958972F}"/>
              </a:ext>
            </a:extLst>
          </p:cNvPr>
          <p:cNvSpPr>
            <a:spLocks noGrp="1"/>
          </p:cNvSpPr>
          <p:nvPr>
            <p:ph sz="quarter" idx="13"/>
          </p:nvPr>
        </p:nvSpPr>
        <p:spPr>
          <a:xfrm>
            <a:off x="5442857" y="790994"/>
            <a:ext cx="3701143" cy="273050"/>
          </a:xfrm>
        </p:spPr>
        <p:txBody>
          <a:bodyPr/>
          <a:lstStyle/>
          <a:p>
            <a:r>
              <a:rPr lang="ja-JP" altLang="en-US">
                <a:latin typeface="ＭＳ Ｐゴシック" panose="020B0600070205080204" pitchFamily="50" charset="-128"/>
                <a:ea typeface="ＭＳ Ｐゴシック" panose="020B0600070205080204" pitchFamily="50" charset="-128"/>
              </a:rPr>
              <a:t>提案システムを用いた文章推敲実験</a:t>
            </a:r>
            <a:endParaRPr kumimoji="1" lang="ja-JP" altLang="en-US"/>
          </a:p>
        </p:txBody>
      </p:sp>
      <p:graphicFrame>
        <p:nvGraphicFramePr>
          <p:cNvPr id="9" name="表 8">
            <a:extLst>
              <a:ext uri="{FF2B5EF4-FFF2-40B4-BE49-F238E27FC236}">
                <a16:creationId xmlns:a16="http://schemas.microsoft.com/office/drawing/2014/main" xmlns="" id="{27E72D75-0CB3-E448-ACFE-E10C00EA985E}"/>
              </a:ext>
            </a:extLst>
          </p:cNvPr>
          <p:cNvGraphicFramePr>
            <a:graphicFrameLocks noGrp="1"/>
          </p:cNvGraphicFramePr>
          <p:nvPr>
            <p:extLst>
              <p:ext uri="{D42A27DB-BD31-4B8C-83A1-F6EECF244321}">
                <p14:modId xmlns:p14="http://schemas.microsoft.com/office/powerpoint/2010/main" val="507209939"/>
              </p:ext>
            </p:extLst>
          </p:nvPr>
        </p:nvGraphicFramePr>
        <p:xfrm>
          <a:off x="407383" y="1212148"/>
          <a:ext cx="8329235" cy="3823253"/>
        </p:xfrm>
        <a:graphic>
          <a:graphicData uri="http://schemas.openxmlformats.org/drawingml/2006/table">
            <a:tbl>
              <a:tblPr firstRow="1" bandRow="1">
                <a:tableStyleId>{00A15C55-8517-42AA-B614-E9B94910E393}</a:tableStyleId>
              </a:tblPr>
              <a:tblGrid>
                <a:gridCol w="1665847">
                  <a:extLst>
                    <a:ext uri="{9D8B030D-6E8A-4147-A177-3AD203B41FA5}">
                      <a16:colId xmlns:a16="http://schemas.microsoft.com/office/drawing/2014/main" xmlns="" val="2792774633"/>
                    </a:ext>
                  </a:extLst>
                </a:gridCol>
                <a:gridCol w="1665847">
                  <a:extLst>
                    <a:ext uri="{9D8B030D-6E8A-4147-A177-3AD203B41FA5}">
                      <a16:colId xmlns:a16="http://schemas.microsoft.com/office/drawing/2014/main" xmlns="" val="407272867"/>
                    </a:ext>
                  </a:extLst>
                </a:gridCol>
                <a:gridCol w="1665847">
                  <a:extLst>
                    <a:ext uri="{9D8B030D-6E8A-4147-A177-3AD203B41FA5}">
                      <a16:colId xmlns:a16="http://schemas.microsoft.com/office/drawing/2014/main" xmlns="" val="3296864663"/>
                    </a:ext>
                  </a:extLst>
                </a:gridCol>
                <a:gridCol w="1665847">
                  <a:extLst>
                    <a:ext uri="{9D8B030D-6E8A-4147-A177-3AD203B41FA5}">
                      <a16:colId xmlns:a16="http://schemas.microsoft.com/office/drawing/2014/main" xmlns="" val="2447434602"/>
                    </a:ext>
                  </a:extLst>
                </a:gridCol>
                <a:gridCol w="1665847">
                  <a:extLst>
                    <a:ext uri="{9D8B030D-6E8A-4147-A177-3AD203B41FA5}">
                      <a16:colId xmlns:a16="http://schemas.microsoft.com/office/drawing/2014/main" xmlns="" val="2854710157"/>
                    </a:ext>
                  </a:extLst>
                </a:gridCol>
              </a:tblGrid>
              <a:tr h="408221">
                <a:tc>
                  <a:txBody>
                    <a:bodyPr/>
                    <a:lstStyle/>
                    <a:p>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kumimoji="1" lang="ja-JP" altLang="en-US" sz="1800" dirty="0">
                          <a:solidFill>
                            <a:schemeClr val="tx1"/>
                          </a:solidFill>
                        </a:rPr>
                        <a:t>状況設定</a:t>
                      </a:r>
                      <a:r>
                        <a:rPr kumimoji="1" lang="en-US" altLang="ja-JP" sz="1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kumimoji="1" lang="ja-JP" altLang="en-US" sz="1800" dirty="0">
                          <a:solidFill>
                            <a:schemeClr val="tx1"/>
                          </a:solidFill>
                        </a:rPr>
                        <a:t>状況設定</a:t>
                      </a:r>
                      <a:r>
                        <a:rPr kumimoji="1" lang="en-US" altLang="ja-JP" sz="1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1800" dirty="0">
                          <a:solidFill>
                            <a:schemeClr val="tx1"/>
                          </a:solidFill>
                        </a:rPr>
                        <a:t>状況設定</a:t>
                      </a:r>
                      <a:r>
                        <a:rPr kumimoji="1" lang="en-US" altLang="ja-JP" sz="18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kumimoji="1" lang="ja-JP" altLang="en-US" sz="1800" dirty="0">
                          <a:solidFill>
                            <a:schemeClr val="tx1"/>
                          </a:solidFill>
                        </a:rPr>
                        <a:t>状況設定</a:t>
                      </a:r>
                      <a:r>
                        <a:rPr kumimoji="1" lang="en-US" altLang="ja-JP" sz="18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902194783"/>
                  </a:ext>
                </a:extLst>
              </a:tr>
              <a:tr h="1006574">
                <a:tc>
                  <a:txBody>
                    <a:bodyPr/>
                    <a:lstStyle/>
                    <a:p>
                      <a:r>
                        <a:rPr kumimoji="1" lang="ja-JP" altLang="en-US" sz="1800" dirty="0"/>
                        <a:t>メールの</a:t>
                      </a:r>
                      <a:endParaRPr kumimoji="1" lang="en-US" altLang="ja-JP" sz="1800" dirty="0"/>
                    </a:p>
                    <a:p>
                      <a:r>
                        <a:rPr kumimoji="1" lang="ja-JP" altLang="en-US" sz="1800" dirty="0"/>
                        <a:t>送信相手</a:t>
                      </a:r>
                    </a:p>
                    <a:p>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kumimoji="1" lang="ja-JP" altLang="en-US" sz="1800" dirty="0"/>
                        <a:t>同じ</a:t>
                      </a:r>
                      <a:r>
                        <a:rPr kumimoji="1" lang="ja-JP" altLang="en-US" sz="1800"/>
                        <a:t>サークルの同性の</a:t>
                      </a:r>
                      <a:r>
                        <a:rPr kumimoji="1" lang="ja-JP" altLang="en-US" sz="1800" dirty="0"/>
                        <a:t>先輩</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kumimoji="1" lang="ja-JP" altLang="en-US" sz="1800" dirty="0"/>
                        <a:t>同じ学科</a:t>
                      </a:r>
                      <a:r>
                        <a:rPr kumimoji="1" lang="ja-JP" altLang="en-US" sz="1800"/>
                        <a:t>の　　異性の</a:t>
                      </a:r>
                      <a:r>
                        <a:rPr kumimoji="1" lang="ja-JP" altLang="en-US" sz="1800" dirty="0"/>
                        <a:t>先輩</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ja-JP" altLang="en-US" sz="1800" dirty="0"/>
                        <a:t>同じ研究室の同性の後輩</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kumimoji="1" lang="ja-JP" altLang="en-US" sz="1800" dirty="0"/>
                        <a:t>同じサークルの気になる異性</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2296000173"/>
                  </a:ext>
                </a:extLst>
              </a:tr>
              <a:tr h="1099912">
                <a:tc>
                  <a:txBody>
                    <a:bodyPr/>
                    <a:lstStyle/>
                    <a:p>
                      <a:r>
                        <a:rPr kumimoji="1" lang="ja-JP" altLang="en-US" sz="1800" dirty="0"/>
                        <a:t>送信相手に</a:t>
                      </a:r>
                      <a:endParaRPr kumimoji="1" lang="en-US" altLang="ja-JP" sz="1800" dirty="0"/>
                    </a:p>
                    <a:p>
                      <a:r>
                        <a:rPr kumimoji="1" lang="ja-JP" altLang="en-US" sz="1800" dirty="0"/>
                        <a:t>ついて</a:t>
                      </a:r>
                    </a:p>
                    <a:p>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kumimoji="1" lang="ja-JP" altLang="en-US" sz="1800" dirty="0"/>
                        <a:t>周囲の人に　対し配慮</a:t>
                      </a:r>
                      <a:r>
                        <a:rPr kumimoji="1" lang="ja-JP" altLang="en-US" sz="1800"/>
                        <a:t>が　　足りない</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800" dirty="0"/>
                        <a:t>周囲の評価が高く</a:t>
                      </a:r>
                      <a:r>
                        <a:rPr kumimoji="1" lang="ja-JP" altLang="en-US" sz="1800"/>
                        <a:t>，　　　　　貴方</a:t>
                      </a:r>
                      <a:r>
                        <a:rPr kumimoji="1" lang="ja-JP" altLang="en-US" sz="1800" dirty="0"/>
                        <a:t>の憧れ</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800" dirty="0"/>
                        <a:t>普段から態度や言葉遣いに難がある</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800" dirty="0"/>
                        <a:t>普段から仲の良い友人</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589679260"/>
                  </a:ext>
                </a:extLst>
              </a:tr>
              <a:tr h="1308546">
                <a:tc>
                  <a:txBody>
                    <a:bodyPr/>
                    <a:lstStyle/>
                    <a:p>
                      <a:r>
                        <a:rPr kumimoji="1" lang="ja-JP" altLang="en-US" sz="1800"/>
                        <a:t>送信したい　　メール</a:t>
                      </a:r>
                      <a:endParaRPr kumimoji="1" lang="ja-JP" altLang="en-US" sz="1800" dirty="0"/>
                    </a:p>
                    <a:p>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kumimoji="1" lang="ja-JP" altLang="en-US" sz="1800" dirty="0"/>
                        <a:t>先輩</a:t>
                      </a:r>
                      <a:r>
                        <a:rPr kumimoji="1" lang="ja-JP" altLang="en-US" sz="1800"/>
                        <a:t>に　　　　自分勝手</a:t>
                      </a:r>
                      <a:r>
                        <a:rPr kumimoji="1" lang="ja-JP" altLang="en-US" sz="1800" dirty="0"/>
                        <a:t>な　主張はやめてもらいたい</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kumimoji="1" lang="ja-JP" altLang="en-US" sz="1800" dirty="0"/>
                        <a:t>先輩に感謝のお礼を伝え，もっと仲良くなりたい</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ja-JP" altLang="en-US" sz="1800" dirty="0"/>
                        <a:t>報告会での　態度の謝罪と，最低限の礼儀を指導したい</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kumimoji="1" lang="ja-JP" altLang="en-US" sz="1800" dirty="0"/>
                        <a:t>友人に二人で遊びに</a:t>
                      </a:r>
                      <a:r>
                        <a:rPr kumimoji="1" lang="ja-JP" altLang="en-US" sz="1800"/>
                        <a:t>行く　　誘い</a:t>
                      </a:r>
                      <a:r>
                        <a:rPr kumimoji="1" lang="ja-JP" altLang="en-US" sz="1800" dirty="0"/>
                        <a:t>のメールをしたい</a:t>
                      </a:r>
                      <a:endParaRPr kumimoji="1" lang="ja-JP" alt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2125239747"/>
                  </a:ext>
                </a:extLst>
              </a:tr>
            </a:tbl>
          </a:graphicData>
        </a:graphic>
      </p:graphicFrame>
      <p:sp>
        <p:nvSpPr>
          <p:cNvPr id="10" name="テキスト ボックス 9">
            <a:extLst>
              <a:ext uri="{FF2B5EF4-FFF2-40B4-BE49-F238E27FC236}">
                <a16:creationId xmlns:a16="http://schemas.microsoft.com/office/drawing/2014/main" xmlns="" id="{84FCE823-0BEF-794B-AB46-A720771EB3FD}"/>
              </a:ext>
            </a:extLst>
          </p:cNvPr>
          <p:cNvSpPr txBox="1"/>
          <p:nvPr/>
        </p:nvSpPr>
        <p:spPr>
          <a:xfrm>
            <a:off x="666749" y="5273502"/>
            <a:ext cx="7810500" cy="830997"/>
          </a:xfrm>
          <a:prstGeom prst="rect">
            <a:avLst/>
          </a:prstGeom>
          <a:noFill/>
        </p:spPr>
        <p:txBody>
          <a:bodyPr wrap="squar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状況設定</a:t>
            </a:r>
            <a:r>
              <a:rPr kumimoji="1" lang="en-US" altLang="ja-JP" sz="2400" dirty="0">
                <a:latin typeface="ＭＳ Ｐゴシック" panose="020B0600070205080204" pitchFamily="50" charset="-128"/>
                <a:ea typeface="ＭＳ Ｐゴシック" panose="020B0600070205080204" pitchFamily="50" charset="-128"/>
              </a:rPr>
              <a:t>1,3</a:t>
            </a:r>
            <a:r>
              <a:rPr kumimoji="1" lang="ja-JP" altLang="en-US" sz="2400" dirty="0">
                <a:latin typeface="ＭＳ Ｐゴシック" panose="020B0600070205080204" pitchFamily="50" charset="-128"/>
                <a:ea typeface="ＭＳ Ｐゴシック" panose="020B0600070205080204" pitchFamily="50" charset="-128"/>
              </a:rPr>
              <a:t>：</a:t>
            </a:r>
            <a:r>
              <a:rPr kumimoji="1" lang="ja-JP" altLang="en-US" sz="2400">
                <a:solidFill>
                  <a:schemeClr val="accent1"/>
                </a:solidFill>
                <a:latin typeface="ＭＳ Ｐゴシック" panose="020B0600070205080204" pitchFamily="50" charset="-128"/>
                <a:ea typeface="ＭＳ Ｐゴシック" panose="020B0600070205080204" pitchFamily="50" charset="-128"/>
              </a:rPr>
              <a:t>悪意を</a:t>
            </a:r>
            <a:r>
              <a:rPr lang="ja-JP" altLang="en-US" sz="2400">
                <a:solidFill>
                  <a:schemeClr val="accent1"/>
                </a:solidFill>
                <a:latin typeface="ＭＳ Ｐゴシック" panose="020B0600070205080204" pitchFamily="50" charset="-128"/>
                <a:ea typeface="ＭＳ Ｐゴシック" panose="020B0600070205080204" pitchFamily="50" charset="-128"/>
              </a:rPr>
              <a:t>含む表現</a:t>
            </a:r>
            <a:r>
              <a:rPr kumimoji="1" lang="ja-JP" altLang="en-US" sz="2400">
                <a:latin typeface="ＭＳ Ｐゴシック" panose="020B0600070205080204" pitchFamily="50" charset="-128"/>
                <a:ea typeface="ＭＳ Ｐゴシック" panose="020B0600070205080204" pitchFamily="50" charset="-128"/>
              </a:rPr>
              <a:t>が</a:t>
            </a:r>
            <a:r>
              <a:rPr kumimoji="1" lang="ja-JP" altLang="en-US" sz="2400" dirty="0">
                <a:latin typeface="ＭＳ Ｐゴシック" panose="020B0600070205080204" pitchFamily="50" charset="-128"/>
                <a:ea typeface="ＭＳ Ｐゴシック" panose="020B0600070205080204" pitchFamily="50" charset="-128"/>
              </a:rPr>
              <a:t>文章中で使われそうな状況</a:t>
            </a:r>
            <a:endParaRPr kumimoji="1" lang="en-US" altLang="ja-JP" sz="2400" dirty="0">
              <a:latin typeface="ＭＳ Ｐゴシック" panose="020B0600070205080204" pitchFamily="50" charset="-128"/>
              <a:ea typeface="ＭＳ Ｐゴシック" panose="020B0600070205080204" pitchFamily="50" charset="-128"/>
            </a:endParaRPr>
          </a:p>
          <a:p>
            <a:r>
              <a:rPr lang="ja-JP" altLang="en-US" sz="2400" dirty="0">
                <a:latin typeface="ＭＳ Ｐゴシック" panose="020B0600070205080204" pitchFamily="50" charset="-128"/>
                <a:ea typeface="ＭＳ Ｐゴシック" panose="020B0600070205080204" pitchFamily="50" charset="-128"/>
              </a:rPr>
              <a:t>状況設定</a:t>
            </a:r>
            <a:r>
              <a:rPr lang="en-US" altLang="ja-JP" sz="2400" dirty="0">
                <a:latin typeface="ＭＳ Ｐゴシック" panose="020B0600070205080204" pitchFamily="50" charset="-128"/>
                <a:ea typeface="ＭＳ Ｐゴシック" panose="020B0600070205080204" pitchFamily="50" charset="-128"/>
              </a:rPr>
              <a:t>2,4</a:t>
            </a:r>
            <a:r>
              <a:rPr lang="ja-JP" altLang="en-US" sz="2400" dirty="0">
                <a:latin typeface="ＭＳ Ｐゴシック" panose="020B0600070205080204" pitchFamily="50" charset="-128"/>
                <a:ea typeface="ＭＳ Ｐゴシック" panose="020B0600070205080204" pitchFamily="50" charset="-128"/>
              </a:rPr>
              <a:t>：</a:t>
            </a:r>
            <a:r>
              <a:rPr lang="ja-JP" altLang="en-US" sz="2400">
                <a:solidFill>
                  <a:schemeClr val="accent2"/>
                </a:solidFill>
                <a:latin typeface="ＭＳ Ｐゴシック" panose="020B0600070205080204" pitchFamily="50" charset="-128"/>
                <a:ea typeface="ＭＳ Ｐゴシック" panose="020B0600070205080204" pitchFamily="50" charset="-128"/>
              </a:rPr>
              <a:t>好意を含む表現</a:t>
            </a:r>
            <a:r>
              <a:rPr lang="ja-JP" altLang="en-US" sz="2400">
                <a:latin typeface="ＭＳ Ｐゴシック" panose="020B0600070205080204" pitchFamily="50" charset="-128"/>
                <a:ea typeface="ＭＳ Ｐゴシック" panose="020B0600070205080204" pitchFamily="50" charset="-128"/>
              </a:rPr>
              <a:t>が</a:t>
            </a:r>
            <a:r>
              <a:rPr lang="ja-JP" altLang="en-US" sz="2400" dirty="0">
                <a:latin typeface="ＭＳ Ｐゴシック" panose="020B0600070205080204" pitchFamily="50" charset="-128"/>
                <a:ea typeface="ＭＳ Ｐゴシック" panose="020B0600070205080204" pitchFamily="50" charset="-128"/>
              </a:rPr>
              <a:t>文章中で使われそうな状況</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42533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B60A29-4454-3140-B67E-802EB981FFCB}"/>
              </a:ext>
            </a:extLst>
          </p:cNvPr>
          <p:cNvSpPr>
            <a:spLocks noGrp="1"/>
          </p:cNvSpPr>
          <p:nvPr>
            <p:ph type="title"/>
          </p:nvPr>
        </p:nvSpPr>
        <p:spPr/>
        <p:txBody>
          <a:bodyPr/>
          <a:lstStyle/>
          <a:p>
            <a:r>
              <a:rPr kumimoji="1" lang="ja-JP" altLang="en-US"/>
              <a:t>修正された文の数とその内訳</a:t>
            </a:r>
          </a:p>
        </p:txBody>
      </p:sp>
      <p:sp>
        <p:nvSpPr>
          <p:cNvPr id="4" name="日付プレースホルダー 3">
            <a:extLst>
              <a:ext uri="{FF2B5EF4-FFF2-40B4-BE49-F238E27FC236}">
                <a16:creationId xmlns:a16="http://schemas.microsoft.com/office/drawing/2014/main" xmlns="" id="{9FFDAAA9-841F-4446-9E3F-3D705F11E2DF}"/>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C259F8EC-7E6D-9149-B803-21CA2B9EF5BD}"/>
              </a:ext>
            </a:extLst>
          </p:cNvPr>
          <p:cNvSpPr>
            <a:spLocks noGrp="1"/>
          </p:cNvSpPr>
          <p:nvPr>
            <p:ph type="sldNum" sz="quarter" idx="12"/>
          </p:nvPr>
        </p:nvSpPr>
        <p:spPr/>
        <p:txBody>
          <a:bodyPr/>
          <a:lstStyle/>
          <a:p>
            <a:fld id="{3A98EE3D-8CD1-4C3F-BD1C-C98C9596463C}" type="slidenum">
              <a:rPr lang="en-US" smtClean="0"/>
              <a:pPr/>
              <a:t>22</a:t>
            </a:fld>
            <a:endParaRPr lang="en-US" dirty="0"/>
          </a:p>
        </p:txBody>
      </p:sp>
      <p:sp>
        <p:nvSpPr>
          <p:cNvPr id="6" name="コンテンツ プレースホルダー 5">
            <a:extLst>
              <a:ext uri="{FF2B5EF4-FFF2-40B4-BE49-F238E27FC236}">
                <a16:creationId xmlns:a16="http://schemas.microsoft.com/office/drawing/2014/main" xmlns="" id="{D9E0F895-64B0-504E-9C37-749772E40619}"/>
              </a:ext>
            </a:extLst>
          </p:cNvPr>
          <p:cNvSpPr>
            <a:spLocks noGrp="1"/>
          </p:cNvSpPr>
          <p:nvPr>
            <p:ph sz="quarter" idx="13"/>
          </p:nvPr>
        </p:nvSpPr>
        <p:spPr>
          <a:xfrm>
            <a:off x="5425441" y="790994"/>
            <a:ext cx="3718560" cy="273050"/>
          </a:xfrm>
        </p:spPr>
        <p:txBody>
          <a:bodyPr/>
          <a:lstStyle/>
          <a:p>
            <a:r>
              <a:rPr lang="ja-JP" altLang="en-US">
                <a:latin typeface="ＭＳ Ｐゴシック" panose="020B0600070205080204" pitchFamily="50" charset="-128"/>
                <a:ea typeface="ＭＳ Ｐゴシック" panose="020B0600070205080204" pitchFamily="50" charset="-128"/>
              </a:rPr>
              <a:t>提案システムを用いた文章推敲実験</a:t>
            </a:r>
            <a:endParaRPr kumimoji="1" lang="ja-JP" altLang="en-US"/>
          </a:p>
        </p:txBody>
      </p:sp>
      <p:sp>
        <p:nvSpPr>
          <p:cNvPr id="8" name="コンテンツ プレースホルダー 7">
            <a:extLst>
              <a:ext uri="{FF2B5EF4-FFF2-40B4-BE49-F238E27FC236}">
                <a16:creationId xmlns:a16="http://schemas.microsoft.com/office/drawing/2014/main" xmlns="" id="{DFCDA940-22F6-1445-A764-C173827098EF}"/>
              </a:ext>
            </a:extLst>
          </p:cNvPr>
          <p:cNvSpPr>
            <a:spLocks noGrp="1"/>
          </p:cNvSpPr>
          <p:nvPr>
            <p:ph idx="1"/>
          </p:nvPr>
        </p:nvSpPr>
        <p:spPr>
          <a:xfrm>
            <a:off x="407383" y="5028328"/>
            <a:ext cx="8329233" cy="365125"/>
          </a:xfrm>
        </p:spPr>
        <p:txBody>
          <a:bodyPr>
            <a:normAutofit lnSpcReduction="10000"/>
          </a:bodyPr>
          <a:lstStyle/>
          <a:p>
            <a:pPr marL="0" indent="0" algn="ctr">
              <a:buNone/>
            </a:pPr>
            <a:r>
              <a:rPr kumimoji="1" lang="ja-JP" altLang="en-US" sz="2000"/>
              <a:t>単語のみの修正は少なく，修正の多くは文の大幅な変更</a:t>
            </a:r>
            <a:endParaRPr kumimoji="1" lang="en-US" altLang="ja-JP" sz="2000" dirty="0"/>
          </a:p>
        </p:txBody>
      </p:sp>
      <p:graphicFrame>
        <p:nvGraphicFramePr>
          <p:cNvPr id="15" name="グラフ 14">
            <a:extLst>
              <a:ext uri="{FF2B5EF4-FFF2-40B4-BE49-F238E27FC236}">
                <a16:creationId xmlns:a16="http://schemas.microsoft.com/office/drawing/2014/main" xmlns="" id="{07CE3D3D-80C0-1544-AD87-2FA3928C4714}"/>
              </a:ext>
            </a:extLst>
          </p:cNvPr>
          <p:cNvGraphicFramePr>
            <a:graphicFrameLocks/>
          </p:cNvGraphicFramePr>
          <p:nvPr>
            <p:extLst>
              <p:ext uri="{D42A27DB-BD31-4B8C-83A1-F6EECF244321}">
                <p14:modId xmlns:p14="http://schemas.microsoft.com/office/powerpoint/2010/main" val="158402663"/>
              </p:ext>
            </p:extLst>
          </p:nvPr>
        </p:nvGraphicFramePr>
        <p:xfrm>
          <a:off x="407382" y="1287146"/>
          <a:ext cx="8329233" cy="3798718"/>
        </p:xfrm>
        <a:graphic>
          <a:graphicData uri="http://schemas.openxmlformats.org/drawingml/2006/chart">
            <c:chart xmlns:c="http://schemas.openxmlformats.org/drawingml/2006/chart" xmlns:r="http://schemas.openxmlformats.org/officeDocument/2006/relationships" r:id="rId2"/>
          </a:graphicData>
        </a:graphic>
      </p:graphicFrame>
      <p:sp>
        <p:nvSpPr>
          <p:cNvPr id="16" name="コンテンツ プレースホルダー 7">
            <a:extLst>
              <a:ext uri="{FF2B5EF4-FFF2-40B4-BE49-F238E27FC236}">
                <a16:creationId xmlns:a16="http://schemas.microsoft.com/office/drawing/2014/main" xmlns="" id="{36B1F163-7E32-2C47-B9C7-EC5170032AE5}"/>
              </a:ext>
            </a:extLst>
          </p:cNvPr>
          <p:cNvSpPr txBox="1">
            <a:spLocks/>
          </p:cNvSpPr>
          <p:nvPr/>
        </p:nvSpPr>
        <p:spPr>
          <a:xfrm>
            <a:off x="407382" y="5744966"/>
            <a:ext cx="8329233" cy="72044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lnSpc>
                <a:spcPct val="80000"/>
              </a:lnSpc>
              <a:buFont typeface="Arial" panose="020B0604020202020204" pitchFamily="34" charset="0"/>
              <a:buNone/>
            </a:pPr>
            <a:r>
              <a:rPr lang="ja-JP" altLang="en-US" sz="2000">
                <a:solidFill>
                  <a:srgbClr val="FF0000"/>
                </a:solidFill>
              </a:rPr>
              <a:t>深層学習の結果によるハイライト機能や好意悪意度合い表示機能が</a:t>
            </a:r>
            <a:endParaRPr lang="en-US" altLang="ja-JP" sz="2000" dirty="0">
              <a:solidFill>
                <a:srgbClr val="FF0000"/>
              </a:solidFill>
            </a:endParaRPr>
          </a:p>
          <a:p>
            <a:pPr marL="0" indent="0" algn="ctr">
              <a:lnSpc>
                <a:spcPct val="80000"/>
              </a:lnSpc>
              <a:buFont typeface="Arial" panose="020B0604020202020204" pitchFamily="34" charset="0"/>
              <a:buNone/>
            </a:pPr>
            <a:r>
              <a:rPr lang="ja-JP" altLang="en-US" sz="2000">
                <a:solidFill>
                  <a:srgbClr val="FF0000"/>
                </a:solidFill>
              </a:rPr>
              <a:t>文章推敲に活用された</a:t>
            </a:r>
            <a:endParaRPr lang="en-US" altLang="ja-JP" sz="2000" dirty="0">
              <a:solidFill>
                <a:srgbClr val="FF0000"/>
              </a:solidFill>
            </a:endParaRPr>
          </a:p>
        </p:txBody>
      </p:sp>
      <p:sp>
        <p:nvSpPr>
          <p:cNvPr id="3" name="下矢印 2">
            <a:extLst>
              <a:ext uri="{FF2B5EF4-FFF2-40B4-BE49-F238E27FC236}">
                <a16:creationId xmlns:a16="http://schemas.microsoft.com/office/drawing/2014/main" xmlns="" id="{FB4FB1FB-C16C-014C-9AEA-48F44532D3CC}"/>
              </a:ext>
            </a:extLst>
          </p:cNvPr>
          <p:cNvSpPr/>
          <p:nvPr/>
        </p:nvSpPr>
        <p:spPr>
          <a:xfrm>
            <a:off x="4228008" y="5450989"/>
            <a:ext cx="687977" cy="28907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196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73DA5FB-5B79-4D4C-B894-ECD3514745B1}"/>
              </a:ext>
            </a:extLst>
          </p:cNvPr>
          <p:cNvSpPr>
            <a:spLocks noGrp="1"/>
          </p:cNvSpPr>
          <p:nvPr>
            <p:ph type="title"/>
          </p:nvPr>
        </p:nvSpPr>
        <p:spPr/>
        <p:txBody>
          <a:bodyPr/>
          <a:lstStyle/>
          <a:p>
            <a:r>
              <a:rPr kumimoji="1" lang="ja-JP" altLang="en-US"/>
              <a:t>文章推敲支援機能の効果の検証実験</a:t>
            </a:r>
          </a:p>
        </p:txBody>
      </p:sp>
      <p:sp>
        <p:nvSpPr>
          <p:cNvPr id="4" name="日付プレースホルダー 3">
            <a:extLst>
              <a:ext uri="{FF2B5EF4-FFF2-40B4-BE49-F238E27FC236}">
                <a16:creationId xmlns:a16="http://schemas.microsoft.com/office/drawing/2014/main" xmlns="" id="{ABCF5620-4ABD-B947-8A2F-CD3C2E544CAF}"/>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FFD9207B-4E00-AE4E-B576-6C2C98803E4C}"/>
              </a:ext>
            </a:extLst>
          </p:cNvPr>
          <p:cNvSpPr>
            <a:spLocks noGrp="1"/>
          </p:cNvSpPr>
          <p:nvPr>
            <p:ph type="sldNum" sz="quarter" idx="12"/>
          </p:nvPr>
        </p:nvSpPr>
        <p:spPr/>
        <p:txBody>
          <a:bodyPr/>
          <a:lstStyle/>
          <a:p>
            <a:fld id="{3A98EE3D-8CD1-4C3F-BD1C-C98C9596463C}" type="slidenum">
              <a:rPr lang="en-US" smtClean="0"/>
              <a:pPr/>
              <a:t>23</a:t>
            </a:fld>
            <a:endParaRPr lang="en-US" dirty="0"/>
          </a:p>
        </p:txBody>
      </p:sp>
      <p:sp>
        <p:nvSpPr>
          <p:cNvPr id="7" name="テキスト ボックス 6">
            <a:extLst>
              <a:ext uri="{FF2B5EF4-FFF2-40B4-BE49-F238E27FC236}">
                <a16:creationId xmlns:a16="http://schemas.microsoft.com/office/drawing/2014/main" xmlns="" id="{377A5107-F642-EB4F-B83B-8BB32B890B89}"/>
              </a:ext>
            </a:extLst>
          </p:cNvPr>
          <p:cNvSpPr txBox="1"/>
          <p:nvPr/>
        </p:nvSpPr>
        <p:spPr>
          <a:xfrm>
            <a:off x="412016" y="1232370"/>
            <a:ext cx="8343347" cy="2359300"/>
          </a:xfrm>
          <a:prstGeom prst="rect">
            <a:avLst/>
          </a:prstGeom>
          <a:noFill/>
          <a:ln w="38100">
            <a:solidFill>
              <a:schemeClr val="accent3"/>
            </a:solidFill>
          </a:ln>
        </p:spPr>
        <p:txBody>
          <a:bodyPr wrap="square" rtlCol="0">
            <a:spAutoFit/>
          </a:bodyPr>
          <a:lstStyle/>
          <a:p>
            <a:r>
              <a:rPr lang="ja-JP" altLang="en-US" sz="2000" dirty="0">
                <a:solidFill>
                  <a:schemeClr val="accent3"/>
                </a:solidFill>
                <a:latin typeface="ＭＳ Ｐゴシック" panose="020B0600070205080204" pitchFamily="50" charset="-128"/>
                <a:ea typeface="ＭＳ Ｐゴシック" panose="020B0600070205080204" pitchFamily="50" charset="-128"/>
              </a:rPr>
              <a:t>実験１：</a:t>
            </a:r>
            <a:r>
              <a:rPr kumimoji="1" lang="ja-JP" altLang="en-US" sz="2000" dirty="0">
                <a:solidFill>
                  <a:schemeClr val="accent3"/>
                </a:solidFill>
                <a:latin typeface="ＭＳ Ｐゴシック" panose="020B0600070205080204" pitchFamily="50" charset="-128"/>
                <a:ea typeface="ＭＳ Ｐゴシック" panose="020B0600070205080204" pitchFamily="50" charset="-128"/>
              </a:rPr>
              <a:t>提案システムを</a:t>
            </a:r>
            <a:r>
              <a:rPr kumimoji="1" lang="ja-JP" altLang="en-US" sz="2000">
                <a:solidFill>
                  <a:schemeClr val="accent3"/>
                </a:solidFill>
                <a:latin typeface="ＭＳ Ｐゴシック" panose="020B0600070205080204" pitchFamily="50" charset="-128"/>
                <a:ea typeface="ＭＳ Ｐゴシック" panose="020B0600070205080204" pitchFamily="50" charset="-128"/>
              </a:rPr>
              <a:t>用い</a:t>
            </a:r>
            <a:r>
              <a:rPr lang="ja-JP" altLang="en-US" sz="2000">
                <a:solidFill>
                  <a:schemeClr val="accent3"/>
                </a:solidFill>
                <a:latin typeface="ＭＳ Ｐゴシック" panose="020B0600070205080204" pitchFamily="50" charset="-128"/>
                <a:ea typeface="ＭＳ Ｐゴシック" panose="020B0600070205080204" pitchFamily="50" charset="-128"/>
              </a:rPr>
              <a:t>た</a:t>
            </a:r>
            <a:r>
              <a:rPr kumimoji="1" lang="ja-JP" altLang="en-US" sz="2000">
                <a:solidFill>
                  <a:schemeClr val="accent3"/>
                </a:solidFill>
                <a:latin typeface="ＭＳ Ｐゴシック" panose="020B0600070205080204" pitchFamily="50" charset="-128"/>
                <a:ea typeface="ＭＳ Ｐゴシック" panose="020B0600070205080204" pitchFamily="50" charset="-128"/>
              </a:rPr>
              <a:t>文章推敲</a:t>
            </a:r>
            <a:endParaRPr kumimoji="1" lang="en-US" altLang="ja-JP" sz="2000" dirty="0">
              <a:solidFill>
                <a:schemeClr val="accent3"/>
              </a:solidFill>
              <a:latin typeface="ＭＳ Ｐゴシック" panose="020B0600070205080204" pitchFamily="50" charset="-128"/>
              <a:ea typeface="ＭＳ Ｐゴシック" panose="020B0600070205080204" pitchFamily="50" charset="-128"/>
            </a:endParaRPr>
          </a:p>
          <a:p>
            <a:endParaRPr kumimoji="1"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kumimoji="1" lang="ja-JP" altLang="en-US" sz="2000" dirty="0">
                <a:solidFill>
                  <a:schemeClr val="accent3"/>
                </a:solidFill>
                <a:latin typeface="ＭＳ Ｐゴシック" panose="020B0600070205080204" pitchFamily="50" charset="-128"/>
                <a:ea typeface="ＭＳ Ｐゴシック" panose="020B0600070205080204" pitchFamily="50" charset="-128"/>
              </a:rPr>
              <a:t>実験課題：</a:t>
            </a:r>
            <a:r>
              <a:rPr kumimoji="1" lang="en-US" altLang="ja-JP" sz="2000" dirty="0">
                <a:solidFill>
                  <a:schemeClr val="accent3"/>
                </a:solidFill>
                <a:latin typeface="ＭＳ Ｐゴシック" panose="020B0600070205080204" pitchFamily="50" charset="-128"/>
                <a:ea typeface="ＭＳ Ｐゴシック" panose="020B0600070205080204" pitchFamily="50" charset="-128"/>
              </a:rPr>
              <a:t>4</a:t>
            </a:r>
            <a:r>
              <a:rPr kumimoji="1" lang="ja-JP" altLang="en-US" sz="2000" dirty="0">
                <a:solidFill>
                  <a:schemeClr val="accent3"/>
                </a:solidFill>
                <a:latin typeface="ＭＳ Ｐゴシック" panose="020B0600070205080204" pitchFamily="50" charset="-128"/>
                <a:ea typeface="ＭＳ Ｐゴシック" panose="020B0600070205080204" pitchFamily="50" charset="-128"/>
              </a:rPr>
              <a:t>つの状況設定における</a:t>
            </a:r>
            <a:r>
              <a:rPr kumimoji="1" lang="ja-JP" altLang="en-US" sz="2000">
                <a:solidFill>
                  <a:schemeClr val="accent3"/>
                </a:solidFill>
                <a:latin typeface="ＭＳ Ｐゴシック" panose="020B0600070205080204" pitchFamily="50" charset="-128"/>
                <a:ea typeface="ＭＳ Ｐゴシック" panose="020B0600070205080204" pitchFamily="50" charset="-128"/>
              </a:rPr>
              <a:t>メール</a:t>
            </a:r>
            <a:r>
              <a:rPr lang="ja-JP" altLang="en-US" sz="2000">
                <a:solidFill>
                  <a:schemeClr val="accent3"/>
                </a:solidFill>
                <a:latin typeface="ＭＳ Ｐゴシック" panose="020B0600070205080204" pitchFamily="50" charset="-128"/>
                <a:ea typeface="ＭＳ Ｐゴシック" panose="020B0600070205080204" pitchFamily="50" charset="-128"/>
              </a:rPr>
              <a:t>の</a:t>
            </a:r>
            <a:r>
              <a:rPr kumimoji="1" lang="ja-JP" altLang="en-US" sz="2000">
                <a:solidFill>
                  <a:schemeClr val="accent3"/>
                </a:solidFill>
                <a:latin typeface="ＭＳ Ｐゴシック" panose="020B0600070205080204" pitchFamily="50" charset="-128"/>
                <a:ea typeface="ＭＳ Ｐゴシック" panose="020B0600070205080204" pitchFamily="50" charset="-128"/>
              </a:rPr>
              <a:t>作成</a:t>
            </a:r>
            <a:endParaRPr kumimoji="1"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lang="en-US" altLang="ja-JP" sz="2000" dirty="0">
                <a:solidFill>
                  <a:schemeClr val="accent3"/>
                </a:solidFill>
                <a:latin typeface="ＭＳ Ｐゴシック" panose="020B0600070205080204" pitchFamily="50" charset="-128"/>
                <a:ea typeface="ＭＳ Ｐゴシック" panose="020B0600070205080204" pitchFamily="50" charset="-128"/>
              </a:rPr>
              <a:t>1</a:t>
            </a:r>
            <a:r>
              <a:rPr lang="ja-JP" altLang="en-US" sz="2000">
                <a:solidFill>
                  <a:schemeClr val="accent3"/>
                </a:solidFill>
                <a:latin typeface="ＭＳ Ｐゴシック" panose="020B0600070205080204" pitchFamily="50" charset="-128"/>
                <a:ea typeface="ＭＳ Ｐゴシック" panose="020B0600070205080204" pitchFamily="50" charset="-128"/>
              </a:rPr>
              <a:t>回目：支援なしで作成</a:t>
            </a:r>
            <a:endParaRPr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lang="en-US" altLang="ja-JP" sz="2000" dirty="0">
                <a:solidFill>
                  <a:schemeClr val="accent3"/>
                </a:solidFill>
                <a:latin typeface="ＭＳ Ｐゴシック" panose="020B0600070205080204" pitchFamily="50" charset="-128"/>
                <a:ea typeface="ＭＳ Ｐゴシック" panose="020B0600070205080204" pitchFamily="50" charset="-128"/>
              </a:rPr>
              <a:t>2</a:t>
            </a:r>
            <a:r>
              <a:rPr lang="ja-JP" altLang="en-US" sz="2000">
                <a:solidFill>
                  <a:schemeClr val="accent3"/>
                </a:solidFill>
                <a:latin typeface="ＭＳ Ｐゴシック" panose="020B0600070205080204" pitchFamily="50" charset="-128"/>
                <a:ea typeface="ＭＳ Ｐゴシック" panose="020B0600070205080204" pitchFamily="50" charset="-128"/>
              </a:rPr>
              <a:t>回目：</a:t>
            </a:r>
            <a:r>
              <a:rPr lang="en-US" altLang="ja-JP" sz="2000" dirty="0">
                <a:solidFill>
                  <a:schemeClr val="accent3"/>
                </a:solidFill>
                <a:latin typeface="ＭＳ Ｐゴシック" panose="020B0600070205080204" pitchFamily="50" charset="-128"/>
                <a:ea typeface="ＭＳ Ｐゴシック" panose="020B0600070205080204" pitchFamily="50" charset="-128"/>
              </a:rPr>
              <a:t>1</a:t>
            </a:r>
            <a:r>
              <a:rPr lang="ja-JP" altLang="en-US" sz="2000">
                <a:solidFill>
                  <a:schemeClr val="accent3"/>
                </a:solidFill>
                <a:latin typeface="ＭＳ Ｐゴシック" panose="020B0600070205080204" pitchFamily="50" charset="-128"/>
                <a:ea typeface="ＭＳ Ｐゴシック" panose="020B0600070205080204" pitchFamily="50" charset="-128"/>
              </a:rPr>
              <a:t>回目で作成したメールを提案システム無しで推敲</a:t>
            </a:r>
            <a:r>
              <a:rPr lang="en-US" altLang="ja-JP" sz="2000" dirty="0">
                <a:solidFill>
                  <a:schemeClr val="accent3"/>
                </a:solidFill>
                <a:latin typeface="ＭＳ Ｐゴシック" panose="020B0600070205080204" pitchFamily="50" charset="-128"/>
                <a:ea typeface="ＭＳ Ｐゴシック" panose="020B0600070205080204" pitchFamily="50" charset="-128"/>
              </a:rPr>
              <a:t/>
            </a:r>
            <a:br>
              <a:rPr lang="en-US" altLang="ja-JP" sz="2000" dirty="0">
                <a:solidFill>
                  <a:schemeClr val="accent3"/>
                </a:solidFill>
                <a:latin typeface="ＭＳ Ｐゴシック" panose="020B0600070205080204" pitchFamily="50" charset="-128"/>
                <a:ea typeface="ＭＳ Ｐゴシック" panose="020B0600070205080204" pitchFamily="50" charset="-128"/>
              </a:rPr>
            </a:br>
            <a:r>
              <a:rPr lang="en-US" altLang="ja-JP" sz="2000" dirty="0">
                <a:solidFill>
                  <a:schemeClr val="accent3"/>
                </a:solidFill>
                <a:latin typeface="ＭＳ Ｐゴシック" panose="020B0600070205080204" pitchFamily="50" charset="-128"/>
                <a:ea typeface="ＭＳ Ｐゴシック" panose="020B0600070205080204" pitchFamily="50" charset="-128"/>
              </a:rPr>
              <a:t>3</a:t>
            </a:r>
            <a:r>
              <a:rPr lang="ja-JP" altLang="en-US" sz="2000">
                <a:solidFill>
                  <a:schemeClr val="accent3"/>
                </a:solidFill>
                <a:latin typeface="ＭＳ Ｐゴシック" panose="020B0600070205080204" pitchFamily="50" charset="-128"/>
                <a:ea typeface="ＭＳ Ｐゴシック" panose="020B0600070205080204" pitchFamily="50" charset="-128"/>
              </a:rPr>
              <a:t>回目：</a:t>
            </a:r>
            <a:r>
              <a:rPr lang="en-US" altLang="ja-JP" sz="2000" dirty="0">
                <a:solidFill>
                  <a:schemeClr val="accent3"/>
                </a:solidFill>
                <a:latin typeface="ＭＳ Ｐゴシック" panose="020B0600070205080204" pitchFamily="50" charset="-128"/>
                <a:ea typeface="ＭＳ Ｐゴシック" panose="020B0600070205080204" pitchFamily="50" charset="-128"/>
              </a:rPr>
              <a:t>2</a:t>
            </a:r>
            <a:r>
              <a:rPr lang="ja-JP" altLang="en-US" sz="2000">
                <a:solidFill>
                  <a:schemeClr val="accent3"/>
                </a:solidFill>
                <a:latin typeface="ＭＳ Ｐゴシック" panose="020B0600070205080204" pitchFamily="50" charset="-128"/>
                <a:ea typeface="ＭＳ Ｐゴシック" panose="020B0600070205080204" pitchFamily="50" charset="-128"/>
              </a:rPr>
              <a:t>回目で推敲した</a:t>
            </a:r>
            <a:r>
              <a:rPr lang="ja-JP" altLang="en-US" sz="2000" dirty="0">
                <a:solidFill>
                  <a:schemeClr val="accent3"/>
                </a:solidFill>
                <a:latin typeface="ＭＳ Ｐゴシック" panose="020B0600070205080204" pitchFamily="50" charset="-128"/>
                <a:ea typeface="ＭＳ Ｐゴシック" panose="020B0600070205080204" pitchFamily="50" charset="-128"/>
              </a:rPr>
              <a:t>メールを提案</a:t>
            </a:r>
            <a:r>
              <a:rPr kumimoji="1" lang="ja-JP" altLang="en-US" sz="2000" dirty="0">
                <a:solidFill>
                  <a:schemeClr val="accent3"/>
                </a:solidFill>
                <a:latin typeface="ＭＳ Ｐゴシック" panose="020B0600070205080204" pitchFamily="50" charset="-128"/>
                <a:ea typeface="ＭＳ Ｐゴシック" panose="020B0600070205080204" pitchFamily="50" charset="-128"/>
              </a:rPr>
              <a:t>システムに</a:t>
            </a:r>
            <a:r>
              <a:rPr kumimoji="1" lang="ja-JP" altLang="en-US" sz="2000">
                <a:solidFill>
                  <a:schemeClr val="accent3"/>
                </a:solidFill>
                <a:latin typeface="ＭＳ Ｐゴシック" panose="020B0600070205080204" pitchFamily="50" charset="-128"/>
                <a:ea typeface="ＭＳ Ｐゴシック" panose="020B0600070205080204" pitchFamily="50" charset="-128"/>
              </a:rPr>
              <a:t>入力して</a:t>
            </a:r>
            <a:r>
              <a:rPr lang="ja-JP" altLang="en-US" sz="2000">
                <a:solidFill>
                  <a:schemeClr val="accent3"/>
                </a:solidFill>
                <a:latin typeface="ＭＳ Ｐゴシック" panose="020B0600070205080204" pitchFamily="50" charset="-128"/>
                <a:ea typeface="ＭＳ Ｐゴシック" panose="020B0600070205080204" pitchFamily="50" charset="-128"/>
              </a:rPr>
              <a:t>推敲</a:t>
            </a:r>
            <a:endParaRPr kumimoji="1" lang="en-US" altLang="ja-JP" sz="2000" dirty="0">
              <a:solidFill>
                <a:schemeClr val="accent3"/>
              </a:solidFill>
              <a:latin typeface="ＭＳ Ｐゴシック" panose="020B0600070205080204" pitchFamily="50" charset="-128"/>
              <a:ea typeface="ＭＳ Ｐゴシック" panose="020B0600070205080204" pitchFamily="50" charset="-128"/>
            </a:endParaRPr>
          </a:p>
          <a:p>
            <a:pPr>
              <a:lnSpc>
                <a:spcPct val="110000"/>
              </a:lnSpc>
            </a:pPr>
            <a:r>
              <a:rPr lang="ja-JP" altLang="en-US" sz="2000" dirty="0">
                <a:solidFill>
                  <a:schemeClr val="accent3"/>
                </a:solidFill>
                <a:latin typeface="ＭＳ Ｐゴシック" panose="020B0600070205080204" pitchFamily="50" charset="-128"/>
                <a:ea typeface="ＭＳ Ｐゴシック" panose="020B0600070205080204" pitchFamily="50" charset="-128"/>
              </a:rPr>
              <a:t>被験者：</a:t>
            </a:r>
            <a:r>
              <a:rPr lang="ja-JP" altLang="en-US" sz="2000">
                <a:solidFill>
                  <a:schemeClr val="accent3"/>
                </a:solidFill>
                <a:latin typeface="ＭＳ Ｐゴシック" panose="020B0600070205080204" pitchFamily="50" charset="-128"/>
                <a:ea typeface="ＭＳ Ｐゴシック" panose="020B0600070205080204" pitchFamily="50" charset="-128"/>
              </a:rPr>
              <a:t>理系大学生</a:t>
            </a:r>
            <a:r>
              <a:rPr lang="en-US" altLang="ja-JP" sz="2000" dirty="0">
                <a:solidFill>
                  <a:schemeClr val="accent3"/>
                </a:solidFill>
                <a:latin typeface="ＭＳ Ｐゴシック" panose="020B0600070205080204" pitchFamily="50" charset="-128"/>
                <a:ea typeface="ＭＳ Ｐゴシック" panose="020B0600070205080204" pitchFamily="50" charset="-128"/>
              </a:rPr>
              <a:t>11</a:t>
            </a:r>
            <a:r>
              <a:rPr lang="ja-JP" altLang="en-US" sz="2000">
                <a:solidFill>
                  <a:schemeClr val="accent3"/>
                </a:solidFill>
                <a:latin typeface="ＭＳ Ｐゴシック" panose="020B0600070205080204" pitchFamily="50" charset="-128"/>
                <a:ea typeface="ＭＳ Ｐゴシック" panose="020B0600070205080204" pitchFamily="50" charset="-128"/>
              </a:rPr>
              <a:t>名</a:t>
            </a:r>
            <a:endParaRPr lang="en-US" altLang="ja-JP" sz="2000" dirty="0">
              <a:solidFill>
                <a:schemeClr val="accent3"/>
              </a:solidFill>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xmlns="" id="{CB7C033B-1676-254C-9641-AD4AF7CC1C55}"/>
              </a:ext>
            </a:extLst>
          </p:cNvPr>
          <p:cNvSpPr txBox="1"/>
          <p:nvPr/>
        </p:nvSpPr>
        <p:spPr>
          <a:xfrm>
            <a:off x="412016" y="3855020"/>
            <a:ext cx="8343347" cy="2420856"/>
          </a:xfrm>
          <a:prstGeom prst="rect">
            <a:avLst/>
          </a:prstGeom>
          <a:noFill/>
          <a:ln w="38100">
            <a:solidFill>
              <a:srgbClr val="FF0000"/>
            </a:solidFill>
          </a:ln>
        </p:spPr>
        <p:txBody>
          <a:bodyPr wrap="square" rtlCol="0">
            <a:spAutoFit/>
          </a:bodyPr>
          <a:lstStyle/>
          <a:p>
            <a:pPr>
              <a:lnSpc>
                <a:spcPct val="110000"/>
              </a:lnSpc>
            </a:pPr>
            <a:r>
              <a:rPr kumimoji="1" lang="ja-JP" altLang="en-US" sz="2000" dirty="0">
                <a:latin typeface="ＭＳ Ｐゴシック" panose="020B0600070205080204" pitchFamily="50" charset="-128"/>
                <a:ea typeface="ＭＳ Ｐゴシック" panose="020B0600070205080204" pitchFamily="50" charset="-128"/>
              </a:rPr>
              <a:t>実験</a:t>
            </a:r>
            <a:r>
              <a:rPr lang="ja-JP" altLang="en-US" sz="2000" dirty="0">
                <a:latin typeface="ＭＳ Ｐゴシック" panose="020B0600070205080204" pitchFamily="50" charset="-128"/>
                <a:ea typeface="ＭＳ Ｐゴシック" panose="020B0600070205080204" pitchFamily="50" charset="-128"/>
              </a:rPr>
              <a:t>２：実験</a:t>
            </a:r>
            <a:r>
              <a:rPr lang="ja-JP" altLang="en-US" sz="2000">
                <a:latin typeface="ＭＳ Ｐゴシック" panose="020B0600070205080204" pitchFamily="50" charset="-128"/>
                <a:ea typeface="ＭＳ Ｐゴシック" panose="020B0600070205080204" pitchFamily="50" charset="-128"/>
              </a:rPr>
              <a:t>１で推敲された</a:t>
            </a:r>
            <a:r>
              <a:rPr lang="ja-JP" altLang="en-US" sz="2000" dirty="0">
                <a:latin typeface="ＭＳ Ｐゴシック" panose="020B0600070205080204" pitchFamily="50" charset="-128"/>
                <a:ea typeface="ＭＳ Ｐゴシック" panose="020B0600070205080204" pitchFamily="50" charset="-128"/>
              </a:rPr>
              <a:t>メールの評価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実験課題</a:t>
            </a:r>
            <a:r>
              <a:rPr kumimoji="1" lang="ja-JP" altLang="en-US" sz="2000" dirty="0">
                <a:latin typeface="ＭＳ Ｐゴシック" panose="020B0600070205080204" pitchFamily="50" charset="-128"/>
                <a:ea typeface="ＭＳ Ｐゴシック" panose="020B0600070205080204" pitchFamily="50" charset="-128"/>
              </a:rPr>
              <a:t>：実験</a:t>
            </a:r>
            <a:r>
              <a:rPr lang="ja-JP" altLang="en-US" sz="2000">
                <a:latin typeface="ＭＳ Ｐゴシック" panose="020B0600070205080204" pitchFamily="50" charset="-128"/>
                <a:ea typeface="ＭＳ Ｐゴシック" panose="020B0600070205080204" pitchFamily="50" charset="-128"/>
              </a:rPr>
              <a:t>１で推敲された</a:t>
            </a:r>
            <a:r>
              <a:rPr kumimoji="1" lang="ja-JP" altLang="en-US" sz="2000">
                <a:latin typeface="ＭＳ Ｐゴシック" panose="020B0600070205080204" pitchFamily="50" charset="-128"/>
                <a:ea typeface="ＭＳ Ｐゴシック" panose="020B0600070205080204" pitchFamily="50" charset="-128"/>
              </a:rPr>
              <a:t>メール</a:t>
            </a:r>
            <a:r>
              <a:rPr kumimoji="1" lang="en-US" altLang="ja-JP" sz="2000" dirty="0">
                <a:latin typeface="ＭＳ Ｐゴシック" panose="020B0600070205080204" pitchFamily="50" charset="-128"/>
                <a:ea typeface="ＭＳ Ｐゴシック" panose="020B0600070205080204" pitchFamily="50" charset="-128"/>
              </a:rPr>
              <a:t>(2,3</a:t>
            </a:r>
            <a:r>
              <a:rPr kumimoji="1" lang="ja-JP" altLang="en-US" sz="2000">
                <a:latin typeface="ＭＳ Ｐゴシック" panose="020B0600070205080204" pitchFamily="50" charset="-128"/>
                <a:ea typeface="ＭＳ Ｐゴシック" panose="020B0600070205080204" pitchFamily="50" charset="-128"/>
              </a:rPr>
              <a:t>回目のメール</a:t>
            </a:r>
            <a:r>
              <a:rPr kumimoji="1" lang="en-US" altLang="ja-JP" sz="2000" dirty="0">
                <a:latin typeface="ＭＳ Ｐゴシック" panose="020B0600070205080204" pitchFamily="50" charset="-128"/>
                <a:ea typeface="ＭＳ Ｐゴシック" panose="020B0600070205080204" pitchFamily="50" charset="-128"/>
              </a:rPr>
              <a:t>)</a:t>
            </a:r>
            <a:r>
              <a:rPr lang="ja-JP" altLang="en-US" sz="2000">
                <a:latin typeface="ＭＳ Ｐゴシック" panose="020B0600070205080204" pitchFamily="50" charset="-128"/>
                <a:ea typeface="ＭＳ Ｐゴシック" panose="020B0600070205080204" pitchFamily="50" charset="-128"/>
              </a:rPr>
              <a:t>を自分が受け取った時の好感度を評価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a:latin typeface="ＭＳ Ｐゴシック" panose="020B0600070205080204" pitchFamily="50" charset="-128"/>
                <a:ea typeface="ＭＳ Ｐゴシック" panose="020B0600070205080204" pitchFamily="50" charset="-128"/>
              </a:rPr>
              <a:t>各メール：送り主に抱く好感度を</a:t>
            </a:r>
            <a:r>
              <a:rPr lang="en-US" altLang="ja-JP" sz="2000" dirty="0">
                <a:latin typeface="ＭＳ Ｐゴシック" panose="020B0600070205080204" pitchFamily="50" charset="-128"/>
                <a:ea typeface="ＭＳ Ｐゴシック" panose="020B0600070205080204" pitchFamily="50" charset="-128"/>
              </a:rPr>
              <a:t>7</a:t>
            </a:r>
            <a:r>
              <a:rPr lang="ja-JP" altLang="en-US" sz="2000">
                <a:latin typeface="ＭＳ Ｐゴシック" panose="020B0600070205080204" pitchFamily="50" charset="-128"/>
                <a:ea typeface="ＭＳ Ｐゴシック" panose="020B0600070205080204" pitchFamily="50" charset="-128"/>
              </a:rPr>
              <a:t>段階で評価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a:latin typeface="ＭＳ Ｐゴシック" panose="020B0600070205080204" pitchFamily="50" charset="-128"/>
                <a:ea typeface="ＭＳ Ｐゴシック" panose="020B0600070205080204" pitchFamily="50" charset="-128"/>
              </a:rPr>
              <a:t>各文　　</a:t>
            </a:r>
            <a:r>
              <a:rPr lang="en-US" altLang="ja-JP" sz="2000" dirty="0">
                <a:latin typeface="ＭＳ Ｐゴシック" panose="020B0600070205080204" pitchFamily="50" charset="-128"/>
                <a:ea typeface="ＭＳ Ｐゴシック" panose="020B0600070205080204" pitchFamily="50" charset="-128"/>
              </a:rPr>
              <a:t> </a:t>
            </a:r>
            <a:r>
              <a:rPr lang="ja-JP" altLang="en-US" sz="2000">
                <a:latin typeface="ＭＳ Ｐゴシック" panose="020B0600070205080204" pitchFamily="50" charset="-128"/>
                <a:ea typeface="ＭＳ Ｐゴシック" panose="020B0600070205080204" pitchFamily="50" charset="-128"/>
                <a:sym typeface="Wingdings" pitchFamily="2" charset="2"/>
              </a:rPr>
              <a:t>：</a:t>
            </a:r>
            <a:r>
              <a:rPr lang="en-US" altLang="ja-JP" sz="2000" dirty="0">
                <a:latin typeface="ＭＳ Ｐゴシック" panose="020B0600070205080204" pitchFamily="50" charset="-128"/>
                <a:ea typeface="ＭＳ Ｐゴシック" panose="020B0600070205080204" pitchFamily="50" charset="-128"/>
                <a:sym typeface="Wingdings" pitchFamily="2" charset="2"/>
              </a:rPr>
              <a:t>2,3</a:t>
            </a:r>
            <a:r>
              <a:rPr lang="ja-JP" altLang="en-US" sz="2000">
                <a:latin typeface="ＭＳ Ｐゴシック" panose="020B0600070205080204" pitchFamily="50" charset="-128"/>
                <a:ea typeface="ＭＳ Ｐゴシック" panose="020B0600070205080204" pitchFamily="50" charset="-128"/>
                <a:sym typeface="Wingdings" pitchFamily="2" charset="2"/>
              </a:rPr>
              <a:t>回目のメールを比較し，どちらがより送り主に好感を抱くか評価</a:t>
            </a:r>
            <a:endParaRPr lang="en-US" altLang="ja-JP" sz="2000" dirty="0">
              <a:latin typeface="ＭＳ Ｐゴシック" panose="020B0600070205080204" pitchFamily="50" charset="-128"/>
              <a:ea typeface="ＭＳ Ｐゴシック" panose="020B0600070205080204" pitchFamily="50" charset="-128"/>
            </a:endParaRPr>
          </a:p>
          <a:p>
            <a:pPr>
              <a:lnSpc>
                <a:spcPct val="110000"/>
              </a:lnSpc>
            </a:pPr>
            <a:r>
              <a:rPr lang="ja-JP" altLang="en-US" sz="2000" dirty="0">
                <a:solidFill>
                  <a:srgbClr val="FF0000"/>
                </a:solidFill>
                <a:latin typeface="ＭＳ Ｐゴシック" panose="020B0600070205080204" pitchFamily="50" charset="-128"/>
                <a:ea typeface="ＭＳ Ｐゴシック" panose="020B0600070205080204" pitchFamily="50" charset="-128"/>
              </a:rPr>
              <a:t>被験者</a:t>
            </a:r>
            <a:r>
              <a:rPr lang="ja-JP" altLang="en-US" sz="2000" dirty="0">
                <a:latin typeface="ＭＳ Ｐゴシック" panose="020B0600070205080204" pitchFamily="50" charset="-128"/>
                <a:ea typeface="ＭＳ Ｐゴシック" panose="020B0600070205080204" pitchFamily="50" charset="-128"/>
              </a:rPr>
              <a:t>：</a:t>
            </a:r>
            <a:r>
              <a:rPr lang="ja-JP" altLang="en-US" sz="2000">
                <a:latin typeface="ＭＳ Ｐゴシック" panose="020B0600070205080204" pitchFamily="50" charset="-128"/>
                <a:ea typeface="ＭＳ Ｐゴシック" panose="020B0600070205080204" pitchFamily="50" charset="-128"/>
              </a:rPr>
              <a:t>理系大学生</a:t>
            </a:r>
            <a:r>
              <a:rPr lang="en-US" altLang="ja-JP" sz="2000" dirty="0">
                <a:latin typeface="ＭＳ Ｐゴシック" panose="020B0600070205080204" pitchFamily="50" charset="-128"/>
                <a:ea typeface="ＭＳ Ｐゴシック" panose="020B0600070205080204" pitchFamily="50" charset="-128"/>
              </a:rPr>
              <a:t>8</a:t>
            </a:r>
            <a:r>
              <a:rPr lang="ja-JP" altLang="en-US" sz="2000">
                <a:latin typeface="ＭＳ Ｐゴシック" panose="020B0600070205080204" pitchFamily="50" charset="-128"/>
                <a:ea typeface="ＭＳ Ｐゴシック" panose="020B0600070205080204" pitchFamily="50" charset="-128"/>
              </a:rPr>
              <a:t>名</a:t>
            </a:r>
            <a:r>
              <a:rPr lang="en-US" altLang="ja-JP" sz="2000" dirty="0">
                <a:latin typeface="ＭＳ Ｐゴシック" panose="020B0600070205080204" pitchFamily="50" charset="-128"/>
                <a:ea typeface="ＭＳ Ｐゴシック" panose="020B0600070205080204" pitchFamily="50" charset="-128"/>
              </a:rPr>
              <a:t>(</a:t>
            </a:r>
            <a:r>
              <a:rPr lang="ja-JP" altLang="en-US" sz="2000" dirty="0">
                <a:latin typeface="ＭＳ Ｐゴシック" panose="020B0600070205080204" pitchFamily="50" charset="-128"/>
                <a:ea typeface="ＭＳ Ｐゴシック" panose="020B0600070205080204" pitchFamily="50" charset="-128"/>
              </a:rPr>
              <a:t>実験</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の被験者とは</a:t>
            </a:r>
            <a:r>
              <a:rPr lang="ja-JP" altLang="en-US" sz="2000">
                <a:latin typeface="ＭＳ Ｐゴシック" panose="020B0600070205080204" pitchFamily="50" charset="-128"/>
                <a:ea typeface="ＭＳ Ｐゴシック" panose="020B0600070205080204" pitchFamily="50" charset="-128"/>
              </a:rPr>
              <a:t>異なる</a:t>
            </a:r>
            <a:r>
              <a:rPr lang="en-US" altLang="ja-JP" sz="2000" dirty="0">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42293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F840703-31C5-914D-A1A0-B470D942B4EA}"/>
              </a:ext>
            </a:extLst>
          </p:cNvPr>
          <p:cNvSpPr>
            <a:spLocks noGrp="1"/>
          </p:cNvSpPr>
          <p:nvPr>
            <p:ph type="title"/>
          </p:nvPr>
        </p:nvSpPr>
        <p:spPr/>
        <p:txBody>
          <a:bodyPr/>
          <a:lstStyle/>
          <a:p>
            <a:r>
              <a:rPr kumimoji="1" lang="ja-JP" altLang="en-US"/>
              <a:t>メールの７段階評価</a:t>
            </a:r>
          </a:p>
        </p:txBody>
      </p:sp>
      <p:sp>
        <p:nvSpPr>
          <p:cNvPr id="4" name="日付プレースホルダー 3">
            <a:extLst>
              <a:ext uri="{FF2B5EF4-FFF2-40B4-BE49-F238E27FC236}">
                <a16:creationId xmlns:a16="http://schemas.microsoft.com/office/drawing/2014/main" xmlns="" id="{DD3D8510-A61F-2E44-8512-C5F62D5FA29B}"/>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8DCB9E77-E079-D147-8F86-B7C6F2EDD50B}"/>
              </a:ext>
            </a:extLst>
          </p:cNvPr>
          <p:cNvSpPr>
            <a:spLocks noGrp="1"/>
          </p:cNvSpPr>
          <p:nvPr>
            <p:ph type="sldNum" sz="quarter" idx="12"/>
          </p:nvPr>
        </p:nvSpPr>
        <p:spPr/>
        <p:txBody>
          <a:bodyPr/>
          <a:lstStyle/>
          <a:p>
            <a:fld id="{3A98EE3D-8CD1-4C3F-BD1C-C98C9596463C}" type="slidenum">
              <a:rPr lang="en-US" smtClean="0"/>
              <a:pPr/>
              <a:t>24</a:t>
            </a:fld>
            <a:endParaRPr lang="en-US" dirty="0"/>
          </a:p>
        </p:txBody>
      </p:sp>
      <p:sp>
        <p:nvSpPr>
          <p:cNvPr id="6" name="コンテンツ プレースホルダー 5">
            <a:extLst>
              <a:ext uri="{FF2B5EF4-FFF2-40B4-BE49-F238E27FC236}">
                <a16:creationId xmlns:a16="http://schemas.microsoft.com/office/drawing/2014/main" xmlns="" id="{677EA3A1-A896-F444-829D-FC3C7C2D964F}"/>
              </a:ext>
            </a:extLst>
          </p:cNvPr>
          <p:cNvSpPr>
            <a:spLocks noGrp="1"/>
          </p:cNvSpPr>
          <p:nvPr>
            <p:ph sz="quarter" idx="13"/>
          </p:nvPr>
        </p:nvSpPr>
        <p:spPr>
          <a:xfrm>
            <a:off x="6130833" y="790994"/>
            <a:ext cx="3013167" cy="273050"/>
          </a:xfrm>
        </p:spPr>
        <p:txBody>
          <a:bodyPr/>
          <a:lstStyle/>
          <a:p>
            <a:r>
              <a:rPr lang="ja-JP" altLang="en-US">
                <a:latin typeface="ＭＳ Ｐゴシック" panose="020B0600070205080204" pitchFamily="50" charset="-128"/>
                <a:ea typeface="ＭＳ Ｐゴシック" panose="020B0600070205080204" pitchFamily="50" charset="-128"/>
              </a:rPr>
              <a:t>推敲されたメールの評価実験</a:t>
            </a:r>
            <a:endParaRPr kumimoji="1" lang="ja-JP" altLang="en-US"/>
          </a:p>
        </p:txBody>
      </p:sp>
      <p:graphicFrame>
        <p:nvGraphicFramePr>
          <p:cNvPr id="7" name="表 6">
            <a:extLst>
              <a:ext uri="{FF2B5EF4-FFF2-40B4-BE49-F238E27FC236}">
                <a16:creationId xmlns:a16="http://schemas.microsoft.com/office/drawing/2014/main" xmlns="" id="{A9C7E03B-E366-2D4D-99D5-9F0C7001A008}"/>
              </a:ext>
            </a:extLst>
          </p:cNvPr>
          <p:cNvGraphicFramePr>
            <a:graphicFrameLocks noGrp="1"/>
          </p:cNvGraphicFramePr>
          <p:nvPr>
            <p:extLst>
              <p:ext uri="{D42A27DB-BD31-4B8C-83A1-F6EECF244321}">
                <p14:modId xmlns:p14="http://schemas.microsoft.com/office/powerpoint/2010/main" val="1566781619"/>
              </p:ext>
            </p:extLst>
          </p:nvPr>
        </p:nvGraphicFramePr>
        <p:xfrm>
          <a:off x="1216819" y="1219954"/>
          <a:ext cx="6710362" cy="5130626"/>
        </p:xfrm>
        <a:graphic>
          <a:graphicData uri="http://schemas.openxmlformats.org/drawingml/2006/table">
            <a:tbl>
              <a:tblPr firstRow="1" bandRow="1">
                <a:tableStyleId>{00A15C55-8517-42AA-B614-E9B94910E393}</a:tableStyleId>
              </a:tblPr>
              <a:tblGrid>
                <a:gridCol w="1071077">
                  <a:extLst>
                    <a:ext uri="{9D8B030D-6E8A-4147-A177-3AD203B41FA5}">
                      <a16:colId xmlns:a16="http://schemas.microsoft.com/office/drawing/2014/main" xmlns="" val="2212898580"/>
                    </a:ext>
                  </a:extLst>
                </a:gridCol>
                <a:gridCol w="5639285">
                  <a:extLst>
                    <a:ext uri="{9D8B030D-6E8A-4147-A177-3AD203B41FA5}">
                      <a16:colId xmlns:a16="http://schemas.microsoft.com/office/drawing/2014/main" xmlns="" val="744024786"/>
                    </a:ext>
                  </a:extLst>
                </a:gridCol>
              </a:tblGrid>
              <a:tr h="693064">
                <a:tc>
                  <a:txBody>
                    <a:bodyPr/>
                    <a:lstStyle/>
                    <a:p>
                      <a:pPr algn="ctr"/>
                      <a:r>
                        <a:rPr kumimoji="1" lang="ja-JP" altLang="en-US" sz="2000">
                          <a:solidFill>
                            <a:schemeClr val="tx1"/>
                          </a:solidFill>
                        </a:rPr>
                        <a:t>評価点</a:t>
                      </a:r>
                      <a:r>
                        <a:rPr kumimoji="1" lang="en-US" altLang="ja-JP" sz="2000" dirty="0">
                          <a:solidFill>
                            <a:schemeClr val="tx1"/>
                          </a:solidFill>
                        </a:rPr>
                        <a:t>(</a:t>
                      </a:r>
                      <a:r>
                        <a:rPr kumimoji="1" lang="ja-JP" altLang="en-US" sz="2000" dirty="0">
                          <a:solidFill>
                            <a:schemeClr val="tx1"/>
                          </a:solidFill>
                        </a:rPr>
                        <a:t>点</a:t>
                      </a:r>
                      <a:r>
                        <a:rPr kumimoji="1" lang="en-US" altLang="ja-JP" sz="2000" dirty="0">
                          <a:solidFill>
                            <a:schemeClr val="tx1"/>
                          </a:solidFill>
                        </a:rPr>
                        <a:t>)</a:t>
                      </a:r>
                      <a:endParaRPr kumimoji="1" lang="ja-JP"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kumimoji="1" lang="ja-JP" altLang="en-US" sz="2000" dirty="0">
                          <a:solidFill>
                            <a:schemeClr val="tx1"/>
                          </a:solidFill>
                        </a:rPr>
                        <a:t>評価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xmlns="" val="2065313986"/>
                  </a:ext>
                </a:extLst>
              </a:tr>
              <a:tr h="632798">
                <a:tc>
                  <a:txBody>
                    <a:bodyPr/>
                    <a:lstStyle/>
                    <a:p>
                      <a:pPr algn="ctr"/>
                      <a:r>
                        <a:rPr kumimoji="1" lang="en-US" altLang="ja-JP" sz="2000" dirty="0"/>
                        <a:t>7</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kumimoji="1" lang="ja-JP" altLang="en-US" sz="2000" dirty="0"/>
                        <a:t>メールの送り主に，強く好感が持てる</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50515948"/>
                  </a:ext>
                </a:extLst>
              </a:tr>
              <a:tr h="632798">
                <a:tc>
                  <a:txBody>
                    <a:bodyPr/>
                    <a:lstStyle/>
                    <a:p>
                      <a:pPr algn="ctr"/>
                      <a:r>
                        <a:rPr kumimoji="1" lang="en-US" altLang="ja-JP" sz="2000" dirty="0"/>
                        <a:t>6</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kumimoji="1" lang="ja-JP" altLang="ja-JP" sz="2000" kern="1200" dirty="0">
                          <a:effectLst/>
                        </a:rPr>
                        <a:t>メールの送り主に，わりと好感が持てる．</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2407804073"/>
                  </a:ext>
                </a:extLst>
              </a:tr>
              <a:tr h="632798">
                <a:tc>
                  <a:txBody>
                    <a:bodyPr/>
                    <a:lstStyle/>
                    <a:p>
                      <a:pPr algn="ctr"/>
                      <a:r>
                        <a:rPr kumimoji="1" lang="en-US" altLang="ja-JP" sz="2000" dirty="0"/>
                        <a:t>5</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ja-JP" altLang="ja-JP" sz="2000" kern="1200" dirty="0">
                          <a:effectLst/>
                        </a:rPr>
                        <a:t>メールの送り主に，少し好感が持てる．</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024553241"/>
                  </a:ext>
                </a:extLst>
              </a:tr>
              <a:tr h="632798">
                <a:tc>
                  <a:txBody>
                    <a:bodyPr/>
                    <a:lstStyle/>
                    <a:p>
                      <a:pPr algn="ctr"/>
                      <a:r>
                        <a:rPr kumimoji="1" lang="en-US" altLang="ja-JP" sz="2000" dirty="0"/>
                        <a:t>4</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kumimoji="1" lang="ja-JP" altLang="ja-JP" sz="2000" kern="1200" dirty="0">
                          <a:effectLst/>
                        </a:rPr>
                        <a:t>メールの送り主に，特になんとも思わない</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2204960325"/>
                  </a:ext>
                </a:extLst>
              </a:tr>
              <a:tr h="632798">
                <a:tc>
                  <a:txBody>
                    <a:bodyPr/>
                    <a:lstStyle/>
                    <a:p>
                      <a:pPr algn="ctr"/>
                      <a:r>
                        <a:rPr kumimoji="1" lang="en-US" altLang="ja-JP" sz="2000" dirty="0"/>
                        <a:t>3</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ja-JP" altLang="ja-JP" sz="2000" kern="1200" dirty="0">
                          <a:effectLst/>
                        </a:rPr>
                        <a:t>メールの送り主には，少しだけ好感が持てない</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2189379231"/>
                  </a:ext>
                </a:extLst>
              </a:tr>
              <a:tr h="632798">
                <a:tc>
                  <a:txBody>
                    <a:bodyPr/>
                    <a:lstStyle/>
                    <a:p>
                      <a:pPr algn="ctr"/>
                      <a:r>
                        <a:rPr kumimoji="1" lang="en-US" altLang="ja-JP" sz="2000" dirty="0"/>
                        <a:t>2</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kumimoji="1" lang="ja-JP" altLang="ja-JP" sz="2000" kern="1200" dirty="0">
                          <a:effectLst/>
                        </a:rPr>
                        <a:t>メールの送り主には，あまり好感が持てない</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3918239228"/>
                  </a:ext>
                </a:extLst>
              </a:tr>
              <a:tr h="632798">
                <a:tc>
                  <a:txBody>
                    <a:bodyPr/>
                    <a:lstStyle/>
                    <a:p>
                      <a:pPr algn="ctr"/>
                      <a:r>
                        <a:rPr kumimoji="1" lang="en-US" altLang="ja-JP" sz="2000" dirty="0"/>
                        <a:t>1</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kumimoji="1" lang="ja-JP" altLang="en-US" sz="2000" dirty="0"/>
                        <a:t>メールの送り主には，全く好感が持てない</a:t>
                      </a:r>
                      <a:endParaRPr kumimoji="1" lang="ja-JP" alt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xmlns="" val="2440963025"/>
                  </a:ext>
                </a:extLst>
              </a:tr>
            </a:tbl>
          </a:graphicData>
        </a:graphic>
      </p:graphicFrame>
    </p:spTree>
    <p:extLst>
      <p:ext uri="{BB962C8B-B14F-4D97-AF65-F5344CB8AC3E}">
        <p14:creationId xmlns:p14="http://schemas.microsoft.com/office/powerpoint/2010/main" val="2887651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220DBA6-6808-5447-BD46-71F7632F01A1}"/>
              </a:ext>
            </a:extLst>
          </p:cNvPr>
          <p:cNvSpPr>
            <a:spLocks noGrp="1"/>
          </p:cNvSpPr>
          <p:nvPr>
            <p:ph type="title"/>
          </p:nvPr>
        </p:nvSpPr>
        <p:spPr/>
        <p:txBody>
          <a:bodyPr/>
          <a:lstStyle/>
          <a:p>
            <a:r>
              <a:rPr lang="ja-JP" altLang="en-US"/>
              <a:t>推敲</a:t>
            </a:r>
            <a:r>
              <a:rPr kumimoji="1" lang="ja-JP" altLang="en-US"/>
              <a:t>されたメールの評価点</a:t>
            </a:r>
          </a:p>
        </p:txBody>
      </p:sp>
      <p:sp>
        <p:nvSpPr>
          <p:cNvPr id="3" name="コンテンツ プレースホルダー 2">
            <a:extLst>
              <a:ext uri="{FF2B5EF4-FFF2-40B4-BE49-F238E27FC236}">
                <a16:creationId xmlns:a16="http://schemas.microsoft.com/office/drawing/2014/main" xmlns="" id="{D7A91A30-87DB-F746-89FC-A9FE795667A0}"/>
              </a:ext>
            </a:extLst>
          </p:cNvPr>
          <p:cNvSpPr>
            <a:spLocks noGrp="1"/>
          </p:cNvSpPr>
          <p:nvPr>
            <p:ph idx="1"/>
          </p:nvPr>
        </p:nvSpPr>
        <p:spPr>
          <a:xfrm>
            <a:off x="407383" y="4451351"/>
            <a:ext cx="8329233" cy="483031"/>
          </a:xfrm>
        </p:spPr>
        <p:txBody>
          <a:bodyPr>
            <a:normAutofit/>
          </a:bodyPr>
          <a:lstStyle/>
          <a:p>
            <a:pPr marL="0" indent="0">
              <a:buNone/>
            </a:pPr>
            <a:r>
              <a:rPr lang="ja-JP" altLang="en-US"/>
              <a:t>状況設定</a:t>
            </a:r>
            <a:r>
              <a:rPr lang="en-US" altLang="ja-JP" dirty="0"/>
              <a:t>1,3(</a:t>
            </a:r>
            <a:r>
              <a:rPr lang="ja-JP" altLang="en-US"/>
              <a:t>悪意を含む文の発生しやすい状況設定</a:t>
            </a:r>
            <a:r>
              <a:rPr lang="en-US" altLang="ja-JP" dirty="0"/>
              <a:t>)</a:t>
            </a:r>
            <a:endParaRPr kumimoji="1" lang="ja-JP" altLang="en-US"/>
          </a:p>
        </p:txBody>
      </p:sp>
      <p:sp>
        <p:nvSpPr>
          <p:cNvPr id="4" name="日付プレースホルダー 3">
            <a:extLst>
              <a:ext uri="{FF2B5EF4-FFF2-40B4-BE49-F238E27FC236}">
                <a16:creationId xmlns:a16="http://schemas.microsoft.com/office/drawing/2014/main" xmlns="" id="{89C3EE92-8EA7-C84B-89CA-4BFE4D7FEDF0}"/>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37177269-0648-B048-A98B-270EC1EBC457}"/>
              </a:ext>
            </a:extLst>
          </p:cNvPr>
          <p:cNvSpPr>
            <a:spLocks noGrp="1"/>
          </p:cNvSpPr>
          <p:nvPr>
            <p:ph type="sldNum" sz="quarter" idx="12"/>
          </p:nvPr>
        </p:nvSpPr>
        <p:spPr/>
        <p:txBody>
          <a:bodyPr/>
          <a:lstStyle/>
          <a:p>
            <a:fld id="{3A98EE3D-8CD1-4C3F-BD1C-C98C9596463C}" type="slidenum">
              <a:rPr lang="en-US" smtClean="0"/>
              <a:pPr/>
              <a:t>25</a:t>
            </a:fld>
            <a:endParaRPr lang="en-US" dirty="0"/>
          </a:p>
        </p:txBody>
      </p:sp>
      <p:sp>
        <p:nvSpPr>
          <p:cNvPr id="6" name="コンテンツ プレースホルダー 5">
            <a:extLst>
              <a:ext uri="{FF2B5EF4-FFF2-40B4-BE49-F238E27FC236}">
                <a16:creationId xmlns:a16="http://schemas.microsoft.com/office/drawing/2014/main" xmlns="" id="{782641D8-5438-3742-A16E-3EB1B4148B43}"/>
              </a:ext>
            </a:extLst>
          </p:cNvPr>
          <p:cNvSpPr>
            <a:spLocks noGrp="1"/>
          </p:cNvSpPr>
          <p:nvPr>
            <p:ph sz="quarter" idx="13"/>
          </p:nvPr>
        </p:nvSpPr>
        <p:spPr>
          <a:xfrm>
            <a:off x="6113417" y="790994"/>
            <a:ext cx="3030584" cy="273050"/>
          </a:xfrm>
        </p:spPr>
        <p:txBody>
          <a:bodyPr/>
          <a:lstStyle/>
          <a:p>
            <a:r>
              <a:rPr lang="ja-JP" altLang="en-US">
                <a:latin typeface="ＭＳ Ｐゴシック" panose="020B0600070205080204" pitchFamily="50" charset="-128"/>
                <a:ea typeface="ＭＳ Ｐゴシック" panose="020B0600070205080204" pitchFamily="50" charset="-128"/>
              </a:rPr>
              <a:t>推敲されたメールの評価実験</a:t>
            </a:r>
            <a:endParaRPr lang="ja-JP" altLang="en-US"/>
          </a:p>
        </p:txBody>
      </p:sp>
      <p:graphicFrame>
        <p:nvGraphicFramePr>
          <p:cNvPr id="9" name="グラフ 8">
            <a:extLst>
              <a:ext uri="{FF2B5EF4-FFF2-40B4-BE49-F238E27FC236}">
                <a16:creationId xmlns:a16="http://schemas.microsoft.com/office/drawing/2014/main" xmlns="" id="{E74985E6-3947-A846-A6C4-C2061C77A4F6}"/>
              </a:ext>
            </a:extLst>
          </p:cNvPr>
          <p:cNvGraphicFramePr>
            <a:graphicFrameLocks/>
          </p:cNvGraphicFramePr>
          <p:nvPr>
            <p:extLst>
              <p:ext uri="{D42A27DB-BD31-4B8C-83A1-F6EECF244321}">
                <p14:modId xmlns:p14="http://schemas.microsoft.com/office/powerpoint/2010/main" val="3344898291"/>
              </p:ext>
            </p:extLst>
          </p:nvPr>
        </p:nvGraphicFramePr>
        <p:xfrm>
          <a:off x="407383" y="1245326"/>
          <a:ext cx="8329233" cy="3206025"/>
        </p:xfrm>
        <a:graphic>
          <a:graphicData uri="http://schemas.openxmlformats.org/drawingml/2006/chart">
            <c:chart xmlns:c="http://schemas.openxmlformats.org/drawingml/2006/chart" xmlns:r="http://schemas.openxmlformats.org/officeDocument/2006/relationships" r:id="rId2"/>
          </a:graphicData>
        </a:graphic>
      </p:graphicFrame>
      <p:sp>
        <p:nvSpPr>
          <p:cNvPr id="8" name="正方形/長方形 7">
            <a:extLst>
              <a:ext uri="{FF2B5EF4-FFF2-40B4-BE49-F238E27FC236}">
                <a16:creationId xmlns:a16="http://schemas.microsoft.com/office/drawing/2014/main" xmlns="" id="{33D6FFE8-DC2F-9146-BE6B-E17595E088D3}"/>
              </a:ext>
            </a:extLst>
          </p:cNvPr>
          <p:cNvSpPr/>
          <p:nvPr/>
        </p:nvSpPr>
        <p:spPr>
          <a:xfrm>
            <a:off x="6901287" y="1944356"/>
            <a:ext cx="113207" cy="1132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a:extLst>
              <a:ext uri="{FF2B5EF4-FFF2-40B4-BE49-F238E27FC236}">
                <a16:creationId xmlns:a16="http://schemas.microsoft.com/office/drawing/2014/main" xmlns="" id="{82D39F39-A3AD-DB43-AB8F-8880B38F5970}"/>
              </a:ext>
            </a:extLst>
          </p:cNvPr>
          <p:cNvSpPr/>
          <p:nvPr/>
        </p:nvSpPr>
        <p:spPr>
          <a:xfrm rot="16200000">
            <a:off x="446457" y="4895890"/>
            <a:ext cx="404261" cy="48240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xmlns="" id="{65F2D6D5-592E-2B4C-87D8-85D1C9E2FAF0}"/>
              </a:ext>
            </a:extLst>
          </p:cNvPr>
          <p:cNvSpPr txBox="1">
            <a:spLocks/>
          </p:cNvSpPr>
          <p:nvPr/>
        </p:nvSpPr>
        <p:spPr>
          <a:xfrm>
            <a:off x="889792" y="4935586"/>
            <a:ext cx="7846824" cy="46259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a:solidFill>
                  <a:srgbClr val="FF0000"/>
                </a:solidFill>
              </a:rPr>
              <a:t>大きく評価点が上昇</a:t>
            </a:r>
          </a:p>
        </p:txBody>
      </p:sp>
      <p:sp>
        <p:nvSpPr>
          <p:cNvPr id="15" name="コンテンツ プレースホルダー 2">
            <a:extLst>
              <a:ext uri="{FF2B5EF4-FFF2-40B4-BE49-F238E27FC236}">
                <a16:creationId xmlns:a16="http://schemas.microsoft.com/office/drawing/2014/main" xmlns="" id="{E163811D-285D-8D44-A693-C902D005CCEA}"/>
              </a:ext>
            </a:extLst>
          </p:cNvPr>
          <p:cNvSpPr txBox="1">
            <a:spLocks/>
          </p:cNvSpPr>
          <p:nvPr/>
        </p:nvSpPr>
        <p:spPr>
          <a:xfrm>
            <a:off x="407383" y="5426058"/>
            <a:ext cx="8329233" cy="4830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a:t>状況設定</a:t>
            </a:r>
            <a:r>
              <a:rPr lang="en-US" altLang="ja-JP" dirty="0"/>
              <a:t>2,4(</a:t>
            </a:r>
            <a:r>
              <a:rPr lang="ja-JP" altLang="en-US"/>
              <a:t>好意を含む文の発生しやすい状況設定</a:t>
            </a:r>
            <a:r>
              <a:rPr lang="en-US" altLang="ja-JP" dirty="0"/>
              <a:t>)</a:t>
            </a:r>
            <a:endParaRPr lang="ja-JP" altLang="en-US"/>
          </a:p>
        </p:txBody>
      </p:sp>
      <p:sp>
        <p:nvSpPr>
          <p:cNvPr id="16" name="下矢印 15">
            <a:extLst>
              <a:ext uri="{FF2B5EF4-FFF2-40B4-BE49-F238E27FC236}">
                <a16:creationId xmlns:a16="http://schemas.microsoft.com/office/drawing/2014/main" xmlns="" id="{BBF84A3D-6EF5-CF4A-B285-3631B142DE87}"/>
              </a:ext>
            </a:extLst>
          </p:cNvPr>
          <p:cNvSpPr/>
          <p:nvPr/>
        </p:nvSpPr>
        <p:spPr>
          <a:xfrm rot="16200000">
            <a:off x="446457" y="5870597"/>
            <a:ext cx="404261" cy="482409"/>
          </a:xfrm>
          <a:prstGeom prst="downArrow">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7" name="コンテンツ プレースホルダー 2">
            <a:extLst>
              <a:ext uri="{FF2B5EF4-FFF2-40B4-BE49-F238E27FC236}">
                <a16:creationId xmlns:a16="http://schemas.microsoft.com/office/drawing/2014/main" xmlns="" id="{D14DDE02-9DE7-4643-8833-5A463C9E02B6}"/>
              </a:ext>
            </a:extLst>
          </p:cNvPr>
          <p:cNvSpPr txBox="1">
            <a:spLocks/>
          </p:cNvSpPr>
          <p:nvPr/>
        </p:nvSpPr>
        <p:spPr>
          <a:xfrm>
            <a:off x="889792" y="5910293"/>
            <a:ext cx="7846824" cy="46259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a:solidFill>
                  <a:srgbClr val="0432FF"/>
                </a:solidFill>
              </a:rPr>
              <a:t>わずかに評価点が上昇</a:t>
            </a:r>
          </a:p>
        </p:txBody>
      </p:sp>
    </p:spTree>
    <p:extLst>
      <p:ext uri="{BB962C8B-B14F-4D97-AF65-F5344CB8AC3E}">
        <p14:creationId xmlns:p14="http://schemas.microsoft.com/office/powerpoint/2010/main" val="265287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E393FEE-87AE-D540-AB64-605B1B9BBC98}"/>
              </a:ext>
            </a:extLst>
          </p:cNvPr>
          <p:cNvSpPr>
            <a:spLocks noGrp="1"/>
          </p:cNvSpPr>
          <p:nvPr>
            <p:ph type="title"/>
          </p:nvPr>
        </p:nvSpPr>
        <p:spPr/>
        <p:txBody>
          <a:bodyPr/>
          <a:lstStyle/>
          <a:p>
            <a:r>
              <a:rPr kumimoji="1" lang="ja-JP" altLang="en-US"/>
              <a:t>システム使用前後での文の評価</a:t>
            </a:r>
          </a:p>
        </p:txBody>
      </p:sp>
      <p:sp>
        <p:nvSpPr>
          <p:cNvPr id="4" name="日付プレースホルダー 3">
            <a:extLst>
              <a:ext uri="{FF2B5EF4-FFF2-40B4-BE49-F238E27FC236}">
                <a16:creationId xmlns:a16="http://schemas.microsoft.com/office/drawing/2014/main" xmlns="" id="{EC0C0CBA-352B-C24D-A8A7-FF153D6F9AF5}"/>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7947D773-1304-9246-B4DC-EC306FBC6A30}"/>
              </a:ext>
            </a:extLst>
          </p:cNvPr>
          <p:cNvSpPr>
            <a:spLocks noGrp="1"/>
          </p:cNvSpPr>
          <p:nvPr>
            <p:ph type="sldNum" sz="quarter" idx="12"/>
          </p:nvPr>
        </p:nvSpPr>
        <p:spPr/>
        <p:txBody>
          <a:bodyPr/>
          <a:lstStyle/>
          <a:p>
            <a:fld id="{3A98EE3D-8CD1-4C3F-BD1C-C98C9596463C}" type="slidenum">
              <a:rPr lang="en-US" smtClean="0"/>
              <a:pPr/>
              <a:t>26</a:t>
            </a:fld>
            <a:endParaRPr lang="en-US" dirty="0"/>
          </a:p>
        </p:txBody>
      </p:sp>
      <p:sp>
        <p:nvSpPr>
          <p:cNvPr id="9" name="コンテンツ プレースホルダー 5">
            <a:extLst>
              <a:ext uri="{FF2B5EF4-FFF2-40B4-BE49-F238E27FC236}">
                <a16:creationId xmlns:a16="http://schemas.microsoft.com/office/drawing/2014/main" xmlns="" id="{83EAF950-C933-2C4E-97F2-73303F29DDA1}"/>
              </a:ext>
            </a:extLst>
          </p:cNvPr>
          <p:cNvSpPr txBox="1">
            <a:spLocks/>
          </p:cNvSpPr>
          <p:nvPr/>
        </p:nvSpPr>
        <p:spPr>
          <a:xfrm>
            <a:off x="6130833" y="790994"/>
            <a:ext cx="3013167" cy="273050"/>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1" sz="1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a:latin typeface="ＭＳ Ｐゴシック" panose="020B0600070205080204" pitchFamily="50" charset="-128"/>
                <a:ea typeface="ＭＳ Ｐゴシック" panose="020B0600070205080204" pitchFamily="50" charset="-128"/>
              </a:rPr>
              <a:t>推敲されたメールの評価実験</a:t>
            </a:r>
            <a:endParaRPr lang="ja-JP" altLang="en-US"/>
          </a:p>
        </p:txBody>
      </p:sp>
      <mc:AlternateContent xmlns:mc="http://schemas.openxmlformats.org/markup-compatibility/2006" xmlns:a14="http://schemas.microsoft.com/office/drawing/2010/main">
        <mc:Choice Requires="a14">
          <p:sp>
            <p:nvSpPr>
              <p:cNvPr id="11" name="コンテンツ プレースホルダー 10">
                <a:extLst>
                  <a:ext uri="{FF2B5EF4-FFF2-40B4-BE49-F238E27FC236}">
                    <a16:creationId xmlns:a16="http://schemas.microsoft.com/office/drawing/2014/main" xmlns="" id="{C1A607C8-A89F-C844-9948-060A6FDAAE7D}"/>
                  </a:ext>
                </a:extLst>
              </p:cNvPr>
              <p:cNvSpPr>
                <a:spLocks noGrp="1"/>
              </p:cNvSpPr>
              <p:nvPr>
                <p:ph idx="1"/>
              </p:nvPr>
            </p:nvSpPr>
            <p:spPr>
              <a:xfrm>
                <a:off x="407383" y="3990776"/>
                <a:ext cx="8329233" cy="691064"/>
              </a:xfrm>
            </p:spPr>
            <p:txBody>
              <a:bodyPr>
                <a:noAutofit/>
              </a:bodyPr>
              <a:lstStyle/>
              <a:p>
                <a:pPr marL="0" indent="0">
                  <a:lnSpc>
                    <a:spcPct val="70000"/>
                  </a:lnSpc>
                  <a:buNone/>
                </a:pPr>
                <a:r>
                  <a:rPr lang="ja-JP" altLang="en-US" sz="2000"/>
                  <a:t>状況設定</a:t>
                </a:r>
                <a:r>
                  <a:rPr lang="en-US" altLang="ja-JP" sz="2000" dirty="0"/>
                  <a:t>1</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t>3</a:t>
                </a:r>
                <a:r>
                  <a:rPr lang="ja-JP" altLang="en-US" sz="2000"/>
                  <a:t>：</a:t>
                </a:r>
                <a:endParaRPr lang="en-US" altLang="ja-JP" sz="2000" dirty="0"/>
              </a:p>
              <a:p>
                <a:pPr marL="0" indent="0">
                  <a:lnSpc>
                    <a:spcPct val="70000"/>
                  </a:lnSpc>
                  <a:buNone/>
                </a:pPr>
                <a:r>
                  <a:rPr lang="ja-JP" altLang="en-US" sz="2000">
                    <a:solidFill>
                      <a:srgbClr val="FF0000"/>
                    </a:solidFill>
                  </a:rPr>
                  <a:t>過半数がシステム使用後に好感を持った文が約</a:t>
                </a:r>
                <a:r>
                  <a:rPr lang="en-US" altLang="ja-JP" sz="2000" dirty="0">
                    <a:solidFill>
                      <a:srgbClr val="FF0000"/>
                    </a:solidFill>
                  </a:rPr>
                  <a:t>80%</a:t>
                </a:r>
                <a:r>
                  <a:rPr lang="ja-JP" altLang="en-US" sz="2000">
                    <a:solidFill>
                      <a:srgbClr val="FF0000"/>
                    </a:solidFill>
                  </a:rPr>
                  <a:t>程度</a:t>
                </a:r>
                <a:endParaRPr lang="en-US" altLang="ja-JP" sz="2000" dirty="0">
                  <a:solidFill>
                    <a:srgbClr val="FF0000"/>
                  </a:solidFill>
                </a:endParaRPr>
              </a:p>
            </p:txBody>
          </p:sp>
        </mc:Choice>
        <mc:Fallback xmlns="">
          <p:sp>
            <p:nvSpPr>
              <p:cNvPr id="11" name="コンテンツ プレースホルダー 10">
                <a:extLst>
                  <a:ext uri="{FF2B5EF4-FFF2-40B4-BE49-F238E27FC236}">
                    <a16:creationId xmlns:a16="http://schemas.microsoft.com/office/drawing/2014/main" id="{C1A607C8-A89F-C844-9948-060A6FDAAE7D}"/>
                  </a:ext>
                </a:extLst>
              </p:cNvPr>
              <p:cNvSpPr>
                <a:spLocks noGrp="1" noRot="1" noChangeAspect="1" noMove="1" noResize="1" noEditPoints="1" noAdjustHandles="1" noChangeArrowheads="1" noChangeShapeType="1" noTextEdit="1"/>
              </p:cNvSpPr>
              <p:nvPr>
                <p:ph idx="1"/>
              </p:nvPr>
            </p:nvSpPr>
            <p:spPr>
              <a:xfrm>
                <a:off x="407383" y="3990776"/>
                <a:ext cx="8329233" cy="691064"/>
              </a:xfrm>
              <a:blipFill>
                <a:blip r:embed="rId2"/>
                <a:stretch>
                  <a:fillRect l="-761" t="-17857" b="-3571"/>
                </a:stretch>
              </a:blipFill>
            </p:spPr>
            <p:txBody>
              <a:bodyPr/>
              <a:lstStyle/>
              <a:p>
                <a:r>
                  <a:rPr lang="ja-JP" altLang="en-US">
                    <a:noFill/>
                  </a:rPr>
                  <a:t> </a:t>
                </a:r>
              </a:p>
            </p:txBody>
          </p:sp>
        </mc:Fallback>
      </mc:AlternateContent>
      <p:graphicFrame>
        <p:nvGraphicFramePr>
          <p:cNvPr id="12" name="グラフ 11">
            <a:extLst>
              <a:ext uri="{FF2B5EF4-FFF2-40B4-BE49-F238E27FC236}">
                <a16:creationId xmlns:a16="http://schemas.microsoft.com/office/drawing/2014/main" xmlns="" id="{B4151C07-4453-F84E-B3AA-265D818DE0D6}"/>
              </a:ext>
            </a:extLst>
          </p:cNvPr>
          <p:cNvGraphicFramePr>
            <a:graphicFrameLocks/>
          </p:cNvGraphicFramePr>
          <p:nvPr>
            <p:extLst>
              <p:ext uri="{D42A27DB-BD31-4B8C-83A1-F6EECF244321}">
                <p14:modId xmlns:p14="http://schemas.microsoft.com/office/powerpoint/2010/main" val="3293142470"/>
              </p:ext>
            </p:extLst>
          </p:nvPr>
        </p:nvGraphicFramePr>
        <p:xfrm>
          <a:off x="407383" y="1327650"/>
          <a:ext cx="8329233" cy="2580206"/>
        </p:xfrm>
        <a:graphic>
          <a:graphicData uri="http://schemas.openxmlformats.org/drawingml/2006/chart">
            <c:chart xmlns:c="http://schemas.openxmlformats.org/drawingml/2006/chart" xmlns:r="http://schemas.openxmlformats.org/officeDocument/2006/relationships" r:id="rId3"/>
          </a:graphicData>
        </a:graphic>
      </p:graphicFrame>
      <p:sp>
        <p:nvSpPr>
          <p:cNvPr id="15" name="コンテンツ プレースホルダー 10">
            <a:extLst>
              <a:ext uri="{FF2B5EF4-FFF2-40B4-BE49-F238E27FC236}">
                <a16:creationId xmlns:a16="http://schemas.microsoft.com/office/drawing/2014/main" xmlns="" id="{0E6EDCD2-DE37-984A-AB79-00D2893F19E7}"/>
              </a:ext>
            </a:extLst>
          </p:cNvPr>
          <p:cNvSpPr txBox="1">
            <a:spLocks/>
          </p:cNvSpPr>
          <p:nvPr/>
        </p:nvSpPr>
        <p:spPr>
          <a:xfrm>
            <a:off x="407383" y="4698233"/>
            <a:ext cx="8329233" cy="69106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70000"/>
              </a:lnSpc>
              <a:buFont typeface="Arial" panose="020B0604020202020204" pitchFamily="34" charset="0"/>
              <a:buNone/>
            </a:pPr>
            <a:r>
              <a:rPr lang="ja-JP" altLang="en-US" sz="2000"/>
              <a:t>状況設定</a:t>
            </a:r>
            <a:r>
              <a:rPr lang="en-US" altLang="ja-JP" sz="2000" dirty="0"/>
              <a:t>4</a:t>
            </a:r>
            <a:r>
              <a:rPr lang="ja-JP" altLang="en-US" sz="2000"/>
              <a:t>：</a:t>
            </a:r>
          </a:p>
          <a:p>
            <a:pPr marL="0" indent="0">
              <a:lnSpc>
                <a:spcPct val="80000"/>
              </a:lnSpc>
              <a:buFont typeface="Arial" panose="020B0604020202020204" pitchFamily="34" charset="0"/>
              <a:buNone/>
            </a:pPr>
            <a:r>
              <a:rPr lang="ja-JP" altLang="en-US" sz="2000">
                <a:solidFill>
                  <a:srgbClr val="0432FF"/>
                </a:solidFill>
              </a:rPr>
              <a:t>過半数がシステム使用後に好感を持った文が約</a:t>
            </a:r>
            <a:r>
              <a:rPr lang="en-US" altLang="ja-JP" sz="2000" dirty="0">
                <a:solidFill>
                  <a:srgbClr val="0432FF"/>
                </a:solidFill>
              </a:rPr>
              <a:t>50%</a:t>
            </a:r>
            <a:r>
              <a:rPr lang="ja-JP" altLang="en-US" sz="2000">
                <a:solidFill>
                  <a:srgbClr val="0432FF"/>
                </a:solidFill>
              </a:rPr>
              <a:t>程度</a:t>
            </a:r>
            <a:endParaRPr lang="en-US" altLang="ja-JP" sz="2000" dirty="0">
              <a:solidFill>
                <a:srgbClr val="0432FF"/>
              </a:solidFill>
            </a:endParaRPr>
          </a:p>
        </p:txBody>
      </p:sp>
      <p:sp>
        <p:nvSpPr>
          <p:cNvPr id="16" name="コンテンツ プレースホルダー 10">
            <a:extLst>
              <a:ext uri="{FF2B5EF4-FFF2-40B4-BE49-F238E27FC236}">
                <a16:creationId xmlns:a16="http://schemas.microsoft.com/office/drawing/2014/main" xmlns="" id="{38001554-FE75-B548-8C56-0F16C1BC101E}"/>
              </a:ext>
            </a:extLst>
          </p:cNvPr>
          <p:cNvSpPr txBox="1">
            <a:spLocks/>
          </p:cNvSpPr>
          <p:nvPr/>
        </p:nvSpPr>
        <p:spPr>
          <a:xfrm>
            <a:off x="407383" y="5762378"/>
            <a:ext cx="8329233" cy="69106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lnSpc>
                <a:spcPct val="80000"/>
              </a:lnSpc>
              <a:buNone/>
            </a:pPr>
            <a:r>
              <a:rPr lang="ja-JP" altLang="en-US" sz="2000">
                <a:solidFill>
                  <a:srgbClr val="FF0000"/>
                </a:solidFill>
              </a:rPr>
              <a:t>深層学習の結果によるハイライト機能や好意悪意度合い表示機能が</a:t>
            </a:r>
            <a:endParaRPr lang="en-US" altLang="ja-JP" sz="2000" dirty="0">
              <a:solidFill>
                <a:srgbClr val="FF0000"/>
              </a:solidFill>
            </a:endParaRPr>
          </a:p>
          <a:p>
            <a:pPr marL="0" indent="0" algn="ctr">
              <a:lnSpc>
                <a:spcPct val="80000"/>
              </a:lnSpc>
              <a:buNone/>
            </a:pPr>
            <a:r>
              <a:rPr lang="ja-JP" altLang="en-US" sz="2000">
                <a:solidFill>
                  <a:srgbClr val="FF0000"/>
                </a:solidFill>
              </a:rPr>
              <a:t>読み手に好感を与える文章推敲に寄与した</a:t>
            </a:r>
            <a:endParaRPr lang="en-US" altLang="ja-JP" sz="2000" dirty="0">
              <a:solidFill>
                <a:srgbClr val="FF0000"/>
              </a:solidFill>
            </a:endParaRPr>
          </a:p>
        </p:txBody>
      </p:sp>
      <p:sp>
        <p:nvSpPr>
          <p:cNvPr id="19" name="テキスト ボックス 18">
            <a:extLst>
              <a:ext uri="{FF2B5EF4-FFF2-40B4-BE49-F238E27FC236}">
                <a16:creationId xmlns:a16="http://schemas.microsoft.com/office/drawing/2014/main" xmlns="" id="{44AB269B-BADB-6148-9577-CE8919459FC2}"/>
              </a:ext>
            </a:extLst>
          </p:cNvPr>
          <p:cNvSpPr txBox="1"/>
          <p:nvPr/>
        </p:nvSpPr>
        <p:spPr>
          <a:xfrm>
            <a:off x="1135781" y="1353199"/>
            <a:ext cx="7449953" cy="369332"/>
          </a:xfrm>
          <a:prstGeom prst="rect">
            <a:avLst/>
          </a:prstGeom>
          <a:noFill/>
        </p:spPr>
        <p:txBody>
          <a:bodyPr wrap="square" rtlCol="0">
            <a:spAutoFit/>
          </a:bodyPr>
          <a:lstStyle/>
          <a:p>
            <a:pPr algn="ctr"/>
            <a:r>
              <a:rPr lang="ja-JP" altLang="en-US"/>
              <a:t>文単位での修正のうちシステム使用後の文に好感を持った人数毎の文の数</a:t>
            </a:r>
          </a:p>
        </p:txBody>
      </p:sp>
      <p:sp>
        <p:nvSpPr>
          <p:cNvPr id="20" name="下矢印 19">
            <a:extLst>
              <a:ext uri="{FF2B5EF4-FFF2-40B4-BE49-F238E27FC236}">
                <a16:creationId xmlns:a16="http://schemas.microsoft.com/office/drawing/2014/main" xmlns="" id="{079F49AC-4EB6-D645-B29F-1EC4153484E3}"/>
              </a:ext>
            </a:extLst>
          </p:cNvPr>
          <p:cNvSpPr/>
          <p:nvPr/>
        </p:nvSpPr>
        <p:spPr>
          <a:xfrm>
            <a:off x="4228010" y="5431301"/>
            <a:ext cx="687977" cy="28907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156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8C471E8-F4C4-AD44-A73D-6741D2A337F8}"/>
              </a:ext>
            </a:extLst>
          </p:cNvPr>
          <p:cNvSpPr>
            <a:spLocks noGrp="1"/>
          </p:cNvSpPr>
          <p:nvPr>
            <p:ph type="title"/>
          </p:nvPr>
        </p:nvSpPr>
        <p:spPr/>
        <p:txBody>
          <a:bodyPr/>
          <a:lstStyle/>
          <a:p>
            <a:r>
              <a:rPr lang="ja-JP" altLang="en-US"/>
              <a:t>評価点が上昇したメールの具体例</a:t>
            </a:r>
            <a:endParaRPr kumimoji="1" lang="ja-JP" altLang="en-US"/>
          </a:p>
        </p:txBody>
      </p:sp>
      <p:sp>
        <p:nvSpPr>
          <p:cNvPr id="3" name="コンテンツ プレースホルダー 2">
            <a:extLst>
              <a:ext uri="{FF2B5EF4-FFF2-40B4-BE49-F238E27FC236}">
                <a16:creationId xmlns:a16="http://schemas.microsoft.com/office/drawing/2014/main" xmlns="" id="{17C089BC-6D1F-2445-BEC7-7C32EDEDC790}"/>
              </a:ext>
            </a:extLst>
          </p:cNvPr>
          <p:cNvSpPr>
            <a:spLocks noGrp="1"/>
          </p:cNvSpPr>
          <p:nvPr>
            <p:ph idx="1"/>
          </p:nvPr>
        </p:nvSpPr>
        <p:spPr>
          <a:xfrm>
            <a:off x="407383" y="5100905"/>
            <a:ext cx="8329233" cy="416932"/>
          </a:xfrm>
          <a:ln>
            <a:noFill/>
          </a:ln>
        </p:spPr>
        <p:txBody>
          <a:bodyPr>
            <a:normAutofit lnSpcReduction="10000"/>
          </a:bodyPr>
          <a:lstStyle/>
          <a:p>
            <a:pPr marL="0" indent="0">
              <a:buNone/>
            </a:pPr>
            <a:r>
              <a:rPr lang="ja-JP" altLang="en-US" sz="2400"/>
              <a:t>悪意を含む文の削除，好意を含む文の追加で評価点上昇</a:t>
            </a:r>
            <a:endParaRPr lang="en-US" altLang="ja-JP" sz="2400" dirty="0"/>
          </a:p>
        </p:txBody>
      </p:sp>
      <p:sp>
        <p:nvSpPr>
          <p:cNvPr id="4" name="日付プレースホルダー 3">
            <a:extLst>
              <a:ext uri="{FF2B5EF4-FFF2-40B4-BE49-F238E27FC236}">
                <a16:creationId xmlns:a16="http://schemas.microsoft.com/office/drawing/2014/main" xmlns="" id="{D3086C84-1C2C-5243-BDF1-99F78C651176}"/>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0DF63F02-42CD-9C45-AC15-28B42D48BB01}"/>
              </a:ext>
            </a:extLst>
          </p:cNvPr>
          <p:cNvSpPr>
            <a:spLocks noGrp="1"/>
          </p:cNvSpPr>
          <p:nvPr>
            <p:ph type="sldNum" sz="quarter" idx="12"/>
          </p:nvPr>
        </p:nvSpPr>
        <p:spPr/>
        <p:txBody>
          <a:bodyPr/>
          <a:lstStyle/>
          <a:p>
            <a:fld id="{3A98EE3D-8CD1-4C3F-BD1C-C98C9596463C}" type="slidenum">
              <a:rPr lang="en-US" smtClean="0"/>
              <a:pPr/>
              <a:t>27</a:t>
            </a:fld>
            <a:endParaRPr lang="en-US" dirty="0"/>
          </a:p>
        </p:txBody>
      </p:sp>
      <p:sp>
        <p:nvSpPr>
          <p:cNvPr id="7" name="コンテンツ プレースホルダー 5">
            <a:extLst>
              <a:ext uri="{FF2B5EF4-FFF2-40B4-BE49-F238E27FC236}">
                <a16:creationId xmlns:a16="http://schemas.microsoft.com/office/drawing/2014/main" xmlns="" id="{26DF6342-3510-D748-B05C-7653920181FA}"/>
              </a:ext>
            </a:extLst>
          </p:cNvPr>
          <p:cNvSpPr txBox="1">
            <a:spLocks/>
          </p:cNvSpPr>
          <p:nvPr/>
        </p:nvSpPr>
        <p:spPr>
          <a:xfrm>
            <a:off x="6130833" y="790994"/>
            <a:ext cx="3013167" cy="273050"/>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kumimoji="1" sz="1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a:latin typeface="ＭＳ Ｐゴシック" panose="020B0600070205080204" pitchFamily="50" charset="-128"/>
                <a:ea typeface="ＭＳ Ｐゴシック" panose="020B0600070205080204" pitchFamily="50" charset="-128"/>
              </a:rPr>
              <a:t>推敲されたメールの評価実験</a:t>
            </a:r>
            <a:endParaRPr lang="ja-JP" altLang="en-US"/>
          </a:p>
        </p:txBody>
      </p:sp>
      <p:graphicFrame>
        <p:nvGraphicFramePr>
          <p:cNvPr id="16" name="コンテンツ プレースホルダー 8">
            <a:extLst>
              <a:ext uri="{FF2B5EF4-FFF2-40B4-BE49-F238E27FC236}">
                <a16:creationId xmlns:a16="http://schemas.microsoft.com/office/drawing/2014/main" xmlns="" id="{CE17F7E9-F433-D443-924A-962D13EFF3DD}"/>
              </a:ext>
            </a:extLst>
          </p:cNvPr>
          <p:cNvGraphicFramePr>
            <a:graphicFrameLocks/>
          </p:cNvGraphicFramePr>
          <p:nvPr>
            <p:extLst>
              <p:ext uri="{D42A27DB-BD31-4B8C-83A1-F6EECF244321}">
                <p14:modId xmlns:p14="http://schemas.microsoft.com/office/powerpoint/2010/main" val="1690542004"/>
              </p:ext>
            </p:extLst>
          </p:nvPr>
        </p:nvGraphicFramePr>
        <p:xfrm>
          <a:off x="407383" y="1281922"/>
          <a:ext cx="8329233" cy="3328734"/>
        </p:xfrm>
        <a:graphic>
          <a:graphicData uri="http://schemas.openxmlformats.org/drawingml/2006/table">
            <a:tbl>
              <a:tblPr/>
              <a:tblGrid>
                <a:gridCol w="4133767">
                  <a:extLst>
                    <a:ext uri="{9D8B030D-6E8A-4147-A177-3AD203B41FA5}">
                      <a16:colId xmlns:a16="http://schemas.microsoft.com/office/drawing/2014/main" xmlns="" val="1713841792"/>
                    </a:ext>
                  </a:extLst>
                </a:gridCol>
                <a:gridCol w="4195466">
                  <a:extLst>
                    <a:ext uri="{9D8B030D-6E8A-4147-A177-3AD203B41FA5}">
                      <a16:colId xmlns:a16="http://schemas.microsoft.com/office/drawing/2014/main" xmlns="" val="2165892409"/>
                    </a:ext>
                  </a:extLst>
                </a:gridCol>
              </a:tblGrid>
              <a:tr h="506110">
                <a:tc>
                  <a:txBody>
                    <a:bodyPr/>
                    <a:lstStyle/>
                    <a:p>
                      <a:pPr algn="ctr" fontAlgn="ctr"/>
                      <a:r>
                        <a:rPr lang="ja-JP" altLang="en-US" sz="1600" b="1" i="0" u="none" strike="noStrike">
                          <a:solidFill>
                            <a:srgbClr val="000000"/>
                          </a:solidFill>
                          <a:effectLst/>
                          <a:latin typeface="ＭＳ Ｐゴシック" panose="020B0600070205080204" pitchFamily="34" charset="-128"/>
                          <a:ea typeface="ＭＳ Ｐゴシック" panose="020B0600070205080204" pitchFamily="34" charset="-128"/>
                        </a:rPr>
                        <a:t>状況設定１：被験者</a:t>
                      </a:r>
                      <a:r>
                        <a:rPr lang="en-US" altLang="ja-JP" sz="1600" b="1" i="0" u="none" strike="noStrike" dirty="0">
                          <a:solidFill>
                            <a:srgbClr val="000000"/>
                          </a:solidFill>
                          <a:effectLst/>
                          <a:latin typeface="ＭＳ Ｐゴシック" panose="020B0600070205080204" pitchFamily="34" charset="-128"/>
                          <a:ea typeface="ＭＳ Ｐゴシック" panose="020B0600070205080204" pitchFamily="34" charset="-128"/>
                        </a:rPr>
                        <a:t>E</a:t>
                      </a:r>
                      <a:r>
                        <a:rPr lang="ja-JP" altLang="en-US" sz="1600" b="1" i="0" u="none" strike="noStrike">
                          <a:solidFill>
                            <a:srgbClr val="000000"/>
                          </a:solidFill>
                          <a:effectLst/>
                          <a:latin typeface="ＭＳ Ｐゴシック" panose="020B0600070205080204" pitchFamily="34" charset="-128"/>
                          <a:ea typeface="ＭＳ Ｐゴシック" panose="020B0600070205080204" pitchFamily="34" charset="-128"/>
                        </a:rPr>
                        <a:t>の　　　　　　　　　　　　　　　システム</a:t>
                      </a:r>
                      <a:r>
                        <a:rPr lang="ja-JP" altLang="en-US" sz="1600" b="1" i="0" u="none" strike="noStrike">
                          <a:solidFill>
                            <a:srgbClr val="0432FF"/>
                          </a:solidFill>
                          <a:effectLst/>
                          <a:latin typeface="ＭＳ Ｐゴシック" panose="020B0600070205080204" pitchFamily="34" charset="-128"/>
                          <a:ea typeface="ＭＳ Ｐゴシック" panose="020B0600070205080204" pitchFamily="34" charset="-128"/>
                        </a:rPr>
                        <a:t>使用前</a:t>
                      </a:r>
                      <a:r>
                        <a:rPr lang="ja-JP" altLang="en-US" sz="1600" b="1" i="0" u="none" strike="noStrike">
                          <a:solidFill>
                            <a:srgbClr val="000000"/>
                          </a:solidFill>
                          <a:effectLst/>
                          <a:latin typeface="ＭＳ Ｐゴシック" panose="020B0600070205080204" pitchFamily="34" charset="-128"/>
                          <a:ea typeface="ＭＳ Ｐゴシック" panose="020B0600070205080204" pitchFamily="34" charset="-128"/>
                        </a:rPr>
                        <a:t>のメール</a:t>
                      </a:r>
                      <a:r>
                        <a:rPr lang="en-US" altLang="ja-JP" sz="1600" b="1" i="0" u="none" strike="noStrike" dirty="0">
                          <a:solidFill>
                            <a:srgbClr val="000000"/>
                          </a:solidFill>
                          <a:effectLst/>
                          <a:latin typeface="ＭＳ Ｐゴシック" panose="020B0600070205080204" pitchFamily="34" charset="-128"/>
                          <a:ea typeface="ＭＳ Ｐゴシック" panose="020B0600070205080204" pitchFamily="34" charset="-128"/>
                        </a:rPr>
                        <a:t>(</a:t>
                      </a:r>
                      <a:r>
                        <a:rPr lang="ja-JP" altLang="en-US" sz="1600" b="1" i="0" u="none" strike="noStrike">
                          <a:solidFill>
                            <a:srgbClr val="0432FF"/>
                          </a:solidFill>
                          <a:effectLst/>
                          <a:latin typeface="ＭＳ Ｐゴシック" panose="020B0600070205080204" pitchFamily="34" charset="-128"/>
                          <a:ea typeface="ＭＳ Ｐゴシック" panose="020B0600070205080204" pitchFamily="34" charset="-128"/>
                        </a:rPr>
                        <a:t>評価点</a:t>
                      </a:r>
                      <a:r>
                        <a:rPr lang="en-US" altLang="ja-JP" sz="1600" b="1" i="0" u="none" strike="noStrike" dirty="0">
                          <a:solidFill>
                            <a:srgbClr val="0432FF"/>
                          </a:solidFill>
                          <a:effectLst/>
                          <a:latin typeface="ＭＳ Ｐゴシック" panose="020B0600070205080204" pitchFamily="34" charset="-128"/>
                          <a:ea typeface="ＭＳ Ｐゴシック" panose="020B0600070205080204" pitchFamily="34" charset="-128"/>
                        </a:rPr>
                        <a:t>4.0</a:t>
                      </a:r>
                      <a:r>
                        <a:rPr lang="en-US" altLang="ja-JP" sz="1600" b="1" i="0" u="none" strike="noStrike" dirty="0">
                          <a:solidFill>
                            <a:srgbClr val="000000"/>
                          </a:solidFill>
                          <a:effectLst/>
                          <a:latin typeface="ＭＳ Ｐゴシック" panose="020B0600070205080204" pitchFamily="34" charset="-128"/>
                          <a:ea typeface="ＭＳ Ｐゴシック" panose="020B0600070205080204" pitchFamily="34" charset="-128"/>
                        </a:rPr>
                        <a:t>)</a:t>
                      </a:r>
                      <a:endParaRPr lang="ja-JP" altLang="en-US" sz="160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8657" marR="8657" marT="86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600" b="1" i="0" u="none" strike="noStrike">
                          <a:solidFill>
                            <a:srgbClr val="000000"/>
                          </a:solidFill>
                          <a:effectLst/>
                          <a:latin typeface="ＭＳ Ｐゴシック" panose="020B0600070205080204" pitchFamily="34" charset="-128"/>
                          <a:ea typeface="+mn-ea"/>
                        </a:rPr>
                        <a:t>状況設定１：被験者</a:t>
                      </a:r>
                      <a:r>
                        <a:rPr lang="en-US" altLang="ja-JP" sz="1600" b="1" i="0" u="none" strike="noStrike" dirty="0">
                          <a:solidFill>
                            <a:srgbClr val="000000"/>
                          </a:solidFill>
                          <a:effectLst/>
                          <a:latin typeface="ＭＳ Ｐゴシック" panose="020B0600070205080204" pitchFamily="34" charset="-128"/>
                          <a:ea typeface="+mn-ea"/>
                        </a:rPr>
                        <a:t>E</a:t>
                      </a:r>
                      <a:r>
                        <a:rPr lang="ja-JP" altLang="en-US" sz="1600" b="1" i="0" u="none" strike="noStrike">
                          <a:solidFill>
                            <a:srgbClr val="000000"/>
                          </a:solidFill>
                          <a:effectLst/>
                          <a:latin typeface="ＭＳ Ｐゴシック" panose="020B0600070205080204" pitchFamily="34" charset="-128"/>
                          <a:ea typeface="+mn-ea"/>
                        </a:rPr>
                        <a:t>の　　　　　　　　　　　　　　　システム</a:t>
                      </a:r>
                      <a:r>
                        <a:rPr lang="ja-JP" altLang="en-US" sz="1600" b="1" i="0" u="none" strike="noStrike">
                          <a:solidFill>
                            <a:srgbClr val="FF0000"/>
                          </a:solidFill>
                          <a:effectLst/>
                          <a:latin typeface="ＭＳ Ｐゴシック" panose="020B0600070205080204" pitchFamily="34" charset="-128"/>
                          <a:ea typeface="ＭＳ Ｐゴシック" panose="020B0600070205080204" pitchFamily="34" charset="-128"/>
                        </a:rPr>
                        <a:t>使用後</a:t>
                      </a:r>
                      <a:r>
                        <a:rPr lang="ja-JP" altLang="en-US" sz="1600" b="1" i="0" u="none" strike="noStrike">
                          <a:solidFill>
                            <a:srgbClr val="000000"/>
                          </a:solidFill>
                          <a:effectLst/>
                          <a:latin typeface="ＭＳ Ｐゴシック" panose="020B0600070205080204" pitchFamily="34" charset="-128"/>
                          <a:ea typeface="ＭＳ Ｐゴシック" panose="020B0600070205080204" pitchFamily="34" charset="-128"/>
                        </a:rPr>
                        <a:t>のメール</a:t>
                      </a:r>
                      <a:r>
                        <a:rPr lang="en-US" altLang="ja-JP" sz="1600" b="1" i="0" u="none" strike="noStrike" dirty="0">
                          <a:solidFill>
                            <a:srgbClr val="000000"/>
                          </a:solidFill>
                          <a:effectLst/>
                          <a:latin typeface="ＭＳ Ｐゴシック" panose="020B0600070205080204" pitchFamily="34" charset="-128"/>
                          <a:ea typeface="ＭＳ Ｐゴシック" panose="020B0600070205080204" pitchFamily="34" charset="-128"/>
                        </a:rPr>
                        <a:t>(</a:t>
                      </a:r>
                      <a:r>
                        <a:rPr lang="ja-JP" altLang="en-US" sz="1600" b="1" i="0" u="none" strike="noStrike">
                          <a:solidFill>
                            <a:srgbClr val="FF0000"/>
                          </a:solidFill>
                          <a:effectLst/>
                          <a:latin typeface="ＭＳ Ｐゴシック" panose="020B0600070205080204" pitchFamily="34" charset="-128"/>
                          <a:ea typeface="ＭＳ Ｐゴシック" panose="020B0600070205080204" pitchFamily="34" charset="-128"/>
                        </a:rPr>
                        <a:t>評価点</a:t>
                      </a:r>
                      <a:r>
                        <a:rPr lang="en-US" altLang="ja-JP" sz="1600" b="1" i="0" u="none" strike="noStrike" dirty="0">
                          <a:solidFill>
                            <a:srgbClr val="FF0000"/>
                          </a:solidFill>
                          <a:effectLst/>
                          <a:latin typeface="ＭＳ Ｐゴシック" panose="020B0600070205080204" pitchFamily="34" charset="-128"/>
                          <a:ea typeface="ＭＳ Ｐゴシック" panose="020B0600070205080204" pitchFamily="34" charset="-128"/>
                        </a:rPr>
                        <a:t>5.4</a:t>
                      </a:r>
                      <a:r>
                        <a:rPr lang="en-US" altLang="ja-JP" sz="1600" b="1" i="0" u="none" strike="noStrike" dirty="0">
                          <a:solidFill>
                            <a:srgbClr val="000000"/>
                          </a:solidFill>
                          <a:effectLst/>
                          <a:latin typeface="ＭＳ Ｐゴシック" panose="020B0600070205080204" pitchFamily="34" charset="-128"/>
                          <a:ea typeface="ＭＳ Ｐゴシック" panose="020B0600070205080204" pitchFamily="34" charset="-128"/>
                        </a:rPr>
                        <a:t>)</a:t>
                      </a:r>
                      <a:endParaRPr lang="ja-JP" altLang="en-US" sz="160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8657" marR="8657" marT="86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64915142"/>
                  </a:ext>
                </a:extLst>
              </a:tr>
              <a:tr h="360000">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〇〇先輩、いつもお世話になっております、</a:t>
                      </a:r>
                      <a:r>
                        <a:rPr lang="en" sz="1600" b="0" i="0" u="none" strike="noStrike" dirty="0">
                          <a:solidFill>
                            <a:srgbClr val="000000"/>
                          </a:solidFill>
                          <a:effectLst/>
                          <a:latin typeface="ＭＳ Ｐゴシック" panose="020B0600070205080204" pitchFamily="34" charset="-128"/>
                          <a:ea typeface="ＭＳ Ｐゴシック" panose="020B0600070205080204" pitchFamily="34" charset="-128"/>
                        </a:rPr>
                        <a:t>XX</a:t>
                      </a: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です。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〇〇先輩、いつもお世話になっております、</a:t>
                      </a:r>
                      <a:r>
                        <a:rPr lang="en" sz="1600" b="0" i="0" u="none" strike="noStrike" dirty="0">
                          <a:solidFill>
                            <a:srgbClr val="000000"/>
                          </a:solidFill>
                          <a:effectLst/>
                          <a:latin typeface="ＭＳ Ｐゴシック" panose="020B0600070205080204" pitchFamily="34" charset="-128"/>
                          <a:ea typeface="ＭＳ Ｐゴシック" panose="020B0600070205080204" pitchFamily="34" charset="-128"/>
                        </a:rPr>
                        <a:t>XX</a:t>
                      </a: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です。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61475054"/>
                  </a:ext>
                </a:extLst>
              </a:tr>
              <a:tr h="360000">
                <a:tc>
                  <a:txBody>
                    <a:bodyPr/>
                    <a:lstStyle/>
                    <a:p>
                      <a:pPr algn="l" fontAlgn="ct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中略</a:t>
                      </a: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endPar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中略</a:t>
                      </a: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endPar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86357476"/>
                  </a:ext>
                </a:extLst>
              </a:tr>
              <a:tr h="676784">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また、この場をお借りして申し上げますが、以前からサークル内で先輩の振る舞いに対し</a:t>
                      </a:r>
                      <a:r>
                        <a:rPr lang="ja-JP" altLang="en-US" sz="1600" b="0" i="0" u="none" strike="noStrike">
                          <a:solidFill>
                            <a:srgbClr val="FF0000"/>
                          </a:solidFill>
                          <a:effectLst/>
                          <a:latin typeface="ＭＳ Ｐゴシック" panose="020B0600070205080204" pitchFamily="34" charset="-128"/>
                          <a:ea typeface="ＭＳ Ｐゴシック" panose="020B0600070205080204" pitchFamily="34" charset="-128"/>
                        </a:rPr>
                        <a:t>少し苦情が出ています。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また、この場をお借りして申し上げますが、以前からサークル内での先輩の振る舞いについて</a:t>
                      </a:r>
                      <a:r>
                        <a:rPr lang="ja-JP" altLang="en-US" sz="1600" b="0" i="0" u="none" strike="noStrike">
                          <a:solidFill>
                            <a:srgbClr val="FF0000"/>
                          </a:solidFill>
                          <a:effectLst/>
                          <a:latin typeface="ＭＳ Ｐゴシック" panose="020B0600070205080204" pitchFamily="34" charset="-128"/>
                          <a:ea typeface="ＭＳ Ｐゴシック" panose="020B0600070205080204" pitchFamily="34" charset="-128"/>
                        </a:rPr>
                        <a:t>相談をいくつか受けています。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3457274"/>
                  </a:ext>
                </a:extLst>
              </a:tr>
              <a:tr h="360000">
                <a:tc>
                  <a:txBody>
                    <a:bodyPr/>
                    <a:lstStyle/>
                    <a:p>
                      <a:pPr algn="l" fontAlgn="ct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中略</a:t>
                      </a: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endPar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中略</a:t>
                      </a:r>
                      <a:r>
                        <a:rPr lang="en-US" altLang="ja-JP" sz="1600" b="0" i="0" u="none" strike="noStrike" dirty="0">
                          <a:solidFill>
                            <a:srgbClr val="000000"/>
                          </a:solidFill>
                          <a:effectLst/>
                          <a:latin typeface="ＭＳ Ｐゴシック" panose="020B0600070205080204" pitchFamily="34" charset="-128"/>
                          <a:ea typeface="ＭＳ Ｐゴシック" panose="020B0600070205080204" pitchFamily="34" charset="-128"/>
                        </a:rPr>
                        <a:t>)</a:t>
                      </a:r>
                      <a:endPar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8628586"/>
                  </a:ext>
                </a:extLst>
              </a:tr>
              <a:tr h="506110">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重ね重ね失礼なことを述べましたが、どうか</a:t>
                      </a:r>
                      <a:r>
                        <a:rPr lang="ja-JP" altLang="en-US" sz="1600" b="0" i="0" u="none" strike="noStrike">
                          <a:solidFill>
                            <a:srgbClr val="FF0000"/>
                          </a:solidFill>
                          <a:effectLst/>
                          <a:latin typeface="ＭＳ Ｐゴシック" panose="020B0600070205080204" pitchFamily="34" charset="-128"/>
                          <a:ea typeface="ＭＳ Ｐゴシック" panose="020B0600070205080204" pitchFamily="34" charset="-128"/>
                        </a:rPr>
                        <a:t>ご理解いただければと思います。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重ね重ね失礼なことを述べましたが、どうか</a:t>
                      </a:r>
                      <a:r>
                        <a:rPr lang="ja-JP" altLang="en-US" sz="1600" b="0" i="0" u="none" strike="noStrike">
                          <a:solidFill>
                            <a:srgbClr val="FF0000"/>
                          </a:solidFill>
                          <a:effectLst/>
                          <a:latin typeface="ＭＳ Ｐゴシック" panose="020B0600070205080204" pitchFamily="34" charset="-128"/>
                          <a:ea typeface="ＭＳ Ｐゴシック" panose="020B0600070205080204" pitchFamily="34" charset="-128"/>
                        </a:rPr>
                        <a:t>ご理解いただければ幸いです。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138976318"/>
                  </a:ext>
                </a:extLst>
              </a:tr>
              <a:tr h="360000">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以上、どうかよろしくお願いします。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600" b="0" i="0" u="none" strike="noStrike">
                          <a:solidFill>
                            <a:srgbClr val="000000"/>
                          </a:solidFill>
                          <a:effectLst/>
                          <a:latin typeface="ＭＳ Ｐゴシック" panose="020B0600070205080204" pitchFamily="34" charset="-128"/>
                          <a:ea typeface="ＭＳ Ｐゴシック" panose="020B0600070205080204" pitchFamily="34" charset="-128"/>
                        </a:rPr>
                        <a:t>以上、どうかよろしくお願いします。</a:t>
                      </a:r>
                    </a:p>
                  </a:txBody>
                  <a:tcPr marL="8657" marR="8657" marT="865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839455460"/>
                  </a:ext>
                </a:extLst>
              </a:tr>
            </a:tbl>
          </a:graphicData>
        </a:graphic>
      </p:graphicFrame>
      <p:sp>
        <p:nvSpPr>
          <p:cNvPr id="17" name="コンテンツ プレースホルダー 2">
            <a:extLst>
              <a:ext uri="{FF2B5EF4-FFF2-40B4-BE49-F238E27FC236}">
                <a16:creationId xmlns:a16="http://schemas.microsoft.com/office/drawing/2014/main" xmlns="" id="{D8E3CF5F-B64F-CF4C-8C0C-1EA5189588B5}"/>
              </a:ext>
            </a:extLst>
          </p:cNvPr>
          <p:cNvSpPr txBox="1">
            <a:spLocks/>
          </p:cNvSpPr>
          <p:nvPr/>
        </p:nvSpPr>
        <p:spPr>
          <a:xfrm>
            <a:off x="802339" y="5503500"/>
            <a:ext cx="7934277" cy="894376"/>
          </a:xfrm>
          <a:prstGeom prst="rect">
            <a:avLst/>
          </a:prstGeom>
          <a:ln>
            <a:noFill/>
          </a:ln>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ja-JP" altLang="en-US" sz="2400">
                <a:solidFill>
                  <a:srgbClr val="FF0000"/>
                </a:solidFill>
              </a:rPr>
              <a:t>悪意を含む文を削除し，好意を含む文を追加することで　　読み手に好感を持ってもらえる</a:t>
            </a:r>
            <a:endParaRPr lang="en-US" altLang="ja-JP" sz="2400" dirty="0">
              <a:solidFill>
                <a:srgbClr val="FF0000"/>
              </a:solidFill>
            </a:endParaRPr>
          </a:p>
          <a:p>
            <a:pPr marL="0" indent="0">
              <a:lnSpc>
                <a:spcPct val="110000"/>
              </a:lnSpc>
              <a:buFont typeface="Arial" panose="020B0604020202020204" pitchFamily="34" charset="0"/>
              <a:buNone/>
            </a:pPr>
            <a:endParaRPr lang="ja-JP" altLang="en-US" sz="2000"/>
          </a:p>
        </p:txBody>
      </p:sp>
      <p:sp>
        <p:nvSpPr>
          <p:cNvPr id="18" name="下矢印 17">
            <a:extLst>
              <a:ext uri="{FF2B5EF4-FFF2-40B4-BE49-F238E27FC236}">
                <a16:creationId xmlns:a16="http://schemas.microsoft.com/office/drawing/2014/main" xmlns="" id="{6F87824E-0FB9-4249-B948-7B6F52650556}"/>
              </a:ext>
            </a:extLst>
          </p:cNvPr>
          <p:cNvSpPr/>
          <p:nvPr/>
        </p:nvSpPr>
        <p:spPr>
          <a:xfrm rot="16200000">
            <a:off x="422299" y="5753210"/>
            <a:ext cx="365124" cy="394956"/>
          </a:xfrm>
          <a:prstGeom prst="downArrow">
            <a:avLst/>
          </a:prstGeom>
          <a:solidFill>
            <a:srgbClr val="FF2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xmlns="" id="{DA800D59-CE79-5745-94DF-D6F25D808A2E}"/>
              </a:ext>
            </a:extLst>
          </p:cNvPr>
          <p:cNvGrpSpPr/>
          <p:nvPr/>
        </p:nvGrpSpPr>
        <p:grpSpPr>
          <a:xfrm>
            <a:off x="3798598" y="4615066"/>
            <a:ext cx="5345402" cy="350287"/>
            <a:chOff x="407383" y="4667418"/>
            <a:chExt cx="5345402" cy="350287"/>
          </a:xfrm>
        </p:grpSpPr>
        <p:grpSp>
          <p:nvGrpSpPr>
            <p:cNvPr id="22" name="グループ化 21">
              <a:extLst>
                <a:ext uri="{FF2B5EF4-FFF2-40B4-BE49-F238E27FC236}">
                  <a16:creationId xmlns:a16="http://schemas.microsoft.com/office/drawing/2014/main" xmlns="" id="{C21A5660-EE49-7944-AE3E-93E801FC1CD5}"/>
                </a:ext>
              </a:extLst>
            </p:cNvPr>
            <p:cNvGrpSpPr/>
            <p:nvPr/>
          </p:nvGrpSpPr>
          <p:grpSpPr>
            <a:xfrm>
              <a:off x="407383" y="4667418"/>
              <a:ext cx="2672701" cy="338554"/>
              <a:chOff x="407383" y="4667418"/>
              <a:chExt cx="2672701" cy="338554"/>
            </a:xfrm>
          </p:grpSpPr>
          <p:sp>
            <p:nvSpPr>
              <p:cNvPr id="20" name="正方形/長方形 19">
                <a:extLst>
                  <a:ext uri="{FF2B5EF4-FFF2-40B4-BE49-F238E27FC236}">
                    <a16:creationId xmlns:a16="http://schemas.microsoft.com/office/drawing/2014/main" xmlns="" id="{58BEF70B-706C-E341-B98A-91DCD22769B0}"/>
                  </a:ext>
                </a:extLst>
              </p:cNvPr>
              <p:cNvSpPr/>
              <p:nvPr/>
            </p:nvSpPr>
            <p:spPr>
              <a:xfrm>
                <a:off x="407383" y="4716379"/>
                <a:ext cx="1219286" cy="240632"/>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xmlns="" id="{CA7CB194-797B-7147-B5E2-DCE64F7EBE4D}"/>
                  </a:ext>
                </a:extLst>
              </p:cNvPr>
              <p:cNvSpPr txBox="1"/>
              <p:nvPr/>
            </p:nvSpPr>
            <p:spPr>
              <a:xfrm>
                <a:off x="1578541" y="4667418"/>
                <a:ext cx="1501543" cy="338554"/>
              </a:xfrm>
              <a:prstGeom prst="rect">
                <a:avLst/>
              </a:prstGeom>
              <a:noFill/>
            </p:spPr>
            <p:txBody>
              <a:bodyPr wrap="square" rtlCol="0">
                <a:spAutoFit/>
              </a:bodyPr>
              <a:lstStyle/>
              <a:p>
                <a:r>
                  <a:rPr kumimoji="1" lang="ja-JP" altLang="en-US" sz="1600"/>
                  <a:t>：悪意を含む文</a:t>
                </a:r>
                <a:endParaRPr kumimoji="1" lang="ja-JP" altLang="en-US"/>
              </a:p>
            </p:txBody>
          </p:sp>
        </p:grpSp>
        <p:grpSp>
          <p:nvGrpSpPr>
            <p:cNvPr id="23" name="グループ化 22">
              <a:extLst>
                <a:ext uri="{FF2B5EF4-FFF2-40B4-BE49-F238E27FC236}">
                  <a16:creationId xmlns:a16="http://schemas.microsoft.com/office/drawing/2014/main" xmlns="" id="{DD2CB0BA-2461-3D4B-8198-1090F7174E25}"/>
                </a:ext>
              </a:extLst>
            </p:cNvPr>
            <p:cNvGrpSpPr/>
            <p:nvPr/>
          </p:nvGrpSpPr>
          <p:grpSpPr>
            <a:xfrm>
              <a:off x="3080084" y="4679151"/>
              <a:ext cx="2672701" cy="338554"/>
              <a:chOff x="407383" y="4667418"/>
              <a:chExt cx="2672701" cy="338554"/>
            </a:xfrm>
          </p:grpSpPr>
          <p:sp>
            <p:nvSpPr>
              <p:cNvPr id="24" name="正方形/長方形 23">
                <a:extLst>
                  <a:ext uri="{FF2B5EF4-FFF2-40B4-BE49-F238E27FC236}">
                    <a16:creationId xmlns:a16="http://schemas.microsoft.com/office/drawing/2014/main" xmlns="" id="{92718C85-FA14-F14D-AA5D-881D5C228B2C}"/>
                  </a:ext>
                </a:extLst>
              </p:cNvPr>
              <p:cNvSpPr/>
              <p:nvPr/>
            </p:nvSpPr>
            <p:spPr>
              <a:xfrm>
                <a:off x="407383" y="4716379"/>
                <a:ext cx="1219286" cy="24063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xmlns="" id="{7BEACB5E-1413-E548-831F-23057467C8BB}"/>
                  </a:ext>
                </a:extLst>
              </p:cNvPr>
              <p:cNvSpPr txBox="1"/>
              <p:nvPr/>
            </p:nvSpPr>
            <p:spPr>
              <a:xfrm>
                <a:off x="1578541" y="4667418"/>
                <a:ext cx="1501543" cy="338554"/>
              </a:xfrm>
              <a:prstGeom prst="rect">
                <a:avLst/>
              </a:prstGeom>
              <a:noFill/>
            </p:spPr>
            <p:txBody>
              <a:bodyPr wrap="square" rtlCol="0">
                <a:spAutoFit/>
              </a:bodyPr>
              <a:lstStyle/>
              <a:p>
                <a:r>
                  <a:rPr kumimoji="1" lang="ja-JP" altLang="en-US" sz="1600"/>
                  <a:t>：好意を含む文</a:t>
                </a:r>
                <a:endParaRPr kumimoji="1" lang="ja-JP" altLang="en-US"/>
              </a:p>
            </p:txBody>
          </p:sp>
        </p:grpSp>
      </p:grpSp>
    </p:spTree>
    <p:extLst>
      <p:ext uri="{BB962C8B-B14F-4D97-AF65-F5344CB8AC3E}">
        <p14:creationId xmlns:p14="http://schemas.microsoft.com/office/powerpoint/2010/main" val="362885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E14C226-631B-5C43-BA7C-F323577CD645}"/>
              </a:ext>
            </a:extLst>
          </p:cNvPr>
          <p:cNvSpPr>
            <a:spLocks noGrp="1"/>
          </p:cNvSpPr>
          <p:nvPr>
            <p:ph type="title"/>
          </p:nvPr>
        </p:nvSpPr>
        <p:spPr/>
        <p:txBody>
          <a:bodyPr/>
          <a:lstStyle/>
          <a:p>
            <a:r>
              <a:rPr lang="ja-JP" altLang="en-US" sz="3600"/>
              <a:t>評価点が上昇しなかったメールの具体例</a:t>
            </a:r>
            <a:endParaRPr kumimoji="1" lang="ja-JP" altLang="en-US" sz="3600"/>
          </a:p>
        </p:txBody>
      </p:sp>
      <p:sp>
        <p:nvSpPr>
          <p:cNvPr id="3" name="コンテンツ プレースホルダー 2">
            <a:extLst>
              <a:ext uri="{FF2B5EF4-FFF2-40B4-BE49-F238E27FC236}">
                <a16:creationId xmlns:a16="http://schemas.microsoft.com/office/drawing/2014/main" xmlns="" id="{2CAE3D67-39DE-FA43-95F2-1F8BCFF2B3BC}"/>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xmlns="" id="{EB85D998-9C65-DD46-BF7B-557492C9297C}"/>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C9BE0B2D-B4A4-0346-A5C3-DC19DDDAD82D}"/>
              </a:ext>
            </a:extLst>
          </p:cNvPr>
          <p:cNvSpPr>
            <a:spLocks noGrp="1"/>
          </p:cNvSpPr>
          <p:nvPr>
            <p:ph type="sldNum" sz="quarter" idx="12"/>
          </p:nvPr>
        </p:nvSpPr>
        <p:spPr/>
        <p:txBody>
          <a:bodyPr/>
          <a:lstStyle/>
          <a:p>
            <a:fld id="{3A98EE3D-8CD1-4C3F-BD1C-C98C9596463C}" type="slidenum">
              <a:rPr lang="en-US" smtClean="0"/>
              <a:pPr/>
              <a:t>28</a:t>
            </a:fld>
            <a:endParaRPr lang="en-US" dirty="0"/>
          </a:p>
        </p:txBody>
      </p:sp>
      <p:sp>
        <p:nvSpPr>
          <p:cNvPr id="7" name="コンテンツ プレースホルダー 5">
            <a:extLst>
              <a:ext uri="{FF2B5EF4-FFF2-40B4-BE49-F238E27FC236}">
                <a16:creationId xmlns:a16="http://schemas.microsoft.com/office/drawing/2014/main" xmlns="" id="{DAB6D816-1FFF-B349-9055-928DF4EDE19A}"/>
              </a:ext>
            </a:extLst>
          </p:cNvPr>
          <p:cNvSpPr>
            <a:spLocks noGrp="1"/>
          </p:cNvSpPr>
          <p:nvPr>
            <p:ph sz="quarter" idx="13"/>
          </p:nvPr>
        </p:nvSpPr>
        <p:spPr>
          <a:xfrm>
            <a:off x="6130833" y="790994"/>
            <a:ext cx="3013167" cy="273050"/>
          </a:xfrm>
        </p:spPr>
        <p:txBody>
          <a:bodyPr/>
          <a:lstStyle/>
          <a:p>
            <a:r>
              <a:rPr lang="ja-JP" altLang="en-US">
                <a:latin typeface="ＭＳ Ｐゴシック" panose="020B0600070205080204" pitchFamily="50" charset="-128"/>
                <a:ea typeface="ＭＳ Ｐゴシック" panose="020B0600070205080204" pitchFamily="50" charset="-128"/>
              </a:rPr>
              <a:t>推敲されたメールの評価実験</a:t>
            </a:r>
            <a:endParaRPr kumimoji="1" lang="ja-JP" altLang="en-US"/>
          </a:p>
        </p:txBody>
      </p:sp>
      <p:graphicFrame>
        <p:nvGraphicFramePr>
          <p:cNvPr id="8" name="表 7">
            <a:extLst>
              <a:ext uri="{FF2B5EF4-FFF2-40B4-BE49-F238E27FC236}">
                <a16:creationId xmlns:a16="http://schemas.microsoft.com/office/drawing/2014/main" xmlns="" id="{BE3E42C2-D95E-A643-B1EF-2533D3426FCD}"/>
              </a:ext>
            </a:extLst>
          </p:cNvPr>
          <p:cNvGraphicFramePr>
            <a:graphicFrameLocks noGrp="1"/>
          </p:cNvGraphicFramePr>
          <p:nvPr>
            <p:extLst>
              <p:ext uri="{D42A27DB-BD31-4B8C-83A1-F6EECF244321}">
                <p14:modId xmlns:p14="http://schemas.microsoft.com/office/powerpoint/2010/main" val="3324567770"/>
              </p:ext>
            </p:extLst>
          </p:nvPr>
        </p:nvGraphicFramePr>
        <p:xfrm>
          <a:off x="407383" y="1212148"/>
          <a:ext cx="8329234" cy="2910744"/>
        </p:xfrm>
        <a:graphic>
          <a:graphicData uri="http://schemas.openxmlformats.org/drawingml/2006/table">
            <a:tbl>
              <a:tblPr>
                <a:tableStyleId>{5C22544A-7EE6-4342-B048-85BDC9FD1C3A}</a:tableStyleId>
              </a:tblPr>
              <a:tblGrid>
                <a:gridCol w="4164617">
                  <a:extLst>
                    <a:ext uri="{9D8B030D-6E8A-4147-A177-3AD203B41FA5}">
                      <a16:colId xmlns:a16="http://schemas.microsoft.com/office/drawing/2014/main" xmlns="" val="57497330"/>
                    </a:ext>
                  </a:extLst>
                </a:gridCol>
                <a:gridCol w="4164617">
                  <a:extLst>
                    <a:ext uri="{9D8B030D-6E8A-4147-A177-3AD203B41FA5}">
                      <a16:colId xmlns:a16="http://schemas.microsoft.com/office/drawing/2014/main" xmlns="" val="1237492481"/>
                    </a:ext>
                  </a:extLst>
                </a:gridCol>
              </a:tblGrid>
              <a:tr h="566826">
                <a:tc>
                  <a:txBody>
                    <a:bodyPr/>
                    <a:lstStyle/>
                    <a:p>
                      <a:pPr algn="ctr" fontAlgn="ctr"/>
                      <a:r>
                        <a:rPr lang="ja-JP" altLang="en-US" sz="1600" b="1" i="0" u="none" strike="noStrike">
                          <a:solidFill>
                            <a:srgbClr val="000000"/>
                          </a:solidFill>
                          <a:effectLst/>
                          <a:latin typeface="ＭＳ Ｐゴシック (本文)"/>
                          <a:ea typeface="ＭＳ Ｐゴシック" panose="020B0600070205080204" pitchFamily="34" charset="-128"/>
                        </a:rPr>
                        <a:t>状況設定１：被験者</a:t>
                      </a:r>
                      <a:r>
                        <a:rPr lang="en-US" altLang="ja-JP" sz="1600" b="1" i="0" u="none" strike="noStrike" dirty="0">
                          <a:solidFill>
                            <a:srgbClr val="000000"/>
                          </a:solidFill>
                          <a:effectLst/>
                          <a:latin typeface="ＭＳ Ｐゴシック (本文)"/>
                          <a:ea typeface="ＭＳ Ｐゴシック" panose="020B0600070205080204" pitchFamily="34" charset="-128"/>
                        </a:rPr>
                        <a:t>A</a:t>
                      </a:r>
                      <a:r>
                        <a:rPr lang="ja-JP" altLang="en-US" sz="1600" b="1" i="0" u="none" strike="noStrike">
                          <a:solidFill>
                            <a:srgbClr val="000000"/>
                          </a:solidFill>
                          <a:effectLst/>
                          <a:latin typeface="ＭＳ Ｐゴシック (本文)"/>
                          <a:ea typeface="ＭＳ Ｐゴシック" panose="020B0600070205080204" pitchFamily="34" charset="-128"/>
                        </a:rPr>
                        <a:t>の</a:t>
                      </a:r>
                      <a:endParaRPr lang="en-US" altLang="ja-JP" sz="1600" b="1" i="0" u="none" strike="noStrike" dirty="0">
                        <a:solidFill>
                          <a:srgbClr val="000000"/>
                        </a:solidFill>
                        <a:effectLst/>
                        <a:latin typeface="ＭＳ Ｐゴシック (本文)"/>
                        <a:ea typeface="ＭＳ Ｐゴシック" panose="020B0600070205080204" pitchFamily="34" charset="-128"/>
                      </a:endParaRPr>
                    </a:p>
                    <a:p>
                      <a:pPr algn="ctr" fontAlgn="ctr"/>
                      <a:r>
                        <a:rPr lang="ja-JP" altLang="en-US" sz="1600" b="1" i="0" u="none" strike="noStrike">
                          <a:solidFill>
                            <a:schemeClr val="tx1"/>
                          </a:solidFill>
                          <a:effectLst/>
                          <a:latin typeface="ＭＳ Ｐゴシック (本文)"/>
                          <a:ea typeface="ＭＳ Ｐゴシック" panose="020B0600070205080204" pitchFamily="34" charset="-128"/>
                        </a:rPr>
                        <a:t>システム</a:t>
                      </a:r>
                      <a:r>
                        <a:rPr lang="ja-JP" altLang="en-US" sz="1600" b="1" i="0" u="none" strike="noStrike">
                          <a:solidFill>
                            <a:srgbClr val="0432FF"/>
                          </a:solidFill>
                          <a:effectLst/>
                          <a:latin typeface="ＭＳ Ｐゴシック (本文)"/>
                          <a:ea typeface="ＭＳ Ｐゴシック" panose="020B0600070205080204" pitchFamily="34" charset="-128"/>
                        </a:rPr>
                        <a:t>使用前</a:t>
                      </a:r>
                      <a:r>
                        <a:rPr lang="ja-JP" altLang="en-US" sz="1600" b="1" i="0" u="none" strike="noStrike">
                          <a:solidFill>
                            <a:schemeClr val="tx1"/>
                          </a:solidFill>
                          <a:effectLst/>
                          <a:latin typeface="ＭＳ Ｐゴシック (本文)"/>
                          <a:ea typeface="ＭＳ Ｐゴシック" panose="020B0600070205080204" pitchFamily="34" charset="-128"/>
                        </a:rPr>
                        <a:t>の</a:t>
                      </a:r>
                      <a:r>
                        <a:rPr lang="ja-JP" altLang="en-US" sz="1600" b="1" i="0" u="none" strike="noStrike">
                          <a:solidFill>
                            <a:srgbClr val="000000"/>
                          </a:solidFill>
                          <a:effectLst/>
                          <a:latin typeface="ＭＳ Ｐゴシック (本文)"/>
                          <a:ea typeface="ＭＳ Ｐゴシック" panose="020B0600070205080204" pitchFamily="34" charset="-128"/>
                        </a:rPr>
                        <a:t>メール</a:t>
                      </a:r>
                      <a:r>
                        <a:rPr lang="en-US" altLang="ja-JP" sz="1600" b="1" i="0" u="none" strike="noStrike" dirty="0">
                          <a:solidFill>
                            <a:srgbClr val="000000"/>
                          </a:solidFill>
                          <a:effectLst/>
                          <a:latin typeface="ＭＳ Ｐゴシック (本文)"/>
                          <a:ea typeface="ＭＳ Ｐゴシック" panose="020B0600070205080204" pitchFamily="34" charset="-128"/>
                        </a:rPr>
                        <a:t>(</a:t>
                      </a:r>
                      <a:r>
                        <a:rPr lang="ja-JP" altLang="en-US" sz="1600" b="1" i="0" u="none" strike="noStrike">
                          <a:solidFill>
                            <a:srgbClr val="FF0000"/>
                          </a:solidFill>
                          <a:effectLst/>
                          <a:latin typeface="ＭＳ Ｐゴシック (本文)"/>
                          <a:ea typeface="ＭＳ Ｐゴシック" panose="020B0600070205080204" pitchFamily="34" charset="-128"/>
                        </a:rPr>
                        <a:t>評価点</a:t>
                      </a:r>
                      <a:r>
                        <a:rPr lang="en-US" altLang="ja-JP" sz="1600" b="1" i="0" u="none" strike="noStrike" dirty="0">
                          <a:solidFill>
                            <a:srgbClr val="FF0000"/>
                          </a:solidFill>
                          <a:effectLst/>
                          <a:latin typeface="ＭＳ Ｐゴシック (本文)"/>
                          <a:ea typeface="ＭＳ Ｐゴシック" panose="020B0600070205080204" pitchFamily="34" charset="-128"/>
                        </a:rPr>
                        <a:t>4.6</a:t>
                      </a:r>
                      <a:r>
                        <a:rPr lang="en-US" altLang="ja-JP" sz="1600" b="1" i="0" u="none" strike="noStrike" dirty="0">
                          <a:solidFill>
                            <a:srgbClr val="000000"/>
                          </a:solidFill>
                          <a:effectLst/>
                          <a:latin typeface="ＭＳ Ｐゴシック (本文)"/>
                          <a:ea typeface="ＭＳ Ｐゴシック" panose="020B0600070205080204" pitchFamily="34" charset="-128"/>
                        </a:rPr>
                        <a:t>)</a:t>
                      </a:r>
                      <a:endParaRPr lang="ja-JP" altLang="en-US" sz="1600" b="1"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ja-JP" altLang="en-US" sz="1600" b="1" i="0" u="none" strike="noStrike">
                          <a:solidFill>
                            <a:srgbClr val="000000"/>
                          </a:solidFill>
                          <a:effectLst/>
                          <a:latin typeface="ＭＳ Ｐゴシック (本文)"/>
                          <a:ea typeface="ＭＳ Ｐゴシック" panose="020B0600070205080204" pitchFamily="34" charset="-128"/>
                        </a:rPr>
                        <a:t>状況設定１：被験者Ａの</a:t>
                      </a:r>
                      <a:endParaRPr lang="en-US" altLang="ja-JP" sz="1600" b="1" i="0" u="none" strike="noStrike" dirty="0">
                        <a:solidFill>
                          <a:srgbClr val="000000"/>
                        </a:solidFill>
                        <a:effectLst/>
                        <a:latin typeface="ＭＳ Ｐゴシック (本文)"/>
                        <a:ea typeface="ＭＳ Ｐゴシック" panose="020B0600070205080204" pitchFamily="34" charset="-128"/>
                      </a:endParaRPr>
                    </a:p>
                    <a:p>
                      <a:pPr algn="ctr" fontAlgn="ctr"/>
                      <a:r>
                        <a:rPr lang="ja-JP" altLang="en-US" sz="1600" b="1" i="0" u="none" strike="noStrike">
                          <a:solidFill>
                            <a:srgbClr val="000000"/>
                          </a:solidFill>
                          <a:effectLst/>
                          <a:latin typeface="ＭＳ Ｐゴシック (本文)"/>
                          <a:ea typeface="ＭＳ Ｐゴシック" panose="020B0600070205080204" pitchFamily="34" charset="-128"/>
                        </a:rPr>
                        <a:t>システム</a:t>
                      </a:r>
                      <a:r>
                        <a:rPr lang="ja-JP" altLang="en-US" sz="1600" b="1" i="0" u="none" strike="noStrike">
                          <a:solidFill>
                            <a:srgbClr val="FF0000"/>
                          </a:solidFill>
                          <a:effectLst/>
                          <a:latin typeface="ＭＳ Ｐゴシック (本文)"/>
                          <a:ea typeface="ＭＳ Ｐゴシック" panose="020B0600070205080204" pitchFamily="34" charset="-128"/>
                        </a:rPr>
                        <a:t>使用後</a:t>
                      </a:r>
                      <a:r>
                        <a:rPr lang="ja-JP" altLang="en-US" sz="1600" b="1" i="0" u="none" strike="noStrike">
                          <a:solidFill>
                            <a:srgbClr val="000000"/>
                          </a:solidFill>
                          <a:effectLst/>
                          <a:latin typeface="ＭＳ Ｐゴシック (本文)"/>
                          <a:ea typeface="ＭＳ Ｐゴシック" panose="020B0600070205080204" pitchFamily="34" charset="-128"/>
                        </a:rPr>
                        <a:t>のメール</a:t>
                      </a:r>
                      <a:r>
                        <a:rPr lang="en-US" altLang="ja-JP" sz="1600" b="1" i="0" u="none" strike="noStrike" dirty="0">
                          <a:solidFill>
                            <a:srgbClr val="000000"/>
                          </a:solidFill>
                          <a:effectLst/>
                          <a:latin typeface="ＭＳ Ｐゴシック (本文)"/>
                          <a:ea typeface="ＭＳ Ｐゴシック" panose="020B0600070205080204" pitchFamily="34" charset="-128"/>
                        </a:rPr>
                        <a:t>(</a:t>
                      </a:r>
                      <a:r>
                        <a:rPr lang="ja-JP" altLang="en-US" sz="1600" b="1" i="0" u="none" strike="noStrike">
                          <a:solidFill>
                            <a:srgbClr val="0432FF"/>
                          </a:solidFill>
                          <a:effectLst/>
                          <a:latin typeface="ＭＳ Ｐゴシック (本文)"/>
                          <a:ea typeface="ＭＳ Ｐゴシック" panose="020B0600070205080204" pitchFamily="34" charset="-128"/>
                        </a:rPr>
                        <a:t>評価点</a:t>
                      </a:r>
                      <a:r>
                        <a:rPr lang="en-US" altLang="ja-JP" sz="1600" b="1" i="0" u="none" strike="noStrike" dirty="0">
                          <a:solidFill>
                            <a:srgbClr val="0432FF"/>
                          </a:solidFill>
                          <a:effectLst/>
                          <a:latin typeface="ＭＳ Ｐゴシック (本文)"/>
                          <a:ea typeface="ＭＳ Ｐゴシック" panose="020B0600070205080204" pitchFamily="34" charset="-128"/>
                        </a:rPr>
                        <a:t>4.0</a:t>
                      </a:r>
                      <a:r>
                        <a:rPr lang="en-US" altLang="ja-JP" sz="1600" b="1" i="0" u="none" strike="noStrike" dirty="0">
                          <a:solidFill>
                            <a:srgbClr val="000000"/>
                          </a:solidFill>
                          <a:effectLst/>
                          <a:latin typeface="ＭＳ Ｐゴシック (本文)"/>
                          <a:ea typeface="ＭＳ Ｐゴシック" panose="020B0600070205080204" pitchFamily="34" charset="-128"/>
                        </a:rPr>
                        <a:t>)</a:t>
                      </a:r>
                      <a:endParaRPr lang="ja-JP" altLang="en-US" sz="1600" b="1"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3701465498"/>
                  </a:ext>
                </a:extLst>
              </a:tr>
              <a:tr h="360000">
                <a:tc>
                  <a:txBody>
                    <a:bodyPr/>
                    <a:lstStyle/>
                    <a:p>
                      <a:pPr algn="l" fontAlgn="ctr"/>
                      <a:r>
                        <a:rPr lang="ja-JP" altLang="en-US" sz="1600" u="none" strike="noStrike">
                          <a:effectLst/>
                        </a:rPr>
                        <a:t>〇〇様，お世話になっております，</a:t>
                      </a:r>
                      <a:r>
                        <a:rPr lang="en-US" altLang="ja-JP" sz="1600" u="none" strike="noStrike" dirty="0">
                          <a:effectLst/>
                        </a:rPr>
                        <a:t>××</a:t>
                      </a:r>
                      <a:r>
                        <a:rPr lang="ja-JP" altLang="en-US" sz="1600" u="none" strike="noStrike">
                          <a:effectLst/>
                        </a:rPr>
                        <a:t>です．</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ja-JP" altLang="en-US" sz="1600" u="none" strike="noStrike">
                          <a:effectLst/>
                        </a:rPr>
                        <a:t>〇〇様，お世話になっております，</a:t>
                      </a:r>
                      <a:r>
                        <a:rPr lang="en-US" altLang="ja-JP" sz="1600" u="none" strike="noStrike" dirty="0">
                          <a:effectLst/>
                        </a:rPr>
                        <a:t>××</a:t>
                      </a:r>
                      <a:r>
                        <a:rPr lang="ja-JP" altLang="en-US" sz="1600" u="none" strike="noStrike">
                          <a:effectLst/>
                        </a:rPr>
                        <a:t>です．</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281335094"/>
                  </a:ext>
                </a:extLst>
              </a:tr>
              <a:tr h="566826">
                <a:tc>
                  <a:txBody>
                    <a:bodyPr/>
                    <a:lstStyle/>
                    <a:p>
                      <a:pPr algn="l" fontAlgn="ctr"/>
                      <a:r>
                        <a:rPr lang="ja-JP" altLang="en-US" sz="1600" u="none" strike="noStrike">
                          <a:effectLst/>
                        </a:rPr>
                        <a:t>先日，ご連絡いただいた企画変更につきまして，部内で検討した結果，変更せずに企画を行う事となりました．</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u="none" strike="noStrike">
                          <a:effectLst/>
                        </a:rPr>
                        <a:t>先日，ご連絡いただいた企画変更につきまして，部内で検討した結果，変更せずに企画を行う事となりました．</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4170786342"/>
                  </a:ext>
                </a:extLst>
              </a:tr>
              <a:tr h="360000">
                <a:tc>
                  <a:txBody>
                    <a:bodyPr/>
                    <a:lstStyle/>
                    <a:p>
                      <a:pPr algn="l" fontAlgn="ctr"/>
                      <a:r>
                        <a:rPr lang="ja-JP" altLang="en-US" sz="1600" u="none" strike="noStrike">
                          <a:effectLst/>
                        </a:rPr>
                        <a:t>大変申し訳ありませんが，ご理解の程よろしくお願いいたします．</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u="none" strike="noStrike">
                          <a:effectLst/>
                        </a:rPr>
                        <a:t>大変申し訳ありませんが，ご理解の程よろしくお願いいたします．</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49736119"/>
                  </a:ext>
                </a:extLst>
              </a:tr>
              <a:tr h="360000">
                <a:tc>
                  <a:txBody>
                    <a:bodyPr/>
                    <a:lstStyle/>
                    <a:p>
                      <a:pPr algn="l" fontAlgn="ctr"/>
                      <a:r>
                        <a:rPr lang="ja-JP" altLang="en-US" sz="1600" u="none" strike="noStrike">
                          <a:effectLst/>
                        </a:rPr>
                        <a:t>次回，企画するときは一緒に考えましょう！．</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ja-JP" altLang="en-US" sz="1600" u="none" strike="noStrike">
                          <a:effectLst/>
                        </a:rPr>
                        <a:t>次回，企画するときは一緒に考えましょう</a:t>
                      </a:r>
                      <a:r>
                        <a:rPr lang="ja-JP" altLang="en-US" sz="1600" u="none" strike="noStrike">
                          <a:solidFill>
                            <a:srgbClr val="FF0000"/>
                          </a:solidFill>
                          <a:effectLst/>
                        </a:rPr>
                        <a:t>ね</a:t>
                      </a:r>
                      <a:r>
                        <a:rPr lang="ja-JP" altLang="en-US" sz="1600" u="none" strike="noStrike">
                          <a:effectLst/>
                        </a:rPr>
                        <a:t>！．</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2583455284"/>
                  </a:ext>
                </a:extLst>
              </a:tr>
              <a:tr h="360000">
                <a:tc>
                  <a:txBody>
                    <a:bodyPr/>
                    <a:lstStyle/>
                    <a:p>
                      <a:pPr algn="l" fontAlgn="ctr"/>
                      <a:r>
                        <a:rPr lang="ja-JP" altLang="en-US" sz="1600" u="none" strike="noStrike">
                          <a:effectLst/>
                        </a:rPr>
                        <a:t>よろしくお願いします．</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ja-JP" altLang="en-US" sz="1600" u="none" strike="noStrike">
                          <a:effectLst/>
                        </a:rPr>
                        <a:t>よろしくお願いします</a:t>
                      </a:r>
                      <a:r>
                        <a:rPr lang="ja-JP" altLang="en-US" sz="1600" u="none" strike="noStrike">
                          <a:solidFill>
                            <a:srgbClr val="FF0000"/>
                          </a:solidFill>
                          <a:effectLst/>
                        </a:rPr>
                        <a:t>ね</a:t>
                      </a:r>
                      <a:r>
                        <a:rPr lang="ja-JP" altLang="en-US" sz="1600" u="none" strike="noStrike">
                          <a:effectLst/>
                        </a:rPr>
                        <a:t>．</a:t>
                      </a:r>
                      <a:endParaRPr lang="ja-JP" altLang="en-US" sz="1600" b="0" i="0" u="none" strike="noStrike">
                        <a:solidFill>
                          <a:srgbClr val="000000"/>
                        </a:solidFill>
                        <a:effectLst/>
                        <a:latin typeface="ＭＳ Ｐゴシック (本文)"/>
                        <a:ea typeface="ＭＳ Ｐゴシック" panose="020B0600070205080204" pitchFamily="34" charset="-128"/>
                      </a:endParaRPr>
                    </a:p>
                  </a:txBody>
                  <a:tcPr marL="22359" marR="22359" marT="223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xmlns="" val="748950113"/>
                  </a:ext>
                </a:extLst>
              </a:tr>
            </a:tbl>
          </a:graphicData>
        </a:graphic>
      </p:graphicFrame>
      <p:grpSp>
        <p:nvGrpSpPr>
          <p:cNvPr id="9" name="グループ化 8">
            <a:extLst>
              <a:ext uri="{FF2B5EF4-FFF2-40B4-BE49-F238E27FC236}">
                <a16:creationId xmlns:a16="http://schemas.microsoft.com/office/drawing/2014/main" xmlns="" id="{946BC510-3180-8B4C-A92B-23891FC052D5}"/>
              </a:ext>
            </a:extLst>
          </p:cNvPr>
          <p:cNvGrpSpPr/>
          <p:nvPr/>
        </p:nvGrpSpPr>
        <p:grpSpPr>
          <a:xfrm>
            <a:off x="3798598" y="4127585"/>
            <a:ext cx="5345402" cy="350287"/>
            <a:chOff x="407383" y="4667418"/>
            <a:chExt cx="5345402" cy="350287"/>
          </a:xfrm>
        </p:grpSpPr>
        <p:grpSp>
          <p:nvGrpSpPr>
            <p:cNvPr id="10" name="グループ化 9">
              <a:extLst>
                <a:ext uri="{FF2B5EF4-FFF2-40B4-BE49-F238E27FC236}">
                  <a16:creationId xmlns:a16="http://schemas.microsoft.com/office/drawing/2014/main" xmlns="" id="{8CB6C086-2C41-D043-855D-706FBC27CCEC}"/>
                </a:ext>
              </a:extLst>
            </p:cNvPr>
            <p:cNvGrpSpPr/>
            <p:nvPr/>
          </p:nvGrpSpPr>
          <p:grpSpPr>
            <a:xfrm>
              <a:off x="407383" y="4667418"/>
              <a:ext cx="2672701" cy="338554"/>
              <a:chOff x="407383" y="4667418"/>
              <a:chExt cx="2672701" cy="338554"/>
            </a:xfrm>
          </p:grpSpPr>
          <p:sp>
            <p:nvSpPr>
              <p:cNvPr id="14" name="正方形/長方形 13">
                <a:extLst>
                  <a:ext uri="{FF2B5EF4-FFF2-40B4-BE49-F238E27FC236}">
                    <a16:creationId xmlns:a16="http://schemas.microsoft.com/office/drawing/2014/main" xmlns="" id="{7E64C9F9-23FA-3746-83BE-91B778E35159}"/>
                  </a:ext>
                </a:extLst>
              </p:cNvPr>
              <p:cNvSpPr/>
              <p:nvPr/>
            </p:nvSpPr>
            <p:spPr>
              <a:xfrm>
                <a:off x="407383" y="4716379"/>
                <a:ext cx="1219286" cy="240632"/>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xmlns="" id="{E7F45180-E732-334D-99CF-C966BC30628F}"/>
                  </a:ext>
                </a:extLst>
              </p:cNvPr>
              <p:cNvSpPr txBox="1"/>
              <p:nvPr/>
            </p:nvSpPr>
            <p:spPr>
              <a:xfrm>
                <a:off x="1578541" y="4667418"/>
                <a:ext cx="1501543" cy="338554"/>
              </a:xfrm>
              <a:prstGeom prst="rect">
                <a:avLst/>
              </a:prstGeom>
              <a:noFill/>
            </p:spPr>
            <p:txBody>
              <a:bodyPr wrap="square" rtlCol="0">
                <a:spAutoFit/>
              </a:bodyPr>
              <a:lstStyle/>
              <a:p>
                <a:r>
                  <a:rPr kumimoji="1" lang="ja-JP" altLang="en-US" sz="1600"/>
                  <a:t>：悪意を含む文</a:t>
                </a:r>
                <a:endParaRPr kumimoji="1" lang="ja-JP" altLang="en-US"/>
              </a:p>
            </p:txBody>
          </p:sp>
        </p:grpSp>
        <p:grpSp>
          <p:nvGrpSpPr>
            <p:cNvPr id="11" name="グループ化 10">
              <a:extLst>
                <a:ext uri="{FF2B5EF4-FFF2-40B4-BE49-F238E27FC236}">
                  <a16:creationId xmlns:a16="http://schemas.microsoft.com/office/drawing/2014/main" xmlns="" id="{753DCE2D-47EE-1F40-BAE9-4E75A7FA07DD}"/>
                </a:ext>
              </a:extLst>
            </p:cNvPr>
            <p:cNvGrpSpPr/>
            <p:nvPr/>
          </p:nvGrpSpPr>
          <p:grpSpPr>
            <a:xfrm>
              <a:off x="3080084" y="4679151"/>
              <a:ext cx="2672701" cy="338554"/>
              <a:chOff x="407383" y="4667418"/>
              <a:chExt cx="2672701" cy="338554"/>
            </a:xfrm>
          </p:grpSpPr>
          <p:sp>
            <p:nvSpPr>
              <p:cNvPr id="12" name="正方形/長方形 11">
                <a:extLst>
                  <a:ext uri="{FF2B5EF4-FFF2-40B4-BE49-F238E27FC236}">
                    <a16:creationId xmlns:a16="http://schemas.microsoft.com/office/drawing/2014/main" xmlns="" id="{B8F1ACD4-8869-814D-B3AC-74AFC4A2E206}"/>
                  </a:ext>
                </a:extLst>
              </p:cNvPr>
              <p:cNvSpPr/>
              <p:nvPr/>
            </p:nvSpPr>
            <p:spPr>
              <a:xfrm>
                <a:off x="407383" y="4716379"/>
                <a:ext cx="1219286" cy="24063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xmlns="" id="{A64E0A95-6E4D-764A-9CC5-AC02687FEF58}"/>
                  </a:ext>
                </a:extLst>
              </p:cNvPr>
              <p:cNvSpPr txBox="1"/>
              <p:nvPr/>
            </p:nvSpPr>
            <p:spPr>
              <a:xfrm>
                <a:off x="1578541" y="4667418"/>
                <a:ext cx="1501543" cy="338554"/>
              </a:xfrm>
              <a:prstGeom prst="rect">
                <a:avLst/>
              </a:prstGeom>
              <a:noFill/>
            </p:spPr>
            <p:txBody>
              <a:bodyPr wrap="square" rtlCol="0">
                <a:spAutoFit/>
              </a:bodyPr>
              <a:lstStyle/>
              <a:p>
                <a:r>
                  <a:rPr kumimoji="1" lang="ja-JP" altLang="en-US" sz="1600"/>
                  <a:t>：好意を含む文</a:t>
                </a:r>
                <a:endParaRPr kumimoji="1" lang="ja-JP" altLang="en-US"/>
              </a:p>
            </p:txBody>
          </p:sp>
        </p:grpSp>
      </p:grpSp>
      <p:sp>
        <p:nvSpPr>
          <p:cNvPr id="16" name="コンテンツ プレースホルダー 2">
            <a:extLst>
              <a:ext uri="{FF2B5EF4-FFF2-40B4-BE49-F238E27FC236}">
                <a16:creationId xmlns:a16="http://schemas.microsoft.com/office/drawing/2014/main" xmlns="" id="{5EC813CC-7F6D-384C-8D3D-54797F1900C9}"/>
              </a:ext>
            </a:extLst>
          </p:cNvPr>
          <p:cNvSpPr txBox="1">
            <a:spLocks/>
          </p:cNvSpPr>
          <p:nvPr/>
        </p:nvSpPr>
        <p:spPr>
          <a:xfrm>
            <a:off x="407382" y="4798755"/>
            <a:ext cx="8329233" cy="416932"/>
          </a:xfrm>
          <a:prstGeom prst="rect">
            <a:avLst/>
          </a:prstGeom>
          <a:ln>
            <a:noFill/>
          </a:ln>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r>
              <a:rPr lang="ja-JP" altLang="en-US" sz="2400"/>
              <a:t>好意を含む文の追加がなく，評価点も上がっていない</a:t>
            </a:r>
            <a:endParaRPr lang="en-US" altLang="ja-JP" sz="2400" dirty="0"/>
          </a:p>
        </p:txBody>
      </p:sp>
      <p:sp>
        <p:nvSpPr>
          <p:cNvPr id="17" name="コンテンツ プレースホルダー 2">
            <a:extLst>
              <a:ext uri="{FF2B5EF4-FFF2-40B4-BE49-F238E27FC236}">
                <a16:creationId xmlns:a16="http://schemas.microsoft.com/office/drawing/2014/main" xmlns="" id="{9D59DEF4-80F3-6B4B-9EED-5D860DE04CEE}"/>
              </a:ext>
            </a:extLst>
          </p:cNvPr>
          <p:cNvSpPr txBox="1">
            <a:spLocks/>
          </p:cNvSpPr>
          <p:nvPr/>
        </p:nvSpPr>
        <p:spPr>
          <a:xfrm>
            <a:off x="802338" y="5201349"/>
            <a:ext cx="7934277" cy="904177"/>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ja-JP" altLang="en-US" sz="2400">
                <a:solidFill>
                  <a:srgbClr val="0432FF"/>
                </a:solidFill>
              </a:rPr>
              <a:t>好意を含む文を追加しないと読み手は好感を持たない</a:t>
            </a:r>
            <a:endParaRPr lang="en-US" altLang="ja-JP" sz="2400" dirty="0">
              <a:solidFill>
                <a:srgbClr val="0432FF"/>
              </a:solidFill>
            </a:endParaRPr>
          </a:p>
        </p:txBody>
      </p:sp>
      <p:sp>
        <p:nvSpPr>
          <p:cNvPr id="18" name="下矢印 17">
            <a:extLst>
              <a:ext uri="{FF2B5EF4-FFF2-40B4-BE49-F238E27FC236}">
                <a16:creationId xmlns:a16="http://schemas.microsoft.com/office/drawing/2014/main" xmlns="" id="{F32B5BCA-52CF-524B-BB2C-10DEC1913075}"/>
              </a:ext>
            </a:extLst>
          </p:cNvPr>
          <p:cNvSpPr/>
          <p:nvPr/>
        </p:nvSpPr>
        <p:spPr>
          <a:xfrm rot="16200000">
            <a:off x="422298" y="5236566"/>
            <a:ext cx="365124" cy="394956"/>
          </a:xfrm>
          <a:prstGeom prst="downArrow">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013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80868A9-8210-784B-B8E0-3C07DBBB3F88}"/>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xmlns="" id="{C129FF09-5929-0C4C-B1F5-0BA581CC4D58}"/>
              </a:ext>
            </a:extLst>
          </p:cNvPr>
          <p:cNvSpPr>
            <a:spLocks noGrp="1"/>
          </p:cNvSpPr>
          <p:nvPr>
            <p:ph idx="1"/>
          </p:nvPr>
        </p:nvSpPr>
        <p:spPr/>
        <p:txBody>
          <a:bodyPr/>
          <a:lstStyle/>
          <a:p>
            <a:pPr>
              <a:lnSpc>
                <a:spcPct val="100000"/>
              </a:lnSpc>
            </a:pPr>
            <a:r>
              <a:rPr kumimoji="1" lang="ja-JP" altLang="en-US"/>
              <a:t>読み手に好感を持ってもらえる文章の推敲支援システムを構築し評価実験によりその効果を確認した</a:t>
            </a:r>
          </a:p>
        </p:txBody>
      </p:sp>
      <p:sp>
        <p:nvSpPr>
          <p:cNvPr id="4" name="日付プレースホルダー 3">
            <a:extLst>
              <a:ext uri="{FF2B5EF4-FFF2-40B4-BE49-F238E27FC236}">
                <a16:creationId xmlns:a16="http://schemas.microsoft.com/office/drawing/2014/main" xmlns="" id="{64A5E379-11ED-E146-B295-7D527BA6833E}"/>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E291A549-4874-0540-9B61-73CCDDC680CF}"/>
              </a:ext>
            </a:extLst>
          </p:cNvPr>
          <p:cNvSpPr>
            <a:spLocks noGrp="1"/>
          </p:cNvSpPr>
          <p:nvPr>
            <p:ph type="sldNum" sz="quarter" idx="12"/>
          </p:nvPr>
        </p:nvSpPr>
        <p:spPr/>
        <p:txBody>
          <a:bodyPr/>
          <a:lstStyle/>
          <a:p>
            <a:fld id="{3A98EE3D-8CD1-4C3F-BD1C-C98C9596463C}" type="slidenum">
              <a:rPr lang="en-US" smtClean="0"/>
              <a:pPr/>
              <a:t>29</a:t>
            </a:fld>
            <a:endParaRPr lang="en-US" dirty="0"/>
          </a:p>
        </p:txBody>
      </p:sp>
      <p:sp>
        <p:nvSpPr>
          <p:cNvPr id="6" name="コンテンツ プレースホルダー 5">
            <a:extLst>
              <a:ext uri="{FF2B5EF4-FFF2-40B4-BE49-F238E27FC236}">
                <a16:creationId xmlns:a16="http://schemas.microsoft.com/office/drawing/2014/main" xmlns="" id="{CAC4040A-5FE6-354B-85EB-C6276DDF9AA6}"/>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402129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59A4A37-6AFE-094D-A1B9-2958453574D3}"/>
              </a:ext>
            </a:extLst>
          </p:cNvPr>
          <p:cNvSpPr>
            <a:spLocks noGrp="1"/>
          </p:cNvSpPr>
          <p:nvPr>
            <p:ph type="title"/>
          </p:nvPr>
        </p:nvSpPr>
        <p:spPr/>
        <p:txBody>
          <a:bodyPr/>
          <a:lstStyle/>
          <a:p>
            <a:r>
              <a:rPr kumimoji="1" lang="ja-JP" altLang="en-US"/>
              <a:t>研究背景</a:t>
            </a:r>
          </a:p>
        </p:txBody>
      </p:sp>
      <p:sp>
        <p:nvSpPr>
          <p:cNvPr id="4" name="日付プレースホルダー 3">
            <a:extLst>
              <a:ext uri="{FF2B5EF4-FFF2-40B4-BE49-F238E27FC236}">
                <a16:creationId xmlns:a16="http://schemas.microsoft.com/office/drawing/2014/main" xmlns="" id="{562607C5-E0C9-3446-B5A9-6D0829670BDD}"/>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41CDFD7E-98E2-7C4D-8FAF-175F2530BB37}"/>
              </a:ext>
            </a:extLst>
          </p:cNvPr>
          <p:cNvSpPr>
            <a:spLocks noGrp="1"/>
          </p:cNvSpPr>
          <p:nvPr>
            <p:ph type="sldNum" sz="quarter" idx="12"/>
          </p:nvPr>
        </p:nvSpPr>
        <p:spPr/>
        <p:txBody>
          <a:bodyPr/>
          <a:lstStyle/>
          <a:p>
            <a:fld id="{3A98EE3D-8CD1-4C3F-BD1C-C98C9596463C}" type="slidenum">
              <a:rPr lang="en-US" smtClean="0"/>
              <a:t>3</a:t>
            </a:fld>
            <a:endParaRPr lang="en-US" dirty="0"/>
          </a:p>
        </p:txBody>
      </p:sp>
      <p:grpSp>
        <p:nvGrpSpPr>
          <p:cNvPr id="12" name="グループ化 11">
            <a:extLst>
              <a:ext uri="{FF2B5EF4-FFF2-40B4-BE49-F238E27FC236}">
                <a16:creationId xmlns:a16="http://schemas.microsoft.com/office/drawing/2014/main" xmlns="" id="{C753BB84-9381-C748-A180-5CA7D9E13290}"/>
              </a:ext>
            </a:extLst>
          </p:cNvPr>
          <p:cNvGrpSpPr/>
          <p:nvPr/>
        </p:nvGrpSpPr>
        <p:grpSpPr>
          <a:xfrm>
            <a:off x="732189" y="1397483"/>
            <a:ext cx="7679622" cy="4351338"/>
            <a:chOff x="732188" y="1143286"/>
            <a:chExt cx="7679622" cy="4351338"/>
          </a:xfrm>
        </p:grpSpPr>
        <p:sp>
          <p:nvSpPr>
            <p:cNvPr id="7" name="コンテンツ プレースホルダー 2">
              <a:extLst>
                <a:ext uri="{FF2B5EF4-FFF2-40B4-BE49-F238E27FC236}">
                  <a16:creationId xmlns:a16="http://schemas.microsoft.com/office/drawing/2014/main" xmlns="" id="{E56AA56E-B5A1-574E-A403-A633E030227A}"/>
                </a:ext>
              </a:extLst>
            </p:cNvPr>
            <p:cNvSpPr txBox="1">
              <a:spLocks/>
            </p:cNvSpPr>
            <p:nvPr/>
          </p:nvSpPr>
          <p:spPr>
            <a:xfrm>
              <a:off x="732190" y="1143286"/>
              <a:ext cx="7679620" cy="4351338"/>
            </a:xfrm>
            <a:prstGeom prst="roundRect">
              <a:avLst>
                <a:gd name="adj" fmla="val 7488"/>
              </a:avLst>
            </a:prstGeom>
            <a:solidFill>
              <a:schemeClr val="accent4">
                <a:lumMod val="20000"/>
                <a:lumOff val="80000"/>
              </a:schemeClr>
            </a:solidFill>
            <a:ln>
              <a:solidFill>
                <a:schemeClr val="accent4">
                  <a:lumMod val="20000"/>
                  <a:lumOff val="80000"/>
                </a:schemeClr>
              </a:solid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lt1"/>
                  </a:solidFill>
                  <a:latin typeface="+mn-lt"/>
                  <a:ea typeface="+mn-ea"/>
                  <a:cs typeface="+mn-cs"/>
                </a:defRPr>
              </a:lvl9pPr>
            </a:lstStyle>
            <a:p>
              <a:pPr marL="0" indent="0" algn="ctr">
                <a:lnSpc>
                  <a:spcPct val="100000"/>
                </a:lnSpc>
                <a:buFont typeface="Arial" panose="020B0604020202020204" pitchFamily="34" charset="0"/>
                <a:buNone/>
              </a:pPr>
              <a:endParaRPr lang="en-US" altLang="ja-JP" sz="900" dirty="0">
                <a:solidFill>
                  <a:schemeClr val="tx1"/>
                </a:solidFill>
                <a:latin typeface="Tsukushi A Round Gothic" panose="02020400000000000000" pitchFamily="18" charset="-128"/>
                <a:ea typeface="Tsukushi A Round Gothic" panose="02020400000000000000" pitchFamily="18" charset="-128"/>
              </a:endParaRPr>
            </a:p>
          </p:txBody>
        </p:sp>
        <p:sp>
          <p:nvSpPr>
            <p:cNvPr id="8" name="下矢印 7">
              <a:extLst>
                <a:ext uri="{FF2B5EF4-FFF2-40B4-BE49-F238E27FC236}">
                  <a16:creationId xmlns:a16="http://schemas.microsoft.com/office/drawing/2014/main" xmlns="" id="{EEE2862A-4445-224A-B790-DD3A94CCD270}"/>
                </a:ext>
              </a:extLst>
            </p:cNvPr>
            <p:cNvSpPr/>
            <p:nvPr/>
          </p:nvSpPr>
          <p:spPr>
            <a:xfrm>
              <a:off x="4144524" y="3037892"/>
              <a:ext cx="854952" cy="86992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0000"/>
                </a:solidFill>
                <a:latin typeface="Tsukushi A Round Gothic" panose="02020400000000000000" pitchFamily="18" charset="-128"/>
                <a:ea typeface="Tsukushi A Round Gothic" panose="02020400000000000000" pitchFamily="18" charset="-128"/>
              </a:endParaRPr>
            </a:p>
          </p:txBody>
        </p:sp>
        <p:sp>
          <p:nvSpPr>
            <p:cNvPr id="10" name="テキスト ボックス 9">
              <a:extLst>
                <a:ext uri="{FF2B5EF4-FFF2-40B4-BE49-F238E27FC236}">
                  <a16:creationId xmlns:a16="http://schemas.microsoft.com/office/drawing/2014/main" xmlns="" id="{BC093186-799B-F743-BF5B-555F5138E2B8}"/>
                </a:ext>
              </a:extLst>
            </p:cNvPr>
            <p:cNvSpPr txBox="1"/>
            <p:nvPr/>
          </p:nvSpPr>
          <p:spPr>
            <a:xfrm>
              <a:off x="732188" y="4112475"/>
              <a:ext cx="7679619" cy="954107"/>
            </a:xfrm>
            <a:prstGeom prst="rect">
              <a:avLst/>
            </a:prstGeom>
            <a:noFill/>
          </p:spPr>
          <p:txBody>
            <a:bodyPr wrap="square" rtlCol="0">
              <a:spAutoFit/>
            </a:bodyPr>
            <a:lstStyle/>
            <a:p>
              <a:pPr algn="ctr"/>
              <a:r>
                <a:rPr lang="ja-JP" altLang="en-US" sz="2800" dirty="0">
                  <a:solidFill>
                    <a:srgbClr val="FF0000"/>
                  </a:solidFill>
                  <a:latin typeface="+mn-ea"/>
                </a:rPr>
                <a:t>読み手の感情を</a:t>
              </a:r>
              <a:r>
                <a:rPr lang="ja-JP" altLang="en-US" sz="2800">
                  <a:solidFill>
                    <a:srgbClr val="FF0000"/>
                  </a:solidFill>
                  <a:latin typeface="+mn-ea"/>
                </a:rPr>
                <a:t>考慮した文章を作成</a:t>
              </a:r>
              <a:r>
                <a:rPr lang="ja-JP" altLang="en-US" sz="2800">
                  <a:latin typeface="+mn-ea"/>
                </a:rPr>
                <a:t>できれば　　良好</a:t>
              </a:r>
              <a:r>
                <a:rPr lang="ja-JP" altLang="en-US" sz="2800" dirty="0">
                  <a:latin typeface="+mn-ea"/>
                </a:rPr>
                <a:t>な人間関係を築くことができる</a:t>
              </a:r>
              <a:endParaRPr lang="en-US" altLang="ja-JP" sz="2800" dirty="0">
                <a:latin typeface="+mn-ea"/>
              </a:endParaRPr>
            </a:p>
          </p:txBody>
        </p:sp>
        <p:sp>
          <p:nvSpPr>
            <p:cNvPr id="11" name="テキスト ボックス 10">
              <a:extLst>
                <a:ext uri="{FF2B5EF4-FFF2-40B4-BE49-F238E27FC236}">
                  <a16:creationId xmlns:a16="http://schemas.microsoft.com/office/drawing/2014/main" xmlns="" id="{0CE0D1F6-7F0D-4440-85E4-C8A7469DCC06}"/>
                </a:ext>
              </a:extLst>
            </p:cNvPr>
            <p:cNvSpPr txBox="1"/>
            <p:nvPr/>
          </p:nvSpPr>
          <p:spPr>
            <a:xfrm>
              <a:off x="732189" y="1448240"/>
              <a:ext cx="7679618" cy="1384995"/>
            </a:xfrm>
            <a:prstGeom prst="rect">
              <a:avLst/>
            </a:prstGeom>
            <a:noFill/>
          </p:spPr>
          <p:txBody>
            <a:bodyPr wrap="square" rtlCol="0">
              <a:spAutoFit/>
            </a:bodyPr>
            <a:lstStyle/>
            <a:p>
              <a:pPr algn="ctr"/>
              <a:r>
                <a:rPr lang="ja-JP" altLang="en-US" sz="2800">
                  <a:solidFill>
                    <a:schemeClr val="tx1"/>
                  </a:solidFill>
                  <a:latin typeface="+mn-ea"/>
                </a:rPr>
                <a:t>文章での対話では、</a:t>
              </a:r>
              <a:r>
                <a:rPr lang="ja-JP" altLang="en-US" sz="2800">
                  <a:solidFill>
                    <a:srgbClr val="FF0000"/>
                  </a:solidFill>
                  <a:latin typeface="+mn-ea"/>
                </a:rPr>
                <a:t>書き手の表情や細かい</a:t>
              </a:r>
              <a:r>
                <a:rPr lang="en-US" altLang="ja-JP" sz="2800" dirty="0">
                  <a:solidFill>
                    <a:srgbClr val="FF0000"/>
                  </a:solidFill>
                  <a:latin typeface="+mn-ea"/>
                </a:rPr>
                <a:t/>
              </a:r>
              <a:br>
                <a:rPr lang="en-US" altLang="ja-JP" sz="2800" dirty="0">
                  <a:solidFill>
                    <a:srgbClr val="FF0000"/>
                  </a:solidFill>
                  <a:latin typeface="+mn-ea"/>
                </a:rPr>
              </a:br>
              <a:r>
                <a:rPr lang="ja-JP" altLang="en-US" sz="2800">
                  <a:solidFill>
                    <a:srgbClr val="FF0000"/>
                  </a:solidFill>
                  <a:latin typeface="+mn-ea"/>
                </a:rPr>
                <a:t>ニュアンスが伝わらない</a:t>
              </a:r>
              <a:r>
                <a:rPr lang="ja-JP" altLang="en-US" sz="2800">
                  <a:solidFill>
                    <a:schemeClr val="tx1"/>
                  </a:solidFill>
                  <a:latin typeface="+mn-ea"/>
                </a:rPr>
                <a:t>ので</a:t>
              </a:r>
              <a:r>
                <a:rPr lang="en-US" altLang="ja-JP" sz="2800" dirty="0">
                  <a:solidFill>
                    <a:schemeClr val="tx1"/>
                  </a:solidFill>
                  <a:latin typeface="+mn-ea"/>
                </a:rPr>
                <a:t/>
              </a:r>
              <a:br>
                <a:rPr lang="en-US" altLang="ja-JP" sz="2800" dirty="0">
                  <a:solidFill>
                    <a:schemeClr val="tx1"/>
                  </a:solidFill>
                  <a:latin typeface="+mn-ea"/>
                </a:rPr>
              </a:br>
              <a:r>
                <a:rPr lang="ja-JP" altLang="en-US" sz="2800">
                  <a:solidFill>
                    <a:schemeClr val="tx1"/>
                  </a:solidFill>
                  <a:latin typeface="+mn-ea"/>
                </a:rPr>
                <a:t>誤解が生じやすく相手の気分を害することがある</a:t>
              </a:r>
              <a:endParaRPr lang="en-US" altLang="ja-JP" sz="2800" dirty="0">
                <a:solidFill>
                  <a:schemeClr val="tx1"/>
                </a:solidFill>
                <a:latin typeface="+mn-ea"/>
              </a:endParaRPr>
            </a:p>
          </p:txBody>
        </p:sp>
      </p:grpSp>
    </p:spTree>
    <p:extLst>
      <p:ext uri="{BB962C8B-B14F-4D97-AF65-F5344CB8AC3E}">
        <p14:creationId xmlns:p14="http://schemas.microsoft.com/office/powerpoint/2010/main" val="218209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9A1ED7-4B9B-B64F-9063-EC3B1799DC81}"/>
              </a:ext>
            </a:extLst>
          </p:cNvPr>
          <p:cNvSpPr>
            <a:spLocks noGrp="1"/>
          </p:cNvSpPr>
          <p:nvPr>
            <p:ph type="title"/>
          </p:nvPr>
        </p:nvSpPr>
        <p:spPr/>
        <p:txBody>
          <a:bodyPr/>
          <a:lstStyle/>
          <a:p>
            <a:r>
              <a:rPr kumimoji="1" lang="ja-JP" altLang="en-US"/>
              <a:t>研究業績</a:t>
            </a:r>
          </a:p>
        </p:txBody>
      </p:sp>
      <p:sp>
        <p:nvSpPr>
          <p:cNvPr id="3" name="コンテンツ プレースホルダー 2">
            <a:extLst>
              <a:ext uri="{FF2B5EF4-FFF2-40B4-BE49-F238E27FC236}">
                <a16:creationId xmlns:a16="http://schemas.microsoft.com/office/drawing/2014/main" xmlns="" id="{294E8EFF-D1B4-B144-8752-96C9E7977320}"/>
              </a:ext>
            </a:extLst>
          </p:cNvPr>
          <p:cNvSpPr>
            <a:spLocks noGrp="1"/>
          </p:cNvSpPr>
          <p:nvPr>
            <p:ph idx="1"/>
          </p:nvPr>
        </p:nvSpPr>
        <p:spPr/>
        <p:txBody>
          <a:bodyPr/>
          <a:lstStyle/>
          <a:p>
            <a:pPr>
              <a:lnSpc>
                <a:spcPct val="100000"/>
              </a:lnSpc>
            </a:pPr>
            <a:r>
              <a:rPr lang="ja-JP" altLang="en-US"/>
              <a:t>庵 翔太</a:t>
            </a:r>
            <a:r>
              <a:rPr lang="en-US" altLang="ja-JP" dirty="0"/>
              <a:t>, </a:t>
            </a:r>
            <a:r>
              <a:rPr lang="ja-JP" altLang="en-US"/>
              <a:t>砂山 渡</a:t>
            </a:r>
            <a:r>
              <a:rPr lang="en-US" altLang="ja-JP" dirty="0"/>
              <a:t>, </a:t>
            </a:r>
            <a:r>
              <a:rPr lang="ja-JP" altLang="en-US"/>
              <a:t>畑中 裕司</a:t>
            </a:r>
            <a:r>
              <a:rPr lang="en-US" altLang="ja-JP" dirty="0"/>
              <a:t>, </a:t>
            </a:r>
            <a:r>
              <a:rPr lang="ja-JP" altLang="en-US"/>
              <a:t>小郷原 一智</a:t>
            </a:r>
            <a:r>
              <a:rPr lang="en-US" altLang="ja-JP" dirty="0"/>
              <a:t>:            </a:t>
            </a:r>
            <a:r>
              <a:rPr lang="ja-JP" altLang="en-US"/>
              <a:t>良好な人間関係構築のための好意と悪意を表す単語の可視化による文章作成支援</a:t>
            </a:r>
            <a:r>
              <a:rPr lang="en-US" altLang="ja-JP" dirty="0"/>
              <a:t>,                             </a:t>
            </a:r>
            <a:r>
              <a:rPr lang="ja-JP" altLang="en-US"/>
              <a:t>第</a:t>
            </a:r>
            <a:r>
              <a:rPr lang="en-US" altLang="ja-JP" dirty="0"/>
              <a:t>32</a:t>
            </a:r>
            <a:r>
              <a:rPr lang="ja-JP" altLang="en-US"/>
              <a:t>回人工知能学会全国大会論文集</a:t>
            </a:r>
            <a:r>
              <a:rPr lang="en-US" altLang="ja-JP" dirty="0"/>
              <a:t>, 3</a:t>
            </a:r>
            <a:r>
              <a:rPr lang="en" altLang="ja-JP" dirty="0"/>
              <a:t>F2-OS-12b-03 (2018)</a:t>
            </a:r>
          </a:p>
          <a:p>
            <a:pPr>
              <a:lnSpc>
                <a:spcPct val="100000"/>
              </a:lnSpc>
            </a:pPr>
            <a:endParaRPr lang="en" altLang="ja-JP" dirty="0"/>
          </a:p>
          <a:p>
            <a:pPr>
              <a:lnSpc>
                <a:spcPct val="100000"/>
              </a:lnSpc>
            </a:pPr>
            <a:r>
              <a:rPr lang="ja-JP" altLang="en-US"/>
              <a:t>庵 翔太</a:t>
            </a:r>
            <a:r>
              <a:rPr lang="en-US" altLang="ja-JP" dirty="0"/>
              <a:t>, </a:t>
            </a:r>
            <a:r>
              <a:rPr lang="ja-JP" altLang="en-US"/>
              <a:t>砂山 渡</a:t>
            </a:r>
            <a:r>
              <a:rPr lang="en-US" altLang="ja-JP" dirty="0"/>
              <a:t>, </a:t>
            </a:r>
            <a:r>
              <a:rPr lang="ja-JP" altLang="en-US"/>
              <a:t>畑中 裕司</a:t>
            </a:r>
            <a:r>
              <a:rPr lang="en-US" altLang="ja-JP" dirty="0"/>
              <a:t>, </a:t>
            </a:r>
            <a:r>
              <a:rPr lang="ja-JP" altLang="en-US"/>
              <a:t>小郷原 一智</a:t>
            </a:r>
            <a:r>
              <a:rPr lang="en-US" altLang="ja-JP" dirty="0"/>
              <a:t>:            </a:t>
            </a:r>
            <a:r>
              <a:rPr lang="ja-JP" altLang="en-US"/>
              <a:t>深層学習を用いた好意と悪意を含む表現の可視化による文章推敲支援</a:t>
            </a:r>
            <a:r>
              <a:rPr lang="en-US" altLang="ja-JP" dirty="0"/>
              <a:t>,                                              </a:t>
            </a:r>
            <a:r>
              <a:rPr lang="ja-JP" altLang="en-US"/>
              <a:t>インタラクティブ情報アクセスと可視化マイニング研究会</a:t>
            </a:r>
            <a:r>
              <a:rPr lang="en-US" altLang="ja-JP" dirty="0"/>
              <a:t>(</a:t>
            </a:r>
            <a:r>
              <a:rPr lang="ja-JP" altLang="en-US"/>
              <a:t>第</a:t>
            </a:r>
            <a:r>
              <a:rPr lang="en-US" altLang="ja-JP" dirty="0"/>
              <a:t>24</a:t>
            </a:r>
            <a:r>
              <a:rPr lang="ja-JP" altLang="en-US"/>
              <a:t>回</a:t>
            </a:r>
            <a:r>
              <a:rPr lang="en-US" altLang="ja-JP" dirty="0"/>
              <a:t>) (2020.3 </a:t>
            </a:r>
            <a:r>
              <a:rPr lang="ja-JP" altLang="en-US"/>
              <a:t>発表予定</a:t>
            </a:r>
            <a:r>
              <a:rPr lang="en-US" altLang="ja-JP" dirty="0"/>
              <a:t>)</a:t>
            </a:r>
            <a:endParaRPr lang="en" altLang="ja-JP" dirty="0"/>
          </a:p>
          <a:p>
            <a:pPr>
              <a:lnSpc>
                <a:spcPct val="100000"/>
              </a:lnSpc>
            </a:pPr>
            <a:endParaRPr kumimoji="1" lang="ja-JP" altLang="en-US"/>
          </a:p>
        </p:txBody>
      </p:sp>
      <p:sp>
        <p:nvSpPr>
          <p:cNvPr id="4" name="日付プレースホルダー 3">
            <a:extLst>
              <a:ext uri="{FF2B5EF4-FFF2-40B4-BE49-F238E27FC236}">
                <a16:creationId xmlns:a16="http://schemas.microsoft.com/office/drawing/2014/main" xmlns="" id="{F3C5E8CF-7A36-3644-9442-EBAB0371926E}"/>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FF99DBBC-66F7-3F40-A548-13849FBBE53E}"/>
              </a:ext>
            </a:extLst>
          </p:cNvPr>
          <p:cNvSpPr>
            <a:spLocks noGrp="1"/>
          </p:cNvSpPr>
          <p:nvPr>
            <p:ph type="sldNum" sz="quarter" idx="12"/>
          </p:nvPr>
        </p:nvSpPr>
        <p:spPr/>
        <p:txBody>
          <a:bodyPr/>
          <a:lstStyle/>
          <a:p>
            <a:fld id="{3A98EE3D-8CD1-4C3F-BD1C-C98C9596463C}" type="slidenum">
              <a:rPr lang="en-US" smtClean="0"/>
              <a:pPr/>
              <a:t>30</a:t>
            </a:fld>
            <a:endParaRPr lang="en-US" dirty="0"/>
          </a:p>
        </p:txBody>
      </p:sp>
      <p:sp>
        <p:nvSpPr>
          <p:cNvPr id="6" name="コンテンツ プレースホルダー 5">
            <a:extLst>
              <a:ext uri="{FF2B5EF4-FFF2-40B4-BE49-F238E27FC236}">
                <a16:creationId xmlns:a16="http://schemas.microsoft.com/office/drawing/2014/main" xmlns="" id="{0AFB8B18-653C-E740-A073-646DDD3A6982}"/>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195545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B60A29-4454-3140-B67E-802EB981FFCB}"/>
              </a:ext>
            </a:extLst>
          </p:cNvPr>
          <p:cNvSpPr>
            <a:spLocks noGrp="1"/>
          </p:cNvSpPr>
          <p:nvPr>
            <p:ph type="title"/>
          </p:nvPr>
        </p:nvSpPr>
        <p:spPr/>
        <p:txBody>
          <a:bodyPr/>
          <a:lstStyle/>
          <a:p>
            <a:r>
              <a:rPr kumimoji="1" lang="ja-JP" altLang="en-US"/>
              <a:t>修正された文の数とその内訳</a:t>
            </a:r>
          </a:p>
        </p:txBody>
      </p:sp>
      <p:sp>
        <p:nvSpPr>
          <p:cNvPr id="4" name="日付プレースホルダー 3">
            <a:extLst>
              <a:ext uri="{FF2B5EF4-FFF2-40B4-BE49-F238E27FC236}">
                <a16:creationId xmlns:a16="http://schemas.microsoft.com/office/drawing/2014/main" xmlns="" id="{9FFDAAA9-841F-4446-9E3F-3D705F11E2DF}"/>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C259F8EC-7E6D-9149-B803-21CA2B9EF5BD}"/>
              </a:ext>
            </a:extLst>
          </p:cNvPr>
          <p:cNvSpPr>
            <a:spLocks noGrp="1"/>
          </p:cNvSpPr>
          <p:nvPr>
            <p:ph type="sldNum" sz="quarter" idx="12"/>
          </p:nvPr>
        </p:nvSpPr>
        <p:spPr/>
        <p:txBody>
          <a:bodyPr/>
          <a:lstStyle/>
          <a:p>
            <a:fld id="{3A98EE3D-8CD1-4C3F-BD1C-C98C9596463C}" type="slidenum">
              <a:rPr lang="en-US" smtClean="0"/>
              <a:pPr/>
              <a:t>31</a:t>
            </a:fld>
            <a:endParaRPr lang="en-US" dirty="0"/>
          </a:p>
        </p:txBody>
      </p:sp>
      <p:sp>
        <p:nvSpPr>
          <p:cNvPr id="6" name="コンテンツ プレースホルダー 5">
            <a:extLst>
              <a:ext uri="{FF2B5EF4-FFF2-40B4-BE49-F238E27FC236}">
                <a16:creationId xmlns:a16="http://schemas.microsoft.com/office/drawing/2014/main" xmlns="" id="{D9E0F895-64B0-504E-9C37-749772E40619}"/>
              </a:ext>
            </a:extLst>
          </p:cNvPr>
          <p:cNvSpPr>
            <a:spLocks noGrp="1"/>
          </p:cNvSpPr>
          <p:nvPr>
            <p:ph sz="quarter" idx="13"/>
          </p:nvPr>
        </p:nvSpPr>
        <p:spPr>
          <a:xfrm>
            <a:off x="5425441" y="790994"/>
            <a:ext cx="3718560" cy="273050"/>
          </a:xfrm>
        </p:spPr>
        <p:txBody>
          <a:bodyPr/>
          <a:lstStyle/>
          <a:p>
            <a:r>
              <a:rPr lang="ja-JP" altLang="en-US">
                <a:latin typeface="ＭＳ Ｐゴシック" panose="020B0600070205080204" pitchFamily="50" charset="-128"/>
                <a:ea typeface="ＭＳ Ｐゴシック" panose="020B0600070205080204" pitchFamily="50" charset="-128"/>
              </a:rPr>
              <a:t>提案システムを用いた文章推敲実験</a:t>
            </a:r>
            <a:endParaRPr kumimoji="1" lang="ja-JP" altLang="en-US"/>
          </a:p>
        </p:txBody>
      </p:sp>
      <p:graphicFrame>
        <p:nvGraphicFramePr>
          <p:cNvPr id="9" name="グラフ 8">
            <a:extLst>
              <a:ext uri="{FF2B5EF4-FFF2-40B4-BE49-F238E27FC236}">
                <a16:creationId xmlns:a16="http://schemas.microsoft.com/office/drawing/2014/main" xmlns="" id="{D6A2B92E-83F7-5241-9B7C-D08622788DAF}"/>
              </a:ext>
            </a:extLst>
          </p:cNvPr>
          <p:cNvGraphicFramePr>
            <a:graphicFrameLocks/>
          </p:cNvGraphicFramePr>
          <p:nvPr>
            <p:extLst>
              <p:ext uri="{D42A27DB-BD31-4B8C-83A1-F6EECF244321}">
                <p14:modId xmlns:p14="http://schemas.microsoft.com/office/powerpoint/2010/main" val="3938473487"/>
              </p:ext>
            </p:extLst>
          </p:nvPr>
        </p:nvGraphicFramePr>
        <p:xfrm>
          <a:off x="407383" y="1229565"/>
          <a:ext cx="8329233" cy="5230942"/>
        </p:xfrm>
        <a:graphic>
          <a:graphicData uri="http://schemas.openxmlformats.org/drawingml/2006/chart">
            <c:chart xmlns:c="http://schemas.openxmlformats.org/drawingml/2006/chart" xmlns:r="http://schemas.openxmlformats.org/officeDocument/2006/relationships" r:id="rId2"/>
          </a:graphicData>
        </a:graphic>
      </p:graphicFrame>
      <p:sp>
        <p:nvSpPr>
          <p:cNvPr id="10" name="右中かっこ 9">
            <a:extLst>
              <a:ext uri="{FF2B5EF4-FFF2-40B4-BE49-F238E27FC236}">
                <a16:creationId xmlns:a16="http://schemas.microsoft.com/office/drawing/2014/main" xmlns="" id="{246A4950-EC9C-6E4D-AACE-070F972B98E9}"/>
              </a:ext>
            </a:extLst>
          </p:cNvPr>
          <p:cNvSpPr/>
          <p:nvPr/>
        </p:nvSpPr>
        <p:spPr>
          <a:xfrm flipH="1">
            <a:off x="1578542" y="2525487"/>
            <a:ext cx="154461" cy="1160989"/>
          </a:xfrm>
          <a:prstGeom prst="rightBrace">
            <a:avLst/>
          </a:prstGeom>
          <a:ln w="38100">
            <a:solidFill>
              <a:srgbClr val="FF2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FF0000"/>
              </a:solidFill>
            </a:endParaRPr>
          </a:p>
        </p:txBody>
      </p:sp>
      <p:sp>
        <p:nvSpPr>
          <p:cNvPr id="11" name="テキスト ボックス 10">
            <a:extLst>
              <a:ext uri="{FF2B5EF4-FFF2-40B4-BE49-F238E27FC236}">
                <a16:creationId xmlns:a16="http://schemas.microsoft.com/office/drawing/2014/main" xmlns="" id="{56CF3B5A-617B-6D40-BB51-97E16F21C707}"/>
              </a:ext>
            </a:extLst>
          </p:cNvPr>
          <p:cNvSpPr txBox="1"/>
          <p:nvPr/>
        </p:nvSpPr>
        <p:spPr>
          <a:xfrm>
            <a:off x="762950" y="2624983"/>
            <a:ext cx="943923" cy="584775"/>
          </a:xfrm>
          <a:prstGeom prst="rect">
            <a:avLst/>
          </a:prstGeom>
          <a:noFill/>
        </p:spPr>
        <p:txBody>
          <a:bodyPr wrap="square" rtlCol="0">
            <a:spAutoFit/>
          </a:bodyPr>
          <a:lstStyle/>
          <a:p>
            <a:pPr algn="ctr"/>
            <a:r>
              <a:rPr kumimoji="1" lang="ja-JP" altLang="en-US" sz="1600">
                <a:solidFill>
                  <a:srgbClr val="FF0000"/>
                </a:solidFill>
              </a:rPr>
              <a:t>修正</a:t>
            </a:r>
            <a:endParaRPr kumimoji="1" lang="en-US" altLang="ja-JP" sz="1600" dirty="0">
              <a:solidFill>
                <a:srgbClr val="FF0000"/>
              </a:solidFill>
            </a:endParaRPr>
          </a:p>
          <a:p>
            <a:pPr algn="ctr"/>
            <a:r>
              <a:rPr kumimoji="1" lang="ja-JP" altLang="en-US" sz="1600">
                <a:solidFill>
                  <a:srgbClr val="FF0000"/>
                </a:solidFill>
              </a:rPr>
              <a:t>された文</a:t>
            </a:r>
          </a:p>
        </p:txBody>
      </p:sp>
      <p:sp>
        <p:nvSpPr>
          <p:cNvPr id="12" name="右中かっこ 11">
            <a:extLst>
              <a:ext uri="{FF2B5EF4-FFF2-40B4-BE49-F238E27FC236}">
                <a16:creationId xmlns:a16="http://schemas.microsoft.com/office/drawing/2014/main" xmlns="" id="{163653EF-6334-F44D-957A-6ED3F25DF526}"/>
              </a:ext>
            </a:extLst>
          </p:cNvPr>
          <p:cNvSpPr/>
          <p:nvPr/>
        </p:nvSpPr>
        <p:spPr>
          <a:xfrm>
            <a:off x="2481943" y="2525489"/>
            <a:ext cx="174630" cy="573900"/>
          </a:xfrm>
          <a:prstGeom prst="rightBrace">
            <a:avLst/>
          </a:prstGeom>
          <a:ln w="38100">
            <a:solidFill>
              <a:srgbClr val="0432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FF0000"/>
              </a:solidFill>
            </a:endParaRPr>
          </a:p>
        </p:txBody>
      </p:sp>
      <p:sp>
        <p:nvSpPr>
          <p:cNvPr id="13" name="テキスト ボックス 12">
            <a:extLst>
              <a:ext uri="{FF2B5EF4-FFF2-40B4-BE49-F238E27FC236}">
                <a16:creationId xmlns:a16="http://schemas.microsoft.com/office/drawing/2014/main" xmlns="" id="{8FBDA62B-0ACA-F948-AC8B-8E17EDB35D69}"/>
              </a:ext>
            </a:extLst>
          </p:cNvPr>
          <p:cNvSpPr txBox="1"/>
          <p:nvPr/>
        </p:nvSpPr>
        <p:spPr>
          <a:xfrm>
            <a:off x="2464518" y="2268392"/>
            <a:ext cx="1254042" cy="830997"/>
          </a:xfrm>
          <a:prstGeom prst="rect">
            <a:avLst/>
          </a:prstGeom>
          <a:noFill/>
        </p:spPr>
        <p:txBody>
          <a:bodyPr wrap="square" rtlCol="0">
            <a:spAutoFit/>
          </a:bodyPr>
          <a:lstStyle/>
          <a:p>
            <a:pPr algn="ctr"/>
            <a:r>
              <a:rPr lang="ja-JP" altLang="en-US" sz="1600">
                <a:solidFill>
                  <a:srgbClr val="0432FF"/>
                </a:solidFill>
              </a:rPr>
              <a:t>ハイライトが改善した</a:t>
            </a:r>
            <a:endParaRPr lang="en-US" altLang="ja-JP" sz="1600" dirty="0">
              <a:solidFill>
                <a:srgbClr val="0432FF"/>
              </a:solidFill>
            </a:endParaRPr>
          </a:p>
          <a:p>
            <a:pPr algn="ctr"/>
            <a:r>
              <a:rPr lang="ja-JP" altLang="en-US" sz="1600">
                <a:solidFill>
                  <a:srgbClr val="0432FF"/>
                </a:solidFill>
              </a:rPr>
              <a:t>文の数</a:t>
            </a:r>
            <a:endParaRPr kumimoji="1" lang="en-US" altLang="ja-JP" sz="1600" dirty="0">
              <a:solidFill>
                <a:srgbClr val="0432FF"/>
              </a:solidFill>
            </a:endParaRPr>
          </a:p>
        </p:txBody>
      </p:sp>
    </p:spTree>
    <p:extLst>
      <p:ext uri="{BB962C8B-B14F-4D97-AF65-F5344CB8AC3E}">
        <p14:creationId xmlns:p14="http://schemas.microsoft.com/office/powerpoint/2010/main" val="1491895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B846995-A54A-DD44-92AF-D35088A63F5E}"/>
              </a:ext>
            </a:extLst>
          </p:cNvPr>
          <p:cNvSpPr>
            <a:spLocks noGrp="1"/>
          </p:cNvSpPr>
          <p:nvPr>
            <p:ph type="title"/>
          </p:nvPr>
        </p:nvSpPr>
        <p:spPr/>
        <p:txBody>
          <a:bodyPr/>
          <a:lstStyle/>
          <a:p>
            <a:r>
              <a:rPr kumimoji="1" lang="ja-JP" altLang="en-US"/>
              <a:t>関連研究</a:t>
            </a:r>
          </a:p>
        </p:txBody>
      </p:sp>
      <p:sp>
        <p:nvSpPr>
          <p:cNvPr id="4" name="日付プレースホルダー 3">
            <a:extLst>
              <a:ext uri="{FF2B5EF4-FFF2-40B4-BE49-F238E27FC236}">
                <a16:creationId xmlns:a16="http://schemas.microsoft.com/office/drawing/2014/main" xmlns="" id="{BC91D59C-1818-3148-AB86-FA72DF2A0C5A}"/>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38E33CFE-6753-CB4A-B457-5241C5012F7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9" name="コンテンツ プレースホルダー 2">
            <a:extLst>
              <a:ext uri="{FF2B5EF4-FFF2-40B4-BE49-F238E27FC236}">
                <a16:creationId xmlns:a16="http://schemas.microsoft.com/office/drawing/2014/main" xmlns="" id="{604653FB-538E-8147-8563-474C681E9D79}"/>
              </a:ext>
            </a:extLst>
          </p:cNvPr>
          <p:cNvSpPr txBox="1">
            <a:spLocks/>
          </p:cNvSpPr>
          <p:nvPr/>
        </p:nvSpPr>
        <p:spPr>
          <a:xfrm>
            <a:off x="423675" y="1212148"/>
            <a:ext cx="8312941" cy="343168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a:solidFill>
                  <a:srgbClr val="1C37FF"/>
                </a:solidFill>
                <a:latin typeface="ＭＳ Ｐゴシック" panose="020B0600070205080204" pitchFamily="50" charset="-128"/>
                <a:ea typeface="ＭＳ Ｐゴシック" panose="020B0600070205080204" pitchFamily="50" charset="-128"/>
              </a:rPr>
              <a:t>文章作成を支援する研究</a:t>
            </a:r>
            <a:endParaRPr lang="en-US" altLang="ja-JP" dirty="0">
              <a:solidFill>
                <a:srgbClr val="1C37FF"/>
              </a:solidFill>
              <a:latin typeface="ＭＳ Ｐゴシック" panose="020B0600070205080204" pitchFamily="50" charset="-128"/>
              <a:ea typeface="ＭＳ Ｐゴシック" panose="020B0600070205080204" pitchFamily="50" charset="-128"/>
            </a:endParaRPr>
          </a:p>
          <a:p>
            <a:pPr lvl="1">
              <a:buFont typeface="Wingdings" panose="05000000000000000000" pitchFamily="2" charset="2"/>
              <a:buChar char="Ø"/>
            </a:pPr>
            <a:r>
              <a:rPr lang="ja-JP" altLang="en-US" sz="2400">
                <a:latin typeface="ＭＳ Ｐゴシック" panose="020B0600070205080204" pitchFamily="50" charset="-128"/>
                <a:ea typeface="ＭＳ Ｐゴシック" panose="020B0600070205080204" pitchFamily="50" charset="-128"/>
              </a:rPr>
              <a:t>文章校正を支援する研究</a:t>
            </a:r>
            <a:r>
              <a:rPr lang="en-US" altLang="ja-JP" sz="2400" dirty="0">
                <a:latin typeface="ＭＳ Ｐゴシック" panose="020B0600070205080204" pitchFamily="50" charset="-128"/>
                <a:ea typeface="ＭＳ Ｐゴシック" panose="020B0600070205080204" pitchFamily="50" charset="-128"/>
              </a:rPr>
              <a:t>[1]</a:t>
            </a:r>
            <a:r>
              <a:rPr lang="ja-JP" altLang="en-US" sz="2400">
                <a:latin typeface="ＭＳ Ｐゴシック" panose="020B0600070205080204" pitchFamily="50" charset="-128"/>
                <a:ea typeface="ＭＳ Ｐゴシック" panose="020B0600070205080204" pitchFamily="50" charset="-128"/>
              </a:rPr>
              <a:t>はあるが</a:t>
            </a:r>
            <a:r>
              <a:rPr lang="en-US" altLang="ja-JP" sz="2400" dirty="0">
                <a:latin typeface="ＭＳ Ｐゴシック" panose="020B0600070205080204" pitchFamily="50" charset="-128"/>
                <a:ea typeface="ＭＳ Ｐゴシック" panose="020B0600070205080204" pitchFamily="50" charset="-128"/>
              </a:rPr>
              <a:t/>
            </a:r>
            <a:br>
              <a:rPr lang="en-US" altLang="ja-JP" sz="2400" dirty="0">
                <a:latin typeface="ＭＳ Ｐゴシック" panose="020B0600070205080204" pitchFamily="50" charset="-128"/>
                <a:ea typeface="ＭＳ Ｐゴシック" panose="020B0600070205080204" pitchFamily="50" charset="-128"/>
              </a:rPr>
            </a:br>
            <a:r>
              <a:rPr lang="ja-JP" altLang="en-US" sz="2400">
                <a:latin typeface="ＭＳ Ｐゴシック" panose="020B0600070205080204" pitchFamily="50" charset="-128"/>
                <a:ea typeface="ＭＳ Ｐゴシック" panose="020B0600070205080204" pitchFamily="50" charset="-128"/>
              </a:rPr>
              <a:t>読み手の感情を考慮するものはない</a:t>
            </a:r>
            <a:endParaRPr lang="en-US" altLang="ja-JP" sz="2400" dirty="0">
              <a:latin typeface="ＭＳ Ｐゴシック" panose="020B0600070205080204" pitchFamily="50" charset="-128"/>
              <a:ea typeface="ＭＳ Ｐゴシック" panose="020B0600070205080204" pitchFamily="50" charset="-128"/>
            </a:endParaRPr>
          </a:p>
          <a:p>
            <a:pPr lvl="1">
              <a:buFont typeface="Wingdings" panose="05000000000000000000" pitchFamily="2" charset="2"/>
              <a:buChar char="Ø"/>
            </a:pPr>
            <a:endParaRPr lang="en-US" altLang="ja-JP" sz="2800" dirty="0">
              <a:latin typeface="ＭＳ Ｐゴシック" panose="020B0600070205080204" pitchFamily="50" charset="-128"/>
              <a:ea typeface="ＭＳ Ｐゴシック" panose="020B0600070205080204" pitchFamily="50" charset="-128"/>
            </a:endParaRPr>
          </a:p>
          <a:p>
            <a:r>
              <a:rPr lang="ja-JP" altLang="en-US">
                <a:solidFill>
                  <a:srgbClr val="1C37FF"/>
                </a:solidFill>
                <a:latin typeface="ＭＳ Ｐゴシック" panose="020B0600070205080204" pitchFamily="50" charset="-128"/>
                <a:ea typeface="ＭＳ Ｐゴシック" panose="020B0600070205080204" pitchFamily="50" charset="-128"/>
              </a:rPr>
              <a:t>読み手の感情を予測する研究</a:t>
            </a:r>
            <a:endParaRPr lang="en-US" altLang="ja-JP" dirty="0">
              <a:solidFill>
                <a:srgbClr val="1C37FF"/>
              </a:solidFill>
              <a:latin typeface="ＭＳ Ｐゴシック" panose="020B0600070205080204" pitchFamily="50" charset="-128"/>
              <a:ea typeface="ＭＳ Ｐゴシック" panose="020B0600070205080204" pitchFamily="50" charset="-128"/>
            </a:endParaRPr>
          </a:p>
          <a:p>
            <a:pPr lvl="1">
              <a:buFont typeface="Wingdings" panose="05000000000000000000" pitchFamily="2" charset="2"/>
              <a:buChar char="Ø"/>
            </a:pPr>
            <a:r>
              <a:rPr lang="ja-JP" altLang="en-US" sz="2400">
                <a:latin typeface="ＭＳ Ｐゴシック" panose="020B0600070205080204" pitchFamily="50" charset="-128"/>
                <a:ea typeface="ＭＳ Ｐゴシック" panose="020B0600070205080204" pitchFamily="50" charset="-128"/>
              </a:rPr>
              <a:t>ユーザの感情に応じた説得を行う対話システム</a:t>
            </a:r>
            <a:r>
              <a:rPr lang="en-US" altLang="ja-JP" sz="2400" dirty="0">
                <a:latin typeface="ＭＳ Ｐゴシック" panose="020B0600070205080204" pitchFamily="50" charset="-128"/>
                <a:ea typeface="ＭＳ Ｐゴシック" panose="020B0600070205080204" pitchFamily="50" charset="-128"/>
              </a:rPr>
              <a:t>[2]</a:t>
            </a:r>
            <a:r>
              <a:rPr lang="ja-JP" altLang="en-US" sz="2400">
                <a:latin typeface="ＭＳ Ｐゴシック" panose="020B0600070205080204" pitchFamily="50" charset="-128"/>
                <a:ea typeface="ＭＳ Ｐゴシック" panose="020B0600070205080204" pitchFamily="50" charset="-128"/>
              </a:rPr>
              <a:t>は　　　あるが対人のコミュニケーションを支援するものではない</a:t>
            </a:r>
            <a:endParaRPr lang="en-US" altLang="ja-JP" sz="2400" dirty="0">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xmlns="" id="{D7F8BC8A-7FE2-5A45-8957-6F67FBE54654}"/>
              </a:ext>
            </a:extLst>
          </p:cNvPr>
          <p:cNvSpPr txBox="1"/>
          <p:nvPr/>
        </p:nvSpPr>
        <p:spPr>
          <a:xfrm>
            <a:off x="399291" y="5683885"/>
            <a:ext cx="8336097" cy="830997"/>
          </a:xfrm>
          <a:prstGeom prst="rect">
            <a:avLst/>
          </a:prstGeom>
          <a:noFill/>
        </p:spPr>
        <p:txBody>
          <a:bodyPr wrap="square" rtlCol="0">
            <a:spAutoFit/>
          </a:bodyPr>
          <a:lstStyle/>
          <a:p>
            <a:r>
              <a:rPr lang="en-US" altLang="ja-JP" sz="1200" dirty="0">
                <a:latin typeface="ＭＳ Ｐゴシック" panose="020B0600070205080204" pitchFamily="50" charset="-128"/>
                <a:ea typeface="ＭＳ Ｐゴシック" panose="020B0600070205080204" pitchFamily="50" charset="-128"/>
              </a:rPr>
              <a:t>[1]</a:t>
            </a:r>
            <a:r>
              <a:rPr lang="ja-JP" altLang="en-US" sz="1200" dirty="0">
                <a:latin typeface="ＭＳ Ｐゴシック" panose="020B0600070205080204" pitchFamily="50" charset="-128"/>
                <a:ea typeface="ＭＳ Ｐゴシック" panose="020B0600070205080204" pitchFamily="50" charset="-128"/>
              </a:rPr>
              <a:t>板倉由知･白井治彦・黒岩丈介･小高知宏･小倉久和</a:t>
            </a:r>
            <a:r>
              <a:rPr lang="en-US" altLang="ja-JP" sz="1200" dirty="0">
                <a:latin typeface="ＭＳ Ｐゴシック" panose="020B0600070205080204" pitchFamily="50" charset="-128"/>
                <a:ea typeface="ＭＳ Ｐゴシック" panose="020B0600070205080204" pitchFamily="50" charset="-128"/>
              </a:rPr>
              <a:t>:</a:t>
            </a:r>
            <a:r>
              <a:rPr lang="ja-JP" altLang="en-US" sz="1200" dirty="0">
                <a:latin typeface="ＭＳ Ｐゴシック" panose="020B0600070205080204" pitchFamily="50" charset="-128"/>
                <a:ea typeface="ＭＳ Ｐゴシック" panose="020B0600070205080204" pitchFamily="50" charset="-128"/>
              </a:rPr>
              <a:t>様々な文書を対象とした段落一貫性の解析</a:t>
            </a:r>
            <a:r>
              <a:rPr lang="en-US" altLang="ja-JP" sz="1200" dirty="0">
                <a:latin typeface="ＭＳ Ｐゴシック" panose="020B0600070205080204" pitchFamily="50" charset="-128"/>
                <a:ea typeface="ＭＳ Ｐゴシック" panose="020B0600070205080204" pitchFamily="50" charset="-128"/>
              </a:rPr>
              <a:t>,</a:t>
            </a:r>
            <a:r>
              <a:rPr lang="ja-JP" altLang="en-US" sz="1200" dirty="0">
                <a:latin typeface="ＭＳ Ｐゴシック" panose="020B0600070205080204" pitchFamily="50" charset="-128"/>
                <a:ea typeface="ＭＳ Ｐゴシック" panose="020B0600070205080204" pitchFamily="50" charset="-128"/>
              </a:rPr>
              <a:t>研究報告自然言語処理</a:t>
            </a:r>
            <a:r>
              <a:rPr lang="en-US" altLang="ja-JP" sz="1200" dirty="0">
                <a:latin typeface="ＭＳ Ｐゴシック" panose="020B0600070205080204" pitchFamily="50" charset="-128"/>
                <a:ea typeface="ＭＳ Ｐゴシック" panose="020B0600070205080204" pitchFamily="50" charset="-128"/>
              </a:rPr>
              <a:t>(NL),Vol.192 ,No.9,pp.1-6 (2009)</a:t>
            </a:r>
          </a:p>
          <a:p>
            <a:r>
              <a:rPr lang="en-US" altLang="ja-JP" sz="1200" dirty="0">
                <a:latin typeface="ＭＳ Ｐゴシック" panose="020B0600070205080204" pitchFamily="50" charset="-128"/>
                <a:ea typeface="ＭＳ Ｐゴシック" panose="020B0600070205080204" pitchFamily="50" charset="-128"/>
              </a:rPr>
              <a:t>[2]</a:t>
            </a:r>
            <a:r>
              <a:rPr lang="ja-JP" altLang="en-US" sz="1200" dirty="0">
                <a:latin typeface="ＭＳ Ｐゴシック" panose="020B0600070205080204" pitchFamily="50" charset="-128"/>
                <a:ea typeface="ＭＳ Ｐゴシック" panose="020B0600070205080204" pitchFamily="50" charset="-128"/>
              </a:rPr>
              <a:t>石川葉子･水上雅博･吉野幸一郎･ </a:t>
            </a:r>
            <a:r>
              <a:rPr lang="en-US" altLang="ja-JP" sz="1200" dirty="0">
                <a:latin typeface="ＭＳ Ｐゴシック" panose="020B0600070205080204" pitchFamily="50" charset="-128"/>
                <a:ea typeface="ＭＳ Ｐゴシック" panose="020B0600070205080204" pitchFamily="50" charset="-128"/>
              </a:rPr>
              <a:t>Sakti </a:t>
            </a:r>
            <a:r>
              <a:rPr lang="en-US" altLang="ja-JP" sz="1200" dirty="0" err="1">
                <a:latin typeface="ＭＳ Ｐゴシック" panose="020B0600070205080204" pitchFamily="50" charset="-128"/>
                <a:ea typeface="ＭＳ Ｐゴシック" panose="020B0600070205080204" pitchFamily="50" charset="-128"/>
              </a:rPr>
              <a:t>Sakriani</a:t>
            </a:r>
            <a:r>
              <a:rPr lang="ja-JP" altLang="en-US" sz="1200" dirty="0">
                <a:latin typeface="ＭＳ Ｐゴシック" panose="020B0600070205080204" pitchFamily="50" charset="-128"/>
                <a:ea typeface="ＭＳ Ｐゴシック" panose="020B0600070205080204" pitchFamily="50" charset="-128"/>
              </a:rPr>
              <a:t>・鈴木優・中村哲：感情表現を用いた説得対話システム</a:t>
            </a:r>
            <a:r>
              <a:rPr lang="en-US" altLang="ja-JP" sz="1200" dirty="0">
                <a:latin typeface="ＭＳ Ｐゴシック" panose="020B0600070205080204" pitchFamily="50" charset="-128"/>
                <a:ea typeface="ＭＳ Ｐゴシック" panose="020B0600070205080204" pitchFamily="50" charset="-128"/>
              </a:rPr>
              <a:t>,</a:t>
            </a:r>
            <a:r>
              <a:rPr lang="ja-JP" altLang="en-US" sz="1200" dirty="0">
                <a:latin typeface="ＭＳ Ｐゴシック" panose="020B0600070205080204" pitchFamily="50" charset="-128"/>
                <a:ea typeface="ＭＳ Ｐゴシック" panose="020B0600070205080204" pitchFamily="50" charset="-128"/>
              </a:rPr>
              <a:t>人工知能学会論文誌</a:t>
            </a:r>
            <a:r>
              <a:rPr lang="en-US" altLang="ja-JP" sz="1200" dirty="0">
                <a:latin typeface="ＭＳ Ｐゴシック" panose="020B0600070205080204" pitchFamily="50" charset="-128"/>
                <a:ea typeface="ＭＳ Ｐゴシック" panose="020B0600070205080204" pitchFamily="50" charset="-128"/>
              </a:rPr>
              <a:t>,Vol.33,No.1,pp. 1–9 (2018)</a:t>
            </a:r>
          </a:p>
        </p:txBody>
      </p:sp>
    </p:spTree>
    <p:extLst>
      <p:ext uri="{BB962C8B-B14F-4D97-AF65-F5344CB8AC3E}">
        <p14:creationId xmlns:p14="http://schemas.microsoft.com/office/powerpoint/2010/main" val="194757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86D28FA-30CA-844D-905A-B36C7619146C}"/>
              </a:ext>
            </a:extLst>
          </p:cNvPr>
          <p:cNvSpPr>
            <a:spLocks noGrp="1"/>
          </p:cNvSpPr>
          <p:nvPr>
            <p:ph type="title"/>
          </p:nvPr>
        </p:nvSpPr>
        <p:spPr/>
        <p:txBody>
          <a:bodyPr/>
          <a:lstStyle/>
          <a:p>
            <a:r>
              <a:rPr kumimoji="1" lang="ja-JP" altLang="en-US"/>
              <a:t>研究目的</a:t>
            </a:r>
          </a:p>
        </p:txBody>
      </p:sp>
      <p:sp>
        <p:nvSpPr>
          <p:cNvPr id="4" name="日付プレースホルダー 3">
            <a:extLst>
              <a:ext uri="{FF2B5EF4-FFF2-40B4-BE49-F238E27FC236}">
                <a16:creationId xmlns:a16="http://schemas.microsoft.com/office/drawing/2014/main" xmlns="" id="{15431633-90B9-3D48-851E-08E06AE5EC62}"/>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36D12D4E-EB0F-E947-92BC-986F35729822}"/>
              </a:ext>
            </a:extLst>
          </p:cNvPr>
          <p:cNvSpPr>
            <a:spLocks noGrp="1"/>
          </p:cNvSpPr>
          <p:nvPr>
            <p:ph type="sldNum" sz="quarter" idx="12"/>
          </p:nvPr>
        </p:nvSpPr>
        <p:spPr/>
        <p:txBody>
          <a:bodyPr/>
          <a:lstStyle/>
          <a:p>
            <a:fld id="{3A98EE3D-8CD1-4C3F-BD1C-C98C9596463C}" type="slidenum">
              <a:rPr lang="en-US" smtClean="0"/>
              <a:t>5</a:t>
            </a:fld>
            <a:endParaRPr lang="en-US" dirty="0"/>
          </a:p>
        </p:txBody>
      </p:sp>
      <p:grpSp>
        <p:nvGrpSpPr>
          <p:cNvPr id="13" name="グループ化 12">
            <a:extLst>
              <a:ext uri="{FF2B5EF4-FFF2-40B4-BE49-F238E27FC236}">
                <a16:creationId xmlns:a16="http://schemas.microsoft.com/office/drawing/2014/main" xmlns="" id="{76AE51A3-897A-FC46-8016-197253FD6924}"/>
              </a:ext>
            </a:extLst>
          </p:cNvPr>
          <p:cNvGrpSpPr/>
          <p:nvPr/>
        </p:nvGrpSpPr>
        <p:grpSpPr>
          <a:xfrm>
            <a:off x="565544" y="1347688"/>
            <a:ext cx="8028198" cy="4596584"/>
            <a:chOff x="1585140" y="1656912"/>
            <a:chExt cx="8990624" cy="4596584"/>
          </a:xfrm>
        </p:grpSpPr>
        <p:sp>
          <p:nvSpPr>
            <p:cNvPr id="14" name="テキスト ボックス 13">
              <a:extLst>
                <a:ext uri="{FF2B5EF4-FFF2-40B4-BE49-F238E27FC236}">
                  <a16:creationId xmlns:a16="http://schemas.microsoft.com/office/drawing/2014/main" xmlns="" id="{C6FDDB70-A4CB-1049-8F5F-A436A30401F1}"/>
                </a:ext>
              </a:extLst>
            </p:cNvPr>
            <p:cNvSpPr txBox="1"/>
            <p:nvPr/>
          </p:nvSpPr>
          <p:spPr>
            <a:xfrm>
              <a:off x="1585140" y="1656912"/>
              <a:ext cx="8990623" cy="1617464"/>
            </a:xfrm>
            <a:prstGeom prst="roundRect">
              <a:avLst/>
            </a:prstGeom>
            <a:solidFill>
              <a:schemeClr val="accent4">
                <a:lumMod val="40000"/>
                <a:lumOff val="60000"/>
              </a:schemeClr>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spcBef>
                  <a:spcPts val="600"/>
                </a:spcBef>
              </a:pPr>
              <a:r>
                <a:rPr lang="ja-JP" altLang="en-US" sz="2800" dirty="0">
                  <a:solidFill>
                    <a:schemeClr val="tx1"/>
                  </a:solidFill>
                  <a:latin typeface="MS PGothic" panose="020B0600070205080204" pitchFamily="34" charset="-128"/>
                  <a:ea typeface="MS PGothic" panose="020B0600070205080204" pitchFamily="34" charset="-128"/>
                </a:rPr>
                <a:t>他人に送りたい文章を入力として</a:t>
              </a:r>
              <a:endParaRPr lang="en-US" altLang="ja-JP" sz="2800" dirty="0">
                <a:solidFill>
                  <a:schemeClr val="tx1"/>
                </a:solidFill>
                <a:latin typeface="MS PGothic" panose="020B0600070205080204" pitchFamily="34" charset="-128"/>
                <a:ea typeface="MS PGothic" panose="020B0600070205080204" pitchFamily="34" charset="-128"/>
              </a:endParaRPr>
            </a:p>
            <a:p>
              <a:pPr algn="ctr">
                <a:spcBef>
                  <a:spcPts val="600"/>
                </a:spcBef>
              </a:pPr>
              <a:r>
                <a:rPr lang="ja-JP" altLang="en-US" sz="2800" dirty="0">
                  <a:solidFill>
                    <a:schemeClr val="tx1"/>
                  </a:solidFill>
                  <a:latin typeface="MS PGothic" panose="020B0600070205080204" pitchFamily="34" charset="-128"/>
                  <a:ea typeface="MS PGothic" panose="020B0600070205080204" pitchFamily="34" charset="-128"/>
                </a:rPr>
                <a:t>読み手に好感をもってもらえる</a:t>
              </a:r>
              <a:r>
                <a:rPr lang="en-US" altLang="ja-JP" sz="2800" dirty="0">
                  <a:solidFill>
                    <a:schemeClr val="tx1"/>
                  </a:solidFill>
                  <a:latin typeface="MS PGothic" panose="020B0600070205080204" pitchFamily="34" charset="-128"/>
                  <a:ea typeface="MS PGothic" panose="020B0600070205080204" pitchFamily="34" charset="-128"/>
                </a:rPr>
                <a:t/>
              </a:r>
              <a:br>
                <a:rPr lang="en-US" altLang="ja-JP" sz="2800" dirty="0">
                  <a:solidFill>
                    <a:schemeClr val="tx1"/>
                  </a:solidFill>
                  <a:latin typeface="MS PGothic" panose="020B0600070205080204" pitchFamily="34" charset="-128"/>
                  <a:ea typeface="MS PGothic" panose="020B0600070205080204" pitchFamily="34" charset="-128"/>
                </a:rPr>
              </a:br>
              <a:r>
                <a:rPr lang="ja-JP" altLang="en-US" sz="2800">
                  <a:solidFill>
                    <a:schemeClr val="tx1"/>
                  </a:solidFill>
                  <a:latin typeface="MS PGothic" panose="020B0600070205080204" pitchFamily="34" charset="-128"/>
                  <a:ea typeface="MS PGothic" panose="020B0600070205080204" pitchFamily="34" charset="-128"/>
                </a:rPr>
                <a:t>文章の推敲を</a:t>
              </a:r>
              <a:r>
                <a:rPr lang="ja-JP" altLang="en-US" sz="2800" dirty="0">
                  <a:solidFill>
                    <a:schemeClr val="tx1"/>
                  </a:solidFill>
                  <a:latin typeface="MS PGothic" panose="020B0600070205080204" pitchFamily="34" charset="-128"/>
                  <a:ea typeface="MS PGothic" panose="020B0600070205080204" pitchFamily="34" charset="-128"/>
                </a:rPr>
                <a:t>支援する</a:t>
              </a:r>
            </a:p>
          </p:txBody>
        </p:sp>
        <p:pic>
          <p:nvPicPr>
            <p:cNvPr id="15" name="図 14">
              <a:extLst>
                <a:ext uri="{FF2B5EF4-FFF2-40B4-BE49-F238E27FC236}">
                  <a16:creationId xmlns:a16="http://schemas.microsoft.com/office/drawing/2014/main" xmlns="" id="{740ECA00-8EB5-F441-B8F3-3C7B99A93DCF}"/>
                </a:ext>
              </a:extLst>
            </p:cNvPr>
            <p:cNvPicPr>
              <a:picLocks noChangeAspect="1"/>
            </p:cNvPicPr>
            <p:nvPr/>
          </p:nvPicPr>
          <p:blipFill>
            <a:blip r:embed="rId2"/>
            <a:stretch>
              <a:fillRect/>
            </a:stretch>
          </p:blipFill>
          <p:spPr>
            <a:xfrm>
              <a:off x="7786729" y="4537167"/>
              <a:ext cx="2789035" cy="1716329"/>
            </a:xfrm>
            <a:prstGeom prst="rect">
              <a:avLst/>
            </a:prstGeom>
          </p:spPr>
        </p:pic>
        <p:pic>
          <p:nvPicPr>
            <p:cNvPr id="16" name="図 15">
              <a:extLst>
                <a:ext uri="{FF2B5EF4-FFF2-40B4-BE49-F238E27FC236}">
                  <a16:creationId xmlns:a16="http://schemas.microsoft.com/office/drawing/2014/main" xmlns="" id="{6EA602C3-5A2F-674A-BEBD-971AB5EA2368}"/>
                </a:ext>
              </a:extLst>
            </p:cNvPr>
            <p:cNvPicPr>
              <a:picLocks noChangeAspect="1"/>
            </p:cNvPicPr>
            <p:nvPr/>
          </p:nvPicPr>
          <p:blipFill rotWithShape="1">
            <a:blip r:embed="rId3"/>
            <a:srcRect t="4094" r="9832"/>
            <a:stretch/>
          </p:blipFill>
          <p:spPr>
            <a:xfrm>
              <a:off x="1585140" y="4537167"/>
              <a:ext cx="2868714" cy="1716329"/>
            </a:xfrm>
            <a:prstGeom prst="rect">
              <a:avLst/>
            </a:prstGeom>
          </p:spPr>
        </p:pic>
        <p:pic>
          <p:nvPicPr>
            <p:cNvPr id="17" name="グラフィックス 16" descr="RotateRight">
              <a:extLst>
                <a:ext uri="{FF2B5EF4-FFF2-40B4-BE49-F238E27FC236}">
                  <a16:creationId xmlns:a16="http://schemas.microsoft.com/office/drawing/2014/main" xmlns="" id="{D9F89926-ED46-6D42-87C4-7537B7D87FEB}"/>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20068150">
              <a:off x="7169255" y="3738357"/>
              <a:ext cx="1032210" cy="1032210"/>
            </a:xfrm>
            <a:prstGeom prst="rect">
              <a:avLst/>
            </a:prstGeom>
          </p:spPr>
        </p:pic>
        <p:pic>
          <p:nvPicPr>
            <p:cNvPr id="18" name="グラフィックス 17" descr="RotateRight">
              <a:extLst>
                <a:ext uri="{FF2B5EF4-FFF2-40B4-BE49-F238E27FC236}">
                  <a16:creationId xmlns:a16="http://schemas.microsoft.com/office/drawing/2014/main" xmlns="" id="{6BBBC3D7-27AB-234A-AFF8-74FBE6245B9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20068150">
              <a:off x="4227064" y="3738357"/>
              <a:ext cx="1032210" cy="1032210"/>
            </a:xfrm>
            <a:prstGeom prst="rect">
              <a:avLst/>
            </a:prstGeom>
          </p:spPr>
        </p:pic>
        <p:pic>
          <p:nvPicPr>
            <p:cNvPr id="19" name="図 18">
              <a:extLst>
                <a:ext uri="{FF2B5EF4-FFF2-40B4-BE49-F238E27FC236}">
                  <a16:creationId xmlns:a16="http://schemas.microsoft.com/office/drawing/2014/main" xmlns="" id="{02AFAEBC-91D5-8046-934A-565D9F1E13E7}"/>
                </a:ext>
              </a:extLst>
            </p:cNvPr>
            <p:cNvPicPr>
              <a:picLocks noChangeAspect="1"/>
            </p:cNvPicPr>
            <p:nvPr/>
          </p:nvPicPr>
          <p:blipFill rotWithShape="1">
            <a:blip r:embed="rId6"/>
            <a:srcRect r="7638"/>
            <a:stretch/>
          </p:blipFill>
          <p:spPr>
            <a:xfrm>
              <a:off x="4702002" y="4537167"/>
              <a:ext cx="2813772" cy="1716329"/>
            </a:xfrm>
            <a:prstGeom prst="rect">
              <a:avLst/>
            </a:prstGeom>
          </p:spPr>
        </p:pic>
      </p:grpSp>
    </p:spTree>
    <p:extLst>
      <p:ext uri="{BB962C8B-B14F-4D97-AF65-F5344CB8AC3E}">
        <p14:creationId xmlns:p14="http://schemas.microsoft.com/office/powerpoint/2010/main" val="232025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1D2800E-D02C-A741-9103-21A70EC65112}"/>
              </a:ext>
            </a:extLst>
          </p:cNvPr>
          <p:cNvSpPr>
            <a:spLocks noGrp="1"/>
          </p:cNvSpPr>
          <p:nvPr>
            <p:ph type="title"/>
          </p:nvPr>
        </p:nvSpPr>
        <p:spPr>
          <a:xfrm>
            <a:off x="191680" y="136524"/>
            <a:ext cx="7762791" cy="549274"/>
          </a:xfrm>
        </p:spPr>
        <p:txBody>
          <a:bodyPr/>
          <a:lstStyle/>
          <a:p>
            <a:r>
              <a:rPr kumimoji="1" lang="ja-JP" altLang="en-US"/>
              <a:t>読み手から良い印象を受ける文章</a:t>
            </a:r>
          </a:p>
        </p:txBody>
      </p:sp>
      <p:sp>
        <p:nvSpPr>
          <p:cNvPr id="3" name="コンテンツ プレースホルダー 2">
            <a:extLst>
              <a:ext uri="{FF2B5EF4-FFF2-40B4-BE49-F238E27FC236}">
                <a16:creationId xmlns:a16="http://schemas.microsoft.com/office/drawing/2014/main" xmlns="" id="{F0C77F73-9B55-BF4F-9EFA-95B2FE10EF7C}"/>
              </a:ext>
            </a:extLst>
          </p:cNvPr>
          <p:cNvSpPr>
            <a:spLocks noGrp="1"/>
          </p:cNvSpPr>
          <p:nvPr>
            <p:ph idx="1"/>
          </p:nvPr>
        </p:nvSpPr>
        <p:spPr/>
        <p:txBody>
          <a:bodyPr/>
          <a:lstStyle/>
          <a:p>
            <a:pPr marL="0" indent="0">
              <a:buNone/>
            </a:pPr>
            <a:r>
              <a:rPr kumimoji="1" lang="ja-JP" altLang="en-US"/>
              <a:t>読み手から良い印象を受ける</a:t>
            </a:r>
            <a:r>
              <a:rPr lang="ja-JP" altLang="en-US"/>
              <a:t>場合とは</a:t>
            </a:r>
            <a:endParaRPr kumimoji="1" lang="en-US" altLang="ja-JP" dirty="0"/>
          </a:p>
        </p:txBody>
      </p:sp>
      <p:sp>
        <p:nvSpPr>
          <p:cNvPr id="4" name="日付プレースホルダー 3">
            <a:extLst>
              <a:ext uri="{FF2B5EF4-FFF2-40B4-BE49-F238E27FC236}">
                <a16:creationId xmlns:a16="http://schemas.microsoft.com/office/drawing/2014/main" xmlns="" id="{5401CDFF-9753-2344-A1FE-312A0BFDB797}"/>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35B7FE5C-0815-C34E-A449-1785C9D1E0D9}"/>
              </a:ext>
            </a:extLst>
          </p:cNvPr>
          <p:cNvSpPr>
            <a:spLocks noGrp="1"/>
          </p:cNvSpPr>
          <p:nvPr>
            <p:ph type="sldNum" sz="quarter" idx="12"/>
          </p:nvPr>
        </p:nvSpPr>
        <p:spPr/>
        <p:txBody>
          <a:bodyPr/>
          <a:lstStyle/>
          <a:p>
            <a:fld id="{3A98EE3D-8CD1-4C3F-BD1C-C98C9596463C}" type="slidenum">
              <a:rPr lang="en-US" smtClean="0"/>
              <a:t>6</a:t>
            </a:fld>
            <a:endParaRPr lang="en-US" dirty="0"/>
          </a:p>
        </p:txBody>
      </p:sp>
      <p:grpSp>
        <p:nvGrpSpPr>
          <p:cNvPr id="7" name="グループ化 6">
            <a:extLst>
              <a:ext uri="{FF2B5EF4-FFF2-40B4-BE49-F238E27FC236}">
                <a16:creationId xmlns:a16="http://schemas.microsoft.com/office/drawing/2014/main" xmlns="" id="{333EF9BB-58A4-A143-BEC0-D0A7F526BDBD}"/>
              </a:ext>
            </a:extLst>
          </p:cNvPr>
          <p:cNvGrpSpPr/>
          <p:nvPr/>
        </p:nvGrpSpPr>
        <p:grpSpPr>
          <a:xfrm>
            <a:off x="562326" y="2357287"/>
            <a:ext cx="3804914" cy="1645947"/>
            <a:chOff x="819807" y="3570376"/>
            <a:chExt cx="4093138" cy="1645947"/>
          </a:xfrm>
        </p:grpSpPr>
        <p:sp>
          <p:nvSpPr>
            <p:cNvPr id="8" name="角丸四角形 7">
              <a:extLst>
                <a:ext uri="{FF2B5EF4-FFF2-40B4-BE49-F238E27FC236}">
                  <a16:creationId xmlns:a16="http://schemas.microsoft.com/office/drawing/2014/main" xmlns="" id="{40E9E220-27AB-3B45-9647-B4E8C9EC54A6}"/>
                </a:ext>
              </a:extLst>
            </p:cNvPr>
            <p:cNvSpPr/>
            <p:nvPr/>
          </p:nvSpPr>
          <p:spPr>
            <a:xfrm>
              <a:off x="819807" y="3570376"/>
              <a:ext cx="4093138" cy="1645947"/>
            </a:xfrm>
            <a:prstGeom prst="roundRect">
              <a:avLst/>
            </a:prstGeom>
            <a:solidFill>
              <a:schemeClr val="accent4">
                <a:lumMod val="40000"/>
                <a:lumOff val="60000"/>
              </a:schemeClr>
            </a:solidFill>
            <a:ln>
              <a:solidFill>
                <a:schemeClr val="accent4">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xmlns="" id="{FE78073E-5F6E-384A-A6FC-1D33697F679A}"/>
                </a:ext>
              </a:extLst>
            </p:cNvPr>
            <p:cNvGrpSpPr/>
            <p:nvPr/>
          </p:nvGrpSpPr>
          <p:grpSpPr>
            <a:xfrm>
              <a:off x="923816" y="3772438"/>
              <a:ext cx="3885121" cy="1307338"/>
              <a:chOff x="680914" y="3999138"/>
              <a:chExt cx="3885121" cy="1307338"/>
            </a:xfrm>
          </p:grpSpPr>
          <p:grpSp>
            <p:nvGrpSpPr>
              <p:cNvPr id="10" name="グループ化 9">
                <a:extLst>
                  <a:ext uri="{FF2B5EF4-FFF2-40B4-BE49-F238E27FC236}">
                    <a16:creationId xmlns:a16="http://schemas.microsoft.com/office/drawing/2014/main" xmlns="" id="{D687B0DA-EC1E-CD48-AD92-77683B25FD6E}"/>
                  </a:ext>
                </a:extLst>
              </p:cNvPr>
              <p:cNvGrpSpPr/>
              <p:nvPr/>
            </p:nvGrpSpPr>
            <p:grpSpPr>
              <a:xfrm>
                <a:off x="680914" y="4117465"/>
                <a:ext cx="3885121" cy="1182980"/>
                <a:chOff x="392928" y="4261427"/>
                <a:chExt cx="3885121" cy="1182980"/>
              </a:xfrm>
            </p:grpSpPr>
            <p:sp>
              <p:nvSpPr>
                <p:cNvPr id="14" name="右矢印 13">
                  <a:extLst>
                    <a:ext uri="{FF2B5EF4-FFF2-40B4-BE49-F238E27FC236}">
                      <a16:creationId xmlns:a16="http://schemas.microsoft.com/office/drawing/2014/main" xmlns="" id="{D5102B6E-07BB-2A4F-B6BB-3C32CF575927}"/>
                    </a:ext>
                  </a:extLst>
                </p:cNvPr>
                <p:cNvSpPr/>
                <p:nvPr/>
              </p:nvSpPr>
              <p:spPr>
                <a:xfrm>
                  <a:off x="1209190" y="4412800"/>
                  <a:ext cx="2203113" cy="281353"/>
                </a:xfrm>
                <a:prstGeom prst="rightArrow">
                  <a:avLst>
                    <a:gd name="adj1" fmla="val 41975"/>
                    <a:gd name="adj2" fmla="val 50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prstClr val="white"/>
                    </a:solidFill>
                    <a:latin typeface="Tsukushi A Round Gothic" panose="02020400000000000000" pitchFamily="18" charset="-128"/>
                    <a:ea typeface="Tsukushi A Round Gothic" panose="02020400000000000000" pitchFamily="18" charset="-128"/>
                  </a:endParaRPr>
                </a:p>
              </p:txBody>
            </p:sp>
            <p:grpSp>
              <p:nvGrpSpPr>
                <p:cNvPr id="15" name="グループ化 14">
                  <a:extLst>
                    <a:ext uri="{FF2B5EF4-FFF2-40B4-BE49-F238E27FC236}">
                      <a16:creationId xmlns:a16="http://schemas.microsoft.com/office/drawing/2014/main" xmlns="" id="{C671AF0B-774B-0B4A-AE2A-7A7F8E2E2636}"/>
                    </a:ext>
                  </a:extLst>
                </p:cNvPr>
                <p:cNvGrpSpPr/>
                <p:nvPr/>
              </p:nvGrpSpPr>
              <p:grpSpPr>
                <a:xfrm>
                  <a:off x="392928" y="4263921"/>
                  <a:ext cx="871607" cy="1180486"/>
                  <a:chOff x="63264" y="4769976"/>
                  <a:chExt cx="867481" cy="1180486"/>
                </a:xfrm>
              </p:grpSpPr>
              <p:sp>
                <p:nvSpPr>
                  <p:cNvPr id="19" name="テキスト ボックス 18">
                    <a:extLst>
                      <a:ext uri="{FF2B5EF4-FFF2-40B4-BE49-F238E27FC236}">
                        <a16:creationId xmlns:a16="http://schemas.microsoft.com/office/drawing/2014/main" xmlns="" id="{A6123AA4-66E7-8B44-8E4F-E2FBDAC6E742}"/>
                      </a:ext>
                    </a:extLst>
                  </p:cNvPr>
                  <p:cNvSpPr txBox="1"/>
                  <p:nvPr/>
                </p:nvSpPr>
                <p:spPr>
                  <a:xfrm>
                    <a:off x="66180" y="5550352"/>
                    <a:ext cx="861647" cy="400110"/>
                  </a:xfrm>
                  <a:prstGeom prst="rect">
                    <a:avLst/>
                  </a:prstGeom>
                  <a:noFill/>
                </p:spPr>
                <p:txBody>
                  <a:bodyPr wrap="square" rtlCol="0">
                    <a:spAutoFit/>
                  </a:bodyPr>
                  <a:lstStyle/>
                  <a:p>
                    <a:pPr algn="ctr">
                      <a:defRPr/>
                    </a:pPr>
                    <a:r>
                      <a:rPr lang="en-US" altLang="ja-JP" sz="2000" dirty="0">
                        <a:solidFill>
                          <a:prstClr val="black"/>
                        </a:solidFill>
                        <a:latin typeface="MS PGothic" panose="020B0600070205080204" pitchFamily="34" charset="-128"/>
                        <a:ea typeface="MS PGothic" panose="020B0600070205080204" pitchFamily="34" charset="-128"/>
                      </a:rPr>
                      <a:t>A</a:t>
                    </a:r>
                    <a:r>
                      <a:rPr lang="ja-JP" altLang="en-US" sz="2000" dirty="0">
                        <a:solidFill>
                          <a:prstClr val="black"/>
                        </a:solidFill>
                        <a:latin typeface="MS PGothic" panose="020B0600070205080204" pitchFamily="34" charset="-128"/>
                        <a:ea typeface="MS PGothic" panose="020B0600070205080204" pitchFamily="34" charset="-128"/>
                      </a:rPr>
                      <a:t>さん</a:t>
                    </a:r>
                  </a:p>
                </p:txBody>
              </p:sp>
              <p:pic>
                <p:nvPicPr>
                  <p:cNvPr id="20" name="グラフィックス 19" descr="User">
                    <a:extLst>
                      <a:ext uri="{FF2B5EF4-FFF2-40B4-BE49-F238E27FC236}">
                        <a16:creationId xmlns:a16="http://schemas.microsoft.com/office/drawing/2014/main" xmlns="" id="{05C12C00-B21B-3B4B-AEBE-B57A3DDC37C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3264" y="4769976"/>
                    <a:ext cx="867481" cy="914400"/>
                  </a:xfrm>
                  <a:prstGeom prst="rect">
                    <a:avLst/>
                  </a:prstGeom>
                </p:spPr>
              </p:pic>
            </p:grpSp>
            <p:grpSp>
              <p:nvGrpSpPr>
                <p:cNvPr id="16" name="グループ化 15">
                  <a:extLst>
                    <a:ext uri="{FF2B5EF4-FFF2-40B4-BE49-F238E27FC236}">
                      <a16:creationId xmlns:a16="http://schemas.microsoft.com/office/drawing/2014/main" xmlns="" id="{67BD462C-189C-C349-A995-013EF521C65A}"/>
                    </a:ext>
                  </a:extLst>
                </p:cNvPr>
                <p:cNvGrpSpPr/>
                <p:nvPr/>
              </p:nvGrpSpPr>
              <p:grpSpPr>
                <a:xfrm>
                  <a:off x="3406441" y="4261427"/>
                  <a:ext cx="871608" cy="1182980"/>
                  <a:chOff x="3072290" y="4767483"/>
                  <a:chExt cx="867482" cy="1182980"/>
                </a:xfrm>
              </p:grpSpPr>
              <p:sp>
                <p:nvSpPr>
                  <p:cNvPr id="17" name="テキスト ボックス 16">
                    <a:extLst>
                      <a:ext uri="{FF2B5EF4-FFF2-40B4-BE49-F238E27FC236}">
                        <a16:creationId xmlns:a16="http://schemas.microsoft.com/office/drawing/2014/main" xmlns="" id="{03083EF1-43B9-5C47-84F6-5AE2F58FEA55}"/>
                      </a:ext>
                    </a:extLst>
                  </p:cNvPr>
                  <p:cNvSpPr txBox="1"/>
                  <p:nvPr/>
                </p:nvSpPr>
                <p:spPr>
                  <a:xfrm>
                    <a:off x="3078124" y="5550353"/>
                    <a:ext cx="861647" cy="400110"/>
                  </a:xfrm>
                  <a:prstGeom prst="rect">
                    <a:avLst/>
                  </a:prstGeom>
                  <a:noFill/>
                </p:spPr>
                <p:txBody>
                  <a:bodyPr wrap="square" rtlCol="0">
                    <a:spAutoFit/>
                  </a:bodyPr>
                  <a:lstStyle/>
                  <a:p>
                    <a:pPr algn="ctr">
                      <a:defRPr/>
                    </a:pPr>
                    <a:r>
                      <a:rPr lang="en-US" altLang="ja-JP" sz="2000" dirty="0">
                        <a:solidFill>
                          <a:prstClr val="black"/>
                        </a:solidFill>
                        <a:latin typeface="MS PGothic" panose="020B0600070205080204" pitchFamily="34" charset="-128"/>
                        <a:ea typeface="MS PGothic" panose="020B0600070205080204" pitchFamily="34" charset="-128"/>
                      </a:rPr>
                      <a:t>B</a:t>
                    </a:r>
                    <a:r>
                      <a:rPr lang="ja-JP" altLang="en-US" sz="2000" dirty="0">
                        <a:solidFill>
                          <a:prstClr val="black"/>
                        </a:solidFill>
                        <a:latin typeface="MS PGothic" panose="020B0600070205080204" pitchFamily="34" charset="-128"/>
                        <a:ea typeface="MS PGothic" panose="020B0600070205080204" pitchFamily="34" charset="-128"/>
                      </a:rPr>
                      <a:t>さん</a:t>
                    </a:r>
                  </a:p>
                </p:txBody>
              </p:sp>
              <p:pic>
                <p:nvPicPr>
                  <p:cNvPr id="18" name="グラフィックス 17" descr="User">
                    <a:extLst>
                      <a:ext uri="{FF2B5EF4-FFF2-40B4-BE49-F238E27FC236}">
                        <a16:creationId xmlns:a16="http://schemas.microsoft.com/office/drawing/2014/main" xmlns="" id="{485C907A-2EDE-A445-8BC1-174CC5FAD3A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72290" y="4767483"/>
                    <a:ext cx="867481" cy="914400"/>
                  </a:xfrm>
                  <a:prstGeom prst="rect">
                    <a:avLst/>
                  </a:prstGeom>
                </p:spPr>
              </p:pic>
            </p:grpSp>
          </p:grpSp>
          <p:sp>
            <p:nvSpPr>
              <p:cNvPr id="11" name="右矢印 10">
                <a:extLst>
                  <a:ext uri="{FF2B5EF4-FFF2-40B4-BE49-F238E27FC236}">
                    <a16:creationId xmlns:a16="http://schemas.microsoft.com/office/drawing/2014/main" xmlns="" id="{44DC418F-C9B7-A947-875D-ACC54DC1AF2C}"/>
                  </a:ext>
                </a:extLst>
              </p:cNvPr>
              <p:cNvSpPr/>
              <p:nvPr/>
            </p:nvSpPr>
            <p:spPr>
              <a:xfrm rot="10800000">
                <a:off x="1497175" y="4669741"/>
                <a:ext cx="2194320" cy="281352"/>
              </a:xfrm>
              <a:prstGeom prst="rightArrow">
                <a:avLst>
                  <a:gd name="adj1" fmla="val 49446"/>
                  <a:gd name="adj2" fmla="val 50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prstClr val="white"/>
                  </a:solidFill>
                  <a:latin typeface="Tsukushi A Round Gothic" panose="02020400000000000000" pitchFamily="18" charset="-128"/>
                  <a:ea typeface="Tsukushi A Round Gothic" panose="02020400000000000000" pitchFamily="18" charset="-128"/>
                </a:endParaRPr>
              </a:p>
            </p:txBody>
          </p:sp>
          <p:sp>
            <p:nvSpPr>
              <p:cNvPr id="12" name="テキスト ボックス 11">
                <a:extLst>
                  <a:ext uri="{FF2B5EF4-FFF2-40B4-BE49-F238E27FC236}">
                    <a16:creationId xmlns:a16="http://schemas.microsoft.com/office/drawing/2014/main" xmlns="" id="{0993EFA4-EF1D-E44A-9E40-81697CFB8E1A}"/>
                  </a:ext>
                </a:extLst>
              </p:cNvPr>
              <p:cNvSpPr txBox="1"/>
              <p:nvPr/>
            </p:nvSpPr>
            <p:spPr>
              <a:xfrm>
                <a:off x="1529266" y="3999138"/>
                <a:ext cx="2096009" cy="369332"/>
              </a:xfrm>
              <a:prstGeom prst="rect">
                <a:avLst/>
              </a:prstGeom>
              <a:noFill/>
            </p:spPr>
            <p:txBody>
              <a:bodyPr wrap="square" rtlCol="0">
                <a:spAutoFit/>
              </a:bodyPr>
              <a:lstStyle/>
              <a:p>
                <a:pPr algn="ctr"/>
                <a:r>
                  <a:rPr kumimoji="1" lang="ja-JP" altLang="en-US">
                    <a:latin typeface="MS PGothic" panose="020B0600070205080204" pitchFamily="34" charset="-128"/>
                    <a:ea typeface="MS PGothic" panose="020B0600070205080204" pitchFamily="34" charset="-128"/>
                  </a:rPr>
                  <a:t>「カッコいいね」</a:t>
                </a:r>
              </a:p>
            </p:txBody>
          </p:sp>
          <p:sp>
            <p:nvSpPr>
              <p:cNvPr id="13" name="テキスト ボックス 12">
                <a:extLst>
                  <a:ext uri="{FF2B5EF4-FFF2-40B4-BE49-F238E27FC236}">
                    <a16:creationId xmlns:a16="http://schemas.microsoft.com/office/drawing/2014/main" xmlns="" id="{28F86AAD-897A-464F-8D55-7F70CF39F38B}"/>
                  </a:ext>
                </a:extLst>
              </p:cNvPr>
              <p:cNvSpPr txBox="1"/>
              <p:nvPr/>
            </p:nvSpPr>
            <p:spPr>
              <a:xfrm>
                <a:off x="2038530" y="4937144"/>
                <a:ext cx="1077480" cy="369332"/>
              </a:xfrm>
              <a:prstGeom prst="rect">
                <a:avLst/>
              </a:prstGeom>
              <a:noFill/>
            </p:spPr>
            <p:txBody>
              <a:bodyPr wrap="square" rtlCol="0">
                <a:spAutoFit/>
              </a:bodyPr>
              <a:lstStyle/>
              <a:p>
                <a:pPr algn="ctr"/>
                <a:r>
                  <a:rPr kumimoji="1" lang="ja-JP" altLang="en-US">
                    <a:latin typeface="MS PGothic" panose="020B0600070205080204" pitchFamily="34" charset="-128"/>
                    <a:ea typeface="MS PGothic" panose="020B0600070205080204" pitchFamily="34" charset="-128"/>
                  </a:rPr>
                  <a:t>好印象</a:t>
                </a:r>
              </a:p>
            </p:txBody>
          </p:sp>
        </p:grpSp>
      </p:grpSp>
      <p:grpSp>
        <p:nvGrpSpPr>
          <p:cNvPr id="21" name="グループ化 20">
            <a:extLst>
              <a:ext uri="{FF2B5EF4-FFF2-40B4-BE49-F238E27FC236}">
                <a16:creationId xmlns:a16="http://schemas.microsoft.com/office/drawing/2014/main" xmlns="" id="{A224026C-2C27-BC41-B4E4-BC44DB620A5D}"/>
              </a:ext>
            </a:extLst>
          </p:cNvPr>
          <p:cNvGrpSpPr/>
          <p:nvPr/>
        </p:nvGrpSpPr>
        <p:grpSpPr>
          <a:xfrm>
            <a:off x="4776760" y="2357287"/>
            <a:ext cx="3804914" cy="1645947"/>
            <a:chOff x="819807" y="3570376"/>
            <a:chExt cx="4093138" cy="1645947"/>
          </a:xfrm>
        </p:grpSpPr>
        <p:sp>
          <p:nvSpPr>
            <p:cNvPr id="22" name="角丸四角形 21">
              <a:extLst>
                <a:ext uri="{FF2B5EF4-FFF2-40B4-BE49-F238E27FC236}">
                  <a16:creationId xmlns:a16="http://schemas.microsoft.com/office/drawing/2014/main" xmlns="" id="{606571D0-FC7D-BB4A-857D-FFBAFCB97ED7}"/>
                </a:ext>
              </a:extLst>
            </p:cNvPr>
            <p:cNvSpPr/>
            <p:nvPr/>
          </p:nvSpPr>
          <p:spPr>
            <a:xfrm>
              <a:off x="819807" y="3570376"/>
              <a:ext cx="4093138" cy="1645947"/>
            </a:xfrm>
            <a:prstGeom prst="roundRect">
              <a:avLst/>
            </a:prstGeom>
            <a:solidFill>
              <a:schemeClr val="accent5">
                <a:lumMod val="40000"/>
                <a:lumOff val="60000"/>
              </a:schemeClr>
            </a:solidFill>
            <a:ln>
              <a:solidFill>
                <a:schemeClr val="accent5">
                  <a:lumMod val="40000"/>
                  <a:lumOff val="6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xmlns="" id="{EF9AF590-F97D-C946-907D-7B73D1A17B83}"/>
                </a:ext>
              </a:extLst>
            </p:cNvPr>
            <p:cNvGrpSpPr/>
            <p:nvPr/>
          </p:nvGrpSpPr>
          <p:grpSpPr>
            <a:xfrm>
              <a:off x="923816" y="3772438"/>
              <a:ext cx="3885120" cy="1321288"/>
              <a:chOff x="680914" y="3999138"/>
              <a:chExt cx="3885120" cy="1321288"/>
            </a:xfrm>
          </p:grpSpPr>
          <p:grpSp>
            <p:nvGrpSpPr>
              <p:cNvPr id="24" name="グループ化 23">
                <a:extLst>
                  <a:ext uri="{FF2B5EF4-FFF2-40B4-BE49-F238E27FC236}">
                    <a16:creationId xmlns:a16="http://schemas.microsoft.com/office/drawing/2014/main" xmlns="" id="{381413C7-6C7B-3C4C-9045-099192345502}"/>
                  </a:ext>
                </a:extLst>
              </p:cNvPr>
              <p:cNvGrpSpPr/>
              <p:nvPr/>
            </p:nvGrpSpPr>
            <p:grpSpPr>
              <a:xfrm>
                <a:off x="680914" y="4117465"/>
                <a:ext cx="3885120" cy="1182980"/>
                <a:chOff x="392928" y="4261427"/>
                <a:chExt cx="3885120" cy="1182980"/>
              </a:xfrm>
            </p:grpSpPr>
            <p:sp>
              <p:nvSpPr>
                <p:cNvPr id="28" name="右矢印 27">
                  <a:extLst>
                    <a:ext uri="{FF2B5EF4-FFF2-40B4-BE49-F238E27FC236}">
                      <a16:creationId xmlns:a16="http://schemas.microsoft.com/office/drawing/2014/main" xmlns="" id="{B8C55310-E45C-E743-8EDF-DD2B7491907E}"/>
                    </a:ext>
                  </a:extLst>
                </p:cNvPr>
                <p:cNvSpPr/>
                <p:nvPr/>
              </p:nvSpPr>
              <p:spPr>
                <a:xfrm>
                  <a:off x="1209190" y="4412800"/>
                  <a:ext cx="2203113" cy="281353"/>
                </a:xfrm>
                <a:prstGeom prst="rightArrow">
                  <a:avLst>
                    <a:gd name="adj1" fmla="val 41975"/>
                    <a:gd name="adj2"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prstClr val="white"/>
                    </a:solidFill>
                    <a:latin typeface="Tsukushi A Round Gothic" panose="02020400000000000000" pitchFamily="18" charset="-128"/>
                    <a:ea typeface="Tsukushi A Round Gothic" panose="02020400000000000000" pitchFamily="18" charset="-128"/>
                  </a:endParaRPr>
                </a:p>
              </p:txBody>
            </p:sp>
            <p:grpSp>
              <p:nvGrpSpPr>
                <p:cNvPr id="29" name="グループ化 28">
                  <a:extLst>
                    <a:ext uri="{FF2B5EF4-FFF2-40B4-BE49-F238E27FC236}">
                      <a16:creationId xmlns:a16="http://schemas.microsoft.com/office/drawing/2014/main" xmlns="" id="{584545C3-8526-CC4E-BB98-F36951B93AF8}"/>
                    </a:ext>
                  </a:extLst>
                </p:cNvPr>
                <p:cNvGrpSpPr/>
                <p:nvPr/>
              </p:nvGrpSpPr>
              <p:grpSpPr>
                <a:xfrm>
                  <a:off x="392928" y="4263921"/>
                  <a:ext cx="871607" cy="1180486"/>
                  <a:chOff x="63264" y="4769976"/>
                  <a:chExt cx="867481" cy="1180486"/>
                </a:xfrm>
              </p:grpSpPr>
              <p:sp>
                <p:nvSpPr>
                  <p:cNvPr id="33" name="テキスト ボックス 32">
                    <a:extLst>
                      <a:ext uri="{FF2B5EF4-FFF2-40B4-BE49-F238E27FC236}">
                        <a16:creationId xmlns:a16="http://schemas.microsoft.com/office/drawing/2014/main" xmlns="" id="{E6E68CE5-F814-674D-A309-EE95A679794F}"/>
                      </a:ext>
                    </a:extLst>
                  </p:cNvPr>
                  <p:cNvSpPr txBox="1"/>
                  <p:nvPr/>
                </p:nvSpPr>
                <p:spPr>
                  <a:xfrm>
                    <a:off x="66180" y="5550352"/>
                    <a:ext cx="861647" cy="400110"/>
                  </a:xfrm>
                  <a:prstGeom prst="rect">
                    <a:avLst/>
                  </a:prstGeom>
                  <a:noFill/>
                </p:spPr>
                <p:txBody>
                  <a:bodyPr wrap="square" rtlCol="0">
                    <a:spAutoFit/>
                  </a:bodyPr>
                  <a:lstStyle/>
                  <a:p>
                    <a:pPr algn="ctr">
                      <a:defRPr/>
                    </a:pPr>
                    <a:r>
                      <a:rPr lang="en-US" altLang="ja-JP" sz="2000" dirty="0">
                        <a:solidFill>
                          <a:prstClr val="black"/>
                        </a:solidFill>
                        <a:latin typeface="MS PGothic" panose="020B0600070205080204" pitchFamily="34" charset="-128"/>
                        <a:ea typeface="MS PGothic" panose="020B0600070205080204" pitchFamily="34" charset="-128"/>
                      </a:rPr>
                      <a:t>A</a:t>
                    </a:r>
                    <a:r>
                      <a:rPr lang="ja-JP" altLang="en-US" sz="2000" dirty="0">
                        <a:solidFill>
                          <a:prstClr val="black"/>
                        </a:solidFill>
                        <a:latin typeface="MS PGothic" panose="020B0600070205080204" pitchFamily="34" charset="-128"/>
                        <a:ea typeface="MS PGothic" panose="020B0600070205080204" pitchFamily="34" charset="-128"/>
                      </a:rPr>
                      <a:t>さん</a:t>
                    </a:r>
                  </a:p>
                </p:txBody>
              </p:sp>
              <p:pic>
                <p:nvPicPr>
                  <p:cNvPr id="34" name="グラフィックス 33" descr="User">
                    <a:extLst>
                      <a:ext uri="{FF2B5EF4-FFF2-40B4-BE49-F238E27FC236}">
                        <a16:creationId xmlns:a16="http://schemas.microsoft.com/office/drawing/2014/main" xmlns="" id="{060209A3-39E1-A740-88B3-297F6756BFE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3264" y="4769976"/>
                    <a:ext cx="867481" cy="914400"/>
                  </a:xfrm>
                  <a:prstGeom prst="rect">
                    <a:avLst/>
                  </a:prstGeom>
                </p:spPr>
              </p:pic>
            </p:grpSp>
            <p:grpSp>
              <p:nvGrpSpPr>
                <p:cNvPr id="30" name="グループ化 29">
                  <a:extLst>
                    <a:ext uri="{FF2B5EF4-FFF2-40B4-BE49-F238E27FC236}">
                      <a16:creationId xmlns:a16="http://schemas.microsoft.com/office/drawing/2014/main" xmlns="" id="{1B200722-F720-7D46-BBF3-E26B0D9F9643}"/>
                    </a:ext>
                  </a:extLst>
                </p:cNvPr>
                <p:cNvGrpSpPr/>
                <p:nvPr/>
              </p:nvGrpSpPr>
              <p:grpSpPr>
                <a:xfrm>
                  <a:off x="3406441" y="4261427"/>
                  <a:ext cx="871607" cy="1182980"/>
                  <a:chOff x="3072290" y="4767483"/>
                  <a:chExt cx="867481" cy="1182980"/>
                </a:xfrm>
              </p:grpSpPr>
              <p:sp>
                <p:nvSpPr>
                  <p:cNvPr id="31" name="テキスト ボックス 30">
                    <a:extLst>
                      <a:ext uri="{FF2B5EF4-FFF2-40B4-BE49-F238E27FC236}">
                        <a16:creationId xmlns:a16="http://schemas.microsoft.com/office/drawing/2014/main" xmlns="" id="{288D2B47-4E80-0345-B4B0-B7923BFA56EA}"/>
                      </a:ext>
                    </a:extLst>
                  </p:cNvPr>
                  <p:cNvSpPr txBox="1"/>
                  <p:nvPr/>
                </p:nvSpPr>
                <p:spPr>
                  <a:xfrm>
                    <a:off x="3078124" y="5550353"/>
                    <a:ext cx="861647" cy="400110"/>
                  </a:xfrm>
                  <a:prstGeom prst="rect">
                    <a:avLst/>
                  </a:prstGeom>
                  <a:noFill/>
                </p:spPr>
                <p:txBody>
                  <a:bodyPr wrap="square" rtlCol="0">
                    <a:spAutoFit/>
                  </a:bodyPr>
                  <a:lstStyle/>
                  <a:p>
                    <a:pPr algn="ctr">
                      <a:defRPr/>
                    </a:pPr>
                    <a:r>
                      <a:rPr lang="en-US" altLang="ja-JP" sz="2000" dirty="0">
                        <a:solidFill>
                          <a:prstClr val="black"/>
                        </a:solidFill>
                        <a:latin typeface="MS PGothic" panose="020B0600070205080204" pitchFamily="34" charset="-128"/>
                        <a:ea typeface="MS PGothic" panose="020B0600070205080204" pitchFamily="34" charset="-128"/>
                      </a:rPr>
                      <a:t>B</a:t>
                    </a:r>
                    <a:r>
                      <a:rPr lang="ja-JP" altLang="en-US" sz="2000" dirty="0">
                        <a:solidFill>
                          <a:prstClr val="black"/>
                        </a:solidFill>
                        <a:latin typeface="MS PGothic" panose="020B0600070205080204" pitchFamily="34" charset="-128"/>
                        <a:ea typeface="MS PGothic" panose="020B0600070205080204" pitchFamily="34" charset="-128"/>
                      </a:rPr>
                      <a:t>さん</a:t>
                    </a:r>
                  </a:p>
                </p:txBody>
              </p:sp>
              <p:pic>
                <p:nvPicPr>
                  <p:cNvPr id="32" name="グラフィックス 31" descr="User">
                    <a:extLst>
                      <a:ext uri="{FF2B5EF4-FFF2-40B4-BE49-F238E27FC236}">
                        <a16:creationId xmlns:a16="http://schemas.microsoft.com/office/drawing/2014/main" xmlns="" id="{2D695C3A-F470-2046-99DD-0AE3A8024C1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072290" y="4767483"/>
                    <a:ext cx="867481" cy="914400"/>
                  </a:xfrm>
                  <a:prstGeom prst="rect">
                    <a:avLst/>
                  </a:prstGeom>
                </p:spPr>
              </p:pic>
            </p:grpSp>
          </p:grpSp>
          <p:sp>
            <p:nvSpPr>
              <p:cNvPr id="25" name="右矢印 24">
                <a:extLst>
                  <a:ext uri="{FF2B5EF4-FFF2-40B4-BE49-F238E27FC236}">
                    <a16:creationId xmlns:a16="http://schemas.microsoft.com/office/drawing/2014/main" xmlns="" id="{E2130E73-4303-D045-BB4C-CCF973EC96F6}"/>
                  </a:ext>
                </a:extLst>
              </p:cNvPr>
              <p:cNvSpPr/>
              <p:nvPr/>
            </p:nvSpPr>
            <p:spPr>
              <a:xfrm rot="10800000">
                <a:off x="1497175" y="4669738"/>
                <a:ext cx="2194320" cy="281355"/>
              </a:xfrm>
              <a:prstGeom prst="rightArrow">
                <a:avLst>
                  <a:gd name="adj1" fmla="val 49446"/>
                  <a:gd name="adj2"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ja-JP" altLang="en-US">
                  <a:solidFill>
                    <a:prstClr val="white"/>
                  </a:solidFill>
                  <a:latin typeface="Tsukushi A Round Gothic" panose="02020400000000000000" pitchFamily="18" charset="-128"/>
                  <a:ea typeface="Tsukushi A Round Gothic" panose="02020400000000000000" pitchFamily="18" charset="-128"/>
                </a:endParaRPr>
              </a:p>
            </p:txBody>
          </p:sp>
          <p:sp>
            <p:nvSpPr>
              <p:cNvPr id="26" name="テキスト ボックス 25">
                <a:extLst>
                  <a:ext uri="{FF2B5EF4-FFF2-40B4-BE49-F238E27FC236}">
                    <a16:creationId xmlns:a16="http://schemas.microsoft.com/office/drawing/2014/main" xmlns="" id="{D8C6AFEE-F0B4-0044-B235-688F86AA92D3}"/>
                  </a:ext>
                </a:extLst>
              </p:cNvPr>
              <p:cNvSpPr txBox="1"/>
              <p:nvPr/>
            </p:nvSpPr>
            <p:spPr>
              <a:xfrm>
                <a:off x="1529266" y="3999138"/>
                <a:ext cx="2096009" cy="369332"/>
              </a:xfrm>
              <a:prstGeom prst="rect">
                <a:avLst/>
              </a:prstGeom>
              <a:noFill/>
            </p:spPr>
            <p:txBody>
              <a:bodyPr wrap="square" rtlCol="0">
                <a:spAutoFit/>
              </a:bodyPr>
              <a:lstStyle/>
              <a:p>
                <a:pPr algn="ctr"/>
                <a:r>
                  <a:rPr kumimoji="1" lang="ja-JP" altLang="en-US">
                    <a:latin typeface="MS PGothic" panose="020B0600070205080204" pitchFamily="34" charset="-128"/>
                    <a:ea typeface="MS PGothic" panose="020B0600070205080204" pitchFamily="34" charset="-128"/>
                  </a:rPr>
                  <a:t>「不細工だね」</a:t>
                </a:r>
              </a:p>
            </p:txBody>
          </p:sp>
          <p:sp>
            <p:nvSpPr>
              <p:cNvPr id="27" name="テキスト ボックス 26">
                <a:extLst>
                  <a:ext uri="{FF2B5EF4-FFF2-40B4-BE49-F238E27FC236}">
                    <a16:creationId xmlns:a16="http://schemas.microsoft.com/office/drawing/2014/main" xmlns="" id="{DAFFDE24-C693-6E45-963A-B4C9DB1B3690}"/>
                  </a:ext>
                </a:extLst>
              </p:cNvPr>
              <p:cNvSpPr txBox="1"/>
              <p:nvPr/>
            </p:nvSpPr>
            <p:spPr>
              <a:xfrm>
                <a:off x="2082284" y="4951094"/>
                <a:ext cx="989972" cy="369332"/>
              </a:xfrm>
              <a:prstGeom prst="rect">
                <a:avLst/>
              </a:prstGeom>
              <a:noFill/>
            </p:spPr>
            <p:txBody>
              <a:bodyPr wrap="square" rtlCol="0">
                <a:spAutoFit/>
              </a:bodyPr>
              <a:lstStyle/>
              <a:p>
                <a:pPr algn="ctr"/>
                <a:r>
                  <a:rPr lang="ja-JP" altLang="en-US">
                    <a:latin typeface="MS PGothic" panose="020B0600070205080204" pitchFamily="34" charset="-128"/>
                    <a:ea typeface="MS PGothic" panose="020B0600070205080204" pitchFamily="34" charset="-128"/>
                  </a:rPr>
                  <a:t>悪</a:t>
                </a:r>
                <a:r>
                  <a:rPr kumimoji="1" lang="ja-JP" altLang="en-US">
                    <a:latin typeface="MS PGothic" panose="020B0600070205080204" pitchFamily="34" charset="-128"/>
                    <a:ea typeface="MS PGothic" panose="020B0600070205080204" pitchFamily="34" charset="-128"/>
                  </a:rPr>
                  <a:t>印象</a:t>
                </a:r>
              </a:p>
            </p:txBody>
          </p:sp>
        </p:grpSp>
      </p:grpSp>
      <p:sp>
        <p:nvSpPr>
          <p:cNvPr id="36" name="下矢印 35">
            <a:extLst>
              <a:ext uri="{FF2B5EF4-FFF2-40B4-BE49-F238E27FC236}">
                <a16:creationId xmlns:a16="http://schemas.microsoft.com/office/drawing/2014/main" xmlns="" id="{1C403800-4C3F-974D-BD65-5A378EDFE32C}"/>
              </a:ext>
            </a:extLst>
          </p:cNvPr>
          <p:cNvSpPr/>
          <p:nvPr/>
        </p:nvSpPr>
        <p:spPr>
          <a:xfrm>
            <a:off x="4026242" y="4356083"/>
            <a:ext cx="1099073" cy="56989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7" name="テキスト ボックス 36">
            <a:extLst>
              <a:ext uri="{FF2B5EF4-FFF2-40B4-BE49-F238E27FC236}">
                <a16:creationId xmlns:a16="http://schemas.microsoft.com/office/drawing/2014/main" xmlns="" id="{4F6891D9-4102-9143-AC85-6048ED07BBD7}"/>
              </a:ext>
            </a:extLst>
          </p:cNvPr>
          <p:cNvSpPr txBox="1"/>
          <p:nvPr/>
        </p:nvSpPr>
        <p:spPr>
          <a:xfrm>
            <a:off x="1191457" y="5061077"/>
            <a:ext cx="677559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文章中の</a:t>
            </a:r>
            <a:r>
              <a:rPr kumimoji="1" lang="ja-JP" altLang="en-US" sz="3200" b="0" i="0" u="none" strike="noStrike" kern="1200" cap="none" spc="0" normalizeH="0" baseline="0" noProof="0" dirty="0">
                <a:ln>
                  <a:noFill/>
                </a:ln>
                <a:solidFill>
                  <a:schemeClr val="accent2"/>
                </a:solidFill>
                <a:effectLst/>
                <a:uLnTx/>
                <a:uFillTx/>
                <a:latin typeface="Calibri" panose="020F0502020204030204"/>
                <a:ea typeface="ＭＳ Ｐゴシック" panose="020B0600070205080204" pitchFamily="50" charset="-128"/>
                <a:cs typeface="+mn-cs"/>
              </a:rPr>
              <a:t>好意</a:t>
            </a:r>
            <a:r>
              <a:rPr kumimoji="1"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a:t>
            </a:r>
            <a:r>
              <a:rPr kumimoji="1" lang="ja-JP" altLang="en-US" sz="3200" b="0" i="0"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50" charset="-128"/>
                <a:cs typeface="+mn-cs"/>
              </a:rPr>
              <a:t>悪意</a:t>
            </a:r>
            <a:r>
              <a:rPr kumimoji="1" lang="ja-JP"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を表す表現が重要</a:t>
            </a: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1396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14FAFD8-75F5-284D-8833-20BE0E3B19B0}"/>
              </a:ext>
            </a:extLst>
          </p:cNvPr>
          <p:cNvSpPr>
            <a:spLocks noGrp="1"/>
          </p:cNvSpPr>
          <p:nvPr>
            <p:ph type="title"/>
          </p:nvPr>
        </p:nvSpPr>
        <p:spPr>
          <a:xfrm>
            <a:off x="191680" y="136524"/>
            <a:ext cx="8952320" cy="549274"/>
          </a:xfrm>
        </p:spPr>
        <p:txBody>
          <a:bodyPr/>
          <a:lstStyle/>
          <a:p>
            <a:r>
              <a:rPr lang="ja-JP" altLang="en-US" sz="2800"/>
              <a:t>好意と悪意の表現の可視化による文章推敲支援システム</a:t>
            </a:r>
            <a:endParaRPr kumimoji="1" lang="ja-JP" altLang="en-US" sz="2800"/>
          </a:p>
        </p:txBody>
      </p:sp>
      <p:sp>
        <p:nvSpPr>
          <p:cNvPr id="4" name="日付プレースホルダー 3">
            <a:extLst>
              <a:ext uri="{FF2B5EF4-FFF2-40B4-BE49-F238E27FC236}">
                <a16:creationId xmlns:a16="http://schemas.microsoft.com/office/drawing/2014/main" xmlns="" id="{BBB3CFF0-E874-764D-9F04-6AF54732F531}"/>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775BA31F-520A-4B43-BF10-CB70A56C542D}"/>
              </a:ext>
            </a:extLst>
          </p:cNvPr>
          <p:cNvSpPr>
            <a:spLocks noGrp="1"/>
          </p:cNvSpPr>
          <p:nvPr>
            <p:ph type="sldNum" sz="quarter" idx="12"/>
          </p:nvPr>
        </p:nvSpPr>
        <p:spPr/>
        <p:txBody>
          <a:bodyPr/>
          <a:lstStyle/>
          <a:p>
            <a:fld id="{3A98EE3D-8CD1-4C3F-BD1C-C98C9596463C}" type="slidenum">
              <a:rPr lang="en-US" smtClean="0"/>
              <a:t>7</a:t>
            </a:fld>
            <a:endParaRPr lang="en-US" dirty="0"/>
          </a:p>
        </p:txBody>
      </p:sp>
      <p:grpSp>
        <p:nvGrpSpPr>
          <p:cNvPr id="36" name="グループ化 35">
            <a:extLst>
              <a:ext uri="{FF2B5EF4-FFF2-40B4-BE49-F238E27FC236}">
                <a16:creationId xmlns:a16="http://schemas.microsoft.com/office/drawing/2014/main" xmlns="" id="{B485572B-96FC-6E47-830D-B6B058454862}"/>
              </a:ext>
            </a:extLst>
          </p:cNvPr>
          <p:cNvGrpSpPr/>
          <p:nvPr/>
        </p:nvGrpSpPr>
        <p:grpSpPr>
          <a:xfrm>
            <a:off x="407383" y="1212148"/>
            <a:ext cx="8329233" cy="5130452"/>
            <a:chOff x="170329" y="88412"/>
            <a:chExt cx="11851341" cy="6393068"/>
          </a:xfrm>
        </p:grpSpPr>
        <p:sp>
          <p:nvSpPr>
            <p:cNvPr id="37" name="角丸四角形 36">
              <a:extLst>
                <a:ext uri="{FF2B5EF4-FFF2-40B4-BE49-F238E27FC236}">
                  <a16:creationId xmlns:a16="http://schemas.microsoft.com/office/drawing/2014/main" xmlns="" id="{54D9681B-7922-5649-909B-FB1DF3D4B81F}"/>
                </a:ext>
              </a:extLst>
            </p:cNvPr>
            <p:cNvSpPr/>
            <p:nvPr/>
          </p:nvSpPr>
          <p:spPr>
            <a:xfrm>
              <a:off x="170329" y="1539137"/>
              <a:ext cx="11851341" cy="4942343"/>
            </a:xfrm>
            <a:prstGeom prst="roundRect">
              <a:avLst>
                <a:gd name="adj" fmla="val 6873"/>
              </a:avLst>
            </a:prstGeom>
            <a:noFill/>
            <a:ln w="38100">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xmlns="" id="{D61F8751-D4A1-0745-AE80-C82045F45EA3}"/>
                </a:ext>
              </a:extLst>
            </p:cNvPr>
            <p:cNvSpPr txBox="1"/>
            <p:nvPr/>
          </p:nvSpPr>
          <p:spPr>
            <a:xfrm>
              <a:off x="5531224" y="866273"/>
              <a:ext cx="1129553" cy="553997"/>
            </a:xfrm>
            <a:prstGeom prst="rect">
              <a:avLst/>
            </a:prstGeom>
            <a:noFill/>
          </p:spPr>
          <p:txBody>
            <a:bodyPr wrap="square" rtlCol="0">
              <a:spAutoFit/>
            </a:bodyPr>
            <a:lstStyle/>
            <a:p>
              <a:pPr algn="ctr"/>
              <a:r>
                <a:rPr lang="ja-JP" altLang="en-US" sz="2100" dirty="0"/>
                <a:t>文章</a:t>
              </a:r>
            </a:p>
          </p:txBody>
        </p:sp>
        <p:sp>
          <p:nvSpPr>
            <p:cNvPr id="39" name="角丸四角形 38">
              <a:extLst>
                <a:ext uri="{FF2B5EF4-FFF2-40B4-BE49-F238E27FC236}">
                  <a16:creationId xmlns:a16="http://schemas.microsoft.com/office/drawing/2014/main" xmlns="" id="{732912F2-69C1-3B48-824B-A72449F808F5}"/>
                </a:ext>
              </a:extLst>
            </p:cNvPr>
            <p:cNvSpPr/>
            <p:nvPr/>
          </p:nvSpPr>
          <p:spPr>
            <a:xfrm>
              <a:off x="6118410" y="2011745"/>
              <a:ext cx="4760260" cy="424545"/>
            </a:xfrm>
            <a:prstGeom prst="roundRect">
              <a:avLst>
                <a:gd name="adj" fmla="val 20762"/>
              </a:avLst>
            </a:prstGeom>
            <a:noFill/>
            <a:ln w="38100">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好意と悪意を表す単語の抽出</a:t>
              </a:r>
            </a:p>
          </p:txBody>
        </p:sp>
        <p:sp>
          <p:nvSpPr>
            <p:cNvPr id="40" name="角丸四角形 39">
              <a:extLst>
                <a:ext uri="{FF2B5EF4-FFF2-40B4-BE49-F238E27FC236}">
                  <a16:creationId xmlns:a16="http://schemas.microsoft.com/office/drawing/2014/main" xmlns="" id="{B7654CA6-E5EC-374E-98E3-15C75B5BD867}"/>
                </a:ext>
              </a:extLst>
            </p:cNvPr>
            <p:cNvSpPr/>
            <p:nvPr/>
          </p:nvSpPr>
          <p:spPr>
            <a:xfrm>
              <a:off x="1277470" y="2011745"/>
              <a:ext cx="4410635" cy="424545"/>
            </a:xfrm>
            <a:prstGeom prst="roundRect">
              <a:avLst>
                <a:gd name="adj" fmla="val 20762"/>
              </a:avLst>
            </a:prstGeom>
            <a:noFill/>
            <a:ln w="38100">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好意と悪意を表す文の抽出</a:t>
              </a:r>
            </a:p>
          </p:txBody>
        </p:sp>
        <p:grpSp>
          <p:nvGrpSpPr>
            <p:cNvPr id="41" name="グループ化 40">
              <a:extLst>
                <a:ext uri="{FF2B5EF4-FFF2-40B4-BE49-F238E27FC236}">
                  <a16:creationId xmlns:a16="http://schemas.microsoft.com/office/drawing/2014/main" xmlns="" id="{BF913E71-A71C-1543-8B08-E1047916EFEB}"/>
                </a:ext>
              </a:extLst>
            </p:cNvPr>
            <p:cNvGrpSpPr/>
            <p:nvPr/>
          </p:nvGrpSpPr>
          <p:grpSpPr>
            <a:xfrm>
              <a:off x="726141" y="2660824"/>
              <a:ext cx="10479741" cy="2695211"/>
              <a:chOff x="1277470" y="2506564"/>
              <a:chExt cx="9601200" cy="2724339"/>
            </a:xfrm>
          </p:grpSpPr>
          <p:sp>
            <p:nvSpPr>
              <p:cNvPr id="59" name="角丸四角形 58">
                <a:extLst>
                  <a:ext uri="{FF2B5EF4-FFF2-40B4-BE49-F238E27FC236}">
                    <a16:creationId xmlns:a16="http://schemas.microsoft.com/office/drawing/2014/main" xmlns="" id="{E5C5F7A7-7A1C-FD4F-84CA-9BC3C1E1B63D}"/>
                  </a:ext>
                </a:extLst>
              </p:cNvPr>
              <p:cNvSpPr/>
              <p:nvPr/>
            </p:nvSpPr>
            <p:spPr>
              <a:xfrm>
                <a:off x="1277470" y="2509418"/>
                <a:ext cx="9601200" cy="2721485"/>
              </a:xfrm>
              <a:prstGeom prst="roundRect">
                <a:avLst>
                  <a:gd name="adj" fmla="val 6873"/>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0" name="テキスト ボックス 59">
                <a:extLst>
                  <a:ext uri="{FF2B5EF4-FFF2-40B4-BE49-F238E27FC236}">
                    <a16:creationId xmlns:a16="http://schemas.microsoft.com/office/drawing/2014/main" xmlns="" id="{CD164CEC-0A40-4940-817B-929A27C9E48D}"/>
                  </a:ext>
                </a:extLst>
              </p:cNvPr>
              <p:cNvSpPr txBox="1"/>
              <p:nvPr/>
            </p:nvSpPr>
            <p:spPr>
              <a:xfrm>
                <a:off x="3702423" y="2506564"/>
                <a:ext cx="4787154" cy="497764"/>
              </a:xfrm>
              <a:prstGeom prst="rect">
                <a:avLst/>
              </a:prstGeom>
              <a:noFill/>
            </p:spPr>
            <p:txBody>
              <a:bodyPr wrap="square" rtlCol="0">
                <a:spAutoFit/>
              </a:bodyPr>
              <a:lstStyle/>
              <a:p>
                <a:pPr algn="ctr"/>
                <a:r>
                  <a:rPr lang="ja-JP" altLang="en-US"/>
                  <a:t>文章推敲支援インタフェース</a:t>
                </a:r>
                <a:endParaRPr lang="ja-JP" altLang="en-US" dirty="0"/>
              </a:p>
            </p:txBody>
          </p:sp>
        </p:grpSp>
        <p:sp>
          <p:nvSpPr>
            <p:cNvPr id="42" name="角丸四角形 41">
              <a:extLst>
                <a:ext uri="{FF2B5EF4-FFF2-40B4-BE49-F238E27FC236}">
                  <a16:creationId xmlns:a16="http://schemas.microsoft.com/office/drawing/2014/main" xmlns="" id="{58DDAA14-E9C6-F141-BB65-C3E8FA467206}"/>
                </a:ext>
              </a:extLst>
            </p:cNvPr>
            <p:cNvSpPr/>
            <p:nvPr/>
          </p:nvSpPr>
          <p:spPr>
            <a:xfrm>
              <a:off x="5423646" y="5767918"/>
              <a:ext cx="1465726" cy="479802"/>
            </a:xfrm>
            <a:prstGeom prst="roundRect">
              <a:avLst>
                <a:gd name="adj" fmla="val 20762"/>
              </a:avLst>
            </a:prstGeom>
            <a:noFill/>
            <a:ln w="38100">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100" dirty="0">
                  <a:solidFill>
                    <a:schemeClr val="tx1"/>
                  </a:solidFill>
                </a:rPr>
                <a:t>ユーザ</a:t>
              </a:r>
            </a:p>
          </p:txBody>
        </p:sp>
        <p:sp>
          <p:nvSpPr>
            <p:cNvPr id="43" name="右矢印 42">
              <a:extLst>
                <a:ext uri="{FF2B5EF4-FFF2-40B4-BE49-F238E27FC236}">
                  <a16:creationId xmlns:a16="http://schemas.microsoft.com/office/drawing/2014/main" xmlns="" id="{38B9D80D-6797-6D40-8457-621C1A0BCEB4}"/>
                </a:ext>
              </a:extLst>
            </p:cNvPr>
            <p:cNvSpPr/>
            <p:nvPr/>
          </p:nvSpPr>
          <p:spPr>
            <a:xfrm rot="5400000">
              <a:off x="5841945" y="4921627"/>
              <a:ext cx="508108" cy="990598"/>
            </a:xfrm>
            <a:prstGeom prst="rightArrow">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屈折矢印 43">
              <a:extLst>
                <a:ext uri="{FF2B5EF4-FFF2-40B4-BE49-F238E27FC236}">
                  <a16:creationId xmlns:a16="http://schemas.microsoft.com/office/drawing/2014/main" xmlns="" id="{9C047FA2-6C3A-2C46-83B8-86C373B98541}"/>
                </a:ext>
              </a:extLst>
            </p:cNvPr>
            <p:cNvSpPr/>
            <p:nvPr/>
          </p:nvSpPr>
          <p:spPr>
            <a:xfrm flipH="1" flipV="1">
              <a:off x="3061451" y="978415"/>
              <a:ext cx="2241176" cy="897152"/>
            </a:xfrm>
            <a:prstGeom prst="bentUpArrow">
              <a:avLst>
                <a:gd name="adj1" fmla="val 17461"/>
                <a:gd name="adj2" fmla="val 20337"/>
                <a:gd name="adj3" fmla="val 25000"/>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L 字 44">
              <a:extLst>
                <a:ext uri="{FF2B5EF4-FFF2-40B4-BE49-F238E27FC236}">
                  <a16:creationId xmlns:a16="http://schemas.microsoft.com/office/drawing/2014/main" xmlns="" id="{FDC9A043-440B-4245-87E2-BD5196DDB567}"/>
                </a:ext>
              </a:extLst>
            </p:cNvPr>
            <p:cNvSpPr/>
            <p:nvPr/>
          </p:nvSpPr>
          <p:spPr>
            <a:xfrm flipH="1">
              <a:off x="7063062" y="88412"/>
              <a:ext cx="4698631" cy="5960277"/>
            </a:xfrm>
            <a:prstGeom prst="corner">
              <a:avLst>
                <a:gd name="adj1" fmla="val 4272"/>
                <a:gd name="adj2" fmla="val 4875"/>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角丸四角形 45">
              <a:extLst>
                <a:ext uri="{FF2B5EF4-FFF2-40B4-BE49-F238E27FC236}">
                  <a16:creationId xmlns:a16="http://schemas.microsoft.com/office/drawing/2014/main" xmlns="" id="{65E8B3C3-0E24-3E43-9A28-841D118683C7}"/>
                </a:ext>
              </a:extLst>
            </p:cNvPr>
            <p:cNvSpPr/>
            <p:nvPr/>
          </p:nvSpPr>
          <p:spPr>
            <a:xfrm>
              <a:off x="3405973" y="3140980"/>
              <a:ext cx="5385210" cy="611642"/>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a:t>
              </a:r>
              <a:r>
                <a:rPr lang="ja-JP" altLang="en-US">
                  <a:solidFill>
                    <a:schemeClr val="tx1"/>
                  </a:solidFill>
                </a:rPr>
                <a:t>を表す単語</a:t>
              </a:r>
              <a:r>
                <a:rPr lang="ja-JP" altLang="en-US" dirty="0">
                  <a:solidFill>
                    <a:schemeClr val="tx1"/>
                  </a:solidFill>
                </a:rPr>
                <a:t>と文の可視化</a:t>
              </a:r>
            </a:p>
          </p:txBody>
        </p:sp>
        <p:sp>
          <p:nvSpPr>
            <p:cNvPr id="47" name="角丸四角形 46">
              <a:extLst>
                <a:ext uri="{FF2B5EF4-FFF2-40B4-BE49-F238E27FC236}">
                  <a16:creationId xmlns:a16="http://schemas.microsoft.com/office/drawing/2014/main" xmlns="" id="{DB76BDC5-0897-554E-B260-EACCAC23381D}"/>
                </a:ext>
              </a:extLst>
            </p:cNvPr>
            <p:cNvSpPr/>
            <p:nvPr/>
          </p:nvSpPr>
          <p:spPr>
            <a:xfrm>
              <a:off x="1104661" y="4049501"/>
              <a:ext cx="2474781" cy="1018148"/>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文の好意</a:t>
              </a:r>
              <a:r>
                <a:rPr lang="ja-JP" altLang="en-US" dirty="0">
                  <a:solidFill>
                    <a:schemeClr val="tx1"/>
                  </a:solidFill>
                </a:rPr>
                <a:t>悪意度合表示機能</a:t>
              </a:r>
            </a:p>
          </p:txBody>
        </p:sp>
        <p:sp>
          <p:nvSpPr>
            <p:cNvPr id="48" name="角丸四角形 47">
              <a:extLst>
                <a:ext uri="{FF2B5EF4-FFF2-40B4-BE49-F238E27FC236}">
                  <a16:creationId xmlns:a16="http://schemas.microsoft.com/office/drawing/2014/main" xmlns="" id="{D99C6F2C-DF68-934C-BB18-3C97D5418F96}"/>
                </a:ext>
              </a:extLst>
            </p:cNvPr>
            <p:cNvSpPr/>
            <p:nvPr/>
          </p:nvSpPr>
          <p:spPr>
            <a:xfrm>
              <a:off x="3821453" y="4049501"/>
              <a:ext cx="2704291" cy="1022133"/>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文章修正</a:t>
              </a:r>
              <a:r>
                <a:rPr lang="ja-JP" altLang="en-US">
                  <a:solidFill>
                    <a:schemeClr val="tx1"/>
                  </a:solidFill>
                </a:rPr>
                <a:t>を促すメッセージ</a:t>
              </a:r>
              <a:endParaRPr lang="en-US" altLang="ja-JP" dirty="0">
                <a:solidFill>
                  <a:schemeClr val="tx1"/>
                </a:solidFill>
              </a:endParaRPr>
            </a:p>
            <a:p>
              <a:pPr algn="ctr"/>
              <a:r>
                <a:rPr lang="ja-JP" altLang="en-US">
                  <a:solidFill>
                    <a:schemeClr val="tx1"/>
                  </a:solidFill>
                </a:rPr>
                <a:t>表示</a:t>
              </a:r>
              <a:r>
                <a:rPr lang="ja-JP" altLang="en-US" dirty="0">
                  <a:solidFill>
                    <a:schemeClr val="tx1"/>
                  </a:solidFill>
                </a:rPr>
                <a:t>機能</a:t>
              </a:r>
            </a:p>
          </p:txBody>
        </p:sp>
        <p:sp>
          <p:nvSpPr>
            <p:cNvPr id="49" name="角丸四角形 48">
              <a:extLst>
                <a:ext uri="{FF2B5EF4-FFF2-40B4-BE49-F238E27FC236}">
                  <a16:creationId xmlns:a16="http://schemas.microsoft.com/office/drawing/2014/main" xmlns="" id="{07DA3E83-7659-3A46-9100-E71F00A15861}"/>
                </a:ext>
              </a:extLst>
            </p:cNvPr>
            <p:cNvSpPr/>
            <p:nvPr/>
          </p:nvSpPr>
          <p:spPr>
            <a:xfrm>
              <a:off x="6767934" y="4057524"/>
              <a:ext cx="1899576" cy="1018148"/>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スコア表示機能</a:t>
              </a:r>
              <a:endParaRPr lang="ja-JP" altLang="en-US" dirty="0">
                <a:solidFill>
                  <a:schemeClr val="tx1"/>
                </a:solidFill>
              </a:endParaRPr>
            </a:p>
          </p:txBody>
        </p:sp>
        <p:sp>
          <p:nvSpPr>
            <p:cNvPr id="50" name="角丸四角形 49">
              <a:extLst>
                <a:ext uri="{FF2B5EF4-FFF2-40B4-BE49-F238E27FC236}">
                  <a16:creationId xmlns:a16="http://schemas.microsoft.com/office/drawing/2014/main" xmlns="" id="{808D7A42-BBC4-6848-9060-B54754DD416A}"/>
                </a:ext>
              </a:extLst>
            </p:cNvPr>
            <p:cNvSpPr/>
            <p:nvPr/>
          </p:nvSpPr>
          <p:spPr>
            <a:xfrm>
              <a:off x="8909704" y="4057524"/>
              <a:ext cx="1881313" cy="996115"/>
            </a:xfrm>
            <a:prstGeom prst="roundRect">
              <a:avLst>
                <a:gd name="adj" fmla="val 20762"/>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編集機能</a:t>
              </a:r>
              <a:endParaRPr lang="ja-JP" altLang="en-US" dirty="0">
                <a:solidFill>
                  <a:schemeClr val="tx1"/>
                </a:solidFill>
              </a:endParaRPr>
            </a:p>
          </p:txBody>
        </p:sp>
        <p:sp>
          <p:nvSpPr>
            <p:cNvPr id="51" name="屈折矢印 50">
              <a:extLst>
                <a:ext uri="{FF2B5EF4-FFF2-40B4-BE49-F238E27FC236}">
                  <a16:creationId xmlns:a16="http://schemas.microsoft.com/office/drawing/2014/main" xmlns="" id="{FCF6EFDF-A7B6-FA4F-BA57-BFAD882735EA}"/>
                </a:ext>
              </a:extLst>
            </p:cNvPr>
            <p:cNvSpPr/>
            <p:nvPr/>
          </p:nvSpPr>
          <p:spPr>
            <a:xfrm flipV="1">
              <a:off x="6889372" y="978415"/>
              <a:ext cx="2241176" cy="897152"/>
            </a:xfrm>
            <a:prstGeom prst="bentUpArrow">
              <a:avLst>
                <a:gd name="adj1" fmla="val 17461"/>
                <a:gd name="adj2" fmla="val 20337"/>
                <a:gd name="adj3" fmla="val 25000"/>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2" name="屈折矢印 51">
              <a:extLst>
                <a:ext uri="{FF2B5EF4-FFF2-40B4-BE49-F238E27FC236}">
                  <a16:creationId xmlns:a16="http://schemas.microsoft.com/office/drawing/2014/main" xmlns="" id="{936C40D4-B715-D242-B679-BE5E75D68F8D}"/>
                </a:ext>
              </a:extLst>
            </p:cNvPr>
            <p:cNvSpPr/>
            <p:nvPr/>
          </p:nvSpPr>
          <p:spPr>
            <a:xfrm rot="16200000" flipH="1" flipV="1">
              <a:off x="2232032" y="2553872"/>
              <a:ext cx="1106996" cy="1004048"/>
            </a:xfrm>
            <a:prstGeom prst="bentUpArrow">
              <a:avLst>
                <a:gd name="adj1" fmla="val 17461"/>
                <a:gd name="adj2" fmla="val 20337"/>
                <a:gd name="adj3" fmla="val 25000"/>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3" name="屈折矢印 52">
              <a:extLst>
                <a:ext uri="{FF2B5EF4-FFF2-40B4-BE49-F238E27FC236}">
                  <a16:creationId xmlns:a16="http://schemas.microsoft.com/office/drawing/2014/main" xmlns="" id="{B9A29A64-27DA-C246-9272-1B1B9D823FA5}"/>
                </a:ext>
              </a:extLst>
            </p:cNvPr>
            <p:cNvSpPr/>
            <p:nvPr/>
          </p:nvSpPr>
          <p:spPr>
            <a:xfrm rot="5400000" flipV="1">
              <a:off x="8858229" y="2553872"/>
              <a:ext cx="1106996" cy="1004048"/>
            </a:xfrm>
            <a:prstGeom prst="bentUpArrow">
              <a:avLst>
                <a:gd name="adj1" fmla="val 17461"/>
                <a:gd name="adj2" fmla="val 20337"/>
                <a:gd name="adj3" fmla="val 25000"/>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4" name="直線コネクタ 53">
              <a:extLst>
                <a:ext uri="{FF2B5EF4-FFF2-40B4-BE49-F238E27FC236}">
                  <a16:creationId xmlns:a16="http://schemas.microsoft.com/office/drawing/2014/main" xmlns="" id="{1CCD770F-48C8-254D-AF94-3DE5313B1E35}"/>
                </a:ext>
              </a:extLst>
            </p:cNvPr>
            <p:cNvCxnSpPr>
              <a:cxnSpLocks/>
              <a:stCxn id="46" idx="2"/>
              <a:endCxn id="47" idx="0"/>
            </p:cNvCxnSpPr>
            <p:nvPr/>
          </p:nvCxnSpPr>
          <p:spPr>
            <a:xfrm flipH="1">
              <a:off x="2342052" y="3752622"/>
              <a:ext cx="3756527" cy="29687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xmlns="" id="{449AC730-A253-2E48-ABE7-7280156E98C8}"/>
                </a:ext>
              </a:extLst>
            </p:cNvPr>
            <p:cNvCxnSpPr>
              <a:cxnSpLocks/>
              <a:stCxn id="46" idx="2"/>
              <a:endCxn id="48" idx="0"/>
            </p:cNvCxnSpPr>
            <p:nvPr/>
          </p:nvCxnSpPr>
          <p:spPr>
            <a:xfrm flipH="1">
              <a:off x="5173599" y="3752622"/>
              <a:ext cx="924979" cy="296879"/>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xmlns="" id="{E763F267-EAD7-334E-ABC6-32209500D743}"/>
                </a:ext>
              </a:extLst>
            </p:cNvPr>
            <p:cNvCxnSpPr>
              <a:cxnSpLocks/>
              <a:stCxn id="46" idx="2"/>
              <a:endCxn id="49" idx="0"/>
            </p:cNvCxnSpPr>
            <p:nvPr/>
          </p:nvCxnSpPr>
          <p:spPr>
            <a:xfrm>
              <a:off x="6098578" y="3752622"/>
              <a:ext cx="1619143" cy="30490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xmlns="" id="{2B6908E9-E6AA-A247-8BA9-76F06CEFF54F}"/>
                </a:ext>
              </a:extLst>
            </p:cNvPr>
            <p:cNvCxnSpPr>
              <a:cxnSpLocks/>
              <a:stCxn id="46" idx="2"/>
              <a:endCxn id="50" idx="0"/>
            </p:cNvCxnSpPr>
            <p:nvPr/>
          </p:nvCxnSpPr>
          <p:spPr>
            <a:xfrm>
              <a:off x="6098578" y="3752622"/>
              <a:ext cx="3751781" cy="304903"/>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8" name="屈折矢印 57">
              <a:extLst>
                <a:ext uri="{FF2B5EF4-FFF2-40B4-BE49-F238E27FC236}">
                  <a16:creationId xmlns:a16="http://schemas.microsoft.com/office/drawing/2014/main" xmlns="" id="{92FB34ED-97BC-DB47-BEE3-DE572F9B2867}"/>
                </a:ext>
              </a:extLst>
            </p:cNvPr>
            <p:cNvSpPr/>
            <p:nvPr/>
          </p:nvSpPr>
          <p:spPr>
            <a:xfrm flipH="1" flipV="1">
              <a:off x="5919536" y="88412"/>
              <a:ext cx="5824225" cy="750771"/>
            </a:xfrm>
            <a:prstGeom prst="bentUpArrow">
              <a:avLst>
                <a:gd name="adj1" fmla="val 25000"/>
                <a:gd name="adj2" fmla="val 21795"/>
                <a:gd name="adj3" fmla="val 25000"/>
              </a:avLst>
            </a:prstGeom>
            <a:solidFill>
              <a:srgbClr val="FF7C80"/>
            </a:solidFill>
            <a:ln>
              <a:solidFill>
                <a:srgbClr val="FF7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10" name="テキスト ボックス 109">
            <a:extLst>
              <a:ext uri="{FF2B5EF4-FFF2-40B4-BE49-F238E27FC236}">
                <a16:creationId xmlns:a16="http://schemas.microsoft.com/office/drawing/2014/main" xmlns="" id="{4677F1BA-41F8-2B44-A9AB-55A5EC253104}"/>
              </a:ext>
            </a:extLst>
          </p:cNvPr>
          <p:cNvSpPr txBox="1"/>
          <p:nvPr/>
        </p:nvSpPr>
        <p:spPr>
          <a:xfrm>
            <a:off x="5711761" y="5521682"/>
            <a:ext cx="2354877" cy="369332"/>
          </a:xfrm>
          <a:prstGeom prst="rect">
            <a:avLst/>
          </a:prstGeom>
          <a:noFill/>
        </p:spPr>
        <p:txBody>
          <a:bodyPr wrap="square" rtlCol="0">
            <a:spAutoFit/>
          </a:bodyPr>
          <a:lstStyle/>
          <a:p>
            <a:r>
              <a:rPr kumimoji="1" lang="ja-JP" altLang="en-US"/>
              <a:t>修正した文章</a:t>
            </a:r>
          </a:p>
        </p:txBody>
      </p:sp>
    </p:spTree>
    <p:extLst>
      <p:ext uri="{BB962C8B-B14F-4D97-AF65-F5344CB8AC3E}">
        <p14:creationId xmlns:p14="http://schemas.microsoft.com/office/powerpoint/2010/main" val="364905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14FAFD8-75F5-284D-8833-20BE0E3B19B0}"/>
              </a:ext>
            </a:extLst>
          </p:cNvPr>
          <p:cNvSpPr>
            <a:spLocks noGrp="1"/>
          </p:cNvSpPr>
          <p:nvPr>
            <p:ph type="title"/>
          </p:nvPr>
        </p:nvSpPr>
        <p:spPr>
          <a:xfrm>
            <a:off x="191680" y="136524"/>
            <a:ext cx="8952320" cy="549274"/>
          </a:xfrm>
        </p:spPr>
        <p:txBody>
          <a:bodyPr/>
          <a:lstStyle/>
          <a:p>
            <a:r>
              <a:rPr lang="ja-JP" altLang="en-US" sz="2800"/>
              <a:t>好意と悪意の表現の可視化による文章推敲支援システム</a:t>
            </a:r>
            <a:endParaRPr kumimoji="1" lang="ja-JP" altLang="en-US" sz="2800"/>
          </a:p>
        </p:txBody>
      </p:sp>
      <p:sp>
        <p:nvSpPr>
          <p:cNvPr id="4" name="日付プレースホルダー 3">
            <a:extLst>
              <a:ext uri="{FF2B5EF4-FFF2-40B4-BE49-F238E27FC236}">
                <a16:creationId xmlns:a16="http://schemas.microsoft.com/office/drawing/2014/main" xmlns="" id="{BBB3CFF0-E874-764D-9F04-6AF54732F531}"/>
              </a:ext>
            </a:extLst>
          </p:cNvPr>
          <p:cNvSpPr>
            <a:spLocks noGrp="1"/>
          </p:cNvSpPr>
          <p:nvPr>
            <p:ph type="dt" sz="half" idx="10"/>
          </p:nvPr>
        </p:nvSpPr>
        <p:spPr>
          <a:ln>
            <a:noFill/>
          </a:ln>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775BA31F-520A-4B43-BF10-CB70A56C542D}"/>
              </a:ext>
            </a:extLst>
          </p:cNvPr>
          <p:cNvSpPr>
            <a:spLocks noGrp="1"/>
          </p:cNvSpPr>
          <p:nvPr>
            <p:ph type="sldNum" sz="quarter" idx="12"/>
          </p:nvPr>
        </p:nvSpPr>
        <p:spPr>
          <a:ln>
            <a:noFill/>
          </a:ln>
        </p:spPr>
        <p:txBody>
          <a:bodyPr/>
          <a:lstStyle/>
          <a:p>
            <a:fld id="{3A98EE3D-8CD1-4C3F-BD1C-C98C9596463C}" type="slidenum">
              <a:rPr lang="en-US" smtClean="0"/>
              <a:t>8</a:t>
            </a:fld>
            <a:endParaRPr lang="en-US" dirty="0"/>
          </a:p>
        </p:txBody>
      </p:sp>
      <p:grpSp>
        <p:nvGrpSpPr>
          <p:cNvPr id="36" name="グループ化 35">
            <a:extLst>
              <a:ext uri="{FF2B5EF4-FFF2-40B4-BE49-F238E27FC236}">
                <a16:creationId xmlns:a16="http://schemas.microsoft.com/office/drawing/2014/main" xmlns="" id="{B485572B-96FC-6E47-830D-B6B058454862}"/>
              </a:ext>
            </a:extLst>
          </p:cNvPr>
          <p:cNvGrpSpPr/>
          <p:nvPr/>
        </p:nvGrpSpPr>
        <p:grpSpPr>
          <a:xfrm>
            <a:off x="407383" y="1212148"/>
            <a:ext cx="8329233" cy="5130452"/>
            <a:chOff x="170329" y="88412"/>
            <a:chExt cx="11851341" cy="6393068"/>
          </a:xfrm>
        </p:grpSpPr>
        <p:sp>
          <p:nvSpPr>
            <p:cNvPr id="37" name="角丸四角形 36">
              <a:extLst>
                <a:ext uri="{FF2B5EF4-FFF2-40B4-BE49-F238E27FC236}">
                  <a16:creationId xmlns:a16="http://schemas.microsoft.com/office/drawing/2014/main" xmlns="" id="{54D9681B-7922-5649-909B-FB1DF3D4B81F}"/>
                </a:ext>
              </a:extLst>
            </p:cNvPr>
            <p:cNvSpPr/>
            <p:nvPr/>
          </p:nvSpPr>
          <p:spPr>
            <a:xfrm>
              <a:off x="170329" y="1539137"/>
              <a:ext cx="11851341" cy="4942343"/>
            </a:xfrm>
            <a:prstGeom prst="roundRect">
              <a:avLst>
                <a:gd name="adj" fmla="val 687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xmlns="" id="{D61F8751-D4A1-0745-AE80-C82045F45EA3}"/>
                </a:ext>
              </a:extLst>
            </p:cNvPr>
            <p:cNvSpPr txBox="1"/>
            <p:nvPr/>
          </p:nvSpPr>
          <p:spPr>
            <a:xfrm>
              <a:off x="5531224" y="866273"/>
              <a:ext cx="1129553" cy="553997"/>
            </a:xfrm>
            <a:prstGeom prst="rect">
              <a:avLst/>
            </a:prstGeom>
            <a:noFill/>
            <a:ln>
              <a:noFill/>
            </a:ln>
          </p:spPr>
          <p:txBody>
            <a:bodyPr wrap="square" rtlCol="0">
              <a:spAutoFit/>
            </a:bodyPr>
            <a:lstStyle/>
            <a:p>
              <a:pPr algn="ctr"/>
              <a:r>
                <a:rPr lang="ja-JP" altLang="en-US" sz="2100" dirty="0"/>
                <a:t>文章</a:t>
              </a:r>
            </a:p>
          </p:txBody>
        </p:sp>
        <p:sp>
          <p:nvSpPr>
            <p:cNvPr id="39" name="角丸四角形 38">
              <a:extLst>
                <a:ext uri="{FF2B5EF4-FFF2-40B4-BE49-F238E27FC236}">
                  <a16:creationId xmlns:a16="http://schemas.microsoft.com/office/drawing/2014/main" xmlns="" id="{732912F2-69C1-3B48-824B-A72449F808F5}"/>
                </a:ext>
              </a:extLst>
            </p:cNvPr>
            <p:cNvSpPr/>
            <p:nvPr/>
          </p:nvSpPr>
          <p:spPr>
            <a:xfrm>
              <a:off x="6118410" y="2011745"/>
              <a:ext cx="4760260" cy="424545"/>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好意と悪意を表す単語の抽出</a:t>
              </a:r>
            </a:p>
          </p:txBody>
        </p:sp>
        <p:sp>
          <p:nvSpPr>
            <p:cNvPr id="40" name="角丸四角形 39">
              <a:extLst>
                <a:ext uri="{FF2B5EF4-FFF2-40B4-BE49-F238E27FC236}">
                  <a16:creationId xmlns:a16="http://schemas.microsoft.com/office/drawing/2014/main" xmlns="" id="{B7654CA6-E5EC-374E-98E3-15C75B5BD867}"/>
                </a:ext>
              </a:extLst>
            </p:cNvPr>
            <p:cNvSpPr/>
            <p:nvPr/>
          </p:nvSpPr>
          <p:spPr>
            <a:xfrm>
              <a:off x="1277470" y="2011745"/>
              <a:ext cx="4410635" cy="424545"/>
            </a:xfrm>
            <a:prstGeom prst="roundRect">
              <a:avLst>
                <a:gd name="adj" fmla="val 20762"/>
              </a:avLst>
            </a:prstGeom>
            <a:noFill/>
            <a:ln w="38100">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好意と悪意を表す文の抽出</a:t>
              </a:r>
            </a:p>
          </p:txBody>
        </p:sp>
        <p:grpSp>
          <p:nvGrpSpPr>
            <p:cNvPr id="41" name="グループ化 40">
              <a:extLst>
                <a:ext uri="{FF2B5EF4-FFF2-40B4-BE49-F238E27FC236}">
                  <a16:creationId xmlns:a16="http://schemas.microsoft.com/office/drawing/2014/main" xmlns="" id="{BF913E71-A71C-1543-8B08-E1047916EFEB}"/>
                </a:ext>
              </a:extLst>
            </p:cNvPr>
            <p:cNvGrpSpPr/>
            <p:nvPr/>
          </p:nvGrpSpPr>
          <p:grpSpPr>
            <a:xfrm>
              <a:off x="726141" y="2660824"/>
              <a:ext cx="10479741" cy="2695211"/>
              <a:chOff x="1277470" y="2506564"/>
              <a:chExt cx="9601200" cy="2724339"/>
            </a:xfrm>
          </p:grpSpPr>
          <p:sp>
            <p:nvSpPr>
              <p:cNvPr id="59" name="角丸四角形 58">
                <a:extLst>
                  <a:ext uri="{FF2B5EF4-FFF2-40B4-BE49-F238E27FC236}">
                    <a16:creationId xmlns:a16="http://schemas.microsoft.com/office/drawing/2014/main" xmlns="" id="{E5C5F7A7-7A1C-FD4F-84CA-9BC3C1E1B63D}"/>
                  </a:ext>
                </a:extLst>
              </p:cNvPr>
              <p:cNvSpPr/>
              <p:nvPr/>
            </p:nvSpPr>
            <p:spPr>
              <a:xfrm>
                <a:off x="1277470" y="2509418"/>
                <a:ext cx="9601200" cy="2721485"/>
              </a:xfrm>
              <a:prstGeom prst="roundRect">
                <a:avLst>
                  <a:gd name="adj" fmla="val 6873"/>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0" name="テキスト ボックス 59">
                <a:extLst>
                  <a:ext uri="{FF2B5EF4-FFF2-40B4-BE49-F238E27FC236}">
                    <a16:creationId xmlns:a16="http://schemas.microsoft.com/office/drawing/2014/main" xmlns="" id="{CD164CEC-0A40-4940-817B-929A27C9E48D}"/>
                  </a:ext>
                </a:extLst>
              </p:cNvPr>
              <p:cNvSpPr txBox="1"/>
              <p:nvPr/>
            </p:nvSpPr>
            <p:spPr>
              <a:xfrm>
                <a:off x="3702423" y="2506564"/>
                <a:ext cx="4787154" cy="497764"/>
              </a:xfrm>
              <a:prstGeom prst="rect">
                <a:avLst/>
              </a:prstGeom>
              <a:noFill/>
              <a:ln>
                <a:noFill/>
              </a:ln>
            </p:spPr>
            <p:txBody>
              <a:bodyPr wrap="square" rtlCol="0">
                <a:spAutoFit/>
              </a:bodyPr>
              <a:lstStyle/>
              <a:p>
                <a:pPr algn="ctr"/>
                <a:r>
                  <a:rPr lang="ja-JP" altLang="en-US"/>
                  <a:t>文章推敲支援インタフェース</a:t>
                </a:r>
                <a:endParaRPr lang="ja-JP" altLang="en-US" dirty="0"/>
              </a:p>
            </p:txBody>
          </p:sp>
        </p:grpSp>
        <p:sp>
          <p:nvSpPr>
            <p:cNvPr id="42" name="角丸四角形 41">
              <a:extLst>
                <a:ext uri="{FF2B5EF4-FFF2-40B4-BE49-F238E27FC236}">
                  <a16:creationId xmlns:a16="http://schemas.microsoft.com/office/drawing/2014/main" xmlns="" id="{58DDAA14-E9C6-F141-BB65-C3E8FA467206}"/>
                </a:ext>
              </a:extLst>
            </p:cNvPr>
            <p:cNvSpPr/>
            <p:nvPr/>
          </p:nvSpPr>
          <p:spPr>
            <a:xfrm>
              <a:off x="5423646" y="5767918"/>
              <a:ext cx="1465726" cy="479802"/>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100" dirty="0">
                  <a:solidFill>
                    <a:schemeClr val="tx1"/>
                  </a:solidFill>
                </a:rPr>
                <a:t>ユーザ</a:t>
              </a:r>
            </a:p>
          </p:txBody>
        </p:sp>
        <p:sp>
          <p:nvSpPr>
            <p:cNvPr id="43" name="右矢印 42">
              <a:extLst>
                <a:ext uri="{FF2B5EF4-FFF2-40B4-BE49-F238E27FC236}">
                  <a16:creationId xmlns:a16="http://schemas.microsoft.com/office/drawing/2014/main" xmlns="" id="{38B9D80D-6797-6D40-8457-621C1A0BCEB4}"/>
                </a:ext>
              </a:extLst>
            </p:cNvPr>
            <p:cNvSpPr/>
            <p:nvPr/>
          </p:nvSpPr>
          <p:spPr>
            <a:xfrm rot="5400000">
              <a:off x="5841945" y="4921627"/>
              <a:ext cx="508108" cy="990598"/>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屈折矢印 43">
              <a:extLst>
                <a:ext uri="{FF2B5EF4-FFF2-40B4-BE49-F238E27FC236}">
                  <a16:creationId xmlns:a16="http://schemas.microsoft.com/office/drawing/2014/main" xmlns="" id="{9C047FA2-6C3A-2C46-83B8-86C373B98541}"/>
                </a:ext>
              </a:extLst>
            </p:cNvPr>
            <p:cNvSpPr/>
            <p:nvPr/>
          </p:nvSpPr>
          <p:spPr>
            <a:xfrm flipH="1" flipV="1">
              <a:off x="3061451" y="978415"/>
              <a:ext cx="2241176" cy="897152"/>
            </a:xfrm>
            <a:prstGeom prst="bentUpArrow">
              <a:avLst>
                <a:gd name="adj1" fmla="val 17461"/>
                <a:gd name="adj2" fmla="val 20337"/>
                <a:gd name="adj3" fmla="val 25000"/>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L 字 44">
              <a:extLst>
                <a:ext uri="{FF2B5EF4-FFF2-40B4-BE49-F238E27FC236}">
                  <a16:creationId xmlns:a16="http://schemas.microsoft.com/office/drawing/2014/main" xmlns="" id="{FDC9A043-440B-4245-87E2-BD5196DDB567}"/>
                </a:ext>
              </a:extLst>
            </p:cNvPr>
            <p:cNvSpPr/>
            <p:nvPr/>
          </p:nvSpPr>
          <p:spPr>
            <a:xfrm flipH="1">
              <a:off x="7063062" y="88412"/>
              <a:ext cx="4698631" cy="5960277"/>
            </a:xfrm>
            <a:prstGeom prst="corner">
              <a:avLst>
                <a:gd name="adj1" fmla="val 4272"/>
                <a:gd name="adj2" fmla="val 487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角丸四角形 45">
              <a:extLst>
                <a:ext uri="{FF2B5EF4-FFF2-40B4-BE49-F238E27FC236}">
                  <a16:creationId xmlns:a16="http://schemas.microsoft.com/office/drawing/2014/main" xmlns="" id="{65E8B3C3-0E24-3E43-9A28-841D118683C7}"/>
                </a:ext>
              </a:extLst>
            </p:cNvPr>
            <p:cNvSpPr/>
            <p:nvPr/>
          </p:nvSpPr>
          <p:spPr>
            <a:xfrm>
              <a:off x="3405973" y="3140980"/>
              <a:ext cx="5385210" cy="611642"/>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好意と悪意</a:t>
              </a:r>
              <a:r>
                <a:rPr lang="ja-JP" altLang="en-US">
                  <a:solidFill>
                    <a:schemeClr val="tx1"/>
                  </a:solidFill>
                </a:rPr>
                <a:t>を表す単語</a:t>
              </a:r>
              <a:r>
                <a:rPr lang="ja-JP" altLang="en-US" dirty="0">
                  <a:solidFill>
                    <a:schemeClr val="tx1"/>
                  </a:solidFill>
                </a:rPr>
                <a:t>と文の可視化</a:t>
              </a:r>
            </a:p>
          </p:txBody>
        </p:sp>
        <p:sp>
          <p:nvSpPr>
            <p:cNvPr id="47" name="角丸四角形 46">
              <a:extLst>
                <a:ext uri="{FF2B5EF4-FFF2-40B4-BE49-F238E27FC236}">
                  <a16:creationId xmlns:a16="http://schemas.microsoft.com/office/drawing/2014/main" xmlns="" id="{DB76BDC5-0897-554E-B260-EACCAC23381D}"/>
                </a:ext>
              </a:extLst>
            </p:cNvPr>
            <p:cNvSpPr/>
            <p:nvPr/>
          </p:nvSpPr>
          <p:spPr>
            <a:xfrm>
              <a:off x="1104661" y="4049501"/>
              <a:ext cx="2474781" cy="1018148"/>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文の好意</a:t>
              </a:r>
              <a:r>
                <a:rPr lang="ja-JP" altLang="en-US" dirty="0">
                  <a:solidFill>
                    <a:schemeClr val="tx1"/>
                  </a:solidFill>
                </a:rPr>
                <a:t>悪意度合表示機能</a:t>
              </a:r>
            </a:p>
          </p:txBody>
        </p:sp>
        <p:sp>
          <p:nvSpPr>
            <p:cNvPr id="48" name="角丸四角形 47">
              <a:extLst>
                <a:ext uri="{FF2B5EF4-FFF2-40B4-BE49-F238E27FC236}">
                  <a16:creationId xmlns:a16="http://schemas.microsoft.com/office/drawing/2014/main" xmlns="" id="{D99C6F2C-DF68-934C-BB18-3C97D5418F96}"/>
                </a:ext>
              </a:extLst>
            </p:cNvPr>
            <p:cNvSpPr/>
            <p:nvPr/>
          </p:nvSpPr>
          <p:spPr>
            <a:xfrm>
              <a:off x="3821453" y="4049501"/>
              <a:ext cx="2704291" cy="1022133"/>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文章修正</a:t>
              </a:r>
              <a:r>
                <a:rPr lang="ja-JP" altLang="en-US">
                  <a:solidFill>
                    <a:schemeClr val="tx1"/>
                  </a:solidFill>
                </a:rPr>
                <a:t>を促すメッセージ</a:t>
              </a:r>
              <a:endParaRPr lang="en-US" altLang="ja-JP" dirty="0">
                <a:solidFill>
                  <a:schemeClr val="tx1"/>
                </a:solidFill>
              </a:endParaRPr>
            </a:p>
            <a:p>
              <a:pPr algn="ctr"/>
              <a:r>
                <a:rPr lang="ja-JP" altLang="en-US">
                  <a:solidFill>
                    <a:schemeClr val="tx1"/>
                  </a:solidFill>
                </a:rPr>
                <a:t>表示</a:t>
              </a:r>
              <a:r>
                <a:rPr lang="ja-JP" altLang="en-US" dirty="0">
                  <a:solidFill>
                    <a:schemeClr val="tx1"/>
                  </a:solidFill>
                </a:rPr>
                <a:t>機能</a:t>
              </a:r>
            </a:p>
          </p:txBody>
        </p:sp>
        <p:sp>
          <p:nvSpPr>
            <p:cNvPr id="49" name="角丸四角形 48">
              <a:extLst>
                <a:ext uri="{FF2B5EF4-FFF2-40B4-BE49-F238E27FC236}">
                  <a16:creationId xmlns:a16="http://schemas.microsoft.com/office/drawing/2014/main" xmlns="" id="{07DA3E83-7659-3A46-9100-E71F00A15861}"/>
                </a:ext>
              </a:extLst>
            </p:cNvPr>
            <p:cNvSpPr/>
            <p:nvPr/>
          </p:nvSpPr>
          <p:spPr>
            <a:xfrm>
              <a:off x="6767934" y="4057524"/>
              <a:ext cx="1899576" cy="1018148"/>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スコア表示機能</a:t>
              </a:r>
              <a:endParaRPr lang="ja-JP" altLang="en-US" dirty="0">
                <a:solidFill>
                  <a:schemeClr val="tx1"/>
                </a:solidFill>
              </a:endParaRPr>
            </a:p>
          </p:txBody>
        </p:sp>
        <p:sp>
          <p:nvSpPr>
            <p:cNvPr id="50" name="角丸四角形 49">
              <a:extLst>
                <a:ext uri="{FF2B5EF4-FFF2-40B4-BE49-F238E27FC236}">
                  <a16:creationId xmlns:a16="http://schemas.microsoft.com/office/drawing/2014/main" xmlns="" id="{808D7A42-BBC4-6848-9060-B54754DD416A}"/>
                </a:ext>
              </a:extLst>
            </p:cNvPr>
            <p:cNvSpPr/>
            <p:nvPr/>
          </p:nvSpPr>
          <p:spPr>
            <a:xfrm>
              <a:off x="8909704" y="4057524"/>
              <a:ext cx="1881313" cy="996115"/>
            </a:xfrm>
            <a:prstGeom prst="roundRect">
              <a:avLst>
                <a:gd name="adj" fmla="val 20762"/>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文章の</a:t>
              </a:r>
              <a:endParaRPr lang="en-US" altLang="ja-JP" dirty="0">
                <a:solidFill>
                  <a:schemeClr val="tx1"/>
                </a:solidFill>
              </a:endParaRPr>
            </a:p>
            <a:p>
              <a:pPr algn="ctr"/>
              <a:r>
                <a:rPr lang="ja-JP" altLang="en-US">
                  <a:solidFill>
                    <a:schemeClr val="tx1"/>
                  </a:solidFill>
                </a:rPr>
                <a:t>編集機能</a:t>
              </a:r>
              <a:endParaRPr lang="ja-JP" altLang="en-US" dirty="0">
                <a:solidFill>
                  <a:schemeClr val="tx1"/>
                </a:solidFill>
              </a:endParaRPr>
            </a:p>
          </p:txBody>
        </p:sp>
        <p:sp>
          <p:nvSpPr>
            <p:cNvPr id="51" name="屈折矢印 50">
              <a:extLst>
                <a:ext uri="{FF2B5EF4-FFF2-40B4-BE49-F238E27FC236}">
                  <a16:creationId xmlns:a16="http://schemas.microsoft.com/office/drawing/2014/main" xmlns="" id="{FCF6EFDF-A7B6-FA4F-BA57-BFAD882735EA}"/>
                </a:ext>
              </a:extLst>
            </p:cNvPr>
            <p:cNvSpPr/>
            <p:nvPr/>
          </p:nvSpPr>
          <p:spPr>
            <a:xfrm flipV="1">
              <a:off x="6889372" y="978415"/>
              <a:ext cx="2241176" cy="897152"/>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2" name="屈折矢印 51">
              <a:extLst>
                <a:ext uri="{FF2B5EF4-FFF2-40B4-BE49-F238E27FC236}">
                  <a16:creationId xmlns:a16="http://schemas.microsoft.com/office/drawing/2014/main" xmlns="" id="{936C40D4-B715-D242-B679-BE5E75D68F8D}"/>
                </a:ext>
              </a:extLst>
            </p:cNvPr>
            <p:cNvSpPr/>
            <p:nvPr/>
          </p:nvSpPr>
          <p:spPr>
            <a:xfrm rot="16200000" flipH="1" flipV="1">
              <a:off x="2232032" y="2553872"/>
              <a:ext cx="1106996" cy="1004048"/>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3" name="屈折矢印 52">
              <a:extLst>
                <a:ext uri="{FF2B5EF4-FFF2-40B4-BE49-F238E27FC236}">
                  <a16:creationId xmlns:a16="http://schemas.microsoft.com/office/drawing/2014/main" xmlns="" id="{B9A29A64-27DA-C246-9272-1B1B9D823FA5}"/>
                </a:ext>
              </a:extLst>
            </p:cNvPr>
            <p:cNvSpPr/>
            <p:nvPr/>
          </p:nvSpPr>
          <p:spPr>
            <a:xfrm rot="5400000" flipV="1">
              <a:off x="8858229" y="2553872"/>
              <a:ext cx="1106996" cy="1004048"/>
            </a:xfrm>
            <a:prstGeom prst="bentUpArrow">
              <a:avLst>
                <a:gd name="adj1" fmla="val 17461"/>
                <a:gd name="adj2" fmla="val 20337"/>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4" name="直線コネクタ 53">
              <a:extLst>
                <a:ext uri="{FF2B5EF4-FFF2-40B4-BE49-F238E27FC236}">
                  <a16:creationId xmlns:a16="http://schemas.microsoft.com/office/drawing/2014/main" xmlns="" id="{1CCD770F-48C8-254D-AF94-3DE5313B1E35}"/>
                </a:ext>
              </a:extLst>
            </p:cNvPr>
            <p:cNvCxnSpPr>
              <a:cxnSpLocks/>
              <a:stCxn id="46" idx="2"/>
              <a:endCxn id="47" idx="0"/>
            </p:cNvCxnSpPr>
            <p:nvPr/>
          </p:nvCxnSpPr>
          <p:spPr>
            <a:xfrm flipH="1">
              <a:off x="2342052" y="3752622"/>
              <a:ext cx="3756527" cy="29687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xmlns="" id="{449AC730-A253-2E48-ABE7-7280156E98C8}"/>
                </a:ext>
              </a:extLst>
            </p:cNvPr>
            <p:cNvCxnSpPr>
              <a:cxnSpLocks/>
              <a:stCxn id="46" idx="2"/>
              <a:endCxn id="48" idx="0"/>
            </p:cNvCxnSpPr>
            <p:nvPr/>
          </p:nvCxnSpPr>
          <p:spPr>
            <a:xfrm flipH="1">
              <a:off x="5173599" y="3752622"/>
              <a:ext cx="924979" cy="29687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xmlns="" id="{E763F267-EAD7-334E-ABC6-32209500D743}"/>
                </a:ext>
              </a:extLst>
            </p:cNvPr>
            <p:cNvCxnSpPr>
              <a:cxnSpLocks/>
              <a:stCxn id="46" idx="2"/>
              <a:endCxn id="49" idx="0"/>
            </p:cNvCxnSpPr>
            <p:nvPr/>
          </p:nvCxnSpPr>
          <p:spPr>
            <a:xfrm>
              <a:off x="6098578" y="3752622"/>
              <a:ext cx="1619143" cy="30490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xmlns="" id="{2B6908E9-E6AA-A247-8BA9-76F06CEFF54F}"/>
                </a:ext>
              </a:extLst>
            </p:cNvPr>
            <p:cNvCxnSpPr>
              <a:cxnSpLocks/>
              <a:stCxn id="46" idx="2"/>
              <a:endCxn id="50" idx="0"/>
            </p:cNvCxnSpPr>
            <p:nvPr/>
          </p:nvCxnSpPr>
          <p:spPr>
            <a:xfrm>
              <a:off x="6098578" y="3752622"/>
              <a:ext cx="3751781" cy="30490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8" name="屈折矢印 57">
              <a:extLst>
                <a:ext uri="{FF2B5EF4-FFF2-40B4-BE49-F238E27FC236}">
                  <a16:creationId xmlns:a16="http://schemas.microsoft.com/office/drawing/2014/main" xmlns="" id="{92FB34ED-97BC-DB47-BEE3-DE572F9B2867}"/>
                </a:ext>
              </a:extLst>
            </p:cNvPr>
            <p:cNvSpPr/>
            <p:nvPr/>
          </p:nvSpPr>
          <p:spPr>
            <a:xfrm flipH="1" flipV="1">
              <a:off x="5919536" y="88412"/>
              <a:ext cx="5824225" cy="750771"/>
            </a:xfrm>
            <a:prstGeom prst="bentUpArrow">
              <a:avLst>
                <a:gd name="adj1" fmla="val 25000"/>
                <a:gd name="adj2" fmla="val 21795"/>
                <a:gd name="adj3" fmla="val 25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10" name="テキスト ボックス 109">
            <a:extLst>
              <a:ext uri="{FF2B5EF4-FFF2-40B4-BE49-F238E27FC236}">
                <a16:creationId xmlns:a16="http://schemas.microsoft.com/office/drawing/2014/main" xmlns="" id="{4677F1BA-41F8-2B44-A9AB-55A5EC253104}"/>
              </a:ext>
            </a:extLst>
          </p:cNvPr>
          <p:cNvSpPr txBox="1"/>
          <p:nvPr/>
        </p:nvSpPr>
        <p:spPr>
          <a:xfrm>
            <a:off x="5711761" y="5521682"/>
            <a:ext cx="2354877" cy="369332"/>
          </a:xfrm>
          <a:prstGeom prst="rect">
            <a:avLst/>
          </a:prstGeom>
          <a:noFill/>
          <a:ln>
            <a:noFill/>
          </a:ln>
        </p:spPr>
        <p:txBody>
          <a:bodyPr wrap="square" rtlCol="0">
            <a:spAutoFit/>
          </a:bodyPr>
          <a:lstStyle/>
          <a:p>
            <a:r>
              <a:rPr kumimoji="1" lang="ja-JP" altLang="en-US"/>
              <a:t>修正した文章</a:t>
            </a:r>
          </a:p>
        </p:txBody>
      </p:sp>
    </p:spTree>
    <p:extLst>
      <p:ext uri="{BB962C8B-B14F-4D97-AF65-F5344CB8AC3E}">
        <p14:creationId xmlns:p14="http://schemas.microsoft.com/office/powerpoint/2010/main" val="55162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CF24165-A39D-CB4B-8C8A-00EF522FA6EC}"/>
              </a:ext>
            </a:extLst>
          </p:cNvPr>
          <p:cNvSpPr>
            <a:spLocks noGrp="1"/>
          </p:cNvSpPr>
          <p:nvPr>
            <p:ph type="title"/>
          </p:nvPr>
        </p:nvSpPr>
        <p:spPr/>
        <p:txBody>
          <a:bodyPr/>
          <a:lstStyle/>
          <a:p>
            <a:r>
              <a:rPr kumimoji="1" lang="ja-JP" altLang="en-US"/>
              <a:t>好意と悪意を含む文の抽出</a:t>
            </a:r>
          </a:p>
        </p:txBody>
      </p:sp>
      <p:sp>
        <p:nvSpPr>
          <p:cNvPr id="4" name="日付プレースホルダー 3">
            <a:extLst>
              <a:ext uri="{FF2B5EF4-FFF2-40B4-BE49-F238E27FC236}">
                <a16:creationId xmlns:a16="http://schemas.microsoft.com/office/drawing/2014/main" xmlns="" id="{F332DB11-4AB6-B649-9F49-511BDB2DFFDA}"/>
              </a:ext>
            </a:extLst>
          </p:cNvPr>
          <p:cNvSpPr>
            <a:spLocks noGrp="1"/>
          </p:cNvSpPr>
          <p:nvPr>
            <p:ph type="dt" sz="half" idx="10"/>
          </p:nvPr>
        </p:nvSpPr>
        <p:spPr/>
        <p:txBody>
          <a:bodyPr/>
          <a:lstStyle/>
          <a:p>
            <a:r>
              <a:rPr lang="en-US" altLang="ja-JP"/>
              <a:t>2020/02/17</a:t>
            </a:r>
            <a:endParaRPr lang="en-US" dirty="0"/>
          </a:p>
        </p:txBody>
      </p:sp>
      <p:sp>
        <p:nvSpPr>
          <p:cNvPr id="5" name="スライド番号プレースホルダー 4">
            <a:extLst>
              <a:ext uri="{FF2B5EF4-FFF2-40B4-BE49-F238E27FC236}">
                <a16:creationId xmlns:a16="http://schemas.microsoft.com/office/drawing/2014/main" xmlns="" id="{2E797605-B220-CC40-804F-AE53C3F2D0F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6" name="コンテンツ プレースホルダー 5">
            <a:extLst>
              <a:ext uri="{FF2B5EF4-FFF2-40B4-BE49-F238E27FC236}">
                <a16:creationId xmlns:a16="http://schemas.microsoft.com/office/drawing/2014/main" xmlns="" id="{94774D6A-789A-1B49-B342-AEF88F10B346}"/>
              </a:ext>
            </a:extLst>
          </p:cNvPr>
          <p:cNvSpPr>
            <a:spLocks noGrp="1"/>
          </p:cNvSpPr>
          <p:nvPr>
            <p:ph sz="quarter" idx="13"/>
          </p:nvPr>
        </p:nvSpPr>
        <p:spPr>
          <a:xfrm>
            <a:off x="3439115" y="790994"/>
            <a:ext cx="5704886" cy="273050"/>
          </a:xfrm>
        </p:spPr>
        <p:txBody>
          <a:bodyPr/>
          <a:lstStyle/>
          <a:p>
            <a:r>
              <a:rPr lang="ja-JP" altLang="en-US"/>
              <a:t>好意と悪意の表現の可視化による文章推敲支援システム</a:t>
            </a:r>
            <a:endParaRPr kumimoji="1" lang="ja-JP" altLang="en-US"/>
          </a:p>
        </p:txBody>
      </p:sp>
      <p:sp>
        <p:nvSpPr>
          <p:cNvPr id="9" name="コンテンツ プレースホルダー 2">
            <a:extLst>
              <a:ext uri="{FF2B5EF4-FFF2-40B4-BE49-F238E27FC236}">
                <a16:creationId xmlns:a16="http://schemas.microsoft.com/office/drawing/2014/main" xmlns="" id="{05C8CD35-6776-D041-9389-887DBEA2BC5C}"/>
              </a:ext>
            </a:extLst>
          </p:cNvPr>
          <p:cNvSpPr txBox="1">
            <a:spLocks/>
          </p:cNvSpPr>
          <p:nvPr/>
        </p:nvSpPr>
        <p:spPr>
          <a:xfrm>
            <a:off x="2152650" y="1714583"/>
            <a:ext cx="8039489" cy="44623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800" b="0" i="0" kern="1200">
                <a:solidFill>
                  <a:schemeClr val="tx1"/>
                </a:solidFill>
                <a:latin typeface="MS PGothic" panose="020B0600070205080204" pitchFamily="34" charset="-128"/>
                <a:ea typeface="MS PGothic" panose="020B060007020508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b="0" i="0" kern="1200">
                <a:solidFill>
                  <a:schemeClr val="tx1"/>
                </a:solidFill>
                <a:latin typeface="MS PGothic" panose="020B0600070205080204" pitchFamily="34" charset="-128"/>
                <a:ea typeface="MS PGothic" panose="020B060007020508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b="0" i="0" kern="1200">
                <a:solidFill>
                  <a:schemeClr val="tx1"/>
                </a:solidFill>
                <a:latin typeface="MS PGothic" panose="020B0600070205080204" pitchFamily="34" charset="-128"/>
                <a:ea typeface="MS PGothic" panose="020B060007020508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400" b="0" i="0" kern="1200">
                <a:solidFill>
                  <a:schemeClr val="tx1"/>
                </a:solidFill>
                <a:latin typeface="MS PGothic" panose="020B0600070205080204" pitchFamily="34" charset="-128"/>
                <a:ea typeface="MS PGothic" panose="020B060007020508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b="0" i="0" kern="1200">
                <a:solidFill>
                  <a:schemeClr val="tx1"/>
                </a:solidFill>
                <a:latin typeface="MS PGothic" panose="020B0600070205080204" pitchFamily="34" charset="-128"/>
                <a:ea typeface="MS PGothic" panose="020B060007020508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Font typeface="Arial" panose="020B0604020202020204" pitchFamily="34" charset="0"/>
              <a:buNone/>
            </a:pPr>
            <a:endParaRPr lang="en-US" altLang="ja-JP">
              <a:latin typeface="Tsukushi A Round Gothic" panose="02020400000000000000" pitchFamily="18" charset="-128"/>
              <a:ea typeface="Tsukushi A Round Gothic" panose="02020400000000000000" pitchFamily="18" charset="-128"/>
            </a:endParaRPr>
          </a:p>
          <a:p>
            <a:pPr marL="0" indent="0">
              <a:buFont typeface="Arial" panose="020B0604020202020204" pitchFamily="34" charset="0"/>
              <a:buNone/>
            </a:pPr>
            <a:endParaRPr lang="en-US" altLang="ja-JP">
              <a:latin typeface="Tsukushi A Round Gothic" panose="02020400000000000000" pitchFamily="18" charset="-128"/>
              <a:ea typeface="Tsukushi A Round Gothic" panose="02020400000000000000" pitchFamily="18" charset="-128"/>
            </a:endParaRPr>
          </a:p>
          <a:p>
            <a:pPr marL="457200" lvl="1" indent="0">
              <a:buFont typeface="Arial" panose="020B0604020202020204" pitchFamily="34" charset="0"/>
              <a:buNone/>
            </a:pPr>
            <a:endParaRPr lang="en-US" altLang="ja-JP">
              <a:latin typeface="Tsukushi A Round Gothic" panose="02020400000000000000" pitchFamily="18" charset="-128"/>
              <a:ea typeface="Tsukushi A Round Gothic" panose="02020400000000000000" pitchFamily="18" charset="-128"/>
            </a:endParaRPr>
          </a:p>
          <a:p>
            <a:pPr marL="457200" lvl="1" indent="0">
              <a:buFont typeface="Arial" panose="020B0604020202020204" pitchFamily="34" charset="0"/>
              <a:buNone/>
            </a:pPr>
            <a:r>
              <a:rPr lang="en-US" altLang="ja-JP">
                <a:latin typeface="Tsukushi A Round Gothic" panose="02020400000000000000" pitchFamily="18" charset="-128"/>
                <a:ea typeface="Tsukushi A Round Gothic" panose="02020400000000000000" pitchFamily="18" charset="-128"/>
              </a:rPr>
              <a:t>   </a:t>
            </a:r>
            <a:endParaRPr lang="ja-JP" altLang="en-US">
              <a:latin typeface="Tsukushi A Round Gothic" panose="02020400000000000000" pitchFamily="18" charset="-128"/>
              <a:ea typeface="Tsukushi A Round Gothic" panose="02020400000000000000" pitchFamily="18" charset="-128"/>
            </a:endParaRPr>
          </a:p>
        </p:txBody>
      </p:sp>
      <p:sp>
        <p:nvSpPr>
          <p:cNvPr id="10" name="スライド番号プレースホルダー 3">
            <a:extLst>
              <a:ext uri="{FF2B5EF4-FFF2-40B4-BE49-F238E27FC236}">
                <a16:creationId xmlns:a16="http://schemas.microsoft.com/office/drawing/2014/main" xmlns="" id="{288578E8-0D43-C441-92A6-5DE19B10DCA2}"/>
              </a:ext>
            </a:extLst>
          </p:cNvPr>
          <p:cNvSpPr txBox="1">
            <a:spLocks/>
          </p:cNvSpPr>
          <p:nvPr/>
        </p:nvSpPr>
        <p:spPr>
          <a:xfrm>
            <a:off x="7981950" y="6356352"/>
            <a:ext cx="20574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800" b="0" i="0" kern="1200">
                <a:solidFill>
                  <a:schemeClr val="tx1"/>
                </a:solidFill>
                <a:latin typeface="MS PGothic" panose="020B0600070205080204" pitchFamily="34" charset="-128"/>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882E75B5-F11A-4566-86E5-AD2A8F725522}" type="slidenum">
              <a:rPr lang="ja-JP" altLang="en-US" smtClean="0">
                <a:latin typeface="Tsukushi A Round Gothic" panose="02020400000000000000" pitchFamily="18" charset="-128"/>
                <a:ea typeface="Tsukushi A Round Gothic" panose="02020400000000000000" pitchFamily="18" charset="-128"/>
              </a:rPr>
              <a:pPr/>
              <a:t>9</a:t>
            </a:fld>
            <a:endParaRPr lang="ja-JP" altLang="en-US">
              <a:latin typeface="Tsukushi A Round Gothic" panose="02020400000000000000" pitchFamily="18" charset="-128"/>
              <a:ea typeface="Tsukushi A Round Gothic" panose="02020400000000000000" pitchFamily="18" charset="-128"/>
            </a:endParaRPr>
          </a:p>
        </p:txBody>
      </p:sp>
      <p:sp>
        <p:nvSpPr>
          <p:cNvPr id="29" name="テキスト ボックス 28">
            <a:extLst>
              <a:ext uri="{FF2B5EF4-FFF2-40B4-BE49-F238E27FC236}">
                <a16:creationId xmlns:a16="http://schemas.microsoft.com/office/drawing/2014/main" xmlns="" id="{9414667E-8607-6F48-85CF-5F757ADD18BB}"/>
              </a:ext>
            </a:extLst>
          </p:cNvPr>
          <p:cNvSpPr txBox="1"/>
          <p:nvPr/>
        </p:nvSpPr>
        <p:spPr>
          <a:xfrm>
            <a:off x="407383" y="1216423"/>
            <a:ext cx="8329233" cy="1231106"/>
          </a:xfrm>
          <a:prstGeom prst="rect">
            <a:avLst/>
          </a:prstGeom>
          <a:noFill/>
        </p:spPr>
        <p:txBody>
          <a:bodyPr wrap="square" rtlCol="0">
            <a:spAutoFit/>
          </a:bodyPr>
          <a:lstStyle/>
          <a:p>
            <a:r>
              <a:rPr lang="ja-JP" altLang="en-US" sz="2800">
                <a:latin typeface="+mn-ea"/>
              </a:rPr>
              <a:t>深層学習を用いて各文が</a:t>
            </a:r>
            <a:r>
              <a:rPr lang="ja-JP" altLang="en-US" sz="2800" b="1" u="sng">
                <a:solidFill>
                  <a:schemeClr val="accent2"/>
                </a:solidFill>
                <a:latin typeface="+mn-ea"/>
              </a:rPr>
              <a:t>好意</a:t>
            </a:r>
            <a:r>
              <a:rPr lang="en-US" altLang="ja-JP" sz="2800" b="1" u="sng" dirty="0">
                <a:solidFill>
                  <a:schemeClr val="accent1"/>
                </a:solidFill>
                <a:latin typeface="+mn-ea"/>
              </a:rPr>
              <a:t>(</a:t>
            </a:r>
            <a:r>
              <a:rPr lang="ja-JP" altLang="en-US" sz="2800" b="1" u="sng">
                <a:solidFill>
                  <a:schemeClr val="accent1"/>
                </a:solidFill>
                <a:latin typeface="+mn-ea"/>
              </a:rPr>
              <a:t>悪意</a:t>
            </a:r>
            <a:r>
              <a:rPr lang="en-US" altLang="ja-JP" sz="2800" b="1" u="sng" dirty="0">
                <a:solidFill>
                  <a:schemeClr val="accent1"/>
                </a:solidFill>
                <a:latin typeface="+mn-ea"/>
              </a:rPr>
              <a:t>)</a:t>
            </a:r>
            <a:r>
              <a:rPr lang="ja-JP" altLang="en-US" sz="2800" b="1" u="sng">
                <a:latin typeface="+mn-ea"/>
              </a:rPr>
              <a:t>を含む</a:t>
            </a:r>
            <a:r>
              <a:rPr lang="en-US" altLang="ja-JP" sz="2800" b="1" u="sng" dirty="0">
                <a:latin typeface="+mn-ea"/>
              </a:rPr>
              <a:t>/</a:t>
            </a:r>
            <a:r>
              <a:rPr lang="ja-JP" altLang="en-US" sz="2800" b="1" u="sng">
                <a:latin typeface="+mn-ea"/>
              </a:rPr>
              <a:t>含まない</a:t>
            </a:r>
            <a:r>
              <a:rPr lang="ja-JP" altLang="en-US" sz="2800">
                <a:latin typeface="+mn-ea"/>
              </a:rPr>
              <a:t>かを分類</a:t>
            </a:r>
            <a:r>
              <a:rPr lang="en-US" altLang="ja-JP" sz="2800" dirty="0">
                <a:latin typeface="+mn-ea"/>
              </a:rPr>
              <a:t>(</a:t>
            </a:r>
            <a:r>
              <a:rPr lang="ja-JP" altLang="en-US" sz="2800">
                <a:solidFill>
                  <a:schemeClr val="accent2"/>
                </a:solidFill>
                <a:latin typeface="+mn-ea"/>
              </a:rPr>
              <a:t>好意モデル</a:t>
            </a:r>
            <a:r>
              <a:rPr lang="en-US" altLang="ja-JP" sz="2800" dirty="0">
                <a:latin typeface="+mn-ea"/>
              </a:rPr>
              <a:t>/</a:t>
            </a:r>
            <a:r>
              <a:rPr lang="ja-JP" altLang="en-US" sz="2800">
                <a:solidFill>
                  <a:schemeClr val="accent1"/>
                </a:solidFill>
                <a:latin typeface="+mn-ea"/>
              </a:rPr>
              <a:t>悪意モデル</a:t>
            </a:r>
            <a:r>
              <a:rPr lang="en-US" altLang="ja-JP" sz="2800" dirty="0">
                <a:latin typeface="+mn-ea"/>
              </a:rPr>
              <a:t>)</a:t>
            </a:r>
          </a:p>
          <a:p>
            <a:endParaRPr lang="ja-JP" altLang="en-US">
              <a:latin typeface="+mn-ea"/>
            </a:endParaRPr>
          </a:p>
        </p:txBody>
      </p:sp>
      <p:grpSp>
        <p:nvGrpSpPr>
          <p:cNvPr id="33" name="グループ化 32">
            <a:extLst>
              <a:ext uri="{FF2B5EF4-FFF2-40B4-BE49-F238E27FC236}">
                <a16:creationId xmlns:a16="http://schemas.microsoft.com/office/drawing/2014/main" xmlns="" id="{A145DC17-A1A3-3945-9A7D-D3BDB7A70C2D}"/>
              </a:ext>
            </a:extLst>
          </p:cNvPr>
          <p:cNvGrpSpPr/>
          <p:nvPr/>
        </p:nvGrpSpPr>
        <p:grpSpPr>
          <a:xfrm>
            <a:off x="487038" y="2588531"/>
            <a:ext cx="8186207" cy="3754070"/>
            <a:chOff x="1292771" y="2784843"/>
            <a:chExt cx="9722069" cy="3754070"/>
          </a:xfrm>
        </p:grpSpPr>
        <p:sp>
          <p:nvSpPr>
            <p:cNvPr id="7" name="角丸四角形 6">
              <a:extLst>
                <a:ext uri="{FF2B5EF4-FFF2-40B4-BE49-F238E27FC236}">
                  <a16:creationId xmlns:a16="http://schemas.microsoft.com/office/drawing/2014/main" xmlns="" id="{66002D8D-65FF-EE42-AA5A-B2D8C68DFAAD}"/>
                </a:ext>
              </a:extLst>
            </p:cNvPr>
            <p:cNvSpPr/>
            <p:nvPr/>
          </p:nvSpPr>
          <p:spPr>
            <a:xfrm>
              <a:off x="1292771" y="2784843"/>
              <a:ext cx="9722069" cy="3754070"/>
            </a:xfrm>
            <a:prstGeom prst="roundRect">
              <a:avLst>
                <a:gd name="adj" fmla="val 6675"/>
              </a:avLst>
            </a:prstGeom>
            <a:solidFill>
              <a:schemeClr val="accent3">
                <a:lumMod val="20000"/>
                <a:lumOff val="80000"/>
              </a:schemeClr>
            </a:solidFill>
            <a:ln w="31750">
              <a:solidFill>
                <a:schemeClr val="accent4"/>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ja-JP" altLang="en-US">
                <a:latin typeface="Tsukushi A Round Gothic" panose="02020400000000000000" pitchFamily="18" charset="-128"/>
                <a:ea typeface="Tsukushi A Round Gothic" panose="02020400000000000000" pitchFamily="18" charset="-128"/>
              </a:endParaRPr>
            </a:p>
          </p:txBody>
        </p:sp>
        <p:sp>
          <p:nvSpPr>
            <p:cNvPr id="11" name="角丸四角形 10">
              <a:extLst>
                <a:ext uri="{FF2B5EF4-FFF2-40B4-BE49-F238E27FC236}">
                  <a16:creationId xmlns:a16="http://schemas.microsoft.com/office/drawing/2014/main" xmlns="" id="{6FB7103B-FEF1-1E4D-A050-B0178F3B3184}"/>
                </a:ext>
              </a:extLst>
            </p:cNvPr>
            <p:cNvSpPr/>
            <p:nvPr/>
          </p:nvSpPr>
          <p:spPr>
            <a:xfrm>
              <a:off x="1510007" y="3505259"/>
              <a:ext cx="4394104" cy="2868016"/>
            </a:xfrm>
            <a:prstGeom prst="roundRect">
              <a:avLst>
                <a:gd name="adj" fmla="val 8900"/>
              </a:avLst>
            </a:prstGeom>
            <a:solidFill>
              <a:schemeClr val="accent4">
                <a:lumMod val="20000"/>
                <a:lumOff val="8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ja-JP" altLang="en-US">
                <a:latin typeface="Tsukushi A Round Gothic" panose="02020400000000000000" pitchFamily="18" charset="-128"/>
                <a:ea typeface="Tsukushi A Round Gothic" panose="02020400000000000000" pitchFamily="18" charset="-128"/>
              </a:endParaRPr>
            </a:p>
          </p:txBody>
        </p:sp>
        <p:pic>
          <p:nvPicPr>
            <p:cNvPr id="12" name="グラフィックス 11" descr="HeadWithGears">
              <a:extLst>
                <a:ext uri="{FF2B5EF4-FFF2-40B4-BE49-F238E27FC236}">
                  <a16:creationId xmlns:a16="http://schemas.microsoft.com/office/drawing/2014/main" xmlns="" id="{A918DD43-8A1B-FC4E-800D-DF29D5D6A0E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065871" y="4179714"/>
              <a:ext cx="1380931" cy="1380931"/>
            </a:xfrm>
            <a:prstGeom prst="rect">
              <a:avLst/>
            </a:prstGeom>
          </p:spPr>
        </p:pic>
        <p:pic>
          <p:nvPicPr>
            <p:cNvPr id="13" name="グラフィックス 12" descr="RotateRight">
              <a:extLst>
                <a:ext uri="{FF2B5EF4-FFF2-40B4-BE49-F238E27FC236}">
                  <a16:creationId xmlns:a16="http://schemas.microsoft.com/office/drawing/2014/main" xmlns="" id="{8E2686A5-F419-F94C-86C7-A1A1014F18D7}"/>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20195135">
              <a:off x="3157189" y="3801823"/>
              <a:ext cx="1138335" cy="914400"/>
            </a:xfrm>
            <a:prstGeom prst="rect">
              <a:avLst/>
            </a:prstGeom>
          </p:spPr>
        </p:pic>
        <p:grpSp>
          <p:nvGrpSpPr>
            <p:cNvPr id="14" name="グループ化 13">
              <a:extLst>
                <a:ext uri="{FF2B5EF4-FFF2-40B4-BE49-F238E27FC236}">
                  <a16:creationId xmlns:a16="http://schemas.microsoft.com/office/drawing/2014/main" xmlns="" id="{2E02E08A-8953-F446-8905-337F1FE58407}"/>
                </a:ext>
              </a:extLst>
            </p:cNvPr>
            <p:cNvGrpSpPr/>
            <p:nvPr/>
          </p:nvGrpSpPr>
          <p:grpSpPr>
            <a:xfrm>
              <a:off x="1845545" y="4259023"/>
              <a:ext cx="1605590" cy="2004294"/>
              <a:chOff x="395115" y="4385144"/>
              <a:chExt cx="1605590" cy="2004294"/>
            </a:xfrm>
          </p:grpSpPr>
          <p:pic>
            <p:nvPicPr>
              <p:cNvPr id="15" name="グラフィックス 14" descr="Document">
                <a:extLst>
                  <a:ext uri="{FF2B5EF4-FFF2-40B4-BE49-F238E27FC236}">
                    <a16:creationId xmlns:a16="http://schemas.microsoft.com/office/drawing/2014/main" xmlns="" id="{1348E4EA-8D7A-1949-8F27-C045A7EC3EC0}"/>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628020" y="4385144"/>
                <a:ext cx="1222310" cy="1222310"/>
              </a:xfrm>
              <a:prstGeom prst="rect">
                <a:avLst/>
              </a:prstGeom>
            </p:spPr>
          </p:pic>
          <p:sp>
            <p:nvSpPr>
              <p:cNvPr id="16" name="角丸四角形 15">
                <a:extLst>
                  <a:ext uri="{FF2B5EF4-FFF2-40B4-BE49-F238E27FC236}">
                    <a16:creationId xmlns:a16="http://schemas.microsoft.com/office/drawing/2014/main" xmlns="" id="{48FBE697-66D7-1E4B-AABF-104EC5C35DAE}"/>
                  </a:ext>
                </a:extLst>
              </p:cNvPr>
              <p:cNvSpPr/>
              <p:nvPr/>
            </p:nvSpPr>
            <p:spPr>
              <a:xfrm>
                <a:off x="395115" y="5715422"/>
                <a:ext cx="1605590" cy="674016"/>
              </a:xfrm>
              <a:prstGeom prst="roundRect">
                <a:avLst/>
              </a:prstGeom>
              <a:solidFill>
                <a:schemeClr val="accent4">
                  <a:lumMod val="60000"/>
                  <a:lumOff val="4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mn-ea"/>
                  </a:rPr>
                  <a:t>(</a:t>
                </a:r>
                <a:r>
                  <a:rPr lang="ja-JP" altLang="en-US">
                    <a:solidFill>
                      <a:schemeClr val="tx1"/>
                    </a:solidFill>
                    <a:latin typeface="+mn-ea"/>
                  </a:rPr>
                  <a:t>ラベル付</a:t>
                </a:r>
                <a:r>
                  <a:rPr lang="en-US" altLang="ja-JP" dirty="0">
                    <a:solidFill>
                      <a:schemeClr val="tx1"/>
                    </a:solidFill>
                    <a:latin typeface="+mn-ea"/>
                  </a:rPr>
                  <a:t>)</a:t>
                </a:r>
                <a:r>
                  <a:rPr lang="ja-JP" altLang="en-US">
                    <a:solidFill>
                      <a:schemeClr val="tx1"/>
                    </a:solidFill>
                    <a:latin typeface="+mn-ea"/>
                  </a:rPr>
                  <a:t>文</a:t>
                </a:r>
              </a:p>
            </p:txBody>
          </p:sp>
        </p:grpSp>
        <p:sp>
          <p:nvSpPr>
            <p:cNvPr id="17" name="角丸四角形 16">
              <a:extLst>
                <a:ext uri="{FF2B5EF4-FFF2-40B4-BE49-F238E27FC236}">
                  <a16:creationId xmlns:a16="http://schemas.microsoft.com/office/drawing/2014/main" xmlns="" id="{38164EE7-70CE-524C-8DD0-62778DFD40F0}"/>
                </a:ext>
              </a:extLst>
            </p:cNvPr>
            <p:cNvSpPr/>
            <p:nvPr/>
          </p:nvSpPr>
          <p:spPr>
            <a:xfrm>
              <a:off x="3911311" y="5580509"/>
              <a:ext cx="1760871" cy="682808"/>
            </a:xfrm>
            <a:prstGeom prst="roundRect">
              <a:avLst/>
            </a:prstGeom>
            <a:solidFill>
              <a:schemeClr val="accent4">
                <a:lumMod val="60000"/>
                <a:lumOff val="4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a:solidFill>
                    <a:schemeClr val="tx1"/>
                  </a:solidFill>
                  <a:latin typeface="+mn-ea"/>
                </a:rPr>
                <a:t>深層学習　モデル</a:t>
              </a:r>
            </a:p>
          </p:txBody>
        </p:sp>
        <p:sp>
          <p:nvSpPr>
            <p:cNvPr id="18" name="テキスト ボックス 17">
              <a:extLst>
                <a:ext uri="{FF2B5EF4-FFF2-40B4-BE49-F238E27FC236}">
                  <a16:creationId xmlns:a16="http://schemas.microsoft.com/office/drawing/2014/main" xmlns="" id="{57736BB0-A614-6141-B789-CC02F64C225B}"/>
                </a:ext>
              </a:extLst>
            </p:cNvPr>
            <p:cNvSpPr txBox="1"/>
            <p:nvPr/>
          </p:nvSpPr>
          <p:spPr>
            <a:xfrm>
              <a:off x="4437890" y="3782346"/>
              <a:ext cx="1487996" cy="646331"/>
            </a:xfrm>
            <a:prstGeom prst="rect">
              <a:avLst/>
            </a:prstGeom>
            <a:noFill/>
          </p:spPr>
          <p:txBody>
            <a:bodyPr wrap="square" rtlCol="0">
              <a:spAutoFit/>
            </a:bodyPr>
            <a:lstStyle/>
            <a:p>
              <a:pPr algn="ctr"/>
              <a:r>
                <a:rPr lang="ja-JP" altLang="en-US" b="1">
                  <a:solidFill>
                    <a:srgbClr val="FF0000"/>
                  </a:solidFill>
                  <a:latin typeface="+mn-ea"/>
                </a:rPr>
                <a:t>パターンを</a:t>
              </a:r>
              <a:endParaRPr lang="en-US" altLang="ja-JP" b="1" dirty="0">
                <a:solidFill>
                  <a:srgbClr val="FF0000"/>
                </a:solidFill>
                <a:latin typeface="+mn-ea"/>
              </a:endParaRPr>
            </a:p>
            <a:p>
              <a:pPr algn="ctr"/>
              <a:r>
                <a:rPr lang="ja-JP" altLang="en-US" b="1">
                  <a:solidFill>
                    <a:srgbClr val="FF0000"/>
                  </a:solidFill>
                  <a:latin typeface="+mn-ea"/>
                </a:rPr>
                <a:t>学習</a:t>
              </a:r>
            </a:p>
          </p:txBody>
        </p:sp>
        <p:sp>
          <p:nvSpPr>
            <p:cNvPr id="19" name="角丸四角形 18">
              <a:extLst>
                <a:ext uri="{FF2B5EF4-FFF2-40B4-BE49-F238E27FC236}">
                  <a16:creationId xmlns:a16="http://schemas.microsoft.com/office/drawing/2014/main" xmlns="" id="{F8ABD775-C692-DE4F-873B-E9935FAA178C}"/>
                </a:ext>
              </a:extLst>
            </p:cNvPr>
            <p:cNvSpPr/>
            <p:nvPr/>
          </p:nvSpPr>
          <p:spPr>
            <a:xfrm>
              <a:off x="6364287" y="3499492"/>
              <a:ext cx="4413977" cy="2868015"/>
            </a:xfrm>
            <a:prstGeom prst="roundRect">
              <a:avLst>
                <a:gd name="adj" fmla="val 8900"/>
              </a:avLst>
            </a:prstGeom>
            <a:solidFill>
              <a:schemeClr val="accent4">
                <a:lumMod val="20000"/>
                <a:lumOff val="8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ja-JP" altLang="en-US">
                <a:latin typeface="Tsukushi A Round Gothic" panose="02020400000000000000" pitchFamily="18" charset="-128"/>
                <a:ea typeface="Tsukushi A Round Gothic" panose="02020400000000000000" pitchFamily="18" charset="-128"/>
              </a:endParaRPr>
            </a:p>
          </p:txBody>
        </p:sp>
        <p:pic>
          <p:nvPicPr>
            <p:cNvPr id="20" name="グラフィックス 19" descr="Heart">
              <a:extLst>
                <a:ext uri="{FF2B5EF4-FFF2-40B4-BE49-F238E27FC236}">
                  <a16:creationId xmlns:a16="http://schemas.microsoft.com/office/drawing/2014/main" xmlns="" id="{4C0B08A1-D940-CF47-AA1B-9426B8BC12EB}"/>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8771272" y="4145220"/>
              <a:ext cx="914400" cy="914400"/>
            </a:xfrm>
            <a:prstGeom prst="rect">
              <a:avLst/>
            </a:prstGeom>
          </p:spPr>
        </p:pic>
        <p:pic>
          <p:nvPicPr>
            <p:cNvPr id="21" name="グラフィックス 20" descr="Fire">
              <a:extLst>
                <a:ext uri="{FF2B5EF4-FFF2-40B4-BE49-F238E27FC236}">
                  <a16:creationId xmlns:a16="http://schemas.microsoft.com/office/drawing/2014/main" xmlns="" id="{49E41FCF-8830-2544-B566-E0C36A9D8887}"/>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9433748" y="4508415"/>
              <a:ext cx="914400" cy="914400"/>
            </a:xfrm>
            <a:prstGeom prst="rect">
              <a:avLst/>
            </a:prstGeom>
          </p:spPr>
        </p:pic>
        <p:pic>
          <p:nvPicPr>
            <p:cNvPr id="22" name="グラフィックス 21" descr="RotateRight">
              <a:extLst>
                <a:ext uri="{FF2B5EF4-FFF2-40B4-BE49-F238E27FC236}">
                  <a16:creationId xmlns:a16="http://schemas.microsoft.com/office/drawing/2014/main" xmlns="" id="{870C2756-A4B2-884D-B817-AFD2E8AD2CA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20195135">
              <a:off x="7771357" y="3688019"/>
              <a:ext cx="1138335" cy="914400"/>
            </a:xfrm>
            <a:prstGeom prst="rect">
              <a:avLst/>
            </a:prstGeom>
          </p:spPr>
        </p:pic>
        <p:cxnSp>
          <p:nvCxnSpPr>
            <p:cNvPr id="23" name="直線コネクタ 22">
              <a:extLst>
                <a:ext uri="{FF2B5EF4-FFF2-40B4-BE49-F238E27FC236}">
                  <a16:creationId xmlns:a16="http://schemas.microsoft.com/office/drawing/2014/main" xmlns="" id="{A35CB931-DF92-ED4C-9721-71BEEF7FD805}"/>
                </a:ext>
              </a:extLst>
            </p:cNvPr>
            <p:cNvCxnSpPr/>
            <p:nvPr/>
          </p:nvCxnSpPr>
          <p:spPr>
            <a:xfrm flipH="1">
              <a:off x="8959251" y="4324527"/>
              <a:ext cx="1106844" cy="954175"/>
            </a:xfrm>
            <a:prstGeom prst="line">
              <a:avLst/>
            </a:prstGeom>
            <a:ln w="38100"/>
          </p:spPr>
          <p:style>
            <a:lnRef idx="1">
              <a:schemeClr val="dk1"/>
            </a:lnRef>
            <a:fillRef idx="0">
              <a:schemeClr val="dk1"/>
            </a:fillRef>
            <a:effectRef idx="0">
              <a:schemeClr val="dk1"/>
            </a:effectRef>
            <a:fontRef idx="minor">
              <a:schemeClr val="tx1"/>
            </a:fontRef>
          </p:style>
        </p:cxnSp>
        <p:sp>
          <p:nvSpPr>
            <p:cNvPr id="24" name="角丸四角形 23">
              <a:extLst>
                <a:ext uri="{FF2B5EF4-FFF2-40B4-BE49-F238E27FC236}">
                  <a16:creationId xmlns:a16="http://schemas.microsoft.com/office/drawing/2014/main" xmlns="" id="{6296CAFE-CBEB-8E46-9AE8-5A2B37259051}"/>
                </a:ext>
              </a:extLst>
            </p:cNvPr>
            <p:cNvSpPr/>
            <p:nvPr/>
          </p:nvSpPr>
          <p:spPr>
            <a:xfrm>
              <a:off x="8842585" y="5526020"/>
              <a:ext cx="1377128" cy="737298"/>
            </a:xfrm>
            <a:prstGeom prst="roundRect">
              <a:avLst/>
            </a:prstGeom>
            <a:solidFill>
              <a:schemeClr val="accent4">
                <a:lumMod val="60000"/>
                <a:lumOff val="4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a:solidFill>
                    <a:schemeClr val="tx1"/>
                  </a:solidFill>
                  <a:latin typeface="+mn-ea"/>
                </a:rPr>
                <a:t>好意　　</a:t>
              </a:r>
              <a:r>
                <a:rPr lang="en-US" altLang="ja-JP" dirty="0">
                  <a:solidFill>
                    <a:schemeClr val="tx1"/>
                  </a:solidFill>
                  <a:latin typeface="+mn-ea"/>
                </a:rPr>
                <a:t>or</a:t>
              </a:r>
              <a:r>
                <a:rPr lang="ja-JP" altLang="en-US">
                  <a:solidFill>
                    <a:schemeClr val="tx1"/>
                  </a:solidFill>
                  <a:latin typeface="+mn-ea"/>
                </a:rPr>
                <a:t>悪意</a:t>
              </a:r>
            </a:p>
          </p:txBody>
        </p:sp>
        <p:sp>
          <p:nvSpPr>
            <p:cNvPr id="25" name="テキスト ボックス 24">
              <a:extLst>
                <a:ext uri="{FF2B5EF4-FFF2-40B4-BE49-F238E27FC236}">
                  <a16:creationId xmlns:a16="http://schemas.microsoft.com/office/drawing/2014/main" xmlns="" id="{6959A5EA-554E-4B44-8B63-ED10E71D9FC9}"/>
                </a:ext>
              </a:extLst>
            </p:cNvPr>
            <p:cNvSpPr txBox="1"/>
            <p:nvPr/>
          </p:nvSpPr>
          <p:spPr>
            <a:xfrm>
              <a:off x="8944422" y="3684726"/>
              <a:ext cx="1844282" cy="646331"/>
            </a:xfrm>
            <a:prstGeom prst="rect">
              <a:avLst/>
            </a:prstGeom>
            <a:noFill/>
          </p:spPr>
          <p:txBody>
            <a:bodyPr wrap="square" rtlCol="0">
              <a:spAutoFit/>
            </a:bodyPr>
            <a:lstStyle/>
            <a:p>
              <a:pPr algn="ctr"/>
              <a:r>
                <a:rPr lang="ja-JP" altLang="en-US" b="1">
                  <a:solidFill>
                    <a:srgbClr val="FF0000"/>
                  </a:solidFill>
                  <a:latin typeface="+mn-ea"/>
                </a:rPr>
                <a:t>モデルから</a:t>
              </a:r>
              <a:endParaRPr lang="en-US" altLang="ja-JP" b="1" dirty="0">
                <a:solidFill>
                  <a:srgbClr val="FF0000"/>
                </a:solidFill>
                <a:latin typeface="+mn-ea"/>
              </a:endParaRPr>
            </a:p>
            <a:p>
              <a:pPr algn="ctr"/>
              <a:r>
                <a:rPr lang="ja-JP" altLang="en-US" b="1">
                  <a:solidFill>
                    <a:srgbClr val="FF0000"/>
                  </a:solidFill>
                  <a:latin typeface="+mn-ea"/>
                </a:rPr>
                <a:t>分類</a:t>
              </a:r>
            </a:p>
          </p:txBody>
        </p:sp>
        <p:grpSp>
          <p:nvGrpSpPr>
            <p:cNvPr id="26" name="グループ化 25">
              <a:extLst>
                <a:ext uri="{FF2B5EF4-FFF2-40B4-BE49-F238E27FC236}">
                  <a16:creationId xmlns:a16="http://schemas.microsoft.com/office/drawing/2014/main" xmlns="" id="{33449061-D3A8-C444-B057-49F44B7361F2}"/>
                </a:ext>
              </a:extLst>
            </p:cNvPr>
            <p:cNvGrpSpPr/>
            <p:nvPr/>
          </p:nvGrpSpPr>
          <p:grpSpPr>
            <a:xfrm>
              <a:off x="6506459" y="4235077"/>
              <a:ext cx="1787891" cy="2028240"/>
              <a:chOff x="4802095" y="4375756"/>
              <a:chExt cx="1787891" cy="2028240"/>
            </a:xfrm>
          </p:grpSpPr>
          <p:pic>
            <p:nvPicPr>
              <p:cNvPr id="27" name="グラフィックス 26" descr="Document">
                <a:extLst>
                  <a:ext uri="{FF2B5EF4-FFF2-40B4-BE49-F238E27FC236}">
                    <a16:creationId xmlns:a16="http://schemas.microsoft.com/office/drawing/2014/main" xmlns="" id="{B4A29C58-47FF-5945-8591-4E53CB7C347A}"/>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035002" y="4375756"/>
                <a:ext cx="1222310" cy="1222310"/>
              </a:xfrm>
              <a:prstGeom prst="rect">
                <a:avLst/>
              </a:prstGeom>
            </p:spPr>
          </p:pic>
          <p:sp>
            <p:nvSpPr>
              <p:cNvPr id="28" name="角丸四角形 27">
                <a:extLst>
                  <a:ext uri="{FF2B5EF4-FFF2-40B4-BE49-F238E27FC236}">
                    <a16:creationId xmlns:a16="http://schemas.microsoft.com/office/drawing/2014/main" xmlns="" id="{530B4155-48F7-574E-878C-3934F1FB39B8}"/>
                  </a:ext>
                </a:extLst>
              </p:cNvPr>
              <p:cNvSpPr/>
              <p:nvPr/>
            </p:nvSpPr>
            <p:spPr>
              <a:xfrm>
                <a:off x="4802095" y="5706033"/>
                <a:ext cx="1787891" cy="697963"/>
              </a:xfrm>
              <a:prstGeom prst="roundRect">
                <a:avLst/>
              </a:prstGeom>
              <a:solidFill>
                <a:schemeClr val="accent4">
                  <a:lumMod val="60000"/>
                  <a:lumOff val="4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mn-ea"/>
                  </a:rPr>
                  <a:t>(</a:t>
                </a:r>
                <a:r>
                  <a:rPr lang="ja-JP" altLang="en-US">
                    <a:solidFill>
                      <a:schemeClr val="tx1"/>
                    </a:solidFill>
                    <a:latin typeface="+mn-ea"/>
                  </a:rPr>
                  <a:t>分類したい</a:t>
                </a:r>
                <a:r>
                  <a:rPr lang="en-US" altLang="ja-JP" dirty="0">
                    <a:solidFill>
                      <a:schemeClr val="tx1"/>
                    </a:solidFill>
                    <a:latin typeface="+mn-ea"/>
                  </a:rPr>
                  <a:t>)</a:t>
                </a:r>
                <a:r>
                  <a:rPr lang="ja-JP" altLang="en-US">
                    <a:solidFill>
                      <a:schemeClr val="tx1"/>
                    </a:solidFill>
                    <a:latin typeface="+mn-ea"/>
                  </a:rPr>
                  <a:t>文</a:t>
                </a:r>
              </a:p>
            </p:txBody>
          </p:sp>
        </p:grpSp>
        <p:sp>
          <p:nvSpPr>
            <p:cNvPr id="30" name="テキスト ボックス 29">
              <a:extLst>
                <a:ext uri="{FF2B5EF4-FFF2-40B4-BE49-F238E27FC236}">
                  <a16:creationId xmlns:a16="http://schemas.microsoft.com/office/drawing/2014/main" xmlns="" id="{A7026BAB-6437-E144-9C9E-E2F397A013DB}"/>
                </a:ext>
              </a:extLst>
            </p:cNvPr>
            <p:cNvSpPr txBox="1"/>
            <p:nvPr/>
          </p:nvSpPr>
          <p:spPr>
            <a:xfrm>
              <a:off x="1678437" y="2902849"/>
              <a:ext cx="8931396" cy="461665"/>
            </a:xfrm>
            <a:prstGeom prst="rect">
              <a:avLst/>
            </a:prstGeom>
            <a:noFill/>
          </p:spPr>
          <p:txBody>
            <a:bodyPr wrap="square" rtlCol="0">
              <a:spAutoFit/>
            </a:bodyPr>
            <a:lstStyle/>
            <a:p>
              <a:r>
                <a:rPr lang="ja-JP" altLang="en-US" sz="2400">
                  <a:latin typeface="+mn-ea"/>
                </a:rPr>
                <a:t>深層学習の</a:t>
              </a:r>
              <a:r>
                <a:rPr lang="ja-JP" altLang="en-US" sz="2400" b="1" u="sng">
                  <a:solidFill>
                    <a:srgbClr val="FF0000"/>
                  </a:solidFill>
                  <a:latin typeface="+mn-ea"/>
                </a:rPr>
                <a:t>学習</a:t>
              </a:r>
              <a:r>
                <a:rPr lang="ja-JP" altLang="en-US" sz="2400">
                  <a:latin typeface="+mn-ea"/>
                </a:rPr>
                <a:t>と</a:t>
              </a:r>
              <a:r>
                <a:rPr lang="ja-JP" altLang="en-US" sz="2400" b="1" u="sng">
                  <a:solidFill>
                    <a:srgbClr val="FF0000"/>
                  </a:solidFill>
                  <a:latin typeface="+mn-ea"/>
                </a:rPr>
                <a:t>分類</a:t>
              </a:r>
              <a:r>
                <a:rPr lang="ja-JP" altLang="en-US" sz="2400">
                  <a:latin typeface="+mn-ea"/>
                </a:rPr>
                <a:t>の流れ</a:t>
              </a:r>
            </a:p>
          </p:txBody>
        </p:sp>
        <p:sp>
          <p:nvSpPr>
            <p:cNvPr id="31" name="テキスト ボックス 30">
              <a:extLst>
                <a:ext uri="{FF2B5EF4-FFF2-40B4-BE49-F238E27FC236}">
                  <a16:creationId xmlns:a16="http://schemas.microsoft.com/office/drawing/2014/main" xmlns="" id="{9E99A53E-6CCA-9540-A570-CFCC64FE1E64}"/>
                </a:ext>
              </a:extLst>
            </p:cNvPr>
            <p:cNvSpPr txBox="1"/>
            <p:nvPr/>
          </p:nvSpPr>
          <p:spPr>
            <a:xfrm>
              <a:off x="1592716" y="3496153"/>
              <a:ext cx="976487" cy="461665"/>
            </a:xfrm>
            <a:prstGeom prst="rect">
              <a:avLst/>
            </a:prstGeom>
            <a:noFill/>
          </p:spPr>
          <p:txBody>
            <a:bodyPr wrap="square" rtlCol="0">
              <a:spAutoFit/>
            </a:bodyPr>
            <a:lstStyle/>
            <a:p>
              <a:r>
                <a:rPr lang="ja-JP" altLang="en-US" sz="2400" b="1" u="sng">
                  <a:solidFill>
                    <a:srgbClr val="FF0000"/>
                  </a:solidFill>
                  <a:latin typeface="+mn-ea"/>
                </a:rPr>
                <a:t>学習</a:t>
              </a:r>
            </a:p>
          </p:txBody>
        </p:sp>
        <p:sp>
          <p:nvSpPr>
            <p:cNvPr id="32" name="テキスト ボックス 31">
              <a:extLst>
                <a:ext uri="{FF2B5EF4-FFF2-40B4-BE49-F238E27FC236}">
                  <a16:creationId xmlns:a16="http://schemas.microsoft.com/office/drawing/2014/main" xmlns="" id="{1C8DC572-3EED-054D-878A-6AAC3CFD4F98}"/>
                </a:ext>
              </a:extLst>
            </p:cNvPr>
            <p:cNvSpPr txBox="1"/>
            <p:nvPr/>
          </p:nvSpPr>
          <p:spPr>
            <a:xfrm>
              <a:off x="6539394" y="3493268"/>
              <a:ext cx="976487" cy="461665"/>
            </a:xfrm>
            <a:prstGeom prst="rect">
              <a:avLst/>
            </a:prstGeom>
            <a:noFill/>
          </p:spPr>
          <p:txBody>
            <a:bodyPr wrap="square" rtlCol="0">
              <a:spAutoFit/>
            </a:bodyPr>
            <a:lstStyle/>
            <a:p>
              <a:r>
                <a:rPr lang="ja-JP" altLang="en-US" sz="2400" b="1" u="sng">
                  <a:solidFill>
                    <a:srgbClr val="FF0000"/>
                  </a:solidFill>
                  <a:latin typeface="+mn-ea"/>
                </a:rPr>
                <a:t>分類</a:t>
              </a:r>
            </a:p>
          </p:txBody>
        </p:sp>
      </p:grpSp>
    </p:spTree>
    <p:extLst>
      <p:ext uri="{BB962C8B-B14F-4D97-AF65-F5344CB8AC3E}">
        <p14:creationId xmlns:p14="http://schemas.microsoft.com/office/powerpoint/2010/main" val="24930896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8383</TotalTime>
  <Words>2476</Words>
  <Application>Microsoft Office PowerPoint</Application>
  <PresentationFormat>画面に合わせる (4:3)</PresentationFormat>
  <Paragraphs>405</Paragraphs>
  <Slides>31</Slides>
  <Notes>2</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31</vt:i4>
      </vt:variant>
    </vt:vector>
  </HeadingPairs>
  <TitlesOfParts>
    <vt:vector size="41" baseType="lpstr">
      <vt:lpstr>MS PGothic</vt:lpstr>
      <vt:lpstr>MS PGothic</vt:lpstr>
      <vt:lpstr>ＭＳ Ｐゴシック (本文)</vt:lpstr>
      <vt:lpstr>Tsukushi A Round Gothic</vt:lpstr>
      <vt:lpstr>游ゴシック</vt:lpstr>
      <vt:lpstr>Arial</vt:lpstr>
      <vt:lpstr>Calibri</vt:lpstr>
      <vt:lpstr>Cambria Math</vt:lpstr>
      <vt:lpstr>Wingdings</vt:lpstr>
      <vt:lpstr>Office テーマ</vt:lpstr>
      <vt:lpstr>深層学習による好意と悪意を含む表現の可視化による 文章推敲支援</vt:lpstr>
      <vt:lpstr>目次</vt:lpstr>
      <vt:lpstr>研究背景</vt:lpstr>
      <vt:lpstr>関連研究</vt:lpstr>
      <vt:lpstr>研究目的</vt:lpstr>
      <vt:lpstr>読み手から良い印象を受ける文章</vt:lpstr>
      <vt:lpstr>好意と悪意の表現の可視化による文章推敲支援システム</vt:lpstr>
      <vt:lpstr>好意と悪意の表現の可視化による文章推敲支援システム</vt:lpstr>
      <vt:lpstr>好意と悪意を含む文の抽出</vt:lpstr>
      <vt:lpstr>好意・悪意を含む文の抽出の流れ</vt:lpstr>
      <vt:lpstr>好意と悪意の表現の可視化による文章推敲支援システム</vt:lpstr>
      <vt:lpstr>好意と悪意を表す単語の抽出</vt:lpstr>
      <vt:lpstr>好意と悪意の表現の可視化による文章推敲支援システム</vt:lpstr>
      <vt:lpstr>好意と悪意の表現の可視化</vt:lpstr>
      <vt:lpstr>好意度合い悪意度合い表示機能</vt:lpstr>
      <vt:lpstr>メッセージ表示機能</vt:lpstr>
      <vt:lpstr>文章のスコア表示機能</vt:lpstr>
      <vt:lpstr>文章の編集機能</vt:lpstr>
      <vt:lpstr>文章推敲支援機能の効果の検証実験</vt:lpstr>
      <vt:lpstr>文章推敲支援機能の効果の検証実験</vt:lpstr>
      <vt:lpstr>用意した４つの状況</vt:lpstr>
      <vt:lpstr>修正された文の数とその内訳</vt:lpstr>
      <vt:lpstr>文章推敲支援機能の効果の検証実験</vt:lpstr>
      <vt:lpstr>メールの７段階評価</vt:lpstr>
      <vt:lpstr>推敲されたメールの評価点</vt:lpstr>
      <vt:lpstr>システム使用前後での文の評価</vt:lpstr>
      <vt:lpstr>評価点が上昇したメールの具体例</vt:lpstr>
      <vt:lpstr>評価点が上昇しなかったメールの具体例</vt:lpstr>
      <vt:lpstr>まとめ</vt:lpstr>
      <vt:lpstr>研究業績</vt:lpstr>
      <vt:lpstr>修正された文の数とその内訳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IHORI Shota</dc:creator>
  <cp:lastModifiedBy>庵 翔太</cp:lastModifiedBy>
  <cp:revision>91</cp:revision>
  <dcterms:created xsi:type="dcterms:W3CDTF">2020-02-07T05:00:31Z</dcterms:created>
  <dcterms:modified xsi:type="dcterms:W3CDTF">2020-06-10T09:22:50Z</dcterms:modified>
</cp:coreProperties>
</file>