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0" r:id="rId3"/>
    <p:sldId id="301" r:id="rId4"/>
    <p:sldId id="273" r:id="rId5"/>
    <p:sldId id="302" r:id="rId6"/>
    <p:sldId id="257" r:id="rId7"/>
    <p:sldId id="261" r:id="rId8"/>
    <p:sldId id="303" r:id="rId9"/>
    <p:sldId id="304" r:id="rId10"/>
    <p:sldId id="262" r:id="rId11"/>
    <p:sldId id="263" r:id="rId12"/>
    <p:sldId id="271" r:id="rId13"/>
    <p:sldId id="275" r:id="rId14"/>
    <p:sldId id="280" r:id="rId15"/>
    <p:sldId id="281" r:id="rId16"/>
    <p:sldId id="306" r:id="rId17"/>
    <p:sldId id="270" r:id="rId18"/>
    <p:sldId id="264" r:id="rId19"/>
    <p:sldId id="297" r:id="rId20"/>
    <p:sldId id="282" r:id="rId21"/>
    <p:sldId id="285" r:id="rId22"/>
    <p:sldId id="272" r:id="rId23"/>
    <p:sldId id="288" r:id="rId24"/>
    <p:sldId id="286" r:id="rId25"/>
    <p:sldId id="284" r:id="rId26"/>
    <p:sldId id="290" r:id="rId27"/>
    <p:sldId id="291" r:id="rId28"/>
    <p:sldId id="289" r:id="rId29"/>
    <p:sldId id="309" r:id="rId30"/>
    <p:sldId id="307" r:id="rId31"/>
    <p:sldId id="308" r:id="rId32"/>
    <p:sldId id="274" r:id="rId33"/>
    <p:sldId id="293" r:id="rId34"/>
    <p:sldId id="310" r:id="rId35"/>
    <p:sldId id="292" r:id="rId36"/>
    <p:sldId id="294" r:id="rId37"/>
    <p:sldId id="295" r:id="rId38"/>
    <p:sldId id="311" r:id="rId39"/>
    <p:sldId id="296" r:id="rId40"/>
    <p:sldId id="298"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8" autoAdjust="0"/>
    <p:restoredTop sz="94576" autoAdjust="0"/>
  </p:normalViewPr>
  <p:slideViewPr>
    <p:cSldViewPr>
      <p:cViewPr varScale="1">
        <p:scale>
          <a:sx n="72" d="100"/>
          <a:sy n="72" d="100"/>
        </p:scale>
        <p:origin x="13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865743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429353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379222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201983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655718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2239911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125213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29008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1114458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3157116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3618606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E8363A-65B1-4102-BC3B-CD32FCFE0AEA}" type="slidenum">
              <a:rPr lang="fr-FR" smtClean="0"/>
              <a:pPr/>
              <a:t>‹N°›</a:t>
            </a:fld>
            <a:endParaRPr lang="fr-FR"/>
          </a:p>
        </p:txBody>
      </p:sp>
    </p:spTree>
    <p:extLst>
      <p:ext uri="{BB962C8B-B14F-4D97-AF65-F5344CB8AC3E}">
        <p14:creationId xmlns:p14="http://schemas.microsoft.com/office/powerpoint/2010/main" val="30012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19/09/2019</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19/09/2019</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B3643-A731-4CD4-A62C-2318BBD42164}" type="datetimeFigureOut">
              <a:rPr lang="fr-FR" smtClean="0"/>
              <a:pPr/>
              <a:t>19/09/2019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8363A-65B1-4102-BC3B-CD32FCFE0AEA}" type="slidenum">
              <a:rPr lang="fr-FR" smtClean="0"/>
              <a:pPr/>
              <a:t>‹N°›</a:t>
            </a:fld>
            <a:endParaRPr lang="fr-FR"/>
          </a:p>
        </p:txBody>
      </p:sp>
    </p:spTree>
    <p:extLst>
      <p:ext uri="{BB962C8B-B14F-4D97-AF65-F5344CB8AC3E}">
        <p14:creationId xmlns:p14="http://schemas.microsoft.com/office/powerpoint/2010/main" val="426131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ilieu naturel 1.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4" name="ZoneTexte 3"/>
          <p:cNvSpPr txBox="1"/>
          <p:nvPr/>
        </p:nvSpPr>
        <p:spPr>
          <a:xfrm>
            <a:off x="1619672" y="620688"/>
            <a:ext cx="2071702" cy="461665"/>
          </a:xfrm>
          <a:prstGeom prst="rect">
            <a:avLst/>
          </a:prstGeom>
          <a:noFill/>
        </p:spPr>
        <p:txBody>
          <a:bodyPr wrap="square" rtlCol="0">
            <a:spAutoFit/>
          </a:bodyPr>
          <a:lstStyle/>
          <a:p>
            <a:r>
              <a:rPr lang="fr-FR" sz="2400" dirty="0">
                <a:solidFill>
                  <a:srgbClr val="FF0000"/>
                </a:solidFill>
                <a:latin typeface="MV Boli" pitchFamily="2" charset="0"/>
                <a:cs typeface="MV Boli" pitchFamily="2" charset="0"/>
              </a:rPr>
              <a:t>Exercice N°1:</a:t>
            </a:r>
          </a:p>
        </p:txBody>
      </p:sp>
      <p:sp>
        <p:nvSpPr>
          <p:cNvPr id="5" name="ZoneTexte 4"/>
          <p:cNvSpPr txBox="1"/>
          <p:nvPr/>
        </p:nvSpPr>
        <p:spPr>
          <a:xfrm>
            <a:off x="1187624" y="1096146"/>
            <a:ext cx="7572428" cy="830997"/>
          </a:xfrm>
          <a:prstGeom prst="rect">
            <a:avLst/>
          </a:prstGeom>
          <a:noFill/>
        </p:spPr>
        <p:txBody>
          <a:bodyPr wrap="square" rtlCol="0">
            <a:spAutoFit/>
          </a:bodyPr>
          <a:lstStyle/>
          <a:p>
            <a:r>
              <a:rPr lang="fr-FR" sz="2400" dirty="0">
                <a:solidFill>
                  <a:schemeClr val="tx2">
                    <a:lumMod val="75000"/>
                  </a:schemeClr>
                </a:solidFill>
                <a:latin typeface="MV Boli" pitchFamily="2" charset="0"/>
                <a:cs typeface="MV Boli" pitchFamily="2" charset="0"/>
              </a:rPr>
              <a:t>Classer les composantes du milieu naturel </a:t>
            </a:r>
            <a:r>
              <a:rPr lang="fr-FR" sz="2000" dirty="0">
                <a:solidFill>
                  <a:schemeClr val="tx2">
                    <a:lumMod val="75000"/>
                  </a:schemeClr>
                </a:solidFill>
                <a:latin typeface="MV Boli" pitchFamily="2" charset="0"/>
                <a:cs typeface="MV Boli" pitchFamily="2" charset="0"/>
              </a:rPr>
              <a:t>(doc 1 page 4 CD sigma</a:t>
            </a:r>
            <a:r>
              <a:rPr lang="fr-FR" sz="2400" dirty="0">
                <a:solidFill>
                  <a:schemeClr val="tx2">
                    <a:lumMod val="75000"/>
                  </a:schemeClr>
                </a:solidFill>
                <a:latin typeface="MV Boli" pitchFamily="2" charset="0"/>
                <a:cs typeface="MV Boli" pitchFamily="2" charset="0"/>
              </a:rPr>
              <a:t>) selon le tableau suivant: </a:t>
            </a:r>
          </a:p>
        </p:txBody>
      </p:sp>
      <p:graphicFrame>
        <p:nvGraphicFramePr>
          <p:cNvPr id="8" name="Tableau 7">
            <a:extLst>
              <a:ext uri="{FF2B5EF4-FFF2-40B4-BE49-F238E27FC236}">
                <a16:creationId xmlns:a16="http://schemas.microsoft.com/office/drawing/2014/main" id="{025DC09C-0B60-4DDA-9C71-ED5469FED755}"/>
              </a:ext>
            </a:extLst>
          </p:cNvPr>
          <p:cNvGraphicFramePr>
            <a:graphicFrameLocks noGrp="1"/>
          </p:cNvGraphicFramePr>
          <p:nvPr>
            <p:extLst>
              <p:ext uri="{D42A27DB-BD31-4B8C-83A1-F6EECF244321}">
                <p14:modId xmlns:p14="http://schemas.microsoft.com/office/powerpoint/2010/main" val="3491051782"/>
              </p:ext>
            </p:extLst>
          </p:nvPr>
        </p:nvGraphicFramePr>
        <p:xfrm>
          <a:off x="0" y="2132856"/>
          <a:ext cx="9144000" cy="4050079"/>
        </p:xfrm>
        <a:graphic>
          <a:graphicData uri="http://schemas.openxmlformats.org/drawingml/2006/table">
            <a:tbl>
              <a:tblPr firstRow="1" bandRow="1">
                <a:tableStyleId>{5C22544A-7EE6-4342-B048-85BDC9FD1C3A}</a:tableStyleId>
              </a:tblPr>
              <a:tblGrid>
                <a:gridCol w="2486525">
                  <a:extLst>
                    <a:ext uri="{9D8B030D-6E8A-4147-A177-3AD203B41FA5}">
                      <a16:colId xmlns:a16="http://schemas.microsoft.com/office/drawing/2014/main" val="20000"/>
                    </a:ext>
                  </a:extLst>
                </a:gridCol>
                <a:gridCol w="3301879">
                  <a:extLst>
                    <a:ext uri="{9D8B030D-6E8A-4147-A177-3AD203B41FA5}">
                      <a16:colId xmlns:a16="http://schemas.microsoft.com/office/drawing/2014/main" val="20001"/>
                    </a:ext>
                  </a:extLst>
                </a:gridCol>
                <a:gridCol w="1761688">
                  <a:extLst>
                    <a:ext uri="{9D8B030D-6E8A-4147-A177-3AD203B41FA5}">
                      <a16:colId xmlns:a16="http://schemas.microsoft.com/office/drawing/2014/main" val="20002"/>
                    </a:ext>
                  </a:extLst>
                </a:gridCol>
                <a:gridCol w="1593908">
                  <a:extLst>
                    <a:ext uri="{9D8B030D-6E8A-4147-A177-3AD203B41FA5}">
                      <a16:colId xmlns:a16="http://schemas.microsoft.com/office/drawing/2014/main" val="20003"/>
                    </a:ext>
                  </a:extLst>
                </a:gridCol>
              </a:tblGrid>
              <a:tr h="651489">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tx1"/>
                          </a:solidFill>
                        </a:rPr>
                        <a:t>Êtres vivants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hMerge="1">
                  <a:txBody>
                    <a:bodyPr/>
                    <a:lstStyle/>
                    <a:p>
                      <a:endParaRPr lang="fr-FR" dirty="0"/>
                    </a:p>
                  </a:txBody>
                  <a:tcPr/>
                </a:tc>
                <a:tc>
                  <a:txBody>
                    <a:bodyPr/>
                    <a:lstStyle/>
                    <a:p>
                      <a:pPr algn="ctr"/>
                      <a:r>
                        <a:rPr lang="fr-FR" sz="2000" dirty="0">
                          <a:solidFill>
                            <a:schemeClr val="tx1"/>
                          </a:solidFill>
                        </a:rPr>
                        <a:t>Composantes non vivantes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r>
                        <a:rPr lang="fr-FR" sz="2000" dirty="0">
                          <a:solidFill>
                            <a:schemeClr val="tx1"/>
                          </a:solidFill>
                        </a:rPr>
                        <a:t>Etat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0000"/>
                  </a:ext>
                </a:extLst>
              </a:tr>
              <a:tr h="463871">
                <a:tc>
                  <a:txBody>
                    <a:bodyPr/>
                    <a:lstStyle/>
                    <a:p>
                      <a:pPr algn="ctr"/>
                      <a:r>
                        <a:rPr lang="fr-FR" sz="2000" dirty="0"/>
                        <a:t>Végétaux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fr-FR" sz="2000" dirty="0"/>
                        <a:t>Animaux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rowSpan="2">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rowSpan="2">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336926">
                <a:tc rowSpan="3">
                  <a:txBody>
                    <a:bodyPr/>
                    <a:lstStyle/>
                    <a:p>
                      <a:pPr algn="ct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3">
                  <a:txBody>
                    <a:bodyPr/>
                    <a:lstStyle/>
                    <a:p>
                      <a:pPr algn="ctr"/>
                      <a:endParaRPr lang="fr-FR"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2"/>
                  </a:ext>
                </a:extLst>
              </a:tr>
              <a:tr h="800796">
                <a:tc vMerge="1">
                  <a:txBody>
                    <a:bodyPr/>
                    <a:lstStyle/>
                    <a:p>
                      <a:endParaRPr lang="fr-FR"/>
                    </a:p>
                  </a:txBody>
                  <a:tcPr/>
                </a:tc>
                <a:tc vMerge="1">
                  <a:txBody>
                    <a:bodyPr/>
                    <a:lstStyle/>
                    <a:p>
                      <a:endParaRPr lang="fr-FR"/>
                    </a:p>
                  </a:txBody>
                  <a:tcPr/>
                </a:tc>
                <a:tc>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1747446">
                <a:tc vMerge="1">
                  <a:txBody>
                    <a:bodyPr/>
                    <a:lstStyle/>
                    <a:p>
                      <a:endParaRPr lang="fr-FR"/>
                    </a:p>
                  </a:txBody>
                  <a:tcPr/>
                </a:tc>
                <a:tc vMerge="1">
                  <a:txBody>
                    <a:bodyPr/>
                    <a:lstStyle/>
                    <a:p>
                      <a:endParaRPr lang="fr-FR"/>
                    </a:p>
                  </a:txBody>
                  <a:tcPr/>
                </a:tc>
                <a:tc>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a:txBody>
                    <a:bodyPr/>
                    <a:lstStyle/>
                    <a:p>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1" y="1428736"/>
          <a:ext cx="9144000" cy="4548191"/>
        </p:xfrm>
        <a:graphic>
          <a:graphicData uri="http://schemas.openxmlformats.org/drawingml/2006/table">
            <a:tbl>
              <a:tblPr firstRow="1" bandRow="1">
                <a:tableStyleId>{5C22544A-7EE6-4342-B048-85BDC9FD1C3A}</a:tableStyleId>
              </a:tblPr>
              <a:tblGrid>
                <a:gridCol w="2486525">
                  <a:extLst>
                    <a:ext uri="{9D8B030D-6E8A-4147-A177-3AD203B41FA5}">
                      <a16:colId xmlns:a16="http://schemas.microsoft.com/office/drawing/2014/main" val="20000"/>
                    </a:ext>
                  </a:extLst>
                </a:gridCol>
                <a:gridCol w="3301879">
                  <a:extLst>
                    <a:ext uri="{9D8B030D-6E8A-4147-A177-3AD203B41FA5}">
                      <a16:colId xmlns:a16="http://schemas.microsoft.com/office/drawing/2014/main" val="20001"/>
                    </a:ext>
                  </a:extLst>
                </a:gridCol>
                <a:gridCol w="1761688">
                  <a:extLst>
                    <a:ext uri="{9D8B030D-6E8A-4147-A177-3AD203B41FA5}">
                      <a16:colId xmlns:a16="http://schemas.microsoft.com/office/drawing/2014/main" val="20002"/>
                    </a:ext>
                  </a:extLst>
                </a:gridCol>
                <a:gridCol w="1593908">
                  <a:extLst>
                    <a:ext uri="{9D8B030D-6E8A-4147-A177-3AD203B41FA5}">
                      <a16:colId xmlns:a16="http://schemas.microsoft.com/office/drawing/2014/main" val="20003"/>
                    </a:ext>
                  </a:extLst>
                </a:gridCol>
              </a:tblGrid>
              <a:tr h="651489">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tx1"/>
                          </a:solidFill>
                        </a:rPr>
                        <a:t>Êtres vivants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hMerge="1">
                  <a:txBody>
                    <a:bodyPr/>
                    <a:lstStyle/>
                    <a:p>
                      <a:endParaRPr lang="fr-FR" dirty="0"/>
                    </a:p>
                  </a:txBody>
                  <a:tcPr/>
                </a:tc>
                <a:tc>
                  <a:txBody>
                    <a:bodyPr/>
                    <a:lstStyle/>
                    <a:p>
                      <a:pPr algn="ctr"/>
                      <a:r>
                        <a:rPr lang="fr-FR" sz="2000" dirty="0">
                          <a:solidFill>
                            <a:schemeClr val="tx1"/>
                          </a:solidFill>
                        </a:rPr>
                        <a:t>Composantes non vivantes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r>
                        <a:rPr lang="fr-FR" sz="2000" dirty="0">
                          <a:solidFill>
                            <a:schemeClr val="tx1"/>
                          </a:solidFill>
                        </a:rPr>
                        <a:t>Etat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0000"/>
                  </a:ext>
                </a:extLst>
              </a:tr>
              <a:tr h="463871">
                <a:tc>
                  <a:txBody>
                    <a:bodyPr/>
                    <a:lstStyle/>
                    <a:p>
                      <a:pPr algn="ctr"/>
                      <a:r>
                        <a:rPr lang="fr-FR" sz="2000" dirty="0"/>
                        <a:t>Végétaux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fr-FR" sz="2000" dirty="0"/>
                        <a:t>Animaux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rowSpan="2">
                  <a:txBody>
                    <a:bodyPr/>
                    <a:lstStyle/>
                    <a:p>
                      <a:r>
                        <a:rPr lang="fr-FR" sz="2000" dirty="0"/>
                        <a:t>L’eau    </a:t>
                      </a:r>
                      <a:r>
                        <a:rPr lang="ar-MA" sz="2000" dirty="0"/>
                        <a:t>الماء</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rowSpan="2">
                  <a:txBody>
                    <a:bodyPr/>
                    <a:lstStyle/>
                    <a:p>
                      <a:r>
                        <a:rPr lang="fr-FR" sz="2000" dirty="0"/>
                        <a:t>Liquide </a:t>
                      </a:r>
                      <a:r>
                        <a:rPr lang="ar-MA" sz="2000" dirty="0"/>
                        <a:t>سائل</a:t>
                      </a:r>
                      <a:r>
                        <a:rPr lang="ar-MA" sz="2000" baseline="0" dirty="0"/>
                        <a:t>  </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336926">
                <a:tc rowSpan="3">
                  <a:txBody>
                    <a:bodyPr/>
                    <a:lstStyle/>
                    <a:p>
                      <a:pPr algn="ctr"/>
                      <a:r>
                        <a:rPr lang="ar-MA" sz="2000" dirty="0"/>
                        <a:t>عشب</a:t>
                      </a:r>
                      <a:r>
                        <a:rPr lang="fr-FR" sz="2000" dirty="0"/>
                        <a:t>Herbe</a:t>
                      </a:r>
                    </a:p>
                    <a:p>
                      <a:pPr algn="ctr"/>
                      <a:endParaRPr lang="ar-MA" sz="2000" dirty="0"/>
                    </a:p>
                    <a:p>
                      <a:pPr algn="ctr"/>
                      <a:r>
                        <a:rPr lang="ar-MA" sz="2000" dirty="0"/>
                        <a:t>نبات مائي</a:t>
                      </a:r>
                      <a:r>
                        <a:rPr lang="fr-FR" sz="2000" dirty="0"/>
                        <a:t> Plante</a:t>
                      </a:r>
                      <a:r>
                        <a:rPr lang="fr-FR" sz="2000" baseline="0" dirty="0"/>
                        <a:t> d’eau</a:t>
                      </a:r>
                    </a:p>
                    <a:p>
                      <a:pPr algn="ctr"/>
                      <a:endParaRPr lang="ar-MA" sz="2000" dirty="0"/>
                    </a:p>
                    <a:p>
                      <a:pPr algn="ctr"/>
                      <a:r>
                        <a:rPr lang="ar-MA" sz="2000" dirty="0"/>
                        <a:t>شجرة</a:t>
                      </a:r>
                      <a:r>
                        <a:rPr lang="fr-FR" sz="2000" dirty="0"/>
                        <a:t> Arbre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3">
                  <a:txBody>
                    <a:bodyPr/>
                    <a:lstStyle/>
                    <a:p>
                      <a:pPr algn="ctr"/>
                      <a:r>
                        <a:rPr lang="ar-MA" sz="2400" dirty="0"/>
                        <a:t>أيل</a:t>
                      </a:r>
                      <a:r>
                        <a:rPr lang="fr-FR" sz="2400" baseline="0" dirty="0"/>
                        <a:t> cerf</a:t>
                      </a:r>
                      <a:r>
                        <a:rPr lang="fr-FR" sz="2400" dirty="0"/>
                        <a:t> </a:t>
                      </a:r>
                      <a:endParaRPr lang="ar-MA" sz="2400" dirty="0"/>
                    </a:p>
                    <a:p>
                      <a:pPr algn="ctr"/>
                      <a:r>
                        <a:rPr lang="ar-MA" sz="2400" dirty="0"/>
                        <a:t>أرنب</a:t>
                      </a:r>
                      <a:r>
                        <a:rPr lang="fr-FR" sz="2400" baseline="0" dirty="0"/>
                        <a:t> lapin</a:t>
                      </a:r>
                      <a:endParaRPr lang="ar-MA" sz="2400" dirty="0"/>
                    </a:p>
                    <a:p>
                      <a:pPr algn="ctr"/>
                      <a:r>
                        <a:rPr lang="ar-MA" sz="2400" dirty="0"/>
                        <a:t>بط</a:t>
                      </a:r>
                      <a:r>
                        <a:rPr lang="ar-MA" sz="2400" baseline="0" dirty="0"/>
                        <a:t> </a:t>
                      </a:r>
                      <a:r>
                        <a:rPr lang="fr-FR" sz="2400" baseline="0" dirty="0"/>
                        <a:t>  canard</a:t>
                      </a:r>
                      <a:endParaRPr lang="ar-MA" sz="2400" baseline="0" dirty="0"/>
                    </a:p>
                    <a:p>
                      <a:pPr algn="ctr"/>
                      <a:r>
                        <a:rPr lang="ar-MA" sz="2400" baseline="0" dirty="0"/>
                        <a:t>ضفدعة</a:t>
                      </a:r>
                      <a:r>
                        <a:rPr lang="fr-FR" sz="2400" baseline="0" dirty="0"/>
                        <a:t> Grenouille</a:t>
                      </a:r>
                      <a:endParaRPr lang="ar-MA" sz="2400" baseline="0" dirty="0"/>
                    </a:p>
                    <a:p>
                      <a:pPr algn="ctr"/>
                      <a:r>
                        <a:rPr lang="ar-MA" sz="2400" baseline="0" dirty="0"/>
                        <a:t>بومة</a:t>
                      </a:r>
                      <a:r>
                        <a:rPr lang="fr-FR" sz="2400" baseline="0" dirty="0"/>
                        <a:t> Hibou</a:t>
                      </a:r>
                      <a:endParaRPr lang="ar-MA" sz="2400" baseline="0" dirty="0"/>
                    </a:p>
                    <a:p>
                      <a:pPr algn="ctr"/>
                      <a:r>
                        <a:rPr lang="ar-MA" sz="2400" baseline="0" dirty="0" err="1"/>
                        <a:t>زنجور</a:t>
                      </a:r>
                      <a:r>
                        <a:rPr lang="fr-FR" sz="2400" baseline="0" dirty="0"/>
                        <a:t> Brochet</a:t>
                      </a:r>
                      <a:endParaRPr lang="ar-MA" sz="2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ar-MA" sz="2400" baseline="0" dirty="0"/>
                        <a:t>أم أربع </a:t>
                      </a:r>
                      <a:r>
                        <a:rPr lang="ar-MA" sz="2400" baseline="0" dirty="0" err="1"/>
                        <a:t>و</a:t>
                      </a:r>
                      <a:r>
                        <a:rPr lang="ar-MA" sz="2400" baseline="0" dirty="0"/>
                        <a:t> أربعين</a:t>
                      </a:r>
                      <a:r>
                        <a:rPr lang="fr-FR" sz="2400" baseline="0" dirty="0" err="1"/>
                        <a:t>Chilopode</a:t>
                      </a:r>
                      <a:endParaRPr lang="ar-MA" sz="2400" baseline="0" dirty="0"/>
                    </a:p>
                    <a:p>
                      <a:pPr algn="ctr"/>
                      <a:r>
                        <a:rPr lang="ar-MA" sz="2400" baseline="0" dirty="0"/>
                        <a:t>لقلا </a:t>
                      </a:r>
                      <a:r>
                        <a:rPr lang="ar-MA" sz="2400" baseline="0" dirty="0" err="1"/>
                        <a:t>ق</a:t>
                      </a:r>
                      <a:r>
                        <a:rPr lang="fr-FR" sz="2400" baseline="0" dirty="0"/>
                        <a:t> Cigogne</a:t>
                      </a:r>
                      <a:endParaRPr lang="ar-MA" sz="2400" baseline="0" dirty="0"/>
                    </a:p>
                    <a:p>
                      <a:pPr algn="ctr"/>
                      <a:endParaRPr lang="fr-FR"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2"/>
                  </a:ext>
                </a:extLst>
              </a:tr>
              <a:tr h="800796">
                <a:tc vMerge="1">
                  <a:txBody>
                    <a:bodyPr/>
                    <a:lstStyle/>
                    <a:p>
                      <a:endParaRPr lang="fr-FR"/>
                    </a:p>
                  </a:txBody>
                  <a:tcPr/>
                </a:tc>
                <a:tc vMerge="1">
                  <a:txBody>
                    <a:bodyPr/>
                    <a:lstStyle/>
                    <a:p>
                      <a:endParaRPr lang="fr-FR"/>
                    </a:p>
                  </a:txBody>
                  <a:tcPr/>
                </a:tc>
                <a:tc>
                  <a:txBody>
                    <a:bodyPr/>
                    <a:lstStyle/>
                    <a:p>
                      <a:r>
                        <a:rPr lang="fr-FR" sz="2000" dirty="0"/>
                        <a:t>L’aire</a:t>
                      </a:r>
                      <a:r>
                        <a:rPr lang="ar-MA" sz="2000" dirty="0"/>
                        <a:t>  الهواء   </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a:txBody>
                    <a:bodyPr/>
                    <a:lstStyle/>
                    <a:p>
                      <a:r>
                        <a:rPr lang="fr-FR" sz="2000" dirty="0"/>
                        <a:t>Gaz</a:t>
                      </a:r>
                      <a:r>
                        <a:rPr lang="ar-MA" sz="2000" dirty="0"/>
                        <a:t>غاز</a:t>
                      </a:r>
                      <a:r>
                        <a:rPr lang="ar-MA" sz="2000" baseline="0" dirty="0"/>
                        <a:t>         </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1747446">
                <a:tc vMerge="1">
                  <a:txBody>
                    <a:bodyPr/>
                    <a:lstStyle/>
                    <a:p>
                      <a:endParaRPr lang="fr-FR"/>
                    </a:p>
                  </a:txBody>
                  <a:tcPr/>
                </a:tc>
                <a:tc vMerge="1">
                  <a:txBody>
                    <a:bodyPr/>
                    <a:lstStyle/>
                    <a:p>
                      <a:endParaRPr lang="fr-FR"/>
                    </a:p>
                  </a:txBody>
                  <a:tcPr/>
                </a:tc>
                <a:tc>
                  <a:txBody>
                    <a:bodyPr/>
                    <a:lstStyle/>
                    <a:p>
                      <a:r>
                        <a:rPr lang="fr-FR" sz="2000" dirty="0"/>
                        <a:t>Le sol</a:t>
                      </a:r>
                      <a:r>
                        <a:rPr lang="ar-MA" sz="2000" dirty="0"/>
                        <a:t> التربة   </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a:txBody>
                    <a:bodyPr/>
                    <a:lstStyle/>
                    <a:p>
                      <a:r>
                        <a:rPr lang="fr-FR" sz="2000" dirty="0"/>
                        <a:t>Solide</a:t>
                      </a:r>
                      <a:r>
                        <a:rPr lang="ar-MA" sz="2000" dirty="0"/>
                        <a:t>  صلب</a:t>
                      </a:r>
                      <a:r>
                        <a:rPr lang="ar-MA" sz="2000" baseline="0" dirty="0"/>
                        <a:t>     </a:t>
                      </a:r>
                      <a:endParaRPr lang="fr-F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téléchargement (3).jpg"/>
          <p:cNvPicPr>
            <a:picLocks noChangeAspect="1"/>
          </p:cNvPicPr>
          <p:nvPr/>
        </p:nvPicPr>
        <p:blipFill>
          <a:blip r:embed="rId2"/>
          <a:stretch>
            <a:fillRect/>
          </a:stretch>
        </p:blipFill>
        <p:spPr>
          <a:xfrm>
            <a:off x="785786" y="500042"/>
            <a:ext cx="2643206" cy="1990058"/>
          </a:xfrm>
          <a:prstGeom prst="rect">
            <a:avLst/>
          </a:prstGeom>
        </p:spPr>
      </p:pic>
      <p:pic>
        <p:nvPicPr>
          <p:cNvPr id="3" name="Image 2" descr="téléchargement (4).jpg"/>
          <p:cNvPicPr>
            <a:picLocks noChangeAspect="1"/>
          </p:cNvPicPr>
          <p:nvPr/>
        </p:nvPicPr>
        <p:blipFill>
          <a:blip r:embed="rId3"/>
          <a:stretch>
            <a:fillRect/>
          </a:stretch>
        </p:blipFill>
        <p:spPr>
          <a:xfrm>
            <a:off x="5072066" y="785794"/>
            <a:ext cx="3109915" cy="1872406"/>
          </a:xfrm>
          <a:prstGeom prst="rect">
            <a:avLst/>
          </a:prstGeom>
        </p:spPr>
      </p:pic>
      <p:pic>
        <p:nvPicPr>
          <p:cNvPr id="4" name="Image 3" descr="كم_مدة_حمل_البقرة.jpg"/>
          <p:cNvPicPr>
            <a:picLocks noChangeAspect="1"/>
          </p:cNvPicPr>
          <p:nvPr/>
        </p:nvPicPr>
        <p:blipFill>
          <a:blip r:embed="rId4"/>
          <a:stretch>
            <a:fillRect/>
          </a:stretch>
        </p:blipFill>
        <p:spPr>
          <a:xfrm>
            <a:off x="1928794" y="3357562"/>
            <a:ext cx="5572122" cy="2653391"/>
          </a:xfrm>
          <a:prstGeom prst="rect">
            <a:avLst/>
          </a:prstGeom>
        </p:spPr>
      </p:pic>
      <p:sp>
        <p:nvSpPr>
          <p:cNvPr id="5" name="ZoneTexte 4"/>
          <p:cNvSpPr txBox="1"/>
          <p:nvPr/>
        </p:nvSpPr>
        <p:spPr>
          <a:xfrm>
            <a:off x="1928794" y="6072206"/>
            <a:ext cx="5572164" cy="646331"/>
          </a:xfrm>
          <a:prstGeom prst="rect">
            <a:avLst/>
          </a:prstGeom>
          <a:noFill/>
        </p:spPr>
        <p:txBody>
          <a:bodyPr wrap="square" rtlCol="0">
            <a:spAutoFit/>
          </a:bodyPr>
          <a:lstStyle/>
          <a:p>
            <a:r>
              <a:rPr lang="fr-FR" dirty="0"/>
              <a:t>Document 1 : la reproduction est un phénomène caractéristique de l’être vivant.</a:t>
            </a:r>
          </a:p>
        </p:txBody>
      </p:sp>
      <p:sp>
        <p:nvSpPr>
          <p:cNvPr id="6" name="ZoneTexte 5"/>
          <p:cNvSpPr txBox="1"/>
          <p:nvPr/>
        </p:nvSpPr>
        <p:spPr>
          <a:xfrm>
            <a:off x="785786" y="2643182"/>
            <a:ext cx="2714644" cy="646331"/>
          </a:xfrm>
          <a:prstGeom prst="rect">
            <a:avLst/>
          </a:prstGeom>
          <a:noFill/>
        </p:spPr>
        <p:txBody>
          <a:bodyPr wrap="square" rtlCol="0">
            <a:spAutoFit/>
          </a:bodyPr>
          <a:lstStyle/>
          <a:p>
            <a:r>
              <a:rPr lang="fr-FR" dirty="0"/>
              <a:t>Document 2: le chat  doit se nourrir pour vivre.</a:t>
            </a:r>
          </a:p>
        </p:txBody>
      </p:sp>
      <p:sp>
        <p:nvSpPr>
          <p:cNvPr id="7" name="ZoneTexte 6"/>
          <p:cNvSpPr txBox="1"/>
          <p:nvPr/>
        </p:nvSpPr>
        <p:spPr>
          <a:xfrm>
            <a:off x="5000628" y="2786058"/>
            <a:ext cx="3571900" cy="646331"/>
          </a:xfrm>
          <a:prstGeom prst="rect">
            <a:avLst/>
          </a:prstGeom>
          <a:noFill/>
        </p:spPr>
        <p:txBody>
          <a:bodyPr wrap="square" rtlCol="0">
            <a:spAutoFit/>
          </a:bodyPr>
          <a:lstStyle/>
          <a:p>
            <a:r>
              <a:rPr lang="fr-FR" dirty="0"/>
              <a:t>Document 3 : Ouverture de respiration chez l’escargot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0" name="ZoneTexte 9"/>
          <p:cNvSpPr txBox="1"/>
          <p:nvPr/>
        </p:nvSpPr>
        <p:spPr>
          <a:xfrm>
            <a:off x="1357290" y="548680"/>
            <a:ext cx="7572428" cy="6853799"/>
          </a:xfrm>
          <a:prstGeom prst="rect">
            <a:avLst/>
          </a:prstGeom>
          <a:noFill/>
          <a:ln w="38100">
            <a:solidFill>
              <a:schemeClr val="tx1"/>
            </a:solidFill>
          </a:ln>
        </p:spPr>
        <p:txBody>
          <a:bodyPr wrap="square" rtlCol="0">
            <a:spAutoFit/>
          </a:bodyPr>
          <a:lstStyle/>
          <a:p>
            <a:pPr marL="0" marR="0" lvl="0" indent="0" algn="l" defTabSz="914400" rtl="0" eaLnBrk="1" fontAlgn="auto" latinLnBrk="0" hangingPunct="1">
              <a:lnSpc>
                <a:spcPts val="47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Conclusion:</a:t>
            </a:r>
          </a:p>
          <a:p>
            <a:pPr marL="0" marR="0" lvl="0" indent="0" algn="l" defTabSz="914400" rtl="0" eaLnBrk="1" fontAlgn="auto" latinLnBrk="0" hangingPunct="1">
              <a:lnSpc>
                <a:spcPts val="47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Les caractéristiques d’un être vivant  sont:</a:t>
            </a:r>
          </a:p>
          <a:p>
            <a:pPr marL="0" marR="0" lvl="0" indent="0" algn="l" defTabSz="914400" rtl="0" eaLnBrk="1" fontAlgn="auto" latinLnBrk="0" hangingPunct="1">
              <a:lnSpc>
                <a:spcPts val="47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                   *La nutrition</a:t>
            </a:r>
          </a:p>
          <a:p>
            <a:pPr marL="0" marR="0" lvl="0" indent="0" algn="l" defTabSz="914400" rtl="0" eaLnBrk="1" fontAlgn="auto" latinLnBrk="0" hangingPunct="1">
              <a:lnSpc>
                <a:spcPts val="47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                   *La respiration</a:t>
            </a:r>
          </a:p>
          <a:p>
            <a:pPr marL="0" marR="0" lvl="0" indent="0" algn="l" defTabSz="914400" rtl="0" eaLnBrk="1" fontAlgn="auto" latinLnBrk="0" hangingPunct="1">
              <a:lnSpc>
                <a:spcPts val="47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                   *La reproduction</a:t>
            </a:r>
          </a:p>
          <a:p>
            <a:pPr marL="0" marR="0" lvl="0" indent="0" algn="l" defTabSz="914400" rtl="0" eaLnBrk="1" fontAlgn="auto" latinLnBrk="0" hangingPunct="1">
              <a:lnSpc>
                <a:spcPts val="4700"/>
              </a:lnSpc>
              <a:spcBef>
                <a:spcPts val="0"/>
              </a:spcBef>
              <a:spcAft>
                <a:spcPts val="0"/>
              </a:spcAft>
              <a:buClrTx/>
              <a:buSzTx/>
              <a:buFontTx/>
              <a:buNone/>
              <a:tabLst/>
              <a:defRPr/>
            </a:pPr>
            <a:r>
              <a:rPr lang="fr-FR" sz="2800" dirty="0">
                <a:solidFill>
                  <a:srgbClr val="FF0000"/>
                </a:solidFill>
                <a:latin typeface="MV Boli" pitchFamily="2" charset="0"/>
                <a:cs typeface="MV Boli" pitchFamily="2" charset="0"/>
              </a:rPr>
              <a:t>                   *Le développement </a:t>
            </a:r>
            <a:endPar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endParaRPr>
          </a:p>
          <a:p>
            <a:pPr lvl="0" algn="r" rtl="1">
              <a:defRPr/>
            </a:pPr>
            <a:r>
              <a:rPr lang="ar-MA" sz="2800" dirty="0">
                <a:solidFill>
                  <a:srgbClr val="FF0000"/>
                </a:solidFill>
              </a:rPr>
              <a:t>استنتاج</a:t>
            </a:r>
          </a:p>
          <a:p>
            <a:pPr lvl="0" algn="r" rtl="1">
              <a:defRPr/>
            </a:pPr>
            <a:r>
              <a:rPr lang="ar-MA" sz="2800" dirty="0">
                <a:solidFill>
                  <a:prstClr val="black"/>
                </a:solidFill>
              </a:rPr>
              <a:t>خصائص الكائن الحي هي</a:t>
            </a:r>
            <a:r>
              <a:rPr lang="fr-FR" sz="2800" dirty="0">
                <a:solidFill>
                  <a:prstClr val="black"/>
                </a:solidFill>
              </a:rPr>
              <a:t>:</a:t>
            </a:r>
          </a:p>
          <a:p>
            <a:pPr lvl="0" algn="r" rtl="1">
              <a:defRPr/>
            </a:pPr>
            <a:r>
              <a:rPr lang="ar-MA" sz="2800" dirty="0">
                <a:solidFill>
                  <a:srgbClr val="FF0000"/>
                </a:solidFill>
              </a:rPr>
              <a:t>       *التغذية</a:t>
            </a:r>
          </a:p>
          <a:p>
            <a:pPr lvl="0" algn="r" rtl="1">
              <a:defRPr/>
            </a:pPr>
            <a:r>
              <a:rPr lang="ar-MA" sz="2800" dirty="0">
                <a:solidFill>
                  <a:srgbClr val="FF0000"/>
                </a:solidFill>
              </a:rPr>
              <a:t>       *التنفس</a:t>
            </a:r>
          </a:p>
          <a:p>
            <a:pPr lvl="0" algn="r" rtl="1">
              <a:defRPr/>
            </a:pPr>
            <a:r>
              <a:rPr lang="ar-MA" sz="2800" dirty="0">
                <a:solidFill>
                  <a:srgbClr val="FF0000"/>
                </a:solidFill>
              </a:rPr>
              <a:t>       *التوالد</a:t>
            </a:r>
            <a:endParaRPr lang="fr-FR" sz="2800" dirty="0">
              <a:solidFill>
                <a:srgbClr val="FF0000"/>
              </a:solidFill>
            </a:endParaRPr>
          </a:p>
          <a:p>
            <a:pPr lvl="0" algn="r" rtl="1">
              <a:defRPr/>
            </a:pPr>
            <a:r>
              <a:rPr lang="ar-MA" sz="2800" dirty="0">
                <a:solidFill>
                  <a:srgbClr val="FF0000"/>
                </a:solidFill>
              </a:rPr>
              <a:t>       *النمو</a:t>
            </a:r>
          </a:p>
          <a:p>
            <a:pPr marL="0" marR="0" lvl="0" indent="0" algn="l" defTabSz="914400" rtl="0" eaLnBrk="1" fontAlgn="auto" latinLnBrk="0" hangingPunct="1">
              <a:lnSpc>
                <a:spcPts val="4700"/>
              </a:lnSpc>
              <a:spcBef>
                <a:spcPts val="0"/>
              </a:spcBef>
              <a:spcAft>
                <a:spcPts val="0"/>
              </a:spcAft>
              <a:buClrTx/>
              <a:buSzTx/>
              <a:buFontTx/>
              <a:buNone/>
              <a:tabLst/>
              <a:defRPr/>
            </a:pPr>
            <a:endPar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endParaRPr>
          </a:p>
        </p:txBody>
      </p:sp>
    </p:spTree>
    <p:extLst>
      <p:ext uri="{BB962C8B-B14F-4D97-AF65-F5344CB8AC3E}">
        <p14:creationId xmlns:p14="http://schemas.microsoft.com/office/powerpoint/2010/main" val="20026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2000"/>
                                        <p:tgtEl>
                                          <p:spTgt spid="1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2000"/>
                                        <p:tgtEl>
                                          <p:spTgt spid="10">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2000"/>
                                        <p:tgtEl>
                                          <p:spTgt spid="10">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2000"/>
                                        <p:tgtEl>
                                          <p:spTgt spid="10">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fade">
                                      <p:cBhvr>
                                        <p:cTn id="25" dur="2000"/>
                                        <p:tgtEl>
                                          <p:spTgt spid="10">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2000"/>
                                        <p:tgtEl>
                                          <p:spTgt spid="10">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2000"/>
                                        <p:tgtEl>
                                          <p:spTgt spid="10">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8" end="8"/>
                                            </p:txEl>
                                          </p:spTgt>
                                        </p:tgtEl>
                                        <p:attrNameLst>
                                          <p:attrName>style.visibility</p:attrName>
                                        </p:attrNameLst>
                                      </p:cBhvr>
                                      <p:to>
                                        <p:strVal val="visible"/>
                                      </p:to>
                                    </p:set>
                                    <p:animEffect transition="in" filter="fade">
                                      <p:cBhvr>
                                        <p:cTn id="34" dur="2000"/>
                                        <p:tgtEl>
                                          <p:spTgt spid="10">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fade">
                                      <p:cBhvr>
                                        <p:cTn id="37" dur="2000"/>
                                        <p:tgtEl>
                                          <p:spTgt spid="10">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xEl>
                                              <p:pRg st="10" end="10"/>
                                            </p:txEl>
                                          </p:spTgt>
                                        </p:tgtEl>
                                        <p:attrNameLst>
                                          <p:attrName>style.visibility</p:attrName>
                                        </p:attrNameLst>
                                      </p:cBhvr>
                                      <p:to>
                                        <p:strVal val="visible"/>
                                      </p:to>
                                    </p:set>
                                    <p:animEffect transition="in" filter="fade">
                                      <p:cBhvr>
                                        <p:cTn id="40" dur="2000"/>
                                        <p:tgtEl>
                                          <p:spTgt spid="10">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xEl>
                                              <p:pRg st="11" end="11"/>
                                            </p:txEl>
                                          </p:spTgt>
                                        </p:tgtEl>
                                        <p:attrNameLst>
                                          <p:attrName>style.visibility</p:attrName>
                                        </p:attrNameLst>
                                      </p:cBhvr>
                                      <p:to>
                                        <p:strVal val="visible"/>
                                      </p:to>
                                    </p:set>
                                    <p:animEffect transition="in" filter="fade">
                                      <p:cBhvr>
                                        <p:cTn id="43" dur="20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4" name="ZoneTexte 3"/>
          <p:cNvSpPr txBox="1"/>
          <p:nvPr/>
        </p:nvSpPr>
        <p:spPr>
          <a:xfrm>
            <a:off x="1357290" y="701085"/>
            <a:ext cx="26432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00B050"/>
                </a:solidFill>
                <a:effectLst/>
                <a:uLnTx/>
                <a:uFillTx/>
                <a:latin typeface="MV Boli" pitchFamily="2" charset="0"/>
                <a:ea typeface="+mn-ea"/>
                <a:cs typeface="MV Boli" pitchFamily="2" charset="0"/>
              </a:rPr>
              <a:t>Remarque:</a:t>
            </a:r>
          </a:p>
        </p:txBody>
      </p:sp>
      <p:sp>
        <p:nvSpPr>
          <p:cNvPr id="5" name="ZoneTexte 4"/>
          <p:cNvSpPr txBox="1"/>
          <p:nvPr/>
        </p:nvSpPr>
        <p:spPr>
          <a:xfrm>
            <a:off x="1500166" y="1214422"/>
            <a:ext cx="7572428" cy="2503249"/>
          </a:xfrm>
          <a:prstGeom prst="rect">
            <a:avLst/>
          </a:prstGeom>
          <a:noFill/>
        </p:spPr>
        <p:txBody>
          <a:bodyPr wrap="square" rtlCol="0">
            <a:spAutoFit/>
          </a:bodyPr>
          <a:lstStyle/>
          <a:p>
            <a:pPr marL="0" marR="0" lvl="0" indent="0" algn="just" defTabSz="914400" rtl="0" eaLnBrk="1" fontAlgn="auto" latinLnBrk="0" hangingPunct="1">
              <a:lnSpc>
                <a:spcPts val="47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  Les composantes non vivantes </a:t>
            </a:r>
            <a:r>
              <a:rPr kumimoji="0" lang="fr-FR" sz="32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du </a:t>
            </a:r>
            <a:r>
              <a:rPr kumimoji="0" lang="fr-FR" sz="3200" b="0" i="0" u="sng"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milieu naturel</a:t>
            </a:r>
            <a:r>
              <a:rPr kumimoji="0" lang="fr-FR" sz="32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 ont une relation avec la présence  ou l’absence  </a:t>
            </a:r>
            <a:r>
              <a:rPr kumimoji="0" lang="fr-FR" sz="32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des êtres vivants( composantes vivantes)</a:t>
            </a:r>
            <a:r>
              <a:rPr kumimoji="0" lang="fr-FR" sz="3200" b="0" i="0" u="none" strike="noStrike" kern="1200" cap="none" spc="0" normalizeH="0" baseline="0" noProof="0" dirty="0">
                <a:ln>
                  <a:noFill/>
                </a:ln>
                <a:solidFill>
                  <a:prstClr val="black"/>
                </a:solidFill>
                <a:effectLst/>
                <a:uLnTx/>
                <a:uFillTx/>
                <a:latin typeface="MV Boli" pitchFamily="2" charset="0"/>
                <a:ea typeface="+mn-ea"/>
                <a:cs typeface="MV Boli" pitchFamily="2" charset="0"/>
              </a:rPr>
              <a:t>.</a:t>
            </a:r>
          </a:p>
        </p:txBody>
      </p:sp>
    </p:spTree>
    <p:extLst>
      <p:ext uri="{BB962C8B-B14F-4D97-AF65-F5344CB8AC3E}">
        <p14:creationId xmlns:p14="http://schemas.microsoft.com/office/powerpoint/2010/main" val="51690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C7DB5-DD26-46C3-939D-419C2EFDF197}"/>
              </a:ext>
            </a:extLst>
          </p:cNvPr>
          <p:cNvSpPr/>
          <p:nvPr/>
        </p:nvSpPr>
        <p:spPr>
          <a:xfrm>
            <a:off x="1259632" y="692696"/>
            <a:ext cx="5204886" cy="523220"/>
          </a:xfrm>
          <a:prstGeom prst="rect">
            <a:avLst/>
          </a:prstGeom>
        </p:spPr>
        <p:txBody>
          <a:bodyPr wrap="none">
            <a:spAutoFit/>
          </a:bodyPr>
          <a:lstStyle/>
          <a:p>
            <a:pPr marL="91440">
              <a:lnSpc>
                <a:spcPct val="100000"/>
              </a:lnSpc>
              <a:spcBef>
                <a:spcPts val="120"/>
              </a:spcBef>
            </a:pPr>
            <a:r>
              <a:rPr lang="fr-FR" sz="2800" u="sng" dirty="0">
                <a:solidFill>
                  <a:srgbClr val="00B050"/>
                </a:solidFill>
              </a:rPr>
              <a:t>3- Les différents milieux naturels</a:t>
            </a:r>
          </a:p>
        </p:txBody>
      </p:sp>
    </p:spTree>
    <p:extLst>
      <p:ext uri="{BB962C8B-B14F-4D97-AF65-F5344CB8AC3E}">
        <p14:creationId xmlns:p14="http://schemas.microsoft.com/office/powerpoint/2010/main" val="317433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téléchargement (2).jpg"/>
          <p:cNvPicPr>
            <a:picLocks noChangeAspect="1"/>
          </p:cNvPicPr>
          <p:nvPr/>
        </p:nvPicPr>
        <p:blipFill>
          <a:blip r:embed="rId2"/>
          <a:stretch>
            <a:fillRect/>
          </a:stretch>
        </p:blipFill>
        <p:spPr>
          <a:xfrm>
            <a:off x="428596" y="3643314"/>
            <a:ext cx="4429156" cy="2214578"/>
          </a:xfrm>
          <a:prstGeom prst="rect">
            <a:avLst/>
          </a:prstGeom>
          <a:ln>
            <a:noFill/>
          </a:ln>
          <a:effectLst>
            <a:outerShdw blurRad="292100" dist="139700" dir="2700000" algn="tl" rotWithShape="0">
              <a:srgbClr val="333333">
                <a:alpha val="65000"/>
              </a:srgbClr>
            </a:outerShdw>
          </a:effectLst>
        </p:spPr>
      </p:pic>
      <p:sp>
        <p:nvSpPr>
          <p:cNvPr id="3" name="ZoneTexte 2"/>
          <p:cNvSpPr txBox="1"/>
          <p:nvPr/>
        </p:nvSpPr>
        <p:spPr>
          <a:xfrm>
            <a:off x="357158" y="6000768"/>
            <a:ext cx="3071834" cy="369332"/>
          </a:xfrm>
          <a:prstGeom prst="rect">
            <a:avLst/>
          </a:prstGeom>
          <a:noFill/>
          <a:ln w="317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Document 2: Un lac.</a:t>
            </a:r>
          </a:p>
        </p:txBody>
      </p:sp>
      <p:pic>
        <p:nvPicPr>
          <p:cNvPr id="4" name="Image 3" descr="images (2).jpg"/>
          <p:cNvPicPr>
            <a:picLocks noChangeAspect="1"/>
          </p:cNvPicPr>
          <p:nvPr/>
        </p:nvPicPr>
        <p:blipFill>
          <a:blip r:embed="rId3"/>
          <a:stretch>
            <a:fillRect/>
          </a:stretch>
        </p:blipFill>
        <p:spPr>
          <a:xfrm>
            <a:off x="5429256" y="1857364"/>
            <a:ext cx="3000396" cy="2247400"/>
          </a:xfrm>
          <a:prstGeom prst="rect">
            <a:avLst/>
          </a:prstGeom>
          <a:ln>
            <a:noFill/>
          </a:ln>
          <a:effectLst>
            <a:outerShdw blurRad="292100" dist="139700" dir="2700000" algn="tl" rotWithShape="0">
              <a:srgbClr val="333333">
                <a:alpha val="65000"/>
              </a:srgbClr>
            </a:outerShdw>
          </a:effectLst>
        </p:spPr>
      </p:pic>
      <p:sp>
        <p:nvSpPr>
          <p:cNvPr id="5" name="ZoneTexte 4"/>
          <p:cNvSpPr txBox="1"/>
          <p:nvPr/>
        </p:nvSpPr>
        <p:spPr>
          <a:xfrm>
            <a:off x="5429256" y="4214818"/>
            <a:ext cx="3071834" cy="369332"/>
          </a:xfrm>
          <a:prstGeom prst="rect">
            <a:avLst/>
          </a:prstGeom>
          <a:noFill/>
          <a:ln w="317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Document1: Un paysage côtier </a:t>
            </a:r>
          </a:p>
        </p:txBody>
      </p:sp>
      <p:sp>
        <p:nvSpPr>
          <p:cNvPr id="6" name="ZoneTexte 5"/>
          <p:cNvSpPr txBox="1"/>
          <p:nvPr/>
        </p:nvSpPr>
        <p:spPr>
          <a:xfrm>
            <a:off x="2786050" y="214290"/>
            <a:ext cx="35719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MA"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أوساط مائية</a:t>
            </a:r>
            <a:endParaRPr kumimoji="0" lang="fr-F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alibri"/>
                <a:ea typeface="+mn-ea"/>
                <a:cs typeface="+mn-cs"/>
              </a:rPr>
              <a:t>Milieux aquatiques </a:t>
            </a:r>
          </a:p>
        </p:txBody>
      </p:sp>
    </p:spTree>
    <p:extLst>
      <p:ext uri="{BB962C8B-B14F-4D97-AF65-F5344CB8AC3E}">
        <p14:creationId xmlns:p14="http://schemas.microsoft.com/office/powerpoint/2010/main" val="121427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s.jpg"/>
          <p:cNvPicPr>
            <a:picLocks noChangeAspect="1"/>
          </p:cNvPicPr>
          <p:nvPr/>
        </p:nvPicPr>
        <p:blipFill>
          <a:blip r:embed="rId2"/>
          <a:stretch>
            <a:fillRect/>
          </a:stretch>
        </p:blipFill>
        <p:spPr>
          <a:xfrm>
            <a:off x="571472" y="1357298"/>
            <a:ext cx="2986091" cy="2208106"/>
          </a:xfrm>
          <a:prstGeom prst="rect">
            <a:avLst/>
          </a:prstGeom>
          <a:ln>
            <a:noFill/>
          </a:ln>
          <a:effectLst>
            <a:outerShdw blurRad="292100" dist="139700" dir="2700000" algn="tl" rotWithShape="0">
              <a:srgbClr val="333333">
                <a:alpha val="65000"/>
              </a:srgbClr>
            </a:outerShdw>
          </a:effectLst>
        </p:spPr>
      </p:pic>
      <p:pic>
        <p:nvPicPr>
          <p:cNvPr id="5" name="Image 4" descr="téléchargement.jpg"/>
          <p:cNvPicPr>
            <a:picLocks noChangeAspect="1"/>
          </p:cNvPicPr>
          <p:nvPr/>
        </p:nvPicPr>
        <p:blipFill>
          <a:blip r:embed="rId3"/>
          <a:stretch>
            <a:fillRect/>
          </a:stretch>
        </p:blipFill>
        <p:spPr>
          <a:xfrm>
            <a:off x="5357818" y="1571612"/>
            <a:ext cx="3432289" cy="1922082"/>
          </a:xfrm>
          <a:prstGeom prst="rect">
            <a:avLst/>
          </a:prstGeom>
          <a:ln>
            <a:noFill/>
          </a:ln>
          <a:effectLst>
            <a:outerShdw blurRad="292100" dist="139700" dir="2700000" algn="tl" rotWithShape="0">
              <a:srgbClr val="333333">
                <a:alpha val="65000"/>
              </a:srgbClr>
            </a:outerShdw>
          </a:effectLst>
        </p:spPr>
      </p:pic>
      <p:pic>
        <p:nvPicPr>
          <p:cNvPr id="6" name="Image 5" descr="images (1).jpg"/>
          <p:cNvPicPr>
            <a:picLocks noChangeAspect="1"/>
          </p:cNvPicPr>
          <p:nvPr/>
        </p:nvPicPr>
        <p:blipFill>
          <a:blip r:embed="rId4"/>
          <a:stretch>
            <a:fillRect/>
          </a:stretch>
        </p:blipFill>
        <p:spPr>
          <a:xfrm>
            <a:off x="2643174" y="4071942"/>
            <a:ext cx="3020414" cy="2185224"/>
          </a:xfrm>
          <a:prstGeom prst="rect">
            <a:avLst/>
          </a:prstGeom>
          <a:ln>
            <a:noFill/>
          </a:ln>
          <a:effectLst>
            <a:outerShdw blurRad="292100" dist="139700" dir="2700000" algn="tl" rotWithShape="0">
              <a:srgbClr val="333333">
                <a:alpha val="65000"/>
              </a:srgbClr>
            </a:outerShdw>
          </a:effectLst>
        </p:spPr>
      </p:pic>
      <p:sp>
        <p:nvSpPr>
          <p:cNvPr id="7" name="ZoneTexte 6"/>
          <p:cNvSpPr txBox="1"/>
          <p:nvPr/>
        </p:nvSpPr>
        <p:spPr>
          <a:xfrm>
            <a:off x="5429256" y="3643314"/>
            <a:ext cx="3357586" cy="369332"/>
          </a:xfrm>
          <a:prstGeom prst="rect">
            <a:avLst/>
          </a:prstGeom>
          <a:noFill/>
          <a:ln w="317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Document 3:Une forêt.</a:t>
            </a:r>
          </a:p>
        </p:txBody>
      </p:sp>
      <p:sp>
        <p:nvSpPr>
          <p:cNvPr id="8" name="ZoneTexte 7"/>
          <p:cNvSpPr txBox="1"/>
          <p:nvPr/>
        </p:nvSpPr>
        <p:spPr>
          <a:xfrm>
            <a:off x="571472" y="3643314"/>
            <a:ext cx="4500594" cy="369332"/>
          </a:xfrm>
          <a:prstGeom prst="rect">
            <a:avLst/>
          </a:prstGeom>
          <a:noFill/>
          <a:ln w="317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Document 4: Un paysage désertique dunaire.</a:t>
            </a:r>
          </a:p>
        </p:txBody>
      </p:sp>
      <p:sp>
        <p:nvSpPr>
          <p:cNvPr id="9" name="ZoneTexte 8"/>
          <p:cNvSpPr txBox="1"/>
          <p:nvPr/>
        </p:nvSpPr>
        <p:spPr>
          <a:xfrm>
            <a:off x="2714612" y="6286520"/>
            <a:ext cx="2786082" cy="369332"/>
          </a:xfrm>
          <a:prstGeom prst="rect">
            <a:avLst/>
          </a:prstGeom>
          <a:noFill/>
          <a:ln w="317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Document 5: Une mare.</a:t>
            </a:r>
          </a:p>
        </p:txBody>
      </p:sp>
      <p:sp>
        <p:nvSpPr>
          <p:cNvPr id="10" name="ZoneTexte 9"/>
          <p:cNvSpPr txBox="1"/>
          <p:nvPr/>
        </p:nvSpPr>
        <p:spPr>
          <a:xfrm>
            <a:off x="2786050" y="214290"/>
            <a:ext cx="35719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MA"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أوساط برية</a:t>
            </a:r>
            <a:endParaRPr kumimoji="0" lang="fr-F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alibri"/>
                <a:ea typeface="+mn-ea"/>
                <a:cs typeface="+mn-cs"/>
              </a:rPr>
              <a:t>Milieux terrestres </a:t>
            </a:r>
          </a:p>
        </p:txBody>
      </p:sp>
    </p:spTree>
    <p:extLst>
      <p:ext uri="{BB962C8B-B14F-4D97-AF65-F5344CB8AC3E}">
        <p14:creationId xmlns:p14="http://schemas.microsoft.com/office/powerpoint/2010/main" val="100400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0" y="857232"/>
          <a:ext cx="8929719" cy="5479120"/>
        </p:xfrm>
        <a:graphic>
          <a:graphicData uri="http://schemas.openxmlformats.org/drawingml/2006/table">
            <a:tbl>
              <a:tblPr firstRow="1" bandRow="1">
                <a:tableStyleId>{5C22544A-7EE6-4342-B048-85BDC9FD1C3A}</a:tableStyleId>
              </a:tblPr>
              <a:tblGrid>
                <a:gridCol w="1863593">
                  <a:extLst>
                    <a:ext uri="{9D8B030D-6E8A-4147-A177-3AD203B41FA5}">
                      <a16:colId xmlns:a16="http://schemas.microsoft.com/office/drawing/2014/main" val="20000"/>
                    </a:ext>
                  </a:extLst>
                </a:gridCol>
                <a:gridCol w="2601266">
                  <a:extLst>
                    <a:ext uri="{9D8B030D-6E8A-4147-A177-3AD203B41FA5}">
                      <a16:colId xmlns:a16="http://schemas.microsoft.com/office/drawing/2014/main" val="20001"/>
                    </a:ext>
                  </a:extLst>
                </a:gridCol>
                <a:gridCol w="2232430">
                  <a:extLst>
                    <a:ext uri="{9D8B030D-6E8A-4147-A177-3AD203B41FA5}">
                      <a16:colId xmlns:a16="http://schemas.microsoft.com/office/drawing/2014/main" val="20002"/>
                    </a:ext>
                  </a:extLst>
                </a:gridCol>
                <a:gridCol w="2232430">
                  <a:extLst>
                    <a:ext uri="{9D8B030D-6E8A-4147-A177-3AD203B41FA5}">
                      <a16:colId xmlns:a16="http://schemas.microsoft.com/office/drawing/2014/main" val="20003"/>
                    </a:ext>
                  </a:extLst>
                </a:gridCol>
              </a:tblGrid>
              <a:tr h="541360">
                <a:tc>
                  <a:txBody>
                    <a:bodyPr/>
                    <a:lstStyle/>
                    <a:p>
                      <a:pPr algn="l"/>
                      <a:r>
                        <a:rPr lang="fr-FR" sz="2400" dirty="0">
                          <a:solidFill>
                            <a:srgbClr val="00B050"/>
                          </a:solidFill>
                          <a:latin typeface="MV Boli" pitchFamily="2" charset="0"/>
                          <a:cs typeface="MV Boli" pitchFamily="2" charset="0"/>
                        </a:rPr>
                        <a:t>Milieux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fr-FR" sz="2400" dirty="0">
                          <a:solidFill>
                            <a:srgbClr val="00B050"/>
                          </a:solidFill>
                          <a:latin typeface="MV Boli" pitchFamily="2" charset="0"/>
                          <a:cs typeface="MV Boli" pitchFamily="2" charset="0"/>
                        </a:rPr>
                        <a:t>Un</a:t>
                      </a:r>
                      <a:r>
                        <a:rPr lang="fr-FR" sz="2400" baseline="0" dirty="0">
                          <a:solidFill>
                            <a:srgbClr val="00B050"/>
                          </a:solidFill>
                          <a:latin typeface="MV Boli" pitchFamily="2" charset="0"/>
                          <a:cs typeface="MV Boli" pitchFamily="2" charset="0"/>
                        </a:rPr>
                        <a:t>e forêt</a:t>
                      </a:r>
                      <a:endParaRPr lang="fr-FR" sz="2400" dirty="0">
                        <a:solidFill>
                          <a:srgbClr val="00B050"/>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fr-FR" sz="2400" dirty="0">
                          <a:solidFill>
                            <a:srgbClr val="00B050"/>
                          </a:solidFill>
                          <a:latin typeface="MV Boli" pitchFamily="2" charset="0"/>
                          <a:cs typeface="MV Boli" pitchFamily="2" charset="0"/>
                        </a:rPr>
                        <a:t>La</a:t>
                      </a:r>
                      <a:r>
                        <a:rPr lang="fr-FR" sz="2400" baseline="0" dirty="0">
                          <a:solidFill>
                            <a:srgbClr val="00B050"/>
                          </a:solidFill>
                          <a:latin typeface="MV Boli" pitchFamily="2" charset="0"/>
                          <a:cs typeface="MV Boli" pitchFamily="2" charset="0"/>
                        </a:rPr>
                        <a:t> côte</a:t>
                      </a:r>
                      <a:endParaRPr lang="fr-FR" sz="2400" dirty="0">
                        <a:solidFill>
                          <a:srgbClr val="00B050"/>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fr-FR" sz="2400" dirty="0">
                          <a:solidFill>
                            <a:srgbClr val="00B050"/>
                          </a:solidFill>
                          <a:latin typeface="MV Boli" pitchFamily="2" charset="0"/>
                          <a:cs typeface="MV Boli" pitchFamily="2" charset="0"/>
                        </a:rPr>
                        <a:t>Une mare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173284">
                <a:tc>
                  <a:txBody>
                    <a:bodyPr/>
                    <a:lstStyle/>
                    <a:p>
                      <a:r>
                        <a:rPr lang="fr-FR" sz="2400" b="1" dirty="0">
                          <a:solidFill>
                            <a:srgbClr val="00B050"/>
                          </a:solidFill>
                          <a:latin typeface="MV Boli" pitchFamily="2" charset="0"/>
                          <a:cs typeface="MV Boli" pitchFamily="2" charset="0"/>
                        </a:rPr>
                        <a:t>Composantes vivantes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u="sng" dirty="0">
                          <a:solidFill>
                            <a:schemeClr val="tx2">
                              <a:lumMod val="75000"/>
                            </a:schemeClr>
                          </a:solidFill>
                          <a:latin typeface="MV Boli" pitchFamily="2" charset="0"/>
                          <a:cs typeface="MV Boli" pitchFamily="2" charset="0"/>
                        </a:rPr>
                        <a:t>Animaux:  </a:t>
                      </a:r>
                      <a:r>
                        <a:rPr lang="fr-FR" sz="2400" u="none" dirty="0">
                          <a:solidFill>
                            <a:schemeClr val="tx2">
                              <a:lumMod val="75000"/>
                            </a:schemeClr>
                          </a:solidFill>
                          <a:latin typeface="MV Boli" pitchFamily="2" charset="0"/>
                          <a:cs typeface="MV Boli" pitchFamily="2" charset="0"/>
                        </a:rPr>
                        <a:t>Hibou-Papillon – souris- ver –singe…</a:t>
                      </a:r>
                      <a:endParaRPr lang="fr-FR" sz="2400" dirty="0">
                        <a:solidFill>
                          <a:schemeClr val="tx2">
                            <a:lumMod val="75000"/>
                          </a:schemeClr>
                        </a:solidFill>
                        <a:latin typeface="MV Boli" pitchFamily="2" charset="0"/>
                        <a:cs typeface="MV Boli" pitchFamily="2" charset="0"/>
                      </a:endParaRPr>
                    </a:p>
                    <a:p>
                      <a:endParaRPr lang="fr-FR" sz="2400" dirty="0">
                        <a:solidFill>
                          <a:schemeClr val="tx2">
                            <a:lumMod val="75000"/>
                          </a:schemeClr>
                        </a:solidFill>
                        <a:latin typeface="MV Boli" pitchFamily="2" charset="0"/>
                        <a:cs typeface="MV Boli" pitchFamily="2" charset="0"/>
                      </a:endParaRPr>
                    </a:p>
                    <a:p>
                      <a:r>
                        <a:rPr lang="fr-FR" sz="2400" u="sng" dirty="0">
                          <a:solidFill>
                            <a:schemeClr val="tx2">
                              <a:lumMod val="75000"/>
                            </a:schemeClr>
                          </a:solidFill>
                          <a:latin typeface="MV Boli" pitchFamily="2" charset="0"/>
                          <a:cs typeface="MV Boli" pitchFamily="2" charset="0"/>
                        </a:rPr>
                        <a:t>Végétaux: </a:t>
                      </a:r>
                      <a:r>
                        <a:rPr lang="fr-FR" sz="2400" u="none" dirty="0">
                          <a:solidFill>
                            <a:schemeClr val="tx2">
                              <a:lumMod val="75000"/>
                            </a:schemeClr>
                          </a:solidFill>
                          <a:latin typeface="MV Boli" pitchFamily="2" charset="0"/>
                          <a:cs typeface="MV Boli" pitchFamily="2" charset="0"/>
                        </a:rPr>
                        <a:t>champignon –arbre - herbe- fougère..</a:t>
                      </a:r>
                      <a:endParaRPr lang="fr-FR" sz="2400" u="sng" dirty="0">
                        <a:solidFill>
                          <a:schemeClr val="tx2">
                            <a:lumMod val="75000"/>
                          </a:schemeClr>
                        </a:solidFill>
                        <a:latin typeface="MV Boli" pitchFamily="2" charset="0"/>
                        <a:cs typeface="MV Boli" pitchFamily="2" charset="0"/>
                      </a:endParaRPr>
                    </a:p>
                    <a:p>
                      <a:endParaRPr lang="fr-FR" sz="2400" dirty="0">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u="sng" dirty="0">
                          <a:solidFill>
                            <a:schemeClr val="tx2">
                              <a:lumMod val="75000"/>
                            </a:schemeClr>
                          </a:solidFill>
                          <a:latin typeface="MV Boli" pitchFamily="2" charset="0"/>
                          <a:cs typeface="MV Boli" pitchFamily="2" charset="0"/>
                        </a:rPr>
                        <a:t>Animaux</a:t>
                      </a:r>
                      <a:r>
                        <a:rPr lang="fr-FR" sz="2400" u="none" dirty="0">
                          <a:solidFill>
                            <a:schemeClr val="tx2">
                              <a:lumMod val="75000"/>
                            </a:schemeClr>
                          </a:solidFill>
                          <a:latin typeface="MV Boli" pitchFamily="2" charset="0"/>
                          <a:cs typeface="MV Boli" pitchFamily="2" charset="0"/>
                        </a:rPr>
                        <a:t>: Moules – poisson….</a:t>
                      </a:r>
                    </a:p>
                    <a:p>
                      <a:endParaRPr lang="fr-FR" sz="2400" dirty="0">
                        <a:solidFill>
                          <a:schemeClr val="tx2">
                            <a:lumMod val="75000"/>
                          </a:schemeClr>
                        </a:solidFill>
                        <a:latin typeface="MV Boli" pitchFamily="2" charset="0"/>
                        <a:cs typeface="MV Boli" pitchFamily="2" charset="0"/>
                      </a:endParaRPr>
                    </a:p>
                    <a:p>
                      <a:endParaRPr lang="fr-FR" sz="2400" dirty="0">
                        <a:solidFill>
                          <a:schemeClr val="tx2">
                            <a:lumMod val="75000"/>
                          </a:schemeClr>
                        </a:solidFill>
                        <a:latin typeface="MV Boli" pitchFamily="2" charset="0"/>
                        <a:cs typeface="MV Boli" pitchFamily="2" charset="0"/>
                      </a:endParaRPr>
                    </a:p>
                    <a:p>
                      <a:r>
                        <a:rPr lang="fr-FR" sz="2400" u="sng" dirty="0">
                          <a:solidFill>
                            <a:schemeClr val="tx2">
                              <a:lumMod val="75000"/>
                            </a:schemeClr>
                          </a:solidFill>
                          <a:latin typeface="MV Boli" pitchFamily="2" charset="0"/>
                          <a:cs typeface="MV Boli" pitchFamily="2" charset="0"/>
                        </a:rPr>
                        <a:t>Végétaux:</a:t>
                      </a:r>
                      <a:r>
                        <a:rPr lang="fr-FR" sz="2400" u="none" dirty="0">
                          <a:solidFill>
                            <a:schemeClr val="tx2">
                              <a:lumMod val="75000"/>
                            </a:schemeClr>
                          </a:solidFill>
                          <a:latin typeface="MV Boli" pitchFamily="2" charset="0"/>
                          <a:cs typeface="MV Boli" pitchFamily="2" charset="0"/>
                        </a:rPr>
                        <a:t> Algues</a:t>
                      </a:r>
                      <a:endParaRPr lang="fr-FR" sz="2400" u="sng" dirty="0">
                        <a:solidFill>
                          <a:schemeClr val="tx2">
                            <a:lumMod val="75000"/>
                          </a:schemeClr>
                        </a:solidFill>
                        <a:latin typeface="MV Boli" pitchFamily="2" charset="0"/>
                        <a:cs typeface="MV Boli" pitchFamily="2" charset="0"/>
                      </a:endParaRPr>
                    </a:p>
                    <a:p>
                      <a:endParaRPr lang="fr-FR" sz="2400" dirty="0">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u="sng" dirty="0">
                          <a:solidFill>
                            <a:schemeClr val="tx2">
                              <a:lumMod val="75000"/>
                            </a:schemeClr>
                          </a:solidFill>
                          <a:latin typeface="MV Boli" pitchFamily="2" charset="0"/>
                          <a:cs typeface="MV Boli" pitchFamily="2" charset="0"/>
                        </a:rPr>
                        <a:t>Animaux</a:t>
                      </a:r>
                      <a:r>
                        <a:rPr lang="fr-FR" sz="2400" u="none" dirty="0">
                          <a:solidFill>
                            <a:schemeClr val="tx2">
                              <a:lumMod val="75000"/>
                            </a:schemeClr>
                          </a:solidFill>
                          <a:latin typeface="MV Boli" pitchFamily="2" charset="0"/>
                          <a:cs typeface="MV Boli" pitchFamily="2" charset="0"/>
                        </a:rPr>
                        <a:t>: Canard – moustique - Grenouille</a:t>
                      </a:r>
                      <a:endParaRPr lang="fr-FR" sz="2400" u="sng" dirty="0">
                        <a:solidFill>
                          <a:schemeClr val="tx2">
                            <a:lumMod val="75000"/>
                          </a:schemeClr>
                        </a:solidFill>
                        <a:latin typeface="MV Boli" pitchFamily="2" charset="0"/>
                        <a:cs typeface="MV Boli" pitchFamily="2" charset="0"/>
                      </a:endParaRPr>
                    </a:p>
                    <a:p>
                      <a:endParaRPr lang="fr-FR" sz="2400" dirty="0">
                        <a:solidFill>
                          <a:schemeClr val="tx2">
                            <a:lumMod val="75000"/>
                          </a:schemeClr>
                        </a:solidFill>
                        <a:latin typeface="MV Boli" pitchFamily="2" charset="0"/>
                        <a:cs typeface="MV Boli" pitchFamily="2" charset="0"/>
                      </a:endParaRPr>
                    </a:p>
                    <a:p>
                      <a:r>
                        <a:rPr lang="fr-FR" sz="2400" u="sng" dirty="0">
                          <a:solidFill>
                            <a:schemeClr val="tx2">
                              <a:lumMod val="75000"/>
                            </a:schemeClr>
                          </a:solidFill>
                          <a:latin typeface="MV Boli" pitchFamily="2" charset="0"/>
                          <a:cs typeface="MV Boli" pitchFamily="2" charset="0"/>
                        </a:rPr>
                        <a:t>Végétaux : </a:t>
                      </a:r>
                      <a:r>
                        <a:rPr lang="fr-FR" sz="2400" u="none" dirty="0">
                          <a:solidFill>
                            <a:schemeClr val="tx2">
                              <a:lumMod val="75000"/>
                            </a:schemeClr>
                          </a:solidFill>
                          <a:latin typeface="MV Boli" pitchFamily="2" charset="0"/>
                          <a:cs typeface="MV Boli" pitchFamily="2" charset="0"/>
                        </a:rPr>
                        <a:t>Plante d’eau..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44540">
                <a:tc>
                  <a:txBody>
                    <a:bodyPr/>
                    <a:lstStyle/>
                    <a:p>
                      <a:r>
                        <a:rPr lang="fr-FR" sz="2400" b="1" dirty="0">
                          <a:solidFill>
                            <a:srgbClr val="00B050"/>
                          </a:solidFill>
                          <a:latin typeface="MV Boli" pitchFamily="2" charset="0"/>
                          <a:cs typeface="MV Boli" pitchFamily="2" charset="0"/>
                        </a:rPr>
                        <a:t>Composantes</a:t>
                      </a:r>
                      <a:r>
                        <a:rPr lang="fr-FR" sz="2400" b="1" baseline="0" dirty="0">
                          <a:solidFill>
                            <a:srgbClr val="00B050"/>
                          </a:solidFill>
                          <a:latin typeface="MV Boli" pitchFamily="2" charset="0"/>
                          <a:cs typeface="MV Boli" pitchFamily="2" charset="0"/>
                        </a:rPr>
                        <a:t> non vivantes</a:t>
                      </a:r>
                      <a:endParaRPr lang="fr-FR" sz="2400" b="1" dirty="0">
                        <a:solidFill>
                          <a:srgbClr val="00B050"/>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dirty="0">
                          <a:solidFill>
                            <a:schemeClr val="tx2">
                              <a:lumMod val="75000"/>
                            </a:schemeClr>
                          </a:solidFill>
                          <a:latin typeface="MV Boli" pitchFamily="2" charset="0"/>
                          <a:cs typeface="MV Boli" pitchFamily="2" charset="0"/>
                        </a:rPr>
                        <a:t>Sol</a:t>
                      </a:r>
                      <a:r>
                        <a:rPr lang="fr-FR" sz="2400" baseline="0" dirty="0">
                          <a:solidFill>
                            <a:schemeClr val="tx2">
                              <a:lumMod val="75000"/>
                            </a:schemeClr>
                          </a:solidFill>
                          <a:latin typeface="MV Boli" pitchFamily="2" charset="0"/>
                          <a:cs typeface="MV Boli" pitchFamily="2" charset="0"/>
                        </a:rPr>
                        <a:t> - Air</a:t>
                      </a:r>
                      <a:endParaRPr lang="fr-FR" sz="2400" dirty="0">
                        <a:solidFill>
                          <a:schemeClr val="tx2">
                            <a:lumMod val="75000"/>
                          </a:schemeClr>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dirty="0">
                          <a:solidFill>
                            <a:schemeClr val="tx2">
                              <a:lumMod val="75000"/>
                            </a:schemeClr>
                          </a:solidFill>
                          <a:latin typeface="MV Boli" pitchFamily="2" charset="0"/>
                          <a:cs typeface="MV Boli" pitchFamily="2" charset="0"/>
                        </a:rPr>
                        <a:t>Sable – Roches</a:t>
                      </a:r>
                      <a:r>
                        <a:rPr lang="fr-FR" sz="2400" baseline="0" dirty="0">
                          <a:solidFill>
                            <a:schemeClr val="tx2">
                              <a:lumMod val="75000"/>
                            </a:schemeClr>
                          </a:solidFill>
                          <a:latin typeface="MV Boli" pitchFamily="2" charset="0"/>
                          <a:cs typeface="MV Boli" pitchFamily="2" charset="0"/>
                        </a:rPr>
                        <a:t> – Eau</a:t>
                      </a:r>
                      <a:r>
                        <a:rPr lang="ar-MA" sz="2400" baseline="0" dirty="0">
                          <a:solidFill>
                            <a:schemeClr val="tx2">
                              <a:lumMod val="75000"/>
                            </a:schemeClr>
                          </a:solidFill>
                          <a:latin typeface="MV Boli" pitchFamily="2" charset="0"/>
                        </a:rPr>
                        <a:t> </a:t>
                      </a:r>
                      <a:r>
                        <a:rPr lang="fr-FR" sz="2400" baseline="0" dirty="0">
                          <a:solidFill>
                            <a:schemeClr val="tx2">
                              <a:lumMod val="75000"/>
                            </a:schemeClr>
                          </a:solidFill>
                          <a:latin typeface="MV Boli" pitchFamily="2" charset="0"/>
                          <a:cs typeface="MV Boli" pitchFamily="2" charset="0"/>
                        </a:rPr>
                        <a:t> salée</a:t>
                      </a:r>
                      <a:endParaRPr lang="fr-FR" sz="2400" dirty="0">
                        <a:solidFill>
                          <a:schemeClr val="tx2">
                            <a:lumMod val="75000"/>
                          </a:schemeClr>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400" dirty="0">
                          <a:solidFill>
                            <a:schemeClr val="tx2">
                              <a:lumMod val="75000"/>
                            </a:schemeClr>
                          </a:solidFill>
                          <a:latin typeface="MV Boli" pitchFamily="2" charset="0"/>
                          <a:cs typeface="MV Boli" pitchFamily="2" charset="0"/>
                        </a:rPr>
                        <a:t>Sol</a:t>
                      </a:r>
                      <a:r>
                        <a:rPr lang="fr-FR" sz="2400" baseline="0" dirty="0">
                          <a:solidFill>
                            <a:schemeClr val="tx2">
                              <a:lumMod val="75000"/>
                            </a:schemeClr>
                          </a:solidFill>
                          <a:latin typeface="MV Boli" pitchFamily="2" charset="0"/>
                          <a:cs typeface="MV Boli" pitchFamily="2" charset="0"/>
                        </a:rPr>
                        <a:t> – Air – Eau douce</a:t>
                      </a:r>
                      <a:endParaRPr lang="fr-FR" sz="2400" dirty="0">
                        <a:solidFill>
                          <a:schemeClr val="tx2">
                            <a:lumMod val="75000"/>
                          </a:schemeClr>
                        </a:solidFill>
                        <a:latin typeface="MV Boli" pitchFamily="2" charset="0"/>
                        <a:cs typeface="MV Boli"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493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2" name="ZoneTexte 1"/>
          <p:cNvSpPr txBox="1"/>
          <p:nvPr/>
        </p:nvSpPr>
        <p:spPr>
          <a:xfrm>
            <a:off x="1571604" y="1214422"/>
            <a:ext cx="7429552" cy="2503249"/>
          </a:xfrm>
          <a:prstGeom prst="rect">
            <a:avLst/>
          </a:prstGeom>
          <a:noFill/>
        </p:spPr>
        <p:txBody>
          <a:bodyPr wrap="square" rtlCol="0">
            <a:spAutoFit/>
          </a:bodyPr>
          <a:lstStyle/>
          <a:p>
            <a:pPr marL="0" marR="0" lvl="0" indent="0" algn="just" defTabSz="914400" rtl="0" eaLnBrk="1" fontAlgn="auto" latinLnBrk="0" hangingPunct="1">
              <a:lnSpc>
                <a:spcPts val="47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MV Boli" pitchFamily="2" charset="0"/>
                <a:ea typeface="+mn-ea"/>
                <a:cs typeface="MV Boli" pitchFamily="2" charset="0"/>
              </a:rPr>
              <a:t>	</a:t>
            </a:r>
            <a:r>
              <a:rPr kumimoji="0" lang="fr-FR" sz="24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Les milieux naturels sont diversifiés: prairie, plage, lac ,forêt, fleuve désert..</a:t>
            </a:r>
            <a:r>
              <a:rPr kumimoji="0" lang="fr-FR" sz="2400" b="0" i="0" u="none" strike="noStrike" kern="1200" cap="none" spc="0" normalizeH="0" baseline="0" noProof="0" dirty="0" err="1">
                <a:ln>
                  <a:noFill/>
                </a:ln>
                <a:solidFill>
                  <a:srgbClr val="1F497D">
                    <a:lumMod val="75000"/>
                  </a:srgbClr>
                </a:solidFill>
                <a:effectLst/>
                <a:uLnTx/>
                <a:uFillTx/>
                <a:latin typeface="MV Boli" pitchFamily="2" charset="0"/>
                <a:ea typeface="+mn-ea"/>
                <a:cs typeface="MV Boli" pitchFamily="2" charset="0"/>
              </a:rPr>
              <a:t>ect</a:t>
            </a:r>
            <a:r>
              <a:rPr kumimoji="0" lang="fr-FR" sz="24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 . Cette diversité est due à la géographie, le climat et les conditions physiques des milieux.</a:t>
            </a:r>
          </a:p>
        </p:txBody>
      </p:sp>
      <p:sp>
        <p:nvSpPr>
          <p:cNvPr id="3" name="ZoneTexte 2"/>
          <p:cNvSpPr txBox="1"/>
          <p:nvPr/>
        </p:nvSpPr>
        <p:spPr>
          <a:xfrm>
            <a:off x="1500166" y="4214818"/>
            <a:ext cx="7429552" cy="1297791"/>
          </a:xfrm>
          <a:prstGeom prst="rect">
            <a:avLst/>
          </a:prstGeom>
          <a:noFill/>
        </p:spPr>
        <p:txBody>
          <a:bodyPr wrap="square" rtlCol="0">
            <a:spAutoFit/>
          </a:bodyPr>
          <a:lstStyle/>
          <a:p>
            <a:pPr marL="0" marR="0" lvl="0" indent="0" algn="just" defTabSz="914400" rtl="0" eaLnBrk="1" fontAlgn="auto" latinLnBrk="0" hangingPunct="1">
              <a:lnSpc>
                <a:spcPts val="47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On cite, </a:t>
            </a:r>
            <a:r>
              <a:rPr kumimoji="0" lang="fr-FR" sz="24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les milieux aquatique </a:t>
            </a:r>
            <a:r>
              <a:rPr kumimoji="0" lang="fr-FR" sz="2400" b="0" i="0" u="none" strike="noStrike" kern="1200" cap="none" spc="0" normalizeH="0" baseline="0" noProof="0" dirty="0">
                <a:ln>
                  <a:noFill/>
                </a:ln>
                <a:solidFill>
                  <a:srgbClr val="1F497D">
                    <a:lumMod val="75000"/>
                  </a:srgbClr>
                </a:solidFill>
                <a:effectLst/>
                <a:uLnTx/>
                <a:uFillTx/>
                <a:latin typeface="MV Boli" pitchFamily="2" charset="0"/>
                <a:ea typeface="+mn-ea"/>
                <a:cs typeface="MV Boli" pitchFamily="2" charset="0"/>
              </a:rPr>
              <a:t>et</a:t>
            </a:r>
            <a:r>
              <a:rPr kumimoji="0" lang="fr-FR" sz="2400" b="0" i="0" u="none" strike="noStrike" kern="1200" cap="none" spc="0" normalizeH="0" baseline="0" noProof="0" dirty="0">
                <a:ln>
                  <a:noFill/>
                </a:ln>
                <a:solidFill>
                  <a:prstClr val="black"/>
                </a:solidFill>
                <a:effectLst/>
                <a:uLnTx/>
                <a:uFillTx/>
                <a:latin typeface="MV Boli" pitchFamily="2" charset="0"/>
                <a:ea typeface="+mn-ea"/>
                <a:cs typeface="MV Boli" pitchFamily="2" charset="0"/>
              </a:rPr>
              <a:t> </a:t>
            </a:r>
            <a:r>
              <a:rPr kumimoji="0" lang="fr-FR" sz="24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les milieux terrestres.</a:t>
            </a:r>
          </a:p>
        </p:txBody>
      </p:sp>
      <p:sp>
        <p:nvSpPr>
          <p:cNvPr id="4" name="ZoneTexte 3"/>
          <p:cNvSpPr txBox="1"/>
          <p:nvPr/>
        </p:nvSpPr>
        <p:spPr>
          <a:xfrm>
            <a:off x="1500166" y="714356"/>
            <a:ext cx="27146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FF0000"/>
                </a:solidFill>
                <a:effectLst/>
                <a:uLnTx/>
                <a:uFillTx/>
                <a:latin typeface="MV Boli" pitchFamily="2" charset="0"/>
                <a:ea typeface="+mn-ea"/>
                <a:cs typeface="MV Boli" pitchFamily="2" charset="0"/>
              </a:rPr>
              <a:t>Conclusion:</a:t>
            </a:r>
          </a:p>
        </p:txBody>
      </p:sp>
    </p:spTree>
    <p:extLst>
      <p:ext uri="{BB962C8B-B14F-4D97-AF65-F5344CB8AC3E}">
        <p14:creationId xmlns:p14="http://schemas.microsoft.com/office/powerpoint/2010/main" val="333606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ilieu naturel 2.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1357290" y="1142984"/>
            <a:ext cx="7500990" cy="621324"/>
          </a:xfrm>
          <a:prstGeom prst="rect">
            <a:avLst/>
          </a:prstGeom>
        </p:spPr>
        <p:txBody>
          <a:bodyPr wrap="square">
            <a:spAutoFit/>
          </a:bodyPr>
          <a:lstStyle/>
          <a:p>
            <a:pPr lvl="0" algn="just">
              <a:lnSpc>
                <a:spcPts val="4700"/>
              </a:lnSpc>
            </a:pPr>
            <a:r>
              <a:rPr lang="fr-FR" sz="2000" u="sng" dirty="0">
                <a:solidFill>
                  <a:srgbClr val="00B050"/>
                </a:solidFill>
                <a:latin typeface="MV Boli" pitchFamily="2" charset="0"/>
                <a:cs typeface="MV Boli" pitchFamily="2" charset="0"/>
              </a:rPr>
              <a:t>Activité</a:t>
            </a:r>
            <a:r>
              <a:rPr lang="ar-MA" sz="2000" u="sng" dirty="0">
                <a:solidFill>
                  <a:srgbClr val="00B050"/>
                </a:solidFill>
                <a:latin typeface="MV Boli" pitchFamily="2" charset="0"/>
                <a:cs typeface="MV Boli" pitchFamily="2" charset="0"/>
              </a:rPr>
              <a:t>1</a:t>
            </a:r>
            <a:r>
              <a:rPr lang="fr-FR" sz="2000" u="sng" dirty="0">
                <a:solidFill>
                  <a:srgbClr val="00B050"/>
                </a:solidFill>
                <a:latin typeface="MV Boli" pitchFamily="2" charset="0"/>
                <a:cs typeface="MV Boli" pitchFamily="2" charset="0"/>
              </a:rPr>
              <a:t>:Observer un échantillon du sol( page 6 sigma )</a:t>
            </a:r>
          </a:p>
        </p:txBody>
      </p:sp>
      <p:sp>
        <p:nvSpPr>
          <p:cNvPr id="3" name="Rectangle 2"/>
          <p:cNvSpPr/>
          <p:nvPr/>
        </p:nvSpPr>
        <p:spPr>
          <a:xfrm>
            <a:off x="1428728" y="142852"/>
            <a:ext cx="7544053" cy="584775"/>
          </a:xfrm>
          <a:prstGeom prst="rect">
            <a:avLst/>
          </a:prstGeom>
        </p:spPr>
        <p:txBody>
          <a:bodyPr wrap="none">
            <a:spAutoFit/>
          </a:bodyPr>
          <a:lstStyle/>
          <a:p>
            <a:pPr lvl="0"/>
            <a:r>
              <a:rPr lang="ar-MA" sz="3200" u="sng" dirty="0">
                <a:solidFill>
                  <a:srgbClr val="00B050"/>
                </a:solidFill>
                <a:latin typeface="MV Boli" pitchFamily="2" charset="0"/>
                <a:cs typeface="MV Boli" pitchFamily="2" charset="0"/>
              </a:rPr>
              <a:t>4</a:t>
            </a:r>
            <a:r>
              <a:rPr lang="fr-FR" sz="3200" u="sng" dirty="0">
                <a:solidFill>
                  <a:srgbClr val="00B050"/>
                </a:solidFill>
                <a:latin typeface="MV Boli" pitchFamily="2" charset="0"/>
                <a:cs typeface="MV Boli" pitchFamily="2" charset="0"/>
              </a:rPr>
              <a:t>)Découvrant d’autres êtres vivants </a:t>
            </a:r>
            <a:r>
              <a:rPr lang="fr-FR" sz="2400" u="sng" dirty="0">
                <a:latin typeface="MV Boli" pitchFamily="2" charset="0"/>
                <a:cs typeface="MV Boli" pitchFamily="2" charset="0"/>
              </a:rPr>
              <a:t>:</a:t>
            </a:r>
          </a:p>
        </p:txBody>
      </p:sp>
      <p:sp>
        <p:nvSpPr>
          <p:cNvPr id="5" name="ZoneTexte 4"/>
          <p:cNvSpPr txBox="1"/>
          <p:nvPr/>
        </p:nvSpPr>
        <p:spPr>
          <a:xfrm>
            <a:off x="866992" y="2204864"/>
            <a:ext cx="8001024" cy="4268476"/>
          </a:xfrm>
          <a:prstGeom prst="rect">
            <a:avLst/>
          </a:prstGeom>
          <a:noFill/>
        </p:spPr>
        <p:txBody>
          <a:bodyPr wrap="square" rtlCol="0">
            <a:spAutoFit/>
          </a:bodyPr>
          <a:lstStyle/>
          <a:p>
            <a:pPr>
              <a:lnSpc>
                <a:spcPts val="4700"/>
              </a:lnSpc>
            </a:pPr>
            <a:r>
              <a:rPr lang="fr-FR" sz="2800" dirty="0">
                <a:solidFill>
                  <a:srgbClr val="FFC000"/>
                </a:solidFill>
                <a:latin typeface="MV Boli" pitchFamily="2" charset="0"/>
                <a:cs typeface="MV Boli" pitchFamily="2" charset="0"/>
              </a:rPr>
              <a:t>Démarche</a:t>
            </a:r>
            <a:r>
              <a:rPr lang="fr-FR" sz="2800" dirty="0">
                <a:solidFill>
                  <a:srgbClr val="FFC000"/>
                </a:solidFill>
              </a:rPr>
              <a:t>:</a:t>
            </a:r>
          </a:p>
          <a:p>
            <a:pPr marL="457200" indent="-457200">
              <a:lnSpc>
                <a:spcPts val="4700"/>
              </a:lnSpc>
              <a:buAutoNum type="arabicParenR"/>
            </a:pPr>
            <a:r>
              <a:rPr lang="fr-FR" sz="2800" dirty="0">
                <a:solidFill>
                  <a:schemeClr val="tx2">
                    <a:lumMod val="75000"/>
                  </a:schemeClr>
                </a:solidFill>
                <a:latin typeface="MV Boli" pitchFamily="2" charset="0"/>
                <a:cs typeface="MV Boli" pitchFamily="2" charset="0"/>
              </a:rPr>
              <a:t>Placer une portion de sol dans un entonnoir au-dessous duquel se trouve un bocal contenant  une solution d’alcool à 50%</a:t>
            </a:r>
          </a:p>
          <a:p>
            <a:pPr marL="457200" indent="-457200">
              <a:lnSpc>
                <a:spcPts val="4700"/>
              </a:lnSpc>
              <a:buAutoNum type="arabicParenR"/>
            </a:pPr>
            <a:r>
              <a:rPr lang="fr-FR" sz="2800" dirty="0">
                <a:solidFill>
                  <a:schemeClr val="tx2">
                    <a:lumMod val="75000"/>
                  </a:schemeClr>
                </a:solidFill>
                <a:latin typeface="MV Boli" pitchFamily="2" charset="0"/>
                <a:cs typeface="MV Boli" pitchFamily="2" charset="0"/>
              </a:rPr>
              <a:t>Eclairer le sol pendant une nuit avant l’observation</a:t>
            </a:r>
          </a:p>
        </p:txBody>
      </p:sp>
      <p:sp>
        <p:nvSpPr>
          <p:cNvPr id="6" name="ZoneTexte 5"/>
          <p:cNvSpPr txBox="1"/>
          <p:nvPr/>
        </p:nvSpPr>
        <p:spPr>
          <a:xfrm>
            <a:off x="6057914" y="642918"/>
            <a:ext cx="2892138" cy="400110"/>
          </a:xfrm>
          <a:prstGeom prst="rect">
            <a:avLst/>
          </a:prstGeom>
        </p:spPr>
        <p:txBody>
          <a:bodyPr wrap="none">
            <a:spAutoFit/>
          </a:bodyPr>
          <a:lstStyle/>
          <a:p>
            <a:pPr algn="r" rtl="1"/>
            <a:r>
              <a:rPr lang="ar-MA" sz="2000" u="sng" dirty="0">
                <a:solidFill>
                  <a:srgbClr val="00B050"/>
                </a:solidFill>
                <a:latin typeface="MV Boli" pitchFamily="2" charset="0"/>
                <a:cs typeface="MV Boli" pitchFamily="2" charset="0"/>
              </a:rPr>
              <a:t>4)الكشف عن كائنات حية أخرى</a:t>
            </a:r>
            <a:endParaRPr lang="fr-FR" sz="2000" u="sng" dirty="0">
              <a:solidFill>
                <a:srgbClr val="00B050"/>
              </a:solidFill>
              <a:latin typeface="MV Boli" pitchFamily="2" charset="0"/>
              <a:cs typeface="MV Boli" pitchFamily="2" charset="0"/>
            </a:endParaRPr>
          </a:p>
        </p:txBody>
      </p:sp>
    </p:spTree>
    <p:extLst>
      <p:ext uri="{BB962C8B-B14F-4D97-AF65-F5344CB8AC3E}">
        <p14:creationId xmlns:p14="http://schemas.microsoft.com/office/powerpoint/2010/main" val="278808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http://www4.ac-nancy-metz.fr/clg-holderith-farebersviller/svt/livre/6/bn15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6" y="428604"/>
            <a:ext cx="3528814" cy="26239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http://www.naturoptic.com/images/produits/geantes/loupe-binoculaire-perfex-edu-1-0-S2040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282" y="216576"/>
            <a:ext cx="3286148" cy="29718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214282" y="3214686"/>
            <a:ext cx="3399188" cy="369332"/>
          </a:xfrm>
          <a:prstGeom prst="rect">
            <a:avLst/>
          </a:prstGeom>
          <a:noFill/>
        </p:spPr>
        <p:txBody>
          <a:bodyPr wrap="square" rtlCol="0">
            <a:spAutoFit/>
          </a:bodyPr>
          <a:lstStyle/>
          <a:p>
            <a:r>
              <a:rPr lang="fr-FR" dirty="0">
                <a:latin typeface="+mj-lt"/>
                <a:cs typeface="MV Boli" pitchFamily="2" charset="0"/>
              </a:rPr>
              <a:t>Document 7:Loupe binoculaire</a:t>
            </a:r>
          </a:p>
        </p:txBody>
      </p:sp>
      <p:sp>
        <p:nvSpPr>
          <p:cNvPr id="8" name="ZoneTexte 7"/>
          <p:cNvSpPr txBox="1"/>
          <p:nvPr/>
        </p:nvSpPr>
        <p:spPr>
          <a:xfrm>
            <a:off x="5143504" y="3071810"/>
            <a:ext cx="3652144" cy="369332"/>
          </a:xfrm>
          <a:prstGeom prst="rect">
            <a:avLst/>
          </a:prstGeom>
          <a:noFill/>
        </p:spPr>
        <p:txBody>
          <a:bodyPr wrap="square" rtlCol="0">
            <a:spAutoFit/>
          </a:bodyPr>
          <a:lstStyle/>
          <a:p>
            <a:r>
              <a:rPr lang="fr-FR" dirty="0">
                <a:cs typeface="MV Boli" pitchFamily="2" charset="0"/>
              </a:rPr>
              <a:t>Document 6:appareil de Berlèse</a:t>
            </a:r>
          </a:p>
        </p:txBody>
      </p:sp>
      <p:pic>
        <p:nvPicPr>
          <p:cNvPr id="9" name="Picture 9" descr="http://sciences-et-cetera.fr/wp-content/uploads/2013/11/vue-300x26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3857628"/>
            <a:ext cx="2857500" cy="25050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28926" y="6488668"/>
            <a:ext cx="3439854" cy="369332"/>
          </a:xfrm>
          <a:prstGeom prst="rect">
            <a:avLst/>
          </a:prstGeom>
        </p:spPr>
        <p:txBody>
          <a:bodyPr wrap="square">
            <a:spAutoFit/>
          </a:bodyPr>
          <a:lstStyle/>
          <a:p>
            <a:r>
              <a:rPr lang="fr-FR" dirty="0">
                <a:cs typeface="MV Boli" pitchFamily="2" charset="0"/>
              </a:rPr>
              <a:t>Document 8:Microfaune du sol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3" name="ZoneTexte 2"/>
          <p:cNvSpPr txBox="1"/>
          <p:nvPr/>
        </p:nvSpPr>
        <p:spPr>
          <a:xfrm>
            <a:off x="214282" y="1229478"/>
            <a:ext cx="8858280" cy="4311437"/>
          </a:xfrm>
          <a:prstGeom prst="rect">
            <a:avLst/>
          </a:prstGeom>
          <a:noFill/>
          <a:ln w="19050">
            <a:solidFill>
              <a:schemeClr val="tx1"/>
            </a:solidFill>
          </a:ln>
        </p:spPr>
        <p:txBody>
          <a:bodyPr wrap="square" rtlCol="0">
            <a:spAutoFit/>
          </a:bodyPr>
          <a:lstStyle/>
          <a:p>
            <a:pPr>
              <a:lnSpc>
                <a:spcPts val="4700"/>
              </a:lnSpc>
            </a:pPr>
            <a:r>
              <a:rPr lang="fr-FR" sz="2400" dirty="0">
                <a:solidFill>
                  <a:srgbClr val="FF0000"/>
                </a:solidFill>
                <a:latin typeface="MV Boli" pitchFamily="2" charset="0"/>
                <a:cs typeface="MV Boli" pitchFamily="2" charset="0"/>
              </a:rPr>
              <a:t>Conclusion</a:t>
            </a:r>
          </a:p>
          <a:p>
            <a:pPr>
              <a:lnSpc>
                <a:spcPts val="4700"/>
              </a:lnSpc>
            </a:pPr>
            <a:r>
              <a:rPr lang="fr-FR" sz="2400" dirty="0">
                <a:solidFill>
                  <a:schemeClr val="tx2">
                    <a:lumMod val="75000"/>
                  </a:schemeClr>
                </a:solidFill>
                <a:latin typeface="MV Boli" pitchFamily="2" charset="0"/>
                <a:cs typeface="MV Boli" pitchFamily="2" charset="0"/>
              </a:rPr>
              <a:t>-A l’aide de l’appareil de </a:t>
            </a:r>
            <a:r>
              <a:rPr lang="fr-FR" sz="2400" dirty="0" err="1">
                <a:solidFill>
                  <a:schemeClr val="tx2">
                    <a:lumMod val="75000"/>
                  </a:schemeClr>
                </a:solidFill>
                <a:latin typeface="MV Boli" pitchFamily="2" charset="0"/>
                <a:cs typeface="MV Boli" pitchFamily="2" charset="0"/>
              </a:rPr>
              <a:t>Berlèse</a:t>
            </a:r>
            <a:r>
              <a:rPr lang="fr-FR" sz="2400" dirty="0">
                <a:solidFill>
                  <a:schemeClr val="tx2">
                    <a:lumMod val="75000"/>
                  </a:schemeClr>
                </a:solidFill>
                <a:latin typeface="MV Boli" pitchFamily="2" charset="0"/>
                <a:cs typeface="MV Boli" pitchFamily="2" charset="0"/>
              </a:rPr>
              <a:t> on récolte </a:t>
            </a:r>
            <a:r>
              <a:rPr lang="fr-FR" sz="2400" dirty="0">
                <a:solidFill>
                  <a:srgbClr val="00B050"/>
                </a:solidFill>
                <a:latin typeface="MV Boli" pitchFamily="2" charset="0"/>
                <a:cs typeface="MV Boli" pitchFamily="2" charset="0"/>
              </a:rPr>
              <a:t>la micro faune </a:t>
            </a:r>
            <a:r>
              <a:rPr lang="fr-FR" sz="2400" dirty="0">
                <a:solidFill>
                  <a:schemeClr val="tx2">
                    <a:lumMod val="75000"/>
                  </a:schemeClr>
                </a:solidFill>
                <a:latin typeface="MV Boli" pitchFamily="2" charset="0"/>
                <a:cs typeface="MV Boli" pitchFamily="2" charset="0"/>
              </a:rPr>
              <a:t>du sol, puis on peut l’observer en utilisant </a:t>
            </a:r>
            <a:r>
              <a:rPr lang="fr-FR" sz="2400" u="sng" dirty="0">
                <a:solidFill>
                  <a:schemeClr val="tx2">
                    <a:lumMod val="75000"/>
                  </a:schemeClr>
                </a:solidFill>
                <a:latin typeface="MV Boli" pitchFamily="2" charset="0"/>
                <a:cs typeface="MV Boli" pitchFamily="2" charset="0"/>
              </a:rPr>
              <a:t>la loupe à manche</a:t>
            </a:r>
            <a:r>
              <a:rPr lang="fr-FR" sz="2400" dirty="0">
                <a:solidFill>
                  <a:schemeClr val="tx2">
                    <a:lumMod val="75000"/>
                  </a:schemeClr>
                </a:solidFill>
                <a:latin typeface="MV Boli" pitchFamily="2" charset="0"/>
                <a:cs typeface="MV Boli" pitchFamily="2" charset="0"/>
              </a:rPr>
              <a:t> (à main) ou </a:t>
            </a:r>
            <a:r>
              <a:rPr lang="fr-FR" sz="2400" u="sng" dirty="0">
                <a:solidFill>
                  <a:schemeClr val="tx2">
                    <a:lumMod val="75000"/>
                  </a:schemeClr>
                </a:solidFill>
                <a:latin typeface="MV Boli" pitchFamily="2" charset="0"/>
                <a:cs typeface="MV Boli" pitchFamily="2" charset="0"/>
              </a:rPr>
              <a:t>la loupe binoculaire.</a:t>
            </a:r>
          </a:p>
          <a:p>
            <a:pPr>
              <a:lnSpc>
                <a:spcPts val="4700"/>
              </a:lnSpc>
            </a:pPr>
            <a:r>
              <a:rPr lang="fr-FR" sz="2400" dirty="0">
                <a:solidFill>
                  <a:schemeClr val="tx2">
                    <a:lumMod val="75000"/>
                  </a:schemeClr>
                </a:solidFill>
                <a:latin typeface="MV Boli" pitchFamily="2" charset="0"/>
                <a:cs typeface="MV Boli" pitchFamily="2" charset="0"/>
              </a:rPr>
              <a:t>-Le sol est considéré comme un milieu de vie car il est riche en êtres vivants visibles à l’œil nu et d’autres qu’on peut voir à l’aide d’un microscope.</a:t>
            </a:r>
          </a:p>
        </p:txBody>
      </p:sp>
      <p:pic>
        <p:nvPicPr>
          <p:cNvPr id="4" name="Image 3" descr="conclusion-clipart-7.jpg"/>
          <p:cNvPicPr>
            <a:picLocks noChangeAspect="1"/>
          </p:cNvPicPr>
          <p:nvPr/>
        </p:nvPicPr>
        <p:blipFill>
          <a:blip r:embed="rId3" cstate="print"/>
          <a:stretch>
            <a:fillRect/>
          </a:stretch>
        </p:blipFill>
        <p:spPr>
          <a:xfrm>
            <a:off x="214282" y="285728"/>
            <a:ext cx="854289" cy="857256"/>
          </a:xfrm>
          <a:prstGeom prst="rect">
            <a:avLst/>
          </a:prstGeom>
        </p:spPr>
      </p:pic>
    </p:spTree>
    <p:extLst>
      <p:ext uri="{BB962C8B-B14F-4D97-AF65-F5344CB8AC3E}">
        <p14:creationId xmlns:p14="http://schemas.microsoft.com/office/powerpoint/2010/main" val="278808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4" name="Rectangle 3"/>
          <p:cNvSpPr/>
          <p:nvPr/>
        </p:nvSpPr>
        <p:spPr>
          <a:xfrm>
            <a:off x="1418791" y="1204815"/>
            <a:ext cx="7725209" cy="1842171"/>
          </a:xfrm>
          <a:prstGeom prst="rect">
            <a:avLst/>
          </a:prstGeom>
        </p:spPr>
        <p:txBody>
          <a:bodyPr wrap="square">
            <a:spAutoFit/>
          </a:bodyPr>
          <a:lstStyle/>
          <a:p>
            <a:pPr lvl="0" algn="just">
              <a:lnSpc>
                <a:spcPts val="4700"/>
              </a:lnSpc>
            </a:pPr>
            <a:r>
              <a:rPr lang="fr-FR" sz="2400" dirty="0">
                <a:solidFill>
                  <a:srgbClr val="FF0000"/>
                </a:solidFill>
                <a:latin typeface="MV Boli" pitchFamily="2" charset="0"/>
                <a:cs typeface="MV Boli" pitchFamily="2" charset="0"/>
              </a:rPr>
              <a:t>  </a:t>
            </a:r>
            <a:r>
              <a:rPr lang="fr-FR" sz="2400" dirty="0">
                <a:solidFill>
                  <a:schemeClr val="tx2">
                    <a:lumMod val="75000"/>
                  </a:schemeClr>
                </a:solidFill>
                <a:latin typeface="MV Boli" pitchFamily="2" charset="0"/>
                <a:cs typeface="MV Boli" pitchFamily="2" charset="0"/>
              </a:rPr>
              <a:t>on peut trouver d’autre êtres vivants vivant dans l’eau en utilisant le microscope, comme les algues , les bactéries…</a:t>
            </a:r>
          </a:p>
        </p:txBody>
      </p:sp>
      <p:sp>
        <p:nvSpPr>
          <p:cNvPr id="5" name="ZoneTexte 4"/>
          <p:cNvSpPr txBox="1"/>
          <p:nvPr/>
        </p:nvSpPr>
        <p:spPr>
          <a:xfrm>
            <a:off x="1500166" y="742874"/>
            <a:ext cx="2214578" cy="461665"/>
          </a:xfrm>
          <a:prstGeom prst="rect">
            <a:avLst/>
          </a:prstGeom>
          <a:noFill/>
        </p:spPr>
        <p:txBody>
          <a:bodyPr wrap="square" rtlCol="0">
            <a:spAutoFit/>
          </a:bodyPr>
          <a:lstStyle/>
          <a:p>
            <a:r>
              <a:rPr lang="fr-FR" sz="2400" dirty="0">
                <a:solidFill>
                  <a:srgbClr val="FF0000"/>
                </a:solidFill>
                <a:latin typeface="MV Boli" pitchFamily="2" charset="0"/>
                <a:cs typeface="MV Boli" pitchFamily="2" charset="0"/>
              </a:rPr>
              <a:t>Remarque</a:t>
            </a:r>
          </a:p>
        </p:txBody>
      </p:sp>
      <p:pic>
        <p:nvPicPr>
          <p:cNvPr id="6" name="Image 5" descr="téléchargement.png"/>
          <p:cNvPicPr>
            <a:picLocks noChangeAspect="1"/>
          </p:cNvPicPr>
          <p:nvPr/>
        </p:nvPicPr>
        <p:blipFill>
          <a:blip r:embed="rId3"/>
          <a:stretch>
            <a:fillRect/>
          </a:stretch>
        </p:blipFill>
        <p:spPr>
          <a:xfrm>
            <a:off x="214282" y="428572"/>
            <a:ext cx="1071570" cy="1071570"/>
          </a:xfrm>
          <a:prstGeom prst="rect">
            <a:avLst/>
          </a:prstGeom>
        </p:spPr>
      </p:pic>
    </p:spTree>
    <p:extLst>
      <p:ext uri="{BB962C8B-B14F-4D97-AF65-F5344CB8AC3E}">
        <p14:creationId xmlns:p14="http://schemas.microsoft.com/office/powerpoint/2010/main" val="278808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4862293" cy="461665"/>
          </a:xfrm>
          <a:prstGeom prst="rect">
            <a:avLst/>
          </a:prstGeom>
        </p:spPr>
        <p:txBody>
          <a:bodyPr wrap="none">
            <a:spAutoFit/>
          </a:bodyPr>
          <a:lstStyle/>
          <a:p>
            <a:pPr lvl="0"/>
            <a:r>
              <a:rPr lang="fr-FR" sz="2400" b="1" dirty="0">
                <a:solidFill>
                  <a:srgbClr val="00B050"/>
                </a:solidFill>
              </a:rPr>
              <a:t>2-Découvrant d’autres êtres vivants </a:t>
            </a:r>
            <a:r>
              <a:rPr lang="fr-FR" b="1" dirty="0"/>
              <a:t>:</a:t>
            </a:r>
            <a:endParaRPr lang="fr-FR" dirty="0"/>
          </a:p>
        </p:txBody>
      </p:sp>
      <p:pic>
        <p:nvPicPr>
          <p:cNvPr id="3074" name="Picture 2" descr="https://upload.wikimedia.org/wikipedia/commons/thumb/f/ff/Zooplankton.jpg/1200px-Zooplankt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21" y="908720"/>
            <a:ext cx="2967011" cy="25202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1600" y="3491716"/>
            <a:ext cx="1337930" cy="369332"/>
          </a:xfrm>
          <a:prstGeom prst="rect">
            <a:avLst/>
          </a:prstGeom>
        </p:spPr>
        <p:txBody>
          <a:bodyPr wrap="none">
            <a:spAutoFit/>
          </a:bodyPr>
          <a:lstStyle/>
          <a:p>
            <a:r>
              <a:rPr lang="fr-FR" dirty="0"/>
              <a:t>zooplancton</a:t>
            </a:r>
          </a:p>
        </p:txBody>
      </p:sp>
      <p:sp>
        <p:nvSpPr>
          <p:cNvPr id="4" name="AutoShape 4" descr="https://www.uts.edu.au/sites/default/files/Phyt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6" descr="https://www.uts.edu.au/sites/default/files/Phyto.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8" descr="https://www.uts.edu.au/sites/default/files/Phyto.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935658"/>
            <a:ext cx="3429000" cy="1810512"/>
          </a:xfrm>
          <a:prstGeom prst="rect">
            <a:avLst/>
          </a:prstGeom>
        </p:spPr>
      </p:pic>
      <p:sp>
        <p:nvSpPr>
          <p:cNvPr id="8" name="Rectangle 7"/>
          <p:cNvSpPr/>
          <p:nvPr/>
        </p:nvSpPr>
        <p:spPr>
          <a:xfrm>
            <a:off x="5255041" y="2843644"/>
            <a:ext cx="1549207" cy="369332"/>
          </a:xfrm>
          <a:prstGeom prst="rect">
            <a:avLst/>
          </a:prstGeom>
        </p:spPr>
        <p:txBody>
          <a:bodyPr wrap="none">
            <a:spAutoFit/>
          </a:bodyPr>
          <a:lstStyle/>
          <a:p>
            <a:r>
              <a:rPr lang="fr-FR" dirty="0"/>
              <a:t>phytoplancton</a:t>
            </a: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198" y="3569196"/>
            <a:ext cx="3220194" cy="1794728"/>
          </a:xfrm>
          <a:prstGeom prst="rect">
            <a:avLst/>
          </a:prstGeom>
        </p:spPr>
      </p:pic>
      <p:sp>
        <p:nvSpPr>
          <p:cNvPr id="10" name="Rectangle 9"/>
          <p:cNvSpPr/>
          <p:nvPr/>
        </p:nvSpPr>
        <p:spPr>
          <a:xfrm>
            <a:off x="5761270" y="5363924"/>
            <a:ext cx="1042978" cy="369332"/>
          </a:xfrm>
          <a:prstGeom prst="rect">
            <a:avLst/>
          </a:prstGeom>
        </p:spPr>
        <p:txBody>
          <a:bodyPr wrap="none">
            <a:spAutoFit/>
          </a:bodyPr>
          <a:lstStyle/>
          <a:p>
            <a:r>
              <a:rPr lang="fr-FR" dirty="0"/>
              <a:t>bactéries</a:t>
            </a:r>
          </a:p>
        </p:txBody>
      </p:sp>
    </p:spTree>
    <p:extLst>
      <p:ext uri="{BB962C8B-B14F-4D97-AF65-F5344CB8AC3E}">
        <p14:creationId xmlns:p14="http://schemas.microsoft.com/office/powerpoint/2010/main" val="101272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5" name="ZoneTexte 4"/>
          <p:cNvSpPr txBox="1"/>
          <p:nvPr/>
        </p:nvSpPr>
        <p:spPr>
          <a:xfrm>
            <a:off x="357158" y="742874"/>
            <a:ext cx="7358114" cy="461665"/>
          </a:xfrm>
          <a:prstGeom prst="rect">
            <a:avLst/>
          </a:prstGeom>
          <a:noFill/>
        </p:spPr>
        <p:txBody>
          <a:bodyPr wrap="square" rtlCol="0">
            <a:spAutoFit/>
          </a:bodyPr>
          <a:lstStyle/>
          <a:p>
            <a:r>
              <a:rPr lang="fr-FR" sz="2400" u="sng" dirty="0">
                <a:solidFill>
                  <a:srgbClr val="FF0000"/>
                </a:solidFill>
                <a:latin typeface="MV Boli" pitchFamily="2" charset="0"/>
                <a:cs typeface="MV Boli" pitchFamily="2" charset="0"/>
              </a:rPr>
              <a:t>II-La cellule: unité de base de tout être vivant</a:t>
            </a:r>
          </a:p>
        </p:txBody>
      </p:sp>
      <p:sp>
        <p:nvSpPr>
          <p:cNvPr id="6" name="ZoneTexte 5"/>
          <p:cNvSpPr txBox="1"/>
          <p:nvPr/>
        </p:nvSpPr>
        <p:spPr>
          <a:xfrm>
            <a:off x="1785918" y="1928802"/>
            <a:ext cx="5000660" cy="461665"/>
          </a:xfrm>
          <a:prstGeom prst="rect">
            <a:avLst/>
          </a:prstGeom>
          <a:noFill/>
        </p:spPr>
        <p:txBody>
          <a:bodyPr wrap="square" rtlCol="0">
            <a:spAutoFit/>
          </a:bodyPr>
          <a:lstStyle/>
          <a:p>
            <a:r>
              <a:rPr lang="fr-FR" sz="2400" u="sng" dirty="0">
                <a:solidFill>
                  <a:srgbClr val="00B050"/>
                </a:solidFill>
                <a:latin typeface="MV Boli" pitchFamily="2" charset="0"/>
                <a:cs typeface="MV Boli" pitchFamily="2" charset="0"/>
              </a:rPr>
              <a:t>1)Définition du microscope </a:t>
            </a:r>
          </a:p>
        </p:txBody>
      </p:sp>
      <p:sp>
        <p:nvSpPr>
          <p:cNvPr id="7" name="ZoneTexte 6"/>
          <p:cNvSpPr txBox="1"/>
          <p:nvPr/>
        </p:nvSpPr>
        <p:spPr>
          <a:xfrm>
            <a:off x="3714744" y="1285860"/>
            <a:ext cx="6429420" cy="400110"/>
          </a:xfrm>
          <a:prstGeom prst="rect">
            <a:avLst/>
          </a:prstGeom>
          <a:noFill/>
        </p:spPr>
        <p:txBody>
          <a:bodyPr wrap="square" rtlCol="0">
            <a:spAutoFit/>
          </a:bodyPr>
          <a:lstStyle/>
          <a:p>
            <a:pPr marL="1428750" lvl="2" indent="-514350" algn="r" rtl="1">
              <a:buFont typeface="+mj-lt"/>
              <a:buAutoNum type="romanUcPeriod" startAt="3"/>
            </a:pPr>
            <a:r>
              <a:rPr lang="ar-MA" sz="2000" u="sng" dirty="0">
                <a:solidFill>
                  <a:srgbClr val="FF0000"/>
                </a:solidFill>
                <a:latin typeface="MV Boli" pitchFamily="2" charset="0"/>
                <a:cs typeface="MV Boli" pitchFamily="2" charset="0"/>
              </a:rPr>
              <a:t>الخلية وحدة أساس لكل كائن حي</a:t>
            </a:r>
            <a:endParaRPr lang="fr-FR" sz="2000" u="sng" dirty="0">
              <a:solidFill>
                <a:srgbClr val="FF0000"/>
              </a:solidFill>
              <a:latin typeface="MV Boli" pitchFamily="2" charset="0"/>
              <a:cs typeface="MV Boli" pitchFamily="2" charset="0"/>
            </a:endParaRPr>
          </a:p>
        </p:txBody>
      </p:sp>
      <p:sp>
        <p:nvSpPr>
          <p:cNvPr id="9" name="ZoneTexte 8"/>
          <p:cNvSpPr txBox="1"/>
          <p:nvPr/>
        </p:nvSpPr>
        <p:spPr>
          <a:xfrm>
            <a:off x="3851920" y="2061550"/>
            <a:ext cx="5000660" cy="400110"/>
          </a:xfrm>
          <a:prstGeom prst="rect">
            <a:avLst/>
          </a:prstGeom>
          <a:noFill/>
        </p:spPr>
        <p:txBody>
          <a:bodyPr wrap="square" rtlCol="0">
            <a:spAutoFit/>
          </a:bodyPr>
          <a:lstStyle/>
          <a:p>
            <a:pPr algn="r" rtl="1"/>
            <a:r>
              <a:rPr lang="fr-FR" sz="2000" u="sng" dirty="0">
                <a:solidFill>
                  <a:srgbClr val="00B050"/>
                </a:solidFill>
                <a:latin typeface="MV Boli" pitchFamily="2" charset="0"/>
                <a:cs typeface="MV Boli" pitchFamily="2" charset="0"/>
              </a:rPr>
              <a:t>(1</a:t>
            </a:r>
            <a:r>
              <a:rPr lang="ar-MA" sz="2000" u="sng" dirty="0">
                <a:solidFill>
                  <a:srgbClr val="00B050"/>
                </a:solidFill>
                <a:latin typeface="MV Boli" pitchFamily="2" charset="0"/>
                <a:cs typeface="MV Boli" pitchFamily="2" charset="0"/>
              </a:rPr>
              <a:t>تعريف المجهر</a:t>
            </a:r>
            <a:endParaRPr lang="fr-FR" sz="2000" u="sng" dirty="0">
              <a:solidFill>
                <a:srgbClr val="00B050"/>
              </a:solidFill>
              <a:latin typeface="MV Boli" pitchFamily="2" charset="0"/>
              <a:cs typeface="MV Boli" pitchFamily="2" charset="0"/>
            </a:endParaRPr>
          </a:p>
        </p:txBody>
      </p:sp>
      <p:sp>
        <p:nvSpPr>
          <p:cNvPr id="10" name="ZoneTexte 9"/>
          <p:cNvSpPr txBox="1"/>
          <p:nvPr/>
        </p:nvSpPr>
        <p:spPr>
          <a:xfrm>
            <a:off x="1428728" y="3028678"/>
            <a:ext cx="7572428" cy="1900520"/>
          </a:xfrm>
          <a:prstGeom prst="rect">
            <a:avLst/>
          </a:prstGeom>
          <a:noFill/>
        </p:spPr>
        <p:txBody>
          <a:bodyPr wrap="square" rtlCol="0">
            <a:spAutoFit/>
          </a:bodyPr>
          <a:lstStyle/>
          <a:p>
            <a:pPr>
              <a:lnSpc>
                <a:spcPts val="4700"/>
              </a:lnSpc>
            </a:pPr>
            <a:r>
              <a:rPr lang="fr-FR" sz="2400" dirty="0">
                <a:solidFill>
                  <a:srgbClr val="002060"/>
                </a:solidFill>
                <a:latin typeface="MV Boli" pitchFamily="2" charset="0"/>
                <a:cs typeface="MV Boli" pitchFamily="2" charset="0"/>
              </a:rPr>
              <a:t>   Le microscope est un instrument d'optique qui permet d'examiner des objets ou des éléments invisibles à l'œil nu</a:t>
            </a:r>
            <a:r>
              <a:rPr lang="fr-FR" sz="2400" dirty="0">
                <a:solidFill>
                  <a:srgbClr val="002060"/>
                </a:solidFill>
                <a:latin typeface="+mj-lt"/>
                <a:cs typeface="MV Boli" pitchFamily="2" charset="0"/>
              </a:rPr>
              <a:t>. </a:t>
            </a:r>
            <a:r>
              <a:rPr lang="fr-FR" dirty="0">
                <a:solidFill>
                  <a:srgbClr val="FF0000"/>
                </a:solidFill>
                <a:latin typeface="MV Boli" pitchFamily="2" charset="0"/>
                <a:cs typeface="MV Boli" pitchFamily="2" charset="0"/>
              </a:rPr>
              <a:t>( doc 1 page 8 sigma)</a:t>
            </a:r>
            <a:endParaRPr lang="fr-FR" sz="2400" dirty="0">
              <a:solidFill>
                <a:srgbClr val="FF0000"/>
              </a:solidFill>
              <a:latin typeface="MV Boli" pitchFamily="2" charset="0"/>
              <a:cs typeface="MV Boli" pitchFamily="2" charset="0"/>
            </a:endParaRPr>
          </a:p>
        </p:txBody>
      </p:sp>
      <p:pic>
        <p:nvPicPr>
          <p:cNvPr id="8" name="Image 7" descr="images (7).jpg"/>
          <p:cNvPicPr>
            <a:picLocks noChangeAspect="1"/>
          </p:cNvPicPr>
          <p:nvPr/>
        </p:nvPicPr>
        <p:blipFill>
          <a:blip r:embed="rId3"/>
          <a:stretch>
            <a:fillRect/>
          </a:stretch>
        </p:blipFill>
        <p:spPr>
          <a:xfrm>
            <a:off x="500034" y="1714488"/>
            <a:ext cx="652460" cy="732479"/>
          </a:xfrm>
          <a:prstGeom prst="rect">
            <a:avLst/>
          </a:prstGeom>
        </p:spPr>
      </p:pic>
    </p:spTree>
    <p:extLst>
      <p:ext uri="{BB962C8B-B14F-4D97-AF65-F5344CB8AC3E}">
        <p14:creationId xmlns:p14="http://schemas.microsoft.com/office/powerpoint/2010/main" val="278808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8" name="ZoneTexte 7"/>
          <p:cNvSpPr txBox="1"/>
          <p:nvPr/>
        </p:nvSpPr>
        <p:spPr>
          <a:xfrm>
            <a:off x="1500166" y="1357298"/>
            <a:ext cx="7286676" cy="400110"/>
          </a:xfrm>
          <a:prstGeom prst="rect">
            <a:avLst/>
          </a:prstGeom>
          <a:noFill/>
        </p:spPr>
        <p:txBody>
          <a:bodyPr wrap="square" rtlCol="0">
            <a:spAutoFit/>
          </a:bodyPr>
          <a:lstStyle/>
          <a:p>
            <a:pPr lvl="0"/>
            <a:r>
              <a:rPr lang="fr-FR" sz="2000" u="sng" dirty="0">
                <a:latin typeface="MV Boli" pitchFamily="2" charset="0"/>
                <a:cs typeface="MV Boli" pitchFamily="2" charset="0"/>
              </a:rPr>
              <a:t>A. Observation de l’épithélium buccal humain( doc 1 p 10) </a:t>
            </a:r>
          </a:p>
        </p:txBody>
      </p:sp>
      <p:sp>
        <p:nvSpPr>
          <p:cNvPr id="11" name="ZoneTexte 10"/>
          <p:cNvSpPr txBox="1"/>
          <p:nvPr/>
        </p:nvSpPr>
        <p:spPr>
          <a:xfrm>
            <a:off x="1571604" y="414202"/>
            <a:ext cx="7000924" cy="461665"/>
          </a:xfrm>
          <a:prstGeom prst="rect">
            <a:avLst/>
          </a:prstGeom>
          <a:noFill/>
        </p:spPr>
        <p:txBody>
          <a:bodyPr wrap="square" rtlCol="0">
            <a:spAutoFit/>
          </a:bodyPr>
          <a:lstStyle/>
          <a:p>
            <a:r>
              <a:rPr lang="fr-FR" sz="2400" u="sng" dirty="0">
                <a:solidFill>
                  <a:srgbClr val="00B050"/>
                </a:solidFill>
                <a:latin typeface="MV Boli" pitchFamily="2" charset="0"/>
                <a:cs typeface="MV Boli" pitchFamily="2" charset="0"/>
              </a:rPr>
              <a:t>2) Réaliser une observation microscopique </a:t>
            </a:r>
          </a:p>
        </p:txBody>
      </p:sp>
      <p:sp>
        <p:nvSpPr>
          <p:cNvPr id="12" name="ZoneTexte 11"/>
          <p:cNvSpPr txBox="1"/>
          <p:nvPr/>
        </p:nvSpPr>
        <p:spPr>
          <a:xfrm>
            <a:off x="3214646" y="814312"/>
            <a:ext cx="5643602" cy="400110"/>
          </a:xfrm>
          <a:prstGeom prst="rect">
            <a:avLst/>
          </a:prstGeom>
          <a:noFill/>
        </p:spPr>
        <p:txBody>
          <a:bodyPr wrap="square" rtlCol="0">
            <a:spAutoFit/>
          </a:bodyPr>
          <a:lstStyle/>
          <a:p>
            <a:pPr algn="r" rtl="1"/>
            <a:r>
              <a:rPr lang="fr-FR" sz="2000" u="sng" dirty="0">
                <a:solidFill>
                  <a:srgbClr val="00B050"/>
                </a:solidFill>
                <a:latin typeface="MV Boli" pitchFamily="2" charset="0"/>
                <a:cs typeface="MV Boli" pitchFamily="2" charset="0"/>
              </a:rPr>
              <a:t>(1</a:t>
            </a:r>
            <a:r>
              <a:rPr lang="ar-MA" sz="2000" u="sng" dirty="0">
                <a:solidFill>
                  <a:srgbClr val="00B050"/>
                </a:solidFill>
                <a:latin typeface="MV Boli" pitchFamily="2" charset="0"/>
                <a:cs typeface="MV Boli" pitchFamily="2" charset="0"/>
              </a:rPr>
              <a:t>انجاز ملاحظة </a:t>
            </a:r>
            <a:r>
              <a:rPr lang="ar-MA" sz="2000" u="sng" dirty="0" err="1">
                <a:solidFill>
                  <a:srgbClr val="00B050"/>
                </a:solidFill>
                <a:latin typeface="MV Boli" pitchFamily="2" charset="0"/>
                <a:cs typeface="MV Boli" pitchFamily="2" charset="0"/>
              </a:rPr>
              <a:t>مجهرية</a:t>
            </a:r>
            <a:endParaRPr lang="fr-FR" sz="2000" u="sng" dirty="0">
              <a:solidFill>
                <a:srgbClr val="00B050"/>
              </a:solidFill>
              <a:latin typeface="MV Boli" pitchFamily="2" charset="0"/>
              <a:cs typeface="MV Boli" pitchFamily="2" charset="0"/>
            </a:endParaRPr>
          </a:p>
        </p:txBody>
      </p:sp>
      <p:sp>
        <p:nvSpPr>
          <p:cNvPr id="14" name="ZoneTexte 13"/>
          <p:cNvSpPr txBox="1"/>
          <p:nvPr/>
        </p:nvSpPr>
        <p:spPr>
          <a:xfrm>
            <a:off x="1857324" y="1785926"/>
            <a:ext cx="7286676" cy="400110"/>
          </a:xfrm>
          <a:prstGeom prst="rect">
            <a:avLst/>
          </a:prstGeom>
          <a:noFill/>
        </p:spPr>
        <p:txBody>
          <a:bodyPr wrap="square" rtlCol="0">
            <a:spAutoFit/>
          </a:bodyPr>
          <a:lstStyle/>
          <a:p>
            <a:pPr lvl="0" algn="r" rtl="1"/>
            <a:r>
              <a:rPr lang="ar-MA" sz="2000" u="sng" dirty="0">
                <a:latin typeface="MV Boli" pitchFamily="2" charset="0"/>
                <a:cs typeface="MV Boli" pitchFamily="2" charset="0"/>
              </a:rPr>
              <a:t>ا</a:t>
            </a:r>
            <a:r>
              <a:rPr lang="fr-FR" sz="2000" u="sng" dirty="0">
                <a:latin typeface="MV Boli" pitchFamily="2" charset="0"/>
                <a:cs typeface="MV Boli" pitchFamily="2" charset="0"/>
              </a:rPr>
              <a:t>.</a:t>
            </a:r>
            <a:r>
              <a:rPr lang="ar-MA" sz="2000" u="sng" dirty="0">
                <a:latin typeface="MV Boli" pitchFamily="2" charset="0"/>
                <a:cs typeface="MV Boli" pitchFamily="2" charset="0"/>
              </a:rPr>
              <a:t> ملاحظة الغشاء الداخلي للخد</a:t>
            </a:r>
            <a:endParaRPr lang="fr-FR" sz="2000" u="sng" dirty="0">
              <a:latin typeface="MV Boli" pitchFamily="2" charset="0"/>
              <a:cs typeface="MV Boli" pitchFamily="2" charset="0"/>
            </a:endParaRPr>
          </a:p>
        </p:txBody>
      </p:sp>
    </p:spTree>
    <p:extLst>
      <p:ext uri="{BB962C8B-B14F-4D97-AF65-F5344CB8AC3E}">
        <p14:creationId xmlns:p14="http://schemas.microsoft.com/office/powerpoint/2010/main" val="2788087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E9215F4-FDDA-412F-9682-BCA0E55C8492}"/>
              </a:ext>
            </a:extLst>
          </p:cNvPr>
          <p:cNvPicPr>
            <a:picLocks noChangeAspect="1"/>
          </p:cNvPicPr>
          <p:nvPr/>
        </p:nvPicPr>
        <p:blipFill>
          <a:blip r:embed="rId2"/>
          <a:stretch>
            <a:fillRect/>
          </a:stretch>
        </p:blipFill>
        <p:spPr>
          <a:xfrm>
            <a:off x="0" y="620688"/>
            <a:ext cx="9036496" cy="532859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buccale.jpg"/>
          <p:cNvPicPr>
            <a:picLocks noChangeAspect="1"/>
          </p:cNvPicPr>
          <p:nvPr/>
        </p:nvPicPr>
        <p:blipFill>
          <a:blip r:embed="rId2"/>
          <a:stretch>
            <a:fillRect/>
          </a:stretch>
        </p:blipFill>
        <p:spPr>
          <a:xfrm>
            <a:off x="5143504" y="1676232"/>
            <a:ext cx="3429024" cy="2603660"/>
          </a:xfrm>
          <a:prstGeom prst="rect">
            <a:avLst/>
          </a:prstGeom>
        </p:spPr>
      </p:pic>
      <p:pic>
        <p:nvPicPr>
          <p:cNvPr id="3" name="Image 2" descr="téléchargement.jpg"/>
          <p:cNvPicPr>
            <a:picLocks noChangeAspect="1"/>
          </p:cNvPicPr>
          <p:nvPr/>
        </p:nvPicPr>
        <p:blipFill>
          <a:blip r:embed="rId3"/>
          <a:stretch>
            <a:fillRect/>
          </a:stretch>
        </p:blipFill>
        <p:spPr>
          <a:xfrm>
            <a:off x="642910" y="2000240"/>
            <a:ext cx="3643338" cy="1928826"/>
          </a:xfrm>
          <a:prstGeom prst="rect">
            <a:avLst/>
          </a:prstGeom>
        </p:spPr>
      </p:pic>
      <p:sp>
        <p:nvSpPr>
          <p:cNvPr id="4" name="ZoneTexte 3"/>
          <p:cNvSpPr txBox="1"/>
          <p:nvPr/>
        </p:nvSpPr>
        <p:spPr>
          <a:xfrm>
            <a:off x="142844" y="4437885"/>
            <a:ext cx="3786214" cy="276999"/>
          </a:xfrm>
          <a:prstGeom prst="rect">
            <a:avLst/>
          </a:prstGeom>
          <a:noFill/>
          <a:ln>
            <a:solidFill>
              <a:schemeClr val="tx1"/>
            </a:solidFill>
            <a:prstDash val="solid"/>
          </a:ln>
        </p:spPr>
        <p:txBody>
          <a:bodyPr wrap="square" rtlCol="0">
            <a:spAutoFit/>
          </a:bodyPr>
          <a:lstStyle/>
          <a:p>
            <a:r>
              <a:rPr lang="fr-FR" sz="1200" dirty="0"/>
              <a:t>Schéma d’une cellule de l’épithélium buccal humain</a:t>
            </a:r>
          </a:p>
        </p:txBody>
      </p:sp>
      <p:sp>
        <p:nvSpPr>
          <p:cNvPr id="5" name="ZoneTexte 4"/>
          <p:cNvSpPr txBox="1"/>
          <p:nvPr/>
        </p:nvSpPr>
        <p:spPr>
          <a:xfrm>
            <a:off x="4929190" y="4429132"/>
            <a:ext cx="4214810" cy="276999"/>
          </a:xfrm>
          <a:prstGeom prst="rect">
            <a:avLst/>
          </a:prstGeom>
          <a:noFill/>
          <a:ln w="3175">
            <a:solidFill>
              <a:schemeClr val="tx1"/>
            </a:solidFill>
          </a:ln>
        </p:spPr>
        <p:txBody>
          <a:bodyPr wrap="square" rtlCol="0">
            <a:spAutoFit/>
          </a:bodyPr>
          <a:lstStyle/>
          <a:p>
            <a:r>
              <a:rPr lang="fr-FR" sz="1200" dirty="0"/>
              <a:t>Observation microscopique d’une cellule de l’épithélium buccal</a:t>
            </a:r>
          </a:p>
        </p:txBody>
      </p:sp>
      <p:cxnSp>
        <p:nvCxnSpPr>
          <p:cNvPr id="9" name="Connecteur droit avec flèche 8"/>
          <p:cNvCxnSpPr/>
          <p:nvPr/>
        </p:nvCxnSpPr>
        <p:spPr>
          <a:xfrm>
            <a:off x="4214810" y="2143116"/>
            <a:ext cx="1500198"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143372" y="3000372"/>
            <a:ext cx="1928826"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4000496" y="3357562"/>
            <a:ext cx="328614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94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5" name="ZoneTexte 14"/>
          <p:cNvSpPr txBox="1"/>
          <p:nvPr/>
        </p:nvSpPr>
        <p:spPr>
          <a:xfrm>
            <a:off x="1403648" y="1052736"/>
            <a:ext cx="7572428" cy="3047629"/>
          </a:xfrm>
          <a:prstGeom prst="rect">
            <a:avLst/>
          </a:prstGeom>
          <a:noFill/>
        </p:spPr>
        <p:txBody>
          <a:bodyPr wrap="square" rtlCol="0">
            <a:spAutoFit/>
          </a:bodyPr>
          <a:lstStyle/>
          <a:p>
            <a:pPr>
              <a:lnSpc>
                <a:spcPts val="4700"/>
              </a:lnSpc>
            </a:pPr>
            <a:r>
              <a:rPr lang="fr-FR" sz="2400" dirty="0">
                <a:solidFill>
                  <a:srgbClr val="002060"/>
                </a:solidFill>
                <a:latin typeface="MV Boli" pitchFamily="2" charset="0"/>
                <a:cs typeface="MV Boli" pitchFamily="2" charset="0"/>
              </a:rPr>
              <a:t>    L’observation microscopique de l’épiderme buccal humain( de la face interne de la joue) montre qu’il est constitué d’un grand nombre d’unités identique de forme sphérique avec un grain sombre au centre .</a:t>
            </a:r>
          </a:p>
        </p:txBody>
      </p:sp>
    </p:spTree>
    <p:extLst>
      <p:ext uri="{BB962C8B-B14F-4D97-AF65-F5344CB8AC3E}">
        <p14:creationId xmlns:p14="http://schemas.microsoft.com/office/powerpoint/2010/main" val="208838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ilieu naturel 3.jpg"/>
          <p:cNvPicPr>
            <a:picLocks noGrp="1" noChangeAspect="1"/>
          </p:cNvPicPr>
          <p:nvPr>
            <p:ph idx="1"/>
          </p:nvPr>
        </p:nvPicPr>
        <p:blipFill>
          <a:blip r:embed="rId2"/>
          <a:stretch>
            <a:fillRect/>
          </a:stretch>
        </p:blipFill>
        <p:spPr>
          <a:xfrm>
            <a:off x="0" y="0"/>
            <a:ext cx="9144000" cy="6857999"/>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7" name="ZoneTexte 6"/>
          <p:cNvSpPr txBox="1"/>
          <p:nvPr/>
        </p:nvSpPr>
        <p:spPr>
          <a:xfrm>
            <a:off x="1285852" y="214290"/>
            <a:ext cx="7286676" cy="400110"/>
          </a:xfrm>
          <a:prstGeom prst="rect">
            <a:avLst/>
          </a:prstGeom>
          <a:noFill/>
        </p:spPr>
        <p:txBody>
          <a:bodyPr wrap="square" rtlCol="0">
            <a:spAutoFit/>
          </a:bodyPr>
          <a:lstStyle/>
          <a:p>
            <a:pPr lvl="0"/>
            <a:r>
              <a:rPr lang="fr-FR" sz="2000" u="sng" dirty="0">
                <a:latin typeface="MV Boli" pitchFamily="2" charset="0"/>
                <a:cs typeface="MV Boli" pitchFamily="2" charset="0"/>
              </a:rPr>
              <a:t>B. Observation de l’épiderme d’oignon</a:t>
            </a:r>
            <a:r>
              <a:rPr lang="fr-FR" sz="2000" u="sng" dirty="0">
                <a:solidFill>
                  <a:prstClr val="black"/>
                </a:solidFill>
                <a:latin typeface="MV Boli" pitchFamily="2" charset="0"/>
                <a:cs typeface="MV Boli" pitchFamily="2" charset="0"/>
              </a:rPr>
              <a:t> ( doc 2 p 10) </a:t>
            </a:r>
            <a:endParaRPr lang="fr-FR" sz="2000" u="sng" dirty="0">
              <a:latin typeface="MV Boli" pitchFamily="2" charset="0"/>
              <a:cs typeface="MV Boli" pitchFamily="2" charset="0"/>
            </a:endParaRPr>
          </a:p>
        </p:txBody>
      </p:sp>
      <p:sp>
        <p:nvSpPr>
          <p:cNvPr id="9" name="ZoneTexte 8"/>
          <p:cNvSpPr txBox="1"/>
          <p:nvPr/>
        </p:nvSpPr>
        <p:spPr>
          <a:xfrm>
            <a:off x="1643042" y="714356"/>
            <a:ext cx="7286676" cy="400110"/>
          </a:xfrm>
          <a:prstGeom prst="rect">
            <a:avLst/>
          </a:prstGeom>
          <a:noFill/>
        </p:spPr>
        <p:txBody>
          <a:bodyPr wrap="square" rtlCol="0">
            <a:spAutoFit/>
          </a:bodyPr>
          <a:lstStyle/>
          <a:p>
            <a:pPr lvl="0" algn="r" rtl="1"/>
            <a:r>
              <a:rPr lang="ar-MA" sz="2000" u="sng" dirty="0">
                <a:latin typeface="MV Boli" pitchFamily="2" charset="0"/>
                <a:cs typeface="MV Boli" pitchFamily="2" charset="0"/>
              </a:rPr>
              <a:t>ب</a:t>
            </a:r>
            <a:r>
              <a:rPr lang="fr-FR" sz="2000" u="sng" dirty="0">
                <a:latin typeface="MV Boli" pitchFamily="2" charset="0"/>
                <a:cs typeface="MV Boli" pitchFamily="2" charset="0"/>
              </a:rPr>
              <a:t>.</a:t>
            </a:r>
            <a:r>
              <a:rPr lang="ar-MA" sz="2000" u="sng" dirty="0">
                <a:latin typeface="MV Boli" pitchFamily="2" charset="0"/>
                <a:cs typeface="MV Boli" pitchFamily="2" charset="0"/>
              </a:rPr>
              <a:t> ملاحظة البشرة الداخلية للبصل</a:t>
            </a:r>
            <a:endParaRPr lang="fr-FR" sz="2000" u="sng" dirty="0">
              <a:latin typeface="MV Boli" pitchFamily="2" charset="0"/>
              <a:cs typeface="MV Boli" pitchFamily="2" charset="0"/>
            </a:endParaRPr>
          </a:p>
        </p:txBody>
      </p:sp>
    </p:spTree>
    <p:extLst>
      <p:ext uri="{BB962C8B-B14F-4D97-AF65-F5344CB8AC3E}">
        <p14:creationId xmlns:p14="http://schemas.microsoft.com/office/powerpoint/2010/main" val="3401822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 1" descr="22141046_1665491206828667_6225447916193320647_n.jpg"/>
          <p:cNvPicPr>
            <a:picLocks noChangeAspect="1"/>
          </p:cNvPicPr>
          <p:nvPr/>
        </p:nvPicPr>
        <p:blipFill>
          <a:blip r:embed="rId2"/>
          <a:stretch>
            <a:fillRect/>
          </a:stretch>
        </p:blipFill>
        <p:spPr>
          <a:xfrm>
            <a:off x="914400" y="252412"/>
            <a:ext cx="7315200" cy="635317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D7A3A64-986D-43E6-A9B7-9635781EEE9A}"/>
              </a:ext>
            </a:extLst>
          </p:cNvPr>
          <p:cNvPicPr>
            <a:picLocks noChangeAspect="1"/>
          </p:cNvPicPr>
          <p:nvPr/>
        </p:nvPicPr>
        <p:blipFill>
          <a:blip r:embed="rId2"/>
          <a:stretch>
            <a:fillRect/>
          </a:stretch>
        </p:blipFill>
        <p:spPr>
          <a:xfrm>
            <a:off x="0" y="764704"/>
            <a:ext cx="8748464" cy="507412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33" y="33593"/>
            <a:ext cx="4032448" cy="431118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8640"/>
            <a:ext cx="4316392" cy="3816424"/>
          </a:xfrm>
          <a:prstGeom prst="rect">
            <a:avLst/>
          </a:prstGeom>
        </p:spPr>
      </p:pic>
      <p:sp>
        <p:nvSpPr>
          <p:cNvPr id="4" name="ZoneTexte 3"/>
          <p:cNvSpPr txBox="1"/>
          <p:nvPr/>
        </p:nvSpPr>
        <p:spPr>
          <a:xfrm>
            <a:off x="3357554" y="3500438"/>
            <a:ext cx="1000132" cy="369332"/>
          </a:xfrm>
          <a:prstGeom prst="rect">
            <a:avLst/>
          </a:prstGeom>
          <a:noFill/>
        </p:spPr>
        <p:txBody>
          <a:bodyPr wrap="square" rtlCol="0">
            <a:spAutoFit/>
          </a:bodyPr>
          <a:lstStyle/>
          <a:p>
            <a:r>
              <a:rPr lang="fr-FR" dirty="0"/>
              <a:t>X400</a:t>
            </a:r>
          </a:p>
        </p:txBody>
      </p:sp>
      <p:sp>
        <p:nvSpPr>
          <p:cNvPr id="5" name="ZoneTexte 4"/>
          <p:cNvSpPr txBox="1"/>
          <p:nvPr/>
        </p:nvSpPr>
        <p:spPr>
          <a:xfrm>
            <a:off x="2500298" y="4786322"/>
            <a:ext cx="3714776" cy="369332"/>
          </a:xfrm>
          <a:prstGeom prst="rect">
            <a:avLst/>
          </a:prstGeom>
          <a:noFill/>
          <a:ln w="3175">
            <a:solidFill>
              <a:schemeClr val="tx1"/>
            </a:solidFill>
          </a:ln>
        </p:spPr>
        <p:txBody>
          <a:bodyPr wrap="square" rtlCol="0">
            <a:spAutoFit/>
          </a:bodyPr>
          <a:lstStyle/>
          <a:p>
            <a:r>
              <a:rPr lang="fr-FR" dirty="0"/>
              <a:t>Cellules de l’épithélium d’oignon</a:t>
            </a:r>
          </a:p>
        </p:txBody>
      </p:sp>
    </p:spTree>
    <p:extLst>
      <p:ext uri="{BB962C8B-B14F-4D97-AF65-F5344CB8AC3E}">
        <p14:creationId xmlns:p14="http://schemas.microsoft.com/office/powerpoint/2010/main" val="282877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0" name="ZoneTexte 9"/>
          <p:cNvSpPr txBox="1"/>
          <p:nvPr/>
        </p:nvSpPr>
        <p:spPr>
          <a:xfrm>
            <a:off x="1331732" y="620688"/>
            <a:ext cx="7786710" cy="3047629"/>
          </a:xfrm>
          <a:prstGeom prst="rect">
            <a:avLst/>
          </a:prstGeom>
          <a:noFill/>
        </p:spPr>
        <p:txBody>
          <a:bodyPr wrap="square" rtlCol="0">
            <a:spAutoFit/>
          </a:bodyPr>
          <a:lstStyle/>
          <a:p>
            <a:pPr>
              <a:lnSpc>
                <a:spcPts val="4700"/>
              </a:lnSpc>
            </a:pPr>
            <a:r>
              <a:rPr lang="fr-FR" sz="2400" dirty="0">
                <a:solidFill>
                  <a:srgbClr val="002060"/>
                </a:solidFill>
                <a:latin typeface="MV Boli" pitchFamily="2" charset="0"/>
                <a:cs typeface="MV Boli" pitchFamily="2" charset="0"/>
              </a:rPr>
              <a:t>    L’observation microscopique de l’épiderme d’oignon montre qu’il est constitué d’un grand nombre d’unités similaires de forme hexagonale avec un grain sombre au centre.</a:t>
            </a:r>
          </a:p>
          <a:p>
            <a:pPr>
              <a:lnSpc>
                <a:spcPts val="4700"/>
              </a:lnSpc>
            </a:pPr>
            <a:endParaRPr lang="fr-FR" sz="2400" dirty="0">
              <a:solidFill>
                <a:srgbClr val="002060"/>
              </a:solidFill>
              <a:latin typeface="MV Boli" pitchFamily="2" charset="0"/>
              <a:cs typeface="MV Boli" pitchFamily="2" charset="0"/>
            </a:endParaRPr>
          </a:p>
        </p:txBody>
      </p:sp>
    </p:spTree>
    <p:extLst>
      <p:ext uri="{BB962C8B-B14F-4D97-AF65-F5344CB8AC3E}">
        <p14:creationId xmlns:p14="http://schemas.microsoft.com/office/powerpoint/2010/main" val="2788087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0" name="ZoneTexte 9"/>
          <p:cNvSpPr txBox="1"/>
          <p:nvPr/>
        </p:nvSpPr>
        <p:spPr>
          <a:xfrm>
            <a:off x="1428728" y="593098"/>
            <a:ext cx="2000264" cy="621324"/>
          </a:xfrm>
          <a:prstGeom prst="rect">
            <a:avLst/>
          </a:prstGeom>
          <a:noFill/>
        </p:spPr>
        <p:txBody>
          <a:bodyPr wrap="square" rtlCol="0">
            <a:spAutoFit/>
          </a:bodyPr>
          <a:lstStyle/>
          <a:p>
            <a:pPr>
              <a:lnSpc>
                <a:spcPts val="4700"/>
              </a:lnSpc>
            </a:pPr>
            <a:r>
              <a:rPr lang="fr-FR" sz="2000" dirty="0">
                <a:solidFill>
                  <a:srgbClr val="FF0000"/>
                </a:solidFill>
                <a:latin typeface="MV Boli" pitchFamily="2" charset="0"/>
                <a:cs typeface="MV Boli" pitchFamily="2" charset="0"/>
              </a:rPr>
              <a:t>Conclusion</a:t>
            </a:r>
          </a:p>
        </p:txBody>
      </p:sp>
      <p:sp>
        <p:nvSpPr>
          <p:cNvPr id="5" name="ZoneTexte 4"/>
          <p:cNvSpPr txBox="1"/>
          <p:nvPr/>
        </p:nvSpPr>
        <p:spPr>
          <a:xfrm>
            <a:off x="1714480" y="1214422"/>
            <a:ext cx="7358082" cy="1216359"/>
          </a:xfrm>
          <a:prstGeom prst="rect">
            <a:avLst/>
          </a:prstGeom>
          <a:noFill/>
        </p:spPr>
        <p:txBody>
          <a:bodyPr wrap="square" rtlCol="0">
            <a:spAutoFit/>
          </a:bodyPr>
          <a:lstStyle/>
          <a:p>
            <a:pPr>
              <a:lnSpc>
                <a:spcPts val="4700"/>
              </a:lnSpc>
              <a:buFont typeface="Wingdings" pitchFamily="2" charset="2"/>
              <a:buChar char="Ø"/>
            </a:pPr>
            <a:r>
              <a:rPr lang="fr-FR" sz="2000" dirty="0">
                <a:solidFill>
                  <a:srgbClr val="002060"/>
                </a:solidFill>
                <a:latin typeface="MV Boli" pitchFamily="2" charset="0"/>
                <a:cs typeface="MV Boli" pitchFamily="2" charset="0"/>
              </a:rPr>
              <a:t> Au niveau microscopique, les organismes vivants sont constitués de cellules.</a:t>
            </a:r>
          </a:p>
        </p:txBody>
      </p:sp>
      <p:sp>
        <p:nvSpPr>
          <p:cNvPr id="6" name="ZoneTexte 5"/>
          <p:cNvSpPr txBox="1"/>
          <p:nvPr/>
        </p:nvSpPr>
        <p:spPr>
          <a:xfrm>
            <a:off x="1785918" y="2428868"/>
            <a:ext cx="7572428" cy="3708708"/>
          </a:xfrm>
          <a:prstGeom prst="rect">
            <a:avLst/>
          </a:prstGeom>
          <a:noFill/>
        </p:spPr>
        <p:txBody>
          <a:bodyPr wrap="square" rtlCol="0">
            <a:spAutoFit/>
          </a:bodyPr>
          <a:lstStyle/>
          <a:p>
            <a:pPr fontAlgn="base">
              <a:lnSpc>
                <a:spcPts val="4700"/>
              </a:lnSpc>
              <a:buClr>
                <a:srgbClr val="002060"/>
              </a:buClr>
              <a:buFont typeface="Wingdings" pitchFamily="2" charset="2"/>
              <a:buChar char="Ø"/>
            </a:pPr>
            <a:r>
              <a:rPr lang="fr-FR" sz="2000" dirty="0">
                <a:solidFill>
                  <a:srgbClr val="FF0000"/>
                </a:solidFill>
                <a:latin typeface="MV Boli" pitchFamily="2" charset="0"/>
                <a:cs typeface="MV Boli" pitchFamily="2" charset="0"/>
              </a:rPr>
              <a:t> La cellule </a:t>
            </a:r>
            <a:r>
              <a:rPr lang="fr-FR" sz="2000" dirty="0">
                <a:solidFill>
                  <a:srgbClr val="002060"/>
                </a:solidFill>
                <a:latin typeface="MV Boli" pitchFamily="2" charset="0"/>
                <a:cs typeface="MV Boli" pitchFamily="2" charset="0"/>
              </a:rPr>
              <a:t>est l’unité d’organisation des êtres vivants.</a:t>
            </a:r>
          </a:p>
          <a:p>
            <a:pPr fontAlgn="base">
              <a:lnSpc>
                <a:spcPts val="4700"/>
              </a:lnSpc>
            </a:pPr>
            <a:r>
              <a:rPr lang="fr-FR" sz="2000" dirty="0">
                <a:solidFill>
                  <a:srgbClr val="002060"/>
                </a:solidFill>
                <a:latin typeface="MV Boli" pitchFamily="2" charset="0"/>
                <a:cs typeface="MV Boli" pitchFamily="2" charset="0"/>
              </a:rPr>
              <a:t>La cellule possède :</a:t>
            </a:r>
          </a:p>
          <a:p>
            <a:pPr lvl="0">
              <a:lnSpc>
                <a:spcPts val="4700"/>
              </a:lnSpc>
            </a:pPr>
            <a:r>
              <a:rPr lang="fr-FR" sz="2000" dirty="0">
                <a:solidFill>
                  <a:srgbClr val="FF0000"/>
                </a:solidFill>
                <a:latin typeface="MV Boli" pitchFamily="2" charset="0"/>
                <a:cs typeface="MV Boli" pitchFamily="2" charset="0"/>
              </a:rPr>
              <a:t>          Noyau</a:t>
            </a:r>
            <a:r>
              <a:rPr lang="ar-MA" sz="2000" dirty="0">
                <a:solidFill>
                  <a:srgbClr val="FF0000"/>
                </a:solidFill>
                <a:latin typeface="MV Boli" pitchFamily="2" charset="0"/>
                <a:cs typeface="MV Boli" pitchFamily="2" charset="0"/>
              </a:rPr>
              <a:t> النواة   </a:t>
            </a:r>
            <a:endParaRPr lang="fr-FR" sz="2000" dirty="0">
              <a:solidFill>
                <a:srgbClr val="002060"/>
              </a:solidFill>
              <a:latin typeface="MV Boli" pitchFamily="2" charset="0"/>
              <a:cs typeface="MV Boli" pitchFamily="2" charset="0"/>
            </a:endParaRPr>
          </a:p>
          <a:p>
            <a:pPr lvl="0">
              <a:lnSpc>
                <a:spcPts val="4700"/>
              </a:lnSpc>
            </a:pPr>
            <a:r>
              <a:rPr lang="fr-FR" sz="2000" dirty="0">
                <a:solidFill>
                  <a:srgbClr val="FF0000"/>
                </a:solidFill>
                <a:latin typeface="MV Boli" pitchFamily="2" charset="0"/>
                <a:cs typeface="MV Boli" pitchFamily="2" charset="0"/>
              </a:rPr>
              <a:t>          Cytoplasme</a:t>
            </a:r>
            <a:r>
              <a:rPr lang="ar-MA" sz="2000" dirty="0">
                <a:solidFill>
                  <a:srgbClr val="FF0000"/>
                </a:solidFill>
                <a:latin typeface="MV Boli" pitchFamily="2" charset="0"/>
                <a:cs typeface="MV Boli" pitchFamily="2" charset="0"/>
              </a:rPr>
              <a:t> سيتوبلازم   </a:t>
            </a:r>
            <a:endParaRPr lang="fr-FR" sz="2000" dirty="0">
              <a:solidFill>
                <a:srgbClr val="002060"/>
              </a:solidFill>
              <a:latin typeface="MV Boli" pitchFamily="2" charset="0"/>
              <a:cs typeface="MV Boli" pitchFamily="2" charset="0"/>
            </a:endParaRPr>
          </a:p>
          <a:p>
            <a:pPr lvl="0">
              <a:lnSpc>
                <a:spcPts val="4700"/>
              </a:lnSpc>
            </a:pPr>
            <a:r>
              <a:rPr lang="fr-FR" sz="2000" dirty="0">
                <a:solidFill>
                  <a:srgbClr val="FF0000"/>
                </a:solidFill>
                <a:latin typeface="MV Boli" pitchFamily="2" charset="0"/>
                <a:cs typeface="MV Boli" pitchFamily="2" charset="0"/>
              </a:rPr>
              <a:t>          Membrane plasmique</a:t>
            </a:r>
            <a:r>
              <a:rPr lang="ar-MA" sz="2000" dirty="0">
                <a:solidFill>
                  <a:srgbClr val="FF0000"/>
                </a:solidFill>
                <a:latin typeface="MV Boli" pitchFamily="2" charset="0"/>
                <a:cs typeface="MV Boli" pitchFamily="2" charset="0"/>
              </a:rPr>
              <a:t>غشاء </a:t>
            </a:r>
            <a:r>
              <a:rPr lang="ar-MA" sz="2000" dirty="0" err="1">
                <a:solidFill>
                  <a:srgbClr val="FF0000"/>
                </a:solidFill>
                <a:latin typeface="MV Boli" pitchFamily="2" charset="0"/>
                <a:cs typeface="MV Boli" pitchFamily="2" charset="0"/>
              </a:rPr>
              <a:t>سيتوبلازمي</a:t>
            </a:r>
            <a:r>
              <a:rPr lang="ar-MA" sz="2000" dirty="0">
                <a:solidFill>
                  <a:srgbClr val="FF0000"/>
                </a:solidFill>
                <a:latin typeface="MV Boli" pitchFamily="2" charset="0"/>
                <a:cs typeface="MV Boli" pitchFamily="2" charset="0"/>
              </a:rPr>
              <a:t>   </a:t>
            </a:r>
            <a:endParaRPr lang="fr-FR" sz="2000" dirty="0">
              <a:solidFill>
                <a:srgbClr val="002060"/>
              </a:solidFill>
              <a:latin typeface="MV Boli" pitchFamily="2" charset="0"/>
              <a:cs typeface="MV Boli" pitchFamily="2" charset="0"/>
            </a:endParaRPr>
          </a:p>
          <a:p>
            <a:pPr>
              <a:lnSpc>
                <a:spcPts val="4700"/>
              </a:lnSpc>
            </a:pPr>
            <a:endParaRPr lang="fr-FR" sz="2000" dirty="0">
              <a:solidFill>
                <a:srgbClr val="002060"/>
              </a:solidFill>
              <a:latin typeface="MV Boli" pitchFamily="2" charset="0"/>
              <a:cs typeface="MV Boli" pitchFamily="2" charset="0"/>
            </a:endParaRPr>
          </a:p>
        </p:txBody>
      </p:sp>
      <p:pic>
        <p:nvPicPr>
          <p:cNvPr id="7" name="Image 6" descr="conclusion-clipart-7.jpg"/>
          <p:cNvPicPr>
            <a:picLocks noChangeAspect="1"/>
          </p:cNvPicPr>
          <p:nvPr/>
        </p:nvPicPr>
        <p:blipFill>
          <a:blip r:embed="rId3" cstate="print"/>
          <a:stretch>
            <a:fillRect/>
          </a:stretch>
        </p:blipFill>
        <p:spPr>
          <a:xfrm>
            <a:off x="785786" y="515114"/>
            <a:ext cx="571504" cy="573488"/>
          </a:xfrm>
          <a:prstGeom prst="rect">
            <a:avLst/>
          </a:prstGeom>
        </p:spPr>
      </p:pic>
    </p:spTree>
    <p:extLst>
      <p:ext uri="{BB962C8B-B14F-4D97-AF65-F5344CB8AC3E}">
        <p14:creationId xmlns:p14="http://schemas.microsoft.com/office/powerpoint/2010/main" val="2788087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0" name="ZoneTexte 9"/>
          <p:cNvSpPr txBox="1"/>
          <p:nvPr/>
        </p:nvSpPr>
        <p:spPr>
          <a:xfrm>
            <a:off x="1428728" y="593098"/>
            <a:ext cx="2000264" cy="621324"/>
          </a:xfrm>
          <a:prstGeom prst="rect">
            <a:avLst/>
          </a:prstGeom>
          <a:noFill/>
        </p:spPr>
        <p:txBody>
          <a:bodyPr wrap="square" rtlCol="0">
            <a:spAutoFit/>
          </a:bodyPr>
          <a:lstStyle/>
          <a:p>
            <a:pPr>
              <a:lnSpc>
                <a:spcPts val="4700"/>
              </a:lnSpc>
            </a:pPr>
            <a:r>
              <a:rPr lang="fr-FR" sz="2000" dirty="0">
                <a:solidFill>
                  <a:srgbClr val="FF0000"/>
                </a:solidFill>
                <a:latin typeface="MV Boli" pitchFamily="2" charset="0"/>
                <a:cs typeface="MV Boli" pitchFamily="2" charset="0"/>
              </a:rPr>
              <a:t>Remarque</a:t>
            </a:r>
          </a:p>
        </p:txBody>
      </p:sp>
      <p:sp>
        <p:nvSpPr>
          <p:cNvPr id="5" name="ZoneTexte 4"/>
          <p:cNvSpPr txBox="1"/>
          <p:nvPr/>
        </p:nvSpPr>
        <p:spPr>
          <a:xfrm>
            <a:off x="1714480" y="1214422"/>
            <a:ext cx="7358082" cy="1224053"/>
          </a:xfrm>
          <a:prstGeom prst="rect">
            <a:avLst/>
          </a:prstGeom>
          <a:noFill/>
        </p:spPr>
        <p:txBody>
          <a:bodyPr wrap="square" rtlCol="0">
            <a:spAutoFit/>
          </a:bodyPr>
          <a:lstStyle/>
          <a:p>
            <a:pPr>
              <a:lnSpc>
                <a:spcPts val="4700"/>
              </a:lnSpc>
            </a:pPr>
            <a:r>
              <a:rPr lang="fr-FR" sz="2000" dirty="0">
                <a:solidFill>
                  <a:srgbClr val="002060"/>
                </a:solidFill>
                <a:latin typeface="MV Boli" pitchFamily="2" charset="0"/>
                <a:cs typeface="MV Boli" pitchFamily="2" charset="0"/>
              </a:rPr>
              <a:t>Certains organismes vivants sont constitués d’une seule cellule : </a:t>
            </a:r>
            <a:r>
              <a:rPr lang="fr-FR" sz="2000" dirty="0">
                <a:solidFill>
                  <a:srgbClr val="FF0000"/>
                </a:solidFill>
                <a:latin typeface="MV Boli" pitchFamily="2" charset="0"/>
                <a:cs typeface="MV Boli" pitchFamily="2" charset="0"/>
              </a:rPr>
              <a:t>Unicellulaires </a:t>
            </a:r>
            <a:r>
              <a:rPr lang="fr-FR" sz="2000" dirty="0">
                <a:solidFill>
                  <a:srgbClr val="FF0000"/>
                </a:solidFill>
                <a:latin typeface="+mj-lt"/>
                <a:cs typeface="MV Boli" pitchFamily="2" charset="0"/>
              </a:rPr>
              <a:t>.</a:t>
            </a:r>
          </a:p>
        </p:txBody>
      </p:sp>
      <p:sp>
        <p:nvSpPr>
          <p:cNvPr id="7" name="ZoneTexte 6"/>
          <p:cNvSpPr txBox="1"/>
          <p:nvPr/>
        </p:nvSpPr>
        <p:spPr>
          <a:xfrm>
            <a:off x="4714876" y="2028758"/>
            <a:ext cx="3929090" cy="400110"/>
          </a:xfrm>
          <a:prstGeom prst="rect">
            <a:avLst/>
          </a:prstGeom>
          <a:noFill/>
        </p:spPr>
        <p:txBody>
          <a:bodyPr wrap="square" rtlCol="0">
            <a:spAutoFit/>
          </a:bodyPr>
          <a:lstStyle/>
          <a:p>
            <a:r>
              <a:rPr lang="fr-FR" dirty="0">
                <a:solidFill>
                  <a:srgbClr val="002060"/>
                </a:solidFill>
                <a:latin typeface="MV Boli" pitchFamily="2" charset="0"/>
                <a:cs typeface="MV Boli" pitchFamily="2" charset="0"/>
              </a:rPr>
              <a:t>Exemple :</a:t>
            </a:r>
            <a:r>
              <a:rPr lang="fr-FR" b="1" dirty="0">
                <a:solidFill>
                  <a:srgbClr val="002060"/>
                </a:solidFill>
                <a:latin typeface="MV Boli" pitchFamily="2" charset="0"/>
                <a:cs typeface="MV Boli" pitchFamily="2" charset="0"/>
              </a:rPr>
              <a:t> </a:t>
            </a:r>
            <a:r>
              <a:rPr lang="fr-FR" sz="2000" dirty="0">
                <a:solidFill>
                  <a:srgbClr val="FF0000"/>
                </a:solidFill>
                <a:latin typeface="MV Boli" pitchFamily="2" charset="0"/>
                <a:cs typeface="MV Boli" pitchFamily="2" charset="0"/>
              </a:rPr>
              <a:t>les paramécies</a:t>
            </a:r>
            <a:endParaRPr lang="fr-FR" dirty="0">
              <a:latin typeface="MV Boli" pitchFamily="2" charset="0"/>
              <a:cs typeface="MV Boli" pitchFamily="2" charset="0"/>
            </a:endParaRPr>
          </a:p>
        </p:txBody>
      </p:sp>
      <p:pic>
        <p:nvPicPr>
          <p:cNvPr id="6" name="Image 5" descr="téléchargement.png"/>
          <p:cNvPicPr>
            <a:picLocks noChangeAspect="1"/>
          </p:cNvPicPr>
          <p:nvPr/>
        </p:nvPicPr>
        <p:blipFill>
          <a:blip r:embed="rId3"/>
          <a:stretch>
            <a:fillRect/>
          </a:stretch>
        </p:blipFill>
        <p:spPr>
          <a:xfrm>
            <a:off x="714348" y="714356"/>
            <a:ext cx="500059" cy="500059"/>
          </a:xfrm>
          <a:prstGeom prst="rect">
            <a:avLst/>
          </a:prstGeom>
        </p:spPr>
      </p:pic>
    </p:spTree>
    <p:extLst>
      <p:ext uri="{BB962C8B-B14F-4D97-AF65-F5344CB8AC3E}">
        <p14:creationId xmlns:p14="http://schemas.microsoft.com/office/powerpoint/2010/main" val="2788087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4CF5945-B1B0-4FF0-9B1C-877B48EAC150}"/>
              </a:ext>
            </a:extLst>
          </p:cNvPr>
          <p:cNvPicPr>
            <a:picLocks noChangeAspect="1"/>
          </p:cNvPicPr>
          <p:nvPr/>
        </p:nvPicPr>
        <p:blipFill>
          <a:blip r:embed="rId2"/>
          <a:stretch>
            <a:fillRect/>
          </a:stretch>
        </p:blipFill>
        <p:spPr>
          <a:xfrm>
            <a:off x="522784" y="692696"/>
            <a:ext cx="8604448" cy="5112568"/>
          </a:xfrm>
          <a:prstGeom prst="rect">
            <a:avLst/>
          </a:prstGeom>
        </p:spPr>
      </p:pic>
    </p:spTree>
    <p:extLst>
      <p:ext uri="{BB962C8B-B14F-4D97-AF65-F5344CB8AC3E}">
        <p14:creationId xmlns:p14="http://schemas.microsoft.com/office/powerpoint/2010/main" val="2026862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10" name="ZoneTexte 9"/>
          <p:cNvSpPr txBox="1"/>
          <p:nvPr/>
        </p:nvSpPr>
        <p:spPr>
          <a:xfrm>
            <a:off x="1428728" y="593098"/>
            <a:ext cx="2000264" cy="636713"/>
          </a:xfrm>
          <a:prstGeom prst="rect">
            <a:avLst/>
          </a:prstGeom>
          <a:noFill/>
        </p:spPr>
        <p:txBody>
          <a:bodyPr wrap="square" rtlCol="0">
            <a:spAutoFit/>
          </a:bodyPr>
          <a:lstStyle/>
          <a:p>
            <a:pPr>
              <a:lnSpc>
                <a:spcPts val="4700"/>
              </a:lnSpc>
            </a:pPr>
            <a:r>
              <a:rPr lang="fr-FR" sz="2400" dirty="0">
                <a:solidFill>
                  <a:srgbClr val="FF0000"/>
                </a:solidFill>
                <a:latin typeface="MV Boli" pitchFamily="2" charset="0"/>
                <a:cs typeface="MV Boli" pitchFamily="2" charset="0"/>
              </a:rPr>
              <a:t>A retenir:</a:t>
            </a:r>
          </a:p>
        </p:txBody>
      </p:sp>
      <p:sp>
        <p:nvSpPr>
          <p:cNvPr id="7" name="ZoneTexte 6"/>
          <p:cNvSpPr txBox="1"/>
          <p:nvPr/>
        </p:nvSpPr>
        <p:spPr>
          <a:xfrm>
            <a:off x="1357290" y="1181284"/>
            <a:ext cx="7786710" cy="2503249"/>
          </a:xfrm>
          <a:prstGeom prst="rect">
            <a:avLst/>
          </a:prstGeom>
          <a:noFill/>
        </p:spPr>
        <p:txBody>
          <a:bodyPr wrap="square" rtlCol="0">
            <a:spAutoFit/>
          </a:bodyPr>
          <a:lstStyle/>
          <a:p>
            <a:pPr>
              <a:lnSpc>
                <a:spcPts val="4700"/>
              </a:lnSpc>
            </a:pPr>
            <a:r>
              <a:rPr lang="fr-FR" sz="2000" dirty="0">
                <a:solidFill>
                  <a:srgbClr val="002060"/>
                </a:solidFill>
                <a:latin typeface="MV Boli" pitchFamily="2" charset="0"/>
                <a:cs typeface="MV Boli" pitchFamily="2" charset="0"/>
              </a:rPr>
              <a:t>    Malgré la diversité </a:t>
            </a:r>
            <a:r>
              <a:rPr lang="fr-FR" sz="2000" u="sng" dirty="0">
                <a:solidFill>
                  <a:srgbClr val="002060"/>
                </a:solidFill>
                <a:latin typeface="MV Boli" pitchFamily="2" charset="0"/>
                <a:cs typeface="MV Boli" pitchFamily="2" charset="0"/>
              </a:rPr>
              <a:t>des composantes vivantes </a:t>
            </a:r>
            <a:r>
              <a:rPr lang="fr-FR" sz="2000" dirty="0">
                <a:solidFill>
                  <a:srgbClr val="002060"/>
                </a:solidFill>
                <a:latin typeface="MV Boli" pitchFamily="2" charset="0"/>
                <a:cs typeface="MV Boli" pitchFamily="2" charset="0"/>
              </a:rPr>
              <a:t>du milieu: végétaux et animaux , elles sont toutes constituées soit d’une seule cellule : </a:t>
            </a:r>
            <a:r>
              <a:rPr lang="fr-FR" sz="2000" dirty="0">
                <a:solidFill>
                  <a:srgbClr val="FF0000"/>
                </a:solidFill>
                <a:latin typeface="MV Boli" pitchFamily="2" charset="0"/>
                <a:cs typeface="MV Boli" pitchFamily="2" charset="0"/>
              </a:rPr>
              <a:t>unicellulaire</a:t>
            </a:r>
            <a:r>
              <a:rPr lang="fr-FR" sz="2000" dirty="0">
                <a:solidFill>
                  <a:srgbClr val="002060"/>
                </a:solidFill>
                <a:latin typeface="MV Boli" pitchFamily="2" charset="0"/>
                <a:cs typeface="MV Boli" pitchFamily="2" charset="0"/>
              </a:rPr>
              <a:t> soit de plusieurs cellules : </a:t>
            </a:r>
            <a:r>
              <a:rPr lang="fr-FR" sz="2000" dirty="0">
                <a:solidFill>
                  <a:srgbClr val="FF0000"/>
                </a:solidFill>
                <a:latin typeface="MV Boli" pitchFamily="2" charset="0"/>
                <a:cs typeface="MV Boli" pitchFamily="2" charset="0"/>
              </a:rPr>
              <a:t>pluricellulaire</a:t>
            </a:r>
          </a:p>
        </p:txBody>
      </p:sp>
      <p:sp>
        <p:nvSpPr>
          <p:cNvPr id="6" name="ZoneTexte 5"/>
          <p:cNvSpPr txBox="1"/>
          <p:nvPr/>
        </p:nvSpPr>
        <p:spPr>
          <a:xfrm>
            <a:off x="1285852" y="3555745"/>
            <a:ext cx="7572428" cy="1373453"/>
          </a:xfrm>
          <a:prstGeom prst="rect">
            <a:avLst/>
          </a:prstGeom>
          <a:noFill/>
        </p:spPr>
        <p:txBody>
          <a:bodyPr wrap="square" rtlCol="0">
            <a:spAutoFit/>
          </a:bodyPr>
          <a:lstStyle/>
          <a:p>
            <a:pPr algn="r" rtl="1">
              <a:lnSpc>
                <a:spcPct val="250000"/>
              </a:lnSpc>
            </a:pPr>
            <a:r>
              <a:rPr lang="ar-MA" dirty="0">
                <a:solidFill>
                  <a:srgbClr val="002060"/>
                </a:solidFill>
                <a:latin typeface="MV Boli" pitchFamily="2" charset="0"/>
                <a:cs typeface="MV Boli" pitchFamily="2" charset="0"/>
              </a:rPr>
              <a:t>بالرغم من تنوع </a:t>
            </a:r>
            <a:r>
              <a:rPr lang="ar-MA" u="sng" dirty="0">
                <a:solidFill>
                  <a:srgbClr val="002060"/>
                </a:solidFill>
                <a:latin typeface="MV Boli" pitchFamily="2" charset="0"/>
                <a:cs typeface="MV Boli" pitchFamily="2" charset="0"/>
              </a:rPr>
              <a:t>العناصر الحية</a:t>
            </a:r>
            <a:r>
              <a:rPr lang="ar-MA" dirty="0">
                <a:solidFill>
                  <a:srgbClr val="002060"/>
                </a:solidFill>
                <a:latin typeface="MV Boli" pitchFamily="2" charset="0"/>
                <a:cs typeface="MV Boli" pitchFamily="2" charset="0"/>
              </a:rPr>
              <a:t> للوسط</a:t>
            </a:r>
            <a:r>
              <a:rPr lang="fr-FR" dirty="0">
                <a:solidFill>
                  <a:srgbClr val="002060"/>
                </a:solidFill>
                <a:latin typeface="MV Boli" pitchFamily="2" charset="0"/>
                <a:cs typeface="MV Boli" pitchFamily="2" charset="0"/>
              </a:rPr>
              <a:t>: </a:t>
            </a:r>
            <a:r>
              <a:rPr lang="ar-MA" dirty="0">
                <a:solidFill>
                  <a:srgbClr val="002060"/>
                </a:solidFill>
                <a:latin typeface="MV Boli" pitchFamily="2" charset="0"/>
                <a:cs typeface="MV Boli" pitchFamily="2" charset="0"/>
              </a:rPr>
              <a:t>  نباتات </a:t>
            </a:r>
            <a:r>
              <a:rPr lang="ar-MA" dirty="0" err="1">
                <a:solidFill>
                  <a:srgbClr val="002060"/>
                </a:solidFill>
                <a:latin typeface="MV Boli" pitchFamily="2" charset="0"/>
                <a:cs typeface="MV Boli" pitchFamily="2" charset="0"/>
              </a:rPr>
              <a:t>و</a:t>
            </a:r>
            <a:r>
              <a:rPr lang="ar-MA" dirty="0">
                <a:solidFill>
                  <a:srgbClr val="002060"/>
                </a:solidFill>
                <a:latin typeface="MV Boli" pitchFamily="2" charset="0"/>
                <a:cs typeface="MV Boli" pitchFamily="2" charset="0"/>
              </a:rPr>
              <a:t> حيوانات فإنها تتكون إما من خلية واحدة </a:t>
            </a:r>
            <a:r>
              <a:rPr lang="ar-MA" dirty="0" err="1">
                <a:solidFill>
                  <a:srgbClr val="002060"/>
                </a:solidFill>
                <a:latin typeface="MV Boli" pitchFamily="2" charset="0"/>
                <a:cs typeface="MV Boli" pitchFamily="2" charset="0"/>
              </a:rPr>
              <a:t>و</a:t>
            </a:r>
            <a:r>
              <a:rPr lang="ar-MA" dirty="0">
                <a:solidFill>
                  <a:srgbClr val="002060"/>
                </a:solidFill>
                <a:latin typeface="MV Boli" pitchFamily="2" charset="0"/>
                <a:cs typeface="MV Boli" pitchFamily="2" charset="0"/>
              </a:rPr>
              <a:t> تسمى </a:t>
            </a:r>
            <a:r>
              <a:rPr lang="ar-MA" dirty="0">
                <a:solidFill>
                  <a:srgbClr val="FF0000"/>
                </a:solidFill>
                <a:latin typeface="MV Boli" pitchFamily="2" charset="0"/>
                <a:cs typeface="MV Boli" pitchFamily="2" charset="0"/>
              </a:rPr>
              <a:t>أحادية الخلية </a:t>
            </a:r>
            <a:r>
              <a:rPr lang="ar-MA" dirty="0">
                <a:solidFill>
                  <a:srgbClr val="002060"/>
                </a:solidFill>
                <a:latin typeface="MV Boli" pitchFamily="2" charset="0"/>
                <a:cs typeface="MV Boli" pitchFamily="2" charset="0"/>
              </a:rPr>
              <a:t>أو من عدة خلايا </a:t>
            </a:r>
            <a:r>
              <a:rPr lang="ar-MA" dirty="0" err="1">
                <a:solidFill>
                  <a:srgbClr val="002060"/>
                </a:solidFill>
                <a:latin typeface="MV Boli" pitchFamily="2" charset="0"/>
                <a:cs typeface="MV Boli" pitchFamily="2" charset="0"/>
              </a:rPr>
              <a:t>و</a:t>
            </a:r>
            <a:r>
              <a:rPr lang="ar-MA" dirty="0">
                <a:solidFill>
                  <a:srgbClr val="002060"/>
                </a:solidFill>
                <a:latin typeface="MV Boli" pitchFamily="2" charset="0"/>
                <a:cs typeface="MV Boli" pitchFamily="2" charset="0"/>
              </a:rPr>
              <a:t> تسمى </a:t>
            </a:r>
            <a:r>
              <a:rPr lang="ar-MA" dirty="0">
                <a:solidFill>
                  <a:srgbClr val="FF0000"/>
                </a:solidFill>
                <a:latin typeface="MV Boli" pitchFamily="2" charset="0"/>
                <a:cs typeface="MV Boli" pitchFamily="2" charset="0"/>
              </a:rPr>
              <a:t>متعددة الخلايا</a:t>
            </a:r>
            <a:endParaRPr lang="fr-FR" dirty="0">
              <a:solidFill>
                <a:srgbClr val="FF0000"/>
              </a:solidFill>
              <a:latin typeface="MV Boli" pitchFamily="2" charset="0"/>
              <a:cs typeface="MV Boli" pitchFamily="2" charset="0"/>
            </a:endParaRPr>
          </a:p>
        </p:txBody>
      </p:sp>
    </p:spTree>
    <p:extLst>
      <p:ext uri="{BB962C8B-B14F-4D97-AF65-F5344CB8AC3E}">
        <p14:creationId xmlns:p14="http://schemas.microsoft.com/office/powerpoint/2010/main" val="278808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ZoneTexte 4"/>
          <p:cNvSpPr txBox="1"/>
          <p:nvPr/>
        </p:nvSpPr>
        <p:spPr>
          <a:xfrm>
            <a:off x="2000232" y="-12166"/>
            <a:ext cx="528641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dirty="0">
                <a:solidFill>
                  <a:srgbClr val="0070C0"/>
                </a:solidFill>
                <a:latin typeface="MV Boli" pitchFamily="2" charset="0"/>
                <a:cs typeface="MV Boli" pitchFamily="2" charset="0"/>
              </a:rPr>
              <a:t>Schéma de synthèse</a:t>
            </a:r>
          </a:p>
        </p:txBody>
      </p:sp>
      <p:sp>
        <p:nvSpPr>
          <p:cNvPr id="12" name="Rectangle à coins arrondis 11"/>
          <p:cNvSpPr/>
          <p:nvPr/>
        </p:nvSpPr>
        <p:spPr>
          <a:xfrm>
            <a:off x="2928926" y="428604"/>
            <a:ext cx="2786082" cy="571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000" b="1" dirty="0">
                <a:solidFill>
                  <a:srgbClr val="00B050"/>
                </a:solidFill>
                <a:latin typeface="MV Boli" pitchFamily="2" charset="0"/>
                <a:cs typeface="MV Boli" pitchFamily="2" charset="0"/>
              </a:rPr>
              <a:t>Environnement</a:t>
            </a:r>
          </a:p>
        </p:txBody>
      </p:sp>
      <p:sp>
        <p:nvSpPr>
          <p:cNvPr id="13" name="Rectangle à coins arrondis 12"/>
          <p:cNvSpPr/>
          <p:nvPr/>
        </p:nvSpPr>
        <p:spPr>
          <a:xfrm>
            <a:off x="2357422" y="1428736"/>
            <a:ext cx="3857652" cy="3571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latin typeface="MV Boli" pitchFamily="2" charset="0"/>
                <a:cs typeface="MV Boli" pitchFamily="2" charset="0"/>
              </a:rPr>
              <a:t>Diversité des milieux naturels</a:t>
            </a:r>
          </a:p>
        </p:txBody>
      </p:sp>
      <p:sp>
        <p:nvSpPr>
          <p:cNvPr id="14" name="Rectangle à coins arrondis 13"/>
          <p:cNvSpPr/>
          <p:nvPr/>
        </p:nvSpPr>
        <p:spPr>
          <a:xfrm>
            <a:off x="6929454" y="1357298"/>
            <a:ext cx="2143140"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solidFill>
                  <a:schemeClr val="accent6">
                    <a:lumMod val="50000"/>
                  </a:schemeClr>
                </a:solidFill>
                <a:latin typeface="MV Boli" pitchFamily="2" charset="0"/>
                <a:cs typeface="MV Boli" pitchFamily="2" charset="0"/>
              </a:rPr>
              <a:t>Caractéristiques physiques</a:t>
            </a:r>
          </a:p>
        </p:txBody>
      </p:sp>
      <p:sp>
        <p:nvSpPr>
          <p:cNvPr id="15" name="Rectangle à coins arrondis 14"/>
          <p:cNvSpPr/>
          <p:nvPr/>
        </p:nvSpPr>
        <p:spPr>
          <a:xfrm>
            <a:off x="2428860" y="2143116"/>
            <a:ext cx="3429024"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dirty="0">
                <a:solidFill>
                  <a:srgbClr val="FF0066"/>
                </a:solidFill>
                <a:latin typeface="MV Boli" pitchFamily="2" charset="0"/>
                <a:cs typeface="MV Boli" pitchFamily="2" charset="0"/>
              </a:rPr>
              <a:t>  Océan          Forêt </a:t>
            </a:r>
          </a:p>
          <a:p>
            <a:r>
              <a:rPr lang="fr-FR" dirty="0">
                <a:solidFill>
                  <a:srgbClr val="FF0066"/>
                </a:solidFill>
                <a:latin typeface="MV Boli" pitchFamily="2" charset="0"/>
                <a:cs typeface="MV Boli" pitchFamily="2" charset="0"/>
              </a:rPr>
              <a:t>  Mer            Lac</a:t>
            </a:r>
          </a:p>
          <a:p>
            <a:r>
              <a:rPr lang="fr-FR" dirty="0">
                <a:solidFill>
                  <a:srgbClr val="FF0066"/>
                </a:solidFill>
                <a:latin typeface="MV Boli" pitchFamily="2" charset="0"/>
                <a:cs typeface="MV Boli" pitchFamily="2" charset="0"/>
              </a:rPr>
              <a:t>  Rivière         Désert</a:t>
            </a:r>
          </a:p>
        </p:txBody>
      </p:sp>
      <p:sp>
        <p:nvSpPr>
          <p:cNvPr id="16" name="Rectangle à coins arrondis 15"/>
          <p:cNvSpPr/>
          <p:nvPr/>
        </p:nvSpPr>
        <p:spPr>
          <a:xfrm>
            <a:off x="857224" y="3429000"/>
            <a:ext cx="2643206" cy="571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atin typeface="MV Boli" pitchFamily="2" charset="0"/>
                <a:cs typeface="MV Boli" pitchFamily="2" charset="0"/>
              </a:rPr>
              <a:t>Composantes vivantes</a:t>
            </a:r>
          </a:p>
        </p:txBody>
      </p:sp>
      <p:sp>
        <p:nvSpPr>
          <p:cNvPr id="17" name="Rectangle à coins arrondis 16"/>
          <p:cNvSpPr/>
          <p:nvPr/>
        </p:nvSpPr>
        <p:spPr>
          <a:xfrm>
            <a:off x="5072066" y="3429000"/>
            <a:ext cx="2571768" cy="571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atin typeface="MV Boli" pitchFamily="2" charset="0"/>
                <a:cs typeface="MV Boli" pitchFamily="2" charset="0"/>
              </a:rPr>
              <a:t>Composantes non vivantes</a:t>
            </a:r>
          </a:p>
        </p:txBody>
      </p:sp>
      <p:sp>
        <p:nvSpPr>
          <p:cNvPr id="18" name="Rectangle à coins arrondis 17"/>
          <p:cNvSpPr/>
          <p:nvPr/>
        </p:nvSpPr>
        <p:spPr>
          <a:xfrm>
            <a:off x="214282" y="4429132"/>
            <a:ext cx="4500594"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atin typeface="MV Boli" pitchFamily="2" charset="0"/>
                <a:cs typeface="MV Boli" pitchFamily="2" charset="0"/>
              </a:rPr>
              <a:t>Animaux - végétaux - microorganismes</a:t>
            </a:r>
          </a:p>
        </p:txBody>
      </p:sp>
      <p:sp>
        <p:nvSpPr>
          <p:cNvPr id="19" name="Rectangle à coins arrondis 18"/>
          <p:cNvSpPr/>
          <p:nvPr/>
        </p:nvSpPr>
        <p:spPr>
          <a:xfrm>
            <a:off x="142844" y="5357826"/>
            <a:ext cx="4357718" cy="500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latin typeface="MV Boli" pitchFamily="2" charset="0"/>
                <a:cs typeface="MV Boli" pitchFamily="2" charset="0"/>
              </a:rPr>
              <a:t>Cellule: unité de structure commune</a:t>
            </a:r>
          </a:p>
        </p:txBody>
      </p:sp>
      <p:sp>
        <p:nvSpPr>
          <p:cNvPr id="20" name="Rectangle à coins arrondis 19"/>
          <p:cNvSpPr/>
          <p:nvPr/>
        </p:nvSpPr>
        <p:spPr>
          <a:xfrm>
            <a:off x="142844" y="6215106"/>
            <a:ext cx="1928826" cy="571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MV Boli" pitchFamily="2" charset="0"/>
                <a:cs typeface="MV Boli" pitchFamily="2" charset="0"/>
              </a:rPr>
              <a:t>pluricellulaire</a:t>
            </a:r>
          </a:p>
        </p:txBody>
      </p:sp>
      <p:sp>
        <p:nvSpPr>
          <p:cNvPr id="21" name="Rectangle à coins arrondis 20"/>
          <p:cNvSpPr/>
          <p:nvPr/>
        </p:nvSpPr>
        <p:spPr>
          <a:xfrm>
            <a:off x="2500298" y="6215106"/>
            <a:ext cx="2071702" cy="571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MV Boli" pitchFamily="2" charset="0"/>
                <a:cs typeface="MV Boli" pitchFamily="2" charset="0"/>
              </a:rPr>
              <a:t>unicellulaire</a:t>
            </a:r>
          </a:p>
        </p:txBody>
      </p:sp>
      <p:sp>
        <p:nvSpPr>
          <p:cNvPr id="22" name="Rectangle à coins arrondis 21"/>
          <p:cNvSpPr/>
          <p:nvPr/>
        </p:nvSpPr>
        <p:spPr>
          <a:xfrm>
            <a:off x="4929190" y="6286520"/>
            <a:ext cx="3500462" cy="428604"/>
          </a:xfrm>
          <a:prstGeom prst="roundRect">
            <a:avLst/>
          </a:prstGeom>
          <a:solidFill>
            <a:schemeClr val="accent6">
              <a:lumMod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latin typeface="MV Boli" pitchFamily="2" charset="0"/>
                <a:cs typeface="MV Boli" pitchFamily="2" charset="0"/>
              </a:rPr>
              <a:t>Eau – sable </a:t>
            </a:r>
            <a:r>
              <a:rPr lang="fr-FR">
                <a:latin typeface="MV Boli" pitchFamily="2" charset="0"/>
                <a:cs typeface="MV Boli" pitchFamily="2" charset="0"/>
              </a:rPr>
              <a:t>–air </a:t>
            </a:r>
            <a:r>
              <a:rPr lang="fr-FR" dirty="0">
                <a:latin typeface="MV Boli" pitchFamily="2" charset="0"/>
                <a:cs typeface="MV Boli" pitchFamily="2" charset="0"/>
              </a:rPr>
              <a:t>-sol -roches</a:t>
            </a:r>
          </a:p>
        </p:txBody>
      </p:sp>
      <p:sp>
        <p:nvSpPr>
          <p:cNvPr id="23" name="Rectangle à coins arrondis 22"/>
          <p:cNvSpPr/>
          <p:nvPr/>
        </p:nvSpPr>
        <p:spPr>
          <a:xfrm>
            <a:off x="6143636" y="2357430"/>
            <a:ext cx="300036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solidFill>
                  <a:schemeClr val="accent2">
                    <a:lumMod val="75000"/>
                  </a:schemeClr>
                </a:solidFill>
                <a:latin typeface="MV Boli" pitchFamily="2" charset="0"/>
                <a:cs typeface="MV Boli" pitchFamily="2" charset="0"/>
              </a:rPr>
              <a:t>Humidité, éclairement et température</a:t>
            </a:r>
          </a:p>
        </p:txBody>
      </p:sp>
      <p:sp>
        <p:nvSpPr>
          <p:cNvPr id="24" name="Flèche vers le bas 23"/>
          <p:cNvSpPr/>
          <p:nvPr/>
        </p:nvSpPr>
        <p:spPr>
          <a:xfrm>
            <a:off x="4214810" y="1071546"/>
            <a:ext cx="142876" cy="285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 name="Flèche vers le bas 24"/>
          <p:cNvSpPr/>
          <p:nvPr/>
        </p:nvSpPr>
        <p:spPr>
          <a:xfrm>
            <a:off x="4214810" y="1857364"/>
            <a:ext cx="142876" cy="285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6" name="Flèche vers le bas 25"/>
          <p:cNvSpPr/>
          <p:nvPr/>
        </p:nvSpPr>
        <p:spPr>
          <a:xfrm>
            <a:off x="7858148" y="2000240"/>
            <a:ext cx="142876" cy="285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Double flèche horizontale 26"/>
          <p:cNvSpPr/>
          <p:nvPr/>
        </p:nvSpPr>
        <p:spPr>
          <a:xfrm>
            <a:off x="6286512" y="1571612"/>
            <a:ext cx="571504" cy="214314"/>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34" name="Connecteur en angle 33"/>
          <p:cNvCxnSpPr>
            <a:stCxn id="15" idx="2"/>
            <a:endCxn id="17" idx="0"/>
          </p:cNvCxnSpPr>
          <p:nvPr/>
        </p:nvCxnSpPr>
        <p:spPr>
          <a:xfrm rot="16200000" flipH="1">
            <a:off x="5036347" y="2107397"/>
            <a:ext cx="428628" cy="221457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9" name="Connecteur en angle 38"/>
          <p:cNvCxnSpPr/>
          <p:nvPr/>
        </p:nvCxnSpPr>
        <p:spPr>
          <a:xfrm rot="10800000" flipV="1">
            <a:off x="1964514" y="3214686"/>
            <a:ext cx="2178859" cy="214314"/>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5" name="Connecteur en angle 44"/>
          <p:cNvCxnSpPr>
            <a:stCxn id="17" idx="2"/>
          </p:cNvCxnSpPr>
          <p:nvPr/>
        </p:nvCxnSpPr>
        <p:spPr>
          <a:xfrm rot="5400000">
            <a:off x="5214942" y="5143512"/>
            <a:ext cx="228601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9" name="Flèche vers le bas 118"/>
          <p:cNvSpPr/>
          <p:nvPr/>
        </p:nvSpPr>
        <p:spPr>
          <a:xfrm>
            <a:off x="2214546" y="4071942"/>
            <a:ext cx="142876" cy="285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20" name="Flèche vers le bas 119"/>
          <p:cNvSpPr/>
          <p:nvPr/>
        </p:nvSpPr>
        <p:spPr>
          <a:xfrm>
            <a:off x="2214546" y="5000636"/>
            <a:ext cx="142876" cy="285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40" name="Connecteur en angle 39"/>
          <p:cNvCxnSpPr>
            <a:stCxn id="19" idx="2"/>
            <a:endCxn id="21" idx="0"/>
          </p:cNvCxnSpPr>
          <p:nvPr/>
        </p:nvCxnSpPr>
        <p:spPr>
          <a:xfrm rot="16200000" flipH="1">
            <a:off x="2750319" y="5429276"/>
            <a:ext cx="357214" cy="1214446"/>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7" name="Connecteur en angle 46"/>
          <p:cNvCxnSpPr>
            <a:stCxn id="19" idx="2"/>
            <a:endCxn id="20" idx="0"/>
          </p:cNvCxnSpPr>
          <p:nvPr/>
        </p:nvCxnSpPr>
        <p:spPr>
          <a:xfrm rot="5400000">
            <a:off x="1535873" y="5429276"/>
            <a:ext cx="357214" cy="1214446"/>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8808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down)">
                                      <p:cBhvr>
                                        <p:cTn id="10" dur="5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19"/>
                                        </p:tgtEl>
                                        <p:attrNameLst>
                                          <p:attrName>style.visibility</p:attrName>
                                        </p:attrNameLst>
                                      </p:cBhvr>
                                      <p:to>
                                        <p:strVal val="visible"/>
                                      </p:to>
                                    </p:set>
                                    <p:animEffect transition="in" filter="wipe(down)">
                                      <p:cBhvr>
                                        <p:cTn id="69" dur="500"/>
                                        <p:tgtEl>
                                          <p:spTgt spid="11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0"/>
                                        </p:tgtEl>
                                        <p:attrNameLst>
                                          <p:attrName>style.visibility</p:attrName>
                                        </p:attrNameLst>
                                      </p:cBhvr>
                                      <p:to>
                                        <p:strVal val="visible"/>
                                      </p:to>
                                    </p:set>
                                    <p:animEffect transition="in" filter="wipe(down)">
                                      <p:cBhvr>
                                        <p:cTn id="77" dur="500"/>
                                        <p:tgtEl>
                                          <p:spTgt spid="12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down)">
                                      <p:cBhvr>
                                        <p:cTn id="85" dur="500"/>
                                        <p:tgtEl>
                                          <p:spTgt spid="4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down)">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ipe(down)">
                                      <p:cBhvr>
                                        <p:cTn id="93" dur="500"/>
                                        <p:tgtEl>
                                          <p:spTgt spid="47"/>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down)">
                                      <p:cBhvr>
                                        <p:cTn id="9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119" grpId="0" animBg="1"/>
      <p:bldP spid="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ilieu naturel 4.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166948"/>
          </a:xfrm>
        </p:spPr>
        <p:txBody>
          <a:bodyPr>
            <a:normAutofit fontScale="90000"/>
          </a:bodyPr>
          <a:lstStyle/>
          <a:p>
            <a:r>
              <a:rPr lang="fr-FR" sz="3600" dirty="0">
                <a:solidFill>
                  <a:srgbClr val="FF0000"/>
                </a:solidFill>
              </a:rPr>
              <a:t>Chapitre 1:</a:t>
            </a:r>
            <a:r>
              <a:rPr lang="fr-FR" sz="3600" b="1" dirty="0">
                <a:solidFill>
                  <a:srgbClr val="FF0000"/>
                </a:solidFill>
              </a:rPr>
              <a:t>La découverte des milieux naturels</a:t>
            </a:r>
            <a:br>
              <a:rPr lang="fr-FR" b="1" dirty="0">
                <a:solidFill>
                  <a:schemeClr val="tx1">
                    <a:lumMod val="65000"/>
                    <a:lumOff val="35000"/>
                  </a:schemeClr>
                </a:solidFill>
              </a:rPr>
            </a:br>
            <a:endParaRPr lang="fr-FR" dirty="0"/>
          </a:p>
        </p:txBody>
      </p:sp>
      <p:sp>
        <p:nvSpPr>
          <p:cNvPr id="4" name="ZoneTexte 3"/>
          <p:cNvSpPr txBox="1"/>
          <p:nvPr/>
        </p:nvSpPr>
        <p:spPr>
          <a:xfrm>
            <a:off x="1571604" y="1785926"/>
            <a:ext cx="2928958" cy="523220"/>
          </a:xfrm>
          <a:prstGeom prst="rect">
            <a:avLst/>
          </a:prstGeom>
          <a:noFill/>
        </p:spPr>
        <p:txBody>
          <a:bodyPr wrap="square" rtlCol="0">
            <a:spAutoFit/>
          </a:bodyPr>
          <a:lstStyle/>
          <a:p>
            <a:r>
              <a:rPr lang="fr-FR" sz="2800" dirty="0">
                <a:solidFill>
                  <a:srgbClr val="FF0000"/>
                </a:solidFill>
              </a:rPr>
              <a:t>Introduction:</a:t>
            </a:r>
          </a:p>
        </p:txBody>
      </p:sp>
      <p:sp>
        <p:nvSpPr>
          <p:cNvPr id="5" name="ZoneTexte 4"/>
          <p:cNvSpPr txBox="1"/>
          <p:nvPr/>
        </p:nvSpPr>
        <p:spPr>
          <a:xfrm>
            <a:off x="1643042" y="2357430"/>
            <a:ext cx="7358114" cy="3916457"/>
          </a:xfrm>
          <a:prstGeom prst="rect">
            <a:avLst/>
          </a:prstGeom>
          <a:noFill/>
        </p:spPr>
        <p:txBody>
          <a:bodyPr wrap="square" rtlCol="0">
            <a:spAutoFit/>
          </a:bodyPr>
          <a:lstStyle/>
          <a:p>
            <a:pPr algn="just">
              <a:lnSpc>
                <a:spcPct val="150000"/>
              </a:lnSpc>
            </a:pPr>
            <a:r>
              <a:rPr lang="fr-FR" sz="2800" dirty="0">
                <a:solidFill>
                  <a:schemeClr val="tx2">
                    <a:lumMod val="75000"/>
                  </a:schemeClr>
                </a:solidFill>
                <a:latin typeface="MV Boli" pitchFamily="2" charset="0"/>
                <a:cs typeface="MV Boli" pitchFamily="2" charset="0"/>
              </a:rPr>
              <a:t>	Les conditions et les caractéristiques du globe terrestre sont divers, ce qui permet l’existence de différents milieux de vie dans notre environnement.</a:t>
            </a:r>
          </a:p>
          <a:p>
            <a:pPr marL="457200" indent="-457200" algn="just">
              <a:lnSpc>
                <a:spcPct val="150000"/>
              </a:lnSpc>
              <a:buFont typeface="Arial" panose="020B0604020202020204" pitchFamily="34" charset="0"/>
              <a:buChar char="•"/>
            </a:pPr>
            <a:r>
              <a:rPr lang="fr-FR" sz="2800" dirty="0">
                <a:solidFill>
                  <a:schemeClr val="tx2">
                    <a:lumMod val="75000"/>
                  </a:schemeClr>
                </a:solidFill>
                <a:latin typeface="MV Boli" pitchFamily="2" charset="0"/>
                <a:cs typeface="MV Boli" pitchFamily="2" charset="0"/>
              </a:rPr>
              <a:t>Quels sont ces milieux? </a:t>
            </a:r>
          </a:p>
          <a:p>
            <a:pPr marL="457200" indent="-457200" algn="just">
              <a:lnSpc>
                <a:spcPct val="150000"/>
              </a:lnSpc>
              <a:buFont typeface="Arial" panose="020B0604020202020204" pitchFamily="34" charset="0"/>
              <a:buChar char="•"/>
            </a:pPr>
            <a:r>
              <a:rPr lang="fr-FR" sz="2800" dirty="0">
                <a:solidFill>
                  <a:schemeClr val="tx2">
                    <a:lumMod val="75000"/>
                  </a:schemeClr>
                </a:solidFill>
                <a:latin typeface="MV Boli" pitchFamily="2" charset="0"/>
                <a:cs typeface="MV Boli" pitchFamily="2" charset="0"/>
              </a:rPr>
              <a:t>comment les étudier?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6000" b="-6000"/>
          </a:stretch>
        </a:blipFill>
        <a:effectLst/>
      </p:bgPr>
    </p:bg>
    <p:spTree>
      <p:nvGrpSpPr>
        <p:cNvPr id="1" name=""/>
        <p:cNvGrpSpPr/>
        <p:nvPr/>
      </p:nvGrpSpPr>
      <p:grpSpPr>
        <a:xfrm>
          <a:off x="0" y="0"/>
          <a:ext cx="0" cy="0"/>
          <a:chOff x="0" y="0"/>
          <a:chExt cx="0" cy="0"/>
        </a:xfrm>
      </p:grpSpPr>
      <p:sp>
        <p:nvSpPr>
          <p:cNvPr id="2" name="ZoneTexte 1"/>
          <p:cNvSpPr txBox="1"/>
          <p:nvPr/>
        </p:nvSpPr>
        <p:spPr>
          <a:xfrm>
            <a:off x="0" y="0"/>
            <a:ext cx="7000924" cy="523220"/>
          </a:xfrm>
          <a:prstGeom prst="rect">
            <a:avLst/>
          </a:prstGeom>
          <a:noFill/>
        </p:spPr>
        <p:txBody>
          <a:bodyPr wrap="square" rtlCol="0">
            <a:spAutoFit/>
          </a:bodyPr>
          <a:lstStyle/>
          <a:p>
            <a:pPr marL="571500" indent="-571500">
              <a:buFont typeface="+mj-lt"/>
              <a:buAutoNum type="romanUcPeriod"/>
            </a:pPr>
            <a:r>
              <a:rPr lang="fr-FR" sz="2800" u="sng" dirty="0">
                <a:solidFill>
                  <a:srgbClr val="FF0000"/>
                </a:solidFill>
                <a:latin typeface="MV Boli" pitchFamily="2" charset="0"/>
                <a:cs typeface="MV Boli" pitchFamily="2" charset="0"/>
              </a:rPr>
              <a:t>Diversité des milieux de vie naturels</a:t>
            </a:r>
          </a:p>
        </p:txBody>
      </p:sp>
      <p:sp>
        <p:nvSpPr>
          <p:cNvPr id="3" name="ZoneTexte 2"/>
          <p:cNvSpPr txBox="1"/>
          <p:nvPr/>
        </p:nvSpPr>
        <p:spPr>
          <a:xfrm>
            <a:off x="2357422" y="571480"/>
            <a:ext cx="7000924" cy="523220"/>
          </a:xfrm>
          <a:prstGeom prst="rect">
            <a:avLst/>
          </a:prstGeom>
          <a:noFill/>
        </p:spPr>
        <p:txBody>
          <a:bodyPr wrap="square" rtlCol="0">
            <a:spAutoFit/>
          </a:bodyPr>
          <a:lstStyle/>
          <a:p>
            <a:pPr marL="571500" indent="-571500" algn="r" rtl="1">
              <a:buFont typeface="+mj-lt"/>
              <a:buAutoNum type="romanUcPeriod"/>
            </a:pPr>
            <a:r>
              <a:rPr lang="ar-MA" sz="2800" u="sng" dirty="0">
                <a:solidFill>
                  <a:srgbClr val="FF0000"/>
                </a:solidFill>
              </a:rPr>
              <a:t>النشاط1</a:t>
            </a:r>
            <a:r>
              <a:rPr lang="fr-FR" sz="2800" u="sng" dirty="0">
                <a:solidFill>
                  <a:srgbClr val="FF0000"/>
                </a:solidFill>
              </a:rPr>
              <a:t> :</a:t>
            </a:r>
            <a:r>
              <a:rPr lang="ar-MA" sz="2800" u="sng" dirty="0">
                <a:solidFill>
                  <a:srgbClr val="FF0000"/>
                </a:solidFill>
              </a:rPr>
              <a:t>تنوع أوساط </a:t>
            </a:r>
            <a:r>
              <a:rPr lang="fr-FR" sz="2800" u="sng" dirty="0">
                <a:solidFill>
                  <a:srgbClr val="FF0000"/>
                </a:solidFill>
              </a:rPr>
              <a:t> </a:t>
            </a:r>
            <a:r>
              <a:rPr lang="ar-MA" sz="2800" u="sng" dirty="0">
                <a:solidFill>
                  <a:srgbClr val="FF0000"/>
                </a:solidFill>
              </a:rPr>
              <a:t>الحياة الطبيعية</a:t>
            </a:r>
            <a:endParaRPr lang="fr-FR" sz="2800" u="sng" dirty="0">
              <a:solidFill>
                <a:srgbClr val="FF0000"/>
              </a:solidFill>
            </a:endParaRPr>
          </a:p>
        </p:txBody>
      </p:sp>
      <p:sp>
        <p:nvSpPr>
          <p:cNvPr id="4" name="Rectangle 3">
            <a:extLst>
              <a:ext uri="{FF2B5EF4-FFF2-40B4-BE49-F238E27FC236}">
                <a16:creationId xmlns:a16="http://schemas.microsoft.com/office/drawing/2014/main" id="{0A38FED1-D51A-43B2-A9E9-05FCE0A6E0BF}"/>
              </a:ext>
            </a:extLst>
          </p:cNvPr>
          <p:cNvSpPr/>
          <p:nvPr/>
        </p:nvSpPr>
        <p:spPr>
          <a:xfrm>
            <a:off x="395536" y="1556792"/>
            <a:ext cx="8064896" cy="523220"/>
          </a:xfrm>
          <a:prstGeom prst="rect">
            <a:avLst/>
          </a:prstGeom>
        </p:spPr>
        <p:txBody>
          <a:bodyPr wrap="square">
            <a:spAutoFit/>
          </a:bodyPr>
          <a:lstStyle/>
          <a:p>
            <a:pPr>
              <a:buNone/>
            </a:pPr>
            <a:r>
              <a:rPr lang="fr-FR" b="1" u="sng" dirty="0">
                <a:solidFill>
                  <a:srgbClr val="00B050"/>
                </a:solidFill>
              </a:rPr>
              <a:t>1</a:t>
            </a:r>
            <a:r>
              <a:rPr lang="fr-FR" sz="2800" u="sng" dirty="0">
                <a:solidFill>
                  <a:srgbClr val="00B050"/>
                </a:solidFill>
              </a:rPr>
              <a:t>)-Les outils utilisés pour l’étude d’un milieu naturel: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8F2C925-5962-4522-B245-D3D0AD1361BB}"/>
              </a:ext>
            </a:extLst>
          </p:cNvPr>
          <p:cNvPicPr>
            <a:picLocks noChangeAspect="1"/>
          </p:cNvPicPr>
          <p:nvPr/>
        </p:nvPicPr>
        <p:blipFill>
          <a:blip r:embed="rId2"/>
          <a:stretch>
            <a:fillRect/>
          </a:stretch>
        </p:blipFill>
        <p:spPr>
          <a:xfrm>
            <a:off x="755576" y="764704"/>
            <a:ext cx="7992888" cy="4824535"/>
          </a:xfrm>
          <a:prstGeom prst="rect">
            <a:avLst/>
          </a:prstGeom>
        </p:spPr>
      </p:pic>
    </p:spTree>
    <p:extLst>
      <p:ext uri="{BB962C8B-B14F-4D97-AF65-F5344CB8AC3E}">
        <p14:creationId xmlns:p14="http://schemas.microsoft.com/office/powerpoint/2010/main" val="373105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515" y="371388"/>
            <a:ext cx="2228557" cy="443131"/>
          </a:xfrm>
          <a:custGeom>
            <a:avLst/>
            <a:gdLst/>
            <a:ahLst/>
            <a:cxnLst/>
            <a:rect l="l" t="t" r="r" b="b"/>
            <a:pathLst>
              <a:path w="2414270" h="480059">
                <a:moveTo>
                  <a:pt x="0" y="480059"/>
                </a:moveTo>
                <a:lnTo>
                  <a:pt x="2414016" y="480059"/>
                </a:lnTo>
                <a:lnTo>
                  <a:pt x="2414016" y="0"/>
                </a:lnTo>
                <a:lnTo>
                  <a:pt x="0" y="0"/>
                </a:lnTo>
                <a:lnTo>
                  <a:pt x="0" y="480059"/>
                </a:lnTo>
                <a:close/>
              </a:path>
            </a:pathLst>
          </a:custGeom>
          <a:solidFill>
            <a:srgbClr val="CEB866"/>
          </a:solidFill>
        </p:spPr>
        <p:txBody>
          <a:bodyPr wrap="square" lIns="0" tIns="0" rIns="0" bIns="0" rtlCol="0"/>
          <a:lstStyle/>
          <a:p>
            <a:endParaRPr sz="1662"/>
          </a:p>
        </p:txBody>
      </p:sp>
      <p:sp>
        <p:nvSpPr>
          <p:cNvPr id="3" name="object 3"/>
          <p:cNvSpPr/>
          <p:nvPr/>
        </p:nvSpPr>
        <p:spPr>
          <a:xfrm>
            <a:off x="2407919" y="5372493"/>
            <a:ext cx="6563751" cy="1139483"/>
          </a:xfrm>
          <a:custGeom>
            <a:avLst/>
            <a:gdLst/>
            <a:ahLst/>
            <a:cxnLst/>
            <a:rect l="l" t="t" r="r" b="b"/>
            <a:pathLst>
              <a:path w="7110730" h="1234440">
                <a:moveTo>
                  <a:pt x="0" y="1234440"/>
                </a:moveTo>
                <a:lnTo>
                  <a:pt x="7110476" y="1234440"/>
                </a:lnTo>
                <a:lnTo>
                  <a:pt x="7110476" y="0"/>
                </a:lnTo>
                <a:lnTo>
                  <a:pt x="0" y="0"/>
                </a:lnTo>
                <a:lnTo>
                  <a:pt x="0" y="1234440"/>
                </a:lnTo>
                <a:close/>
              </a:path>
            </a:pathLst>
          </a:custGeom>
          <a:solidFill>
            <a:srgbClr val="F6F3EA"/>
          </a:solidFill>
        </p:spPr>
        <p:txBody>
          <a:bodyPr wrap="square" lIns="0" tIns="0" rIns="0" bIns="0" rtlCol="0"/>
          <a:lstStyle/>
          <a:p>
            <a:endParaRPr sz="1662"/>
          </a:p>
        </p:txBody>
      </p:sp>
      <p:graphicFrame>
        <p:nvGraphicFramePr>
          <p:cNvPr id="4" name="object 4"/>
          <p:cNvGraphicFramePr>
            <a:graphicFrameLocks noGrp="1"/>
          </p:cNvGraphicFramePr>
          <p:nvPr/>
        </p:nvGraphicFramePr>
        <p:xfrm>
          <a:off x="173654" y="365526"/>
          <a:ext cx="8792308" cy="6140586"/>
        </p:xfrm>
        <a:graphic>
          <a:graphicData uri="http://schemas.openxmlformats.org/drawingml/2006/table">
            <a:tbl>
              <a:tblPr firstRow="1" bandRow="1">
                <a:tableStyleId>{2D5ABB26-0587-4C30-8999-92F81FD0307C}</a:tableStyleId>
              </a:tblPr>
              <a:tblGrid>
                <a:gridCol w="2228557">
                  <a:extLst>
                    <a:ext uri="{9D8B030D-6E8A-4147-A177-3AD203B41FA5}">
                      <a16:colId xmlns:a16="http://schemas.microsoft.com/office/drawing/2014/main" val="20000"/>
                    </a:ext>
                  </a:extLst>
                </a:gridCol>
                <a:gridCol w="6563751">
                  <a:extLst>
                    <a:ext uri="{9D8B030D-6E8A-4147-A177-3AD203B41FA5}">
                      <a16:colId xmlns:a16="http://schemas.microsoft.com/office/drawing/2014/main" val="20001"/>
                    </a:ext>
                  </a:extLst>
                </a:gridCol>
              </a:tblGrid>
              <a:tr h="443132">
                <a:tc>
                  <a:txBody>
                    <a:bodyPr/>
                    <a:lstStyle/>
                    <a:p>
                      <a:pPr marR="245110" algn="ctr">
                        <a:lnSpc>
                          <a:spcPct val="100000"/>
                        </a:lnSpc>
                        <a:spcBef>
                          <a:spcPts val="730"/>
                        </a:spcBef>
                      </a:pPr>
                      <a:r>
                        <a:rPr sz="1900" b="1" dirty="0">
                          <a:solidFill>
                            <a:srgbClr val="C00000"/>
                          </a:solidFill>
                          <a:latin typeface="Arial"/>
                          <a:cs typeface="Arial"/>
                        </a:rPr>
                        <a:t>Outil</a:t>
                      </a:r>
                      <a:endParaRPr sz="1900">
                        <a:latin typeface="Arial"/>
                        <a:cs typeface="Arial"/>
                      </a:endParaRPr>
                    </a:p>
                  </a:txBody>
                  <a:tcPr marL="0" marR="0" marT="8557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R="242570" algn="ctr">
                        <a:lnSpc>
                          <a:spcPct val="100000"/>
                        </a:lnSpc>
                        <a:spcBef>
                          <a:spcPts val="730"/>
                        </a:spcBef>
                      </a:pPr>
                      <a:r>
                        <a:rPr sz="1900" b="1" spc="-5" dirty="0">
                          <a:solidFill>
                            <a:srgbClr val="C00000"/>
                          </a:solidFill>
                          <a:latin typeface="Arial"/>
                          <a:cs typeface="Arial"/>
                        </a:rPr>
                        <a:t>Rôle </a:t>
                      </a:r>
                      <a:r>
                        <a:rPr sz="1900" b="1" dirty="0">
                          <a:solidFill>
                            <a:srgbClr val="C00000"/>
                          </a:solidFill>
                          <a:latin typeface="Arial"/>
                          <a:cs typeface="Arial"/>
                        </a:rPr>
                        <a:t>ou</a:t>
                      </a:r>
                      <a:r>
                        <a:rPr sz="1900" b="1" spc="15" dirty="0">
                          <a:solidFill>
                            <a:srgbClr val="C00000"/>
                          </a:solidFill>
                          <a:latin typeface="Arial"/>
                          <a:cs typeface="Arial"/>
                        </a:rPr>
                        <a:t> </a:t>
                      </a:r>
                      <a:r>
                        <a:rPr sz="1900" b="1" spc="-5" dirty="0">
                          <a:solidFill>
                            <a:srgbClr val="C00000"/>
                          </a:solidFill>
                          <a:latin typeface="Arial"/>
                          <a:cs typeface="Arial"/>
                        </a:rPr>
                        <a:t>importance</a:t>
                      </a:r>
                      <a:endParaRPr sz="1900">
                        <a:latin typeface="Arial"/>
                        <a:cs typeface="Arial"/>
                      </a:endParaRPr>
                    </a:p>
                  </a:txBody>
                  <a:tcPr marL="0" marR="0" marT="8557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EB866"/>
                    </a:solidFill>
                  </a:tcPr>
                </a:tc>
                <a:extLst>
                  <a:ext uri="{0D108BD9-81ED-4DB2-BD59-A6C34878D82A}">
                    <a16:rowId xmlns:a16="http://schemas.microsoft.com/office/drawing/2014/main" val="10000"/>
                  </a:ext>
                </a:extLst>
              </a:tr>
              <a:tr h="443131">
                <a:tc>
                  <a:txBody>
                    <a:bodyPr/>
                    <a:lstStyle/>
                    <a:p>
                      <a:pPr marR="245110" algn="ctr">
                        <a:lnSpc>
                          <a:spcPct val="100000"/>
                        </a:lnSpc>
                        <a:spcBef>
                          <a:spcPts val="730"/>
                        </a:spcBef>
                      </a:pPr>
                      <a:r>
                        <a:rPr sz="1900" b="1" spc="-5" dirty="0">
                          <a:solidFill>
                            <a:srgbClr val="FFFFFF"/>
                          </a:solidFill>
                          <a:latin typeface="Arial"/>
                          <a:cs typeface="Arial"/>
                        </a:rPr>
                        <a:t>Carte</a:t>
                      </a:r>
                      <a:endParaRPr sz="1900">
                        <a:latin typeface="Arial"/>
                        <a:cs typeface="Arial"/>
                      </a:endParaRPr>
                    </a:p>
                  </a:txBody>
                  <a:tcPr marL="0" marR="0" marT="85578"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30"/>
                        </a:spcBef>
                      </a:pPr>
                      <a:r>
                        <a:rPr sz="1900" b="1" spc="-5" dirty="0">
                          <a:latin typeface="Arial"/>
                          <a:cs typeface="Arial"/>
                        </a:rPr>
                        <a:t>Orientation </a:t>
                      </a:r>
                      <a:r>
                        <a:rPr sz="1900" b="1" dirty="0">
                          <a:latin typeface="Arial"/>
                          <a:cs typeface="Arial"/>
                        </a:rPr>
                        <a:t>dans</a:t>
                      </a:r>
                      <a:r>
                        <a:rPr sz="1900" b="1" spc="20" dirty="0">
                          <a:latin typeface="Arial"/>
                          <a:cs typeface="Arial"/>
                        </a:rPr>
                        <a:t> </a:t>
                      </a:r>
                      <a:r>
                        <a:rPr sz="1900" b="1" spc="-5" dirty="0">
                          <a:latin typeface="Arial"/>
                          <a:cs typeface="Arial"/>
                        </a:rPr>
                        <a:t>l’espace.</a:t>
                      </a:r>
                      <a:endParaRPr sz="1900">
                        <a:latin typeface="Arial"/>
                        <a:cs typeface="Arial"/>
                      </a:endParaRPr>
                    </a:p>
                  </a:txBody>
                  <a:tcPr marL="0" marR="0" marT="85578"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CE6D2"/>
                    </a:solidFill>
                  </a:tcPr>
                </a:tc>
                <a:extLst>
                  <a:ext uri="{0D108BD9-81ED-4DB2-BD59-A6C34878D82A}">
                    <a16:rowId xmlns:a16="http://schemas.microsoft.com/office/drawing/2014/main" val="10001"/>
                  </a:ext>
                </a:extLst>
              </a:tr>
              <a:tr h="1329397">
                <a:tc>
                  <a:txBody>
                    <a:bodyPr/>
                    <a:lstStyle/>
                    <a:p>
                      <a:pPr marR="243840" algn="ctr">
                        <a:lnSpc>
                          <a:spcPct val="100000"/>
                        </a:lnSpc>
                        <a:spcBef>
                          <a:spcPts val="735"/>
                        </a:spcBef>
                      </a:pPr>
                      <a:r>
                        <a:rPr sz="1900" b="1" spc="-5" dirty="0">
                          <a:solidFill>
                            <a:srgbClr val="FFFFFF"/>
                          </a:solidFill>
                          <a:latin typeface="Arial"/>
                          <a:cs typeface="Arial"/>
                        </a:rPr>
                        <a:t>Jumelles</a:t>
                      </a:r>
                      <a:endParaRPr sz="1900" dirty="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35"/>
                        </a:spcBef>
                      </a:pPr>
                      <a:r>
                        <a:rPr sz="1900" b="1" spc="-5" dirty="0">
                          <a:latin typeface="Arial"/>
                          <a:cs typeface="Arial"/>
                        </a:rPr>
                        <a:t>Observation </a:t>
                      </a:r>
                      <a:r>
                        <a:rPr sz="1900" b="1" dirty="0">
                          <a:latin typeface="Arial"/>
                          <a:cs typeface="Arial"/>
                        </a:rPr>
                        <a:t>des animaux qui ne </a:t>
                      </a:r>
                      <a:r>
                        <a:rPr sz="1900" b="1" spc="-5" dirty="0">
                          <a:latin typeface="Arial"/>
                          <a:cs typeface="Arial"/>
                        </a:rPr>
                        <a:t>se laissent</a:t>
                      </a:r>
                      <a:r>
                        <a:rPr sz="1900" b="1" spc="-20" dirty="0">
                          <a:latin typeface="Arial"/>
                          <a:cs typeface="Arial"/>
                        </a:rPr>
                        <a:t> </a:t>
                      </a:r>
                      <a:r>
                        <a:rPr sz="1900" b="1" dirty="0">
                          <a:latin typeface="Arial"/>
                          <a:cs typeface="Arial"/>
                        </a:rPr>
                        <a:t>pas</a:t>
                      </a:r>
                      <a:endParaRPr sz="1900">
                        <a:latin typeface="Arial"/>
                        <a:cs typeface="Arial"/>
                      </a:endParaRPr>
                    </a:p>
                    <a:p>
                      <a:pPr marL="74295" marR="1800860">
                        <a:lnSpc>
                          <a:spcPct val="150000"/>
                        </a:lnSpc>
                      </a:pPr>
                      <a:r>
                        <a:rPr sz="1900" b="1" spc="-5" dirty="0">
                          <a:latin typeface="Arial"/>
                          <a:cs typeface="Arial"/>
                        </a:rPr>
                        <a:t>approcher </a:t>
                      </a:r>
                      <a:r>
                        <a:rPr sz="1900" b="1" dirty="0">
                          <a:latin typeface="Arial"/>
                          <a:cs typeface="Arial"/>
                        </a:rPr>
                        <a:t>comme </a:t>
                      </a:r>
                      <a:r>
                        <a:rPr sz="1900" b="1" spc="-5" dirty="0">
                          <a:latin typeface="Arial"/>
                          <a:cs typeface="Arial"/>
                        </a:rPr>
                        <a:t>les oiseaux et certains  mammifères.</a:t>
                      </a:r>
                      <a:endParaRPr sz="190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F3EA"/>
                    </a:solidFill>
                  </a:tcPr>
                </a:tc>
                <a:extLst>
                  <a:ext uri="{0D108BD9-81ED-4DB2-BD59-A6C34878D82A}">
                    <a16:rowId xmlns:a16="http://schemas.microsoft.com/office/drawing/2014/main" val="10002"/>
                  </a:ext>
                </a:extLst>
              </a:tr>
              <a:tr h="759655">
                <a:tc>
                  <a:txBody>
                    <a:bodyPr/>
                    <a:lstStyle/>
                    <a:p>
                      <a:pPr marR="243204" algn="ctr">
                        <a:lnSpc>
                          <a:spcPct val="100000"/>
                        </a:lnSpc>
                        <a:spcBef>
                          <a:spcPts val="735"/>
                        </a:spcBef>
                      </a:pPr>
                      <a:r>
                        <a:rPr sz="1900" b="1" spc="-5" dirty="0">
                          <a:solidFill>
                            <a:srgbClr val="FFFFFF"/>
                          </a:solidFill>
                          <a:latin typeface="Arial"/>
                          <a:cs typeface="Arial"/>
                        </a:rPr>
                        <a:t>Bocaux</a:t>
                      </a:r>
                      <a:endParaRPr sz="190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35"/>
                        </a:spcBef>
                      </a:pPr>
                      <a:r>
                        <a:rPr sz="1900" b="1" dirty="0">
                          <a:latin typeface="Arial"/>
                          <a:cs typeface="Arial"/>
                        </a:rPr>
                        <a:t>Pour </a:t>
                      </a:r>
                      <a:r>
                        <a:rPr sz="1900" b="1" spc="-10" dirty="0">
                          <a:latin typeface="Arial"/>
                          <a:cs typeface="Arial"/>
                        </a:rPr>
                        <a:t>conserver </a:t>
                      </a:r>
                      <a:r>
                        <a:rPr sz="1900" b="1" dirty="0">
                          <a:latin typeface="Arial"/>
                          <a:cs typeface="Arial"/>
                        </a:rPr>
                        <a:t>des </a:t>
                      </a:r>
                      <a:r>
                        <a:rPr sz="1900" b="1" spc="-5" dirty="0">
                          <a:latin typeface="Arial"/>
                          <a:cs typeface="Arial"/>
                        </a:rPr>
                        <a:t>échantillons</a:t>
                      </a:r>
                      <a:r>
                        <a:rPr sz="1900" b="1" spc="10" dirty="0">
                          <a:latin typeface="Arial"/>
                          <a:cs typeface="Arial"/>
                        </a:rPr>
                        <a:t> </a:t>
                      </a:r>
                      <a:r>
                        <a:rPr sz="1900" b="1" spc="-5" dirty="0">
                          <a:latin typeface="Arial"/>
                          <a:cs typeface="Arial"/>
                        </a:rPr>
                        <a:t>d’invertébrés.</a:t>
                      </a:r>
                      <a:endParaRPr sz="1900" dirty="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6D2"/>
                    </a:solidFill>
                  </a:tcPr>
                </a:tc>
                <a:extLst>
                  <a:ext uri="{0D108BD9-81ED-4DB2-BD59-A6C34878D82A}">
                    <a16:rowId xmlns:a16="http://schemas.microsoft.com/office/drawing/2014/main" val="10003"/>
                  </a:ext>
                </a:extLst>
              </a:tr>
              <a:tr h="886264">
                <a:tc>
                  <a:txBody>
                    <a:bodyPr/>
                    <a:lstStyle/>
                    <a:p>
                      <a:pPr marR="244475" algn="ctr">
                        <a:lnSpc>
                          <a:spcPct val="100000"/>
                        </a:lnSpc>
                        <a:spcBef>
                          <a:spcPts val="735"/>
                        </a:spcBef>
                      </a:pPr>
                      <a:r>
                        <a:rPr sz="1900" b="1" spc="-5" dirty="0">
                          <a:solidFill>
                            <a:srgbClr val="FFFFFF"/>
                          </a:solidFill>
                          <a:latin typeface="Arial"/>
                          <a:cs typeface="Arial"/>
                        </a:rPr>
                        <a:t>Filets</a:t>
                      </a:r>
                      <a:endParaRPr sz="1900">
                        <a:latin typeface="Arial"/>
                        <a:cs typeface="Arial"/>
                      </a:endParaRPr>
                    </a:p>
                    <a:p>
                      <a:pPr marR="243204" algn="ctr">
                        <a:lnSpc>
                          <a:spcPct val="100000"/>
                        </a:lnSpc>
                        <a:spcBef>
                          <a:spcPts val="1265"/>
                        </a:spcBef>
                      </a:pPr>
                      <a:r>
                        <a:rPr sz="1900" b="1" spc="-5" dirty="0">
                          <a:solidFill>
                            <a:srgbClr val="FFFFFF"/>
                          </a:solidFill>
                          <a:latin typeface="Arial"/>
                          <a:cs typeface="Arial"/>
                        </a:rPr>
                        <a:t>d’insectes</a:t>
                      </a:r>
                      <a:endParaRPr sz="190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35"/>
                        </a:spcBef>
                      </a:pPr>
                      <a:r>
                        <a:rPr sz="1900" b="1" spc="-5" dirty="0">
                          <a:latin typeface="Arial"/>
                          <a:cs typeface="Arial"/>
                        </a:rPr>
                        <a:t>Pour capturer des</a:t>
                      </a:r>
                      <a:r>
                        <a:rPr sz="1900" b="1" dirty="0">
                          <a:latin typeface="Arial"/>
                          <a:cs typeface="Arial"/>
                        </a:rPr>
                        <a:t> </a:t>
                      </a:r>
                      <a:r>
                        <a:rPr sz="1900" b="1" spc="-5" dirty="0">
                          <a:latin typeface="Arial"/>
                          <a:cs typeface="Arial"/>
                        </a:rPr>
                        <a:t>insectes.</a:t>
                      </a:r>
                      <a:endParaRPr sz="1900" dirty="0">
                        <a:latin typeface="Arial"/>
                        <a:cs typeface="Arial"/>
                      </a:endParaRPr>
                    </a:p>
                  </a:txBody>
                  <a:tcPr marL="0" marR="0" marT="86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F3EA"/>
                    </a:solidFill>
                  </a:tcPr>
                </a:tc>
                <a:extLst>
                  <a:ext uri="{0D108BD9-81ED-4DB2-BD59-A6C34878D82A}">
                    <a16:rowId xmlns:a16="http://schemas.microsoft.com/office/drawing/2014/main" val="10004"/>
                  </a:ext>
                </a:extLst>
              </a:tr>
              <a:tr h="1139482">
                <a:tc>
                  <a:txBody>
                    <a:bodyPr/>
                    <a:lstStyle/>
                    <a:p>
                      <a:pPr marR="245745" algn="ctr">
                        <a:lnSpc>
                          <a:spcPct val="100000"/>
                        </a:lnSpc>
                        <a:spcBef>
                          <a:spcPts val="740"/>
                        </a:spcBef>
                      </a:pPr>
                      <a:r>
                        <a:rPr sz="1900" b="1" spc="-5" dirty="0">
                          <a:solidFill>
                            <a:srgbClr val="FFFFFF"/>
                          </a:solidFill>
                          <a:latin typeface="Arial"/>
                          <a:cs typeface="Arial"/>
                        </a:rPr>
                        <a:t>Appareils</a:t>
                      </a:r>
                      <a:r>
                        <a:rPr sz="1900" b="1" spc="-15" dirty="0">
                          <a:solidFill>
                            <a:srgbClr val="FFFFFF"/>
                          </a:solidFill>
                          <a:latin typeface="Arial"/>
                          <a:cs typeface="Arial"/>
                        </a:rPr>
                        <a:t> </a:t>
                      </a:r>
                      <a:r>
                        <a:rPr sz="1900" b="1" spc="-5" dirty="0">
                          <a:solidFill>
                            <a:srgbClr val="FFFFFF"/>
                          </a:solidFill>
                          <a:latin typeface="Arial"/>
                          <a:cs typeface="Arial"/>
                        </a:rPr>
                        <a:t>de</a:t>
                      </a:r>
                      <a:endParaRPr sz="1900">
                        <a:latin typeface="Arial"/>
                        <a:cs typeface="Arial"/>
                      </a:endParaRPr>
                    </a:p>
                    <a:p>
                      <a:pPr marR="245110" algn="ctr">
                        <a:lnSpc>
                          <a:spcPct val="100000"/>
                        </a:lnSpc>
                        <a:spcBef>
                          <a:spcPts val="1260"/>
                        </a:spcBef>
                      </a:pPr>
                      <a:r>
                        <a:rPr sz="1900" b="1" spc="-5" dirty="0">
                          <a:solidFill>
                            <a:srgbClr val="FFFFFF"/>
                          </a:solidFill>
                          <a:latin typeface="Arial"/>
                          <a:cs typeface="Arial"/>
                        </a:rPr>
                        <a:t>mesure</a:t>
                      </a:r>
                      <a:endParaRPr sz="1900">
                        <a:latin typeface="Arial"/>
                        <a:cs typeface="Arial"/>
                      </a:endParaRPr>
                    </a:p>
                  </a:txBody>
                  <a:tcPr marL="0" marR="0" marT="8675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40"/>
                        </a:spcBef>
                      </a:pPr>
                      <a:r>
                        <a:rPr sz="1900" b="1" spc="-5" dirty="0">
                          <a:latin typeface="Arial"/>
                          <a:cs typeface="Arial"/>
                        </a:rPr>
                        <a:t>Mesure des paramètres </a:t>
                      </a:r>
                      <a:r>
                        <a:rPr sz="1900" b="1" dirty="0">
                          <a:latin typeface="Arial"/>
                          <a:cs typeface="Arial"/>
                        </a:rPr>
                        <a:t>du milieu : </a:t>
                      </a:r>
                      <a:r>
                        <a:rPr sz="1900" b="1" spc="-5" dirty="0">
                          <a:latin typeface="Arial"/>
                          <a:cs typeface="Arial"/>
                        </a:rPr>
                        <a:t>pH, teneur</a:t>
                      </a:r>
                      <a:r>
                        <a:rPr sz="1900" b="1" spc="15" dirty="0">
                          <a:latin typeface="Arial"/>
                          <a:cs typeface="Arial"/>
                        </a:rPr>
                        <a:t> </a:t>
                      </a:r>
                      <a:r>
                        <a:rPr sz="1900" b="1" spc="-5" dirty="0">
                          <a:latin typeface="Arial"/>
                          <a:cs typeface="Arial"/>
                        </a:rPr>
                        <a:t>en</a:t>
                      </a:r>
                      <a:endParaRPr sz="1900">
                        <a:latin typeface="Arial"/>
                        <a:cs typeface="Arial"/>
                      </a:endParaRPr>
                    </a:p>
                    <a:p>
                      <a:pPr marL="74295">
                        <a:lnSpc>
                          <a:spcPct val="100000"/>
                        </a:lnSpc>
                        <a:spcBef>
                          <a:spcPts val="1260"/>
                        </a:spcBef>
                      </a:pPr>
                      <a:r>
                        <a:rPr sz="1900" b="1" spc="-5" dirty="0">
                          <a:latin typeface="Arial"/>
                          <a:cs typeface="Arial"/>
                        </a:rPr>
                        <a:t>dioxygène,</a:t>
                      </a:r>
                      <a:r>
                        <a:rPr sz="1900" b="1" spc="40" dirty="0">
                          <a:latin typeface="Arial"/>
                          <a:cs typeface="Arial"/>
                        </a:rPr>
                        <a:t> </a:t>
                      </a:r>
                      <a:r>
                        <a:rPr sz="1900" b="1" spc="-15" dirty="0">
                          <a:latin typeface="Arial"/>
                          <a:cs typeface="Arial"/>
                        </a:rPr>
                        <a:t>Température.</a:t>
                      </a:r>
                      <a:endParaRPr sz="1900">
                        <a:latin typeface="Arial"/>
                        <a:cs typeface="Arial"/>
                      </a:endParaRPr>
                    </a:p>
                  </a:txBody>
                  <a:tcPr marL="0" marR="0" marT="8675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6D2"/>
                    </a:solidFill>
                  </a:tcPr>
                </a:tc>
                <a:extLst>
                  <a:ext uri="{0D108BD9-81ED-4DB2-BD59-A6C34878D82A}">
                    <a16:rowId xmlns:a16="http://schemas.microsoft.com/office/drawing/2014/main" val="10005"/>
                  </a:ext>
                </a:extLst>
              </a:tr>
              <a:tr h="1139525">
                <a:tc>
                  <a:txBody>
                    <a:bodyPr/>
                    <a:lstStyle/>
                    <a:p>
                      <a:pPr marR="245745" algn="ctr">
                        <a:lnSpc>
                          <a:spcPct val="100000"/>
                        </a:lnSpc>
                        <a:spcBef>
                          <a:spcPts val="740"/>
                        </a:spcBef>
                      </a:pPr>
                      <a:r>
                        <a:rPr sz="1900" b="1" spc="-5" dirty="0">
                          <a:solidFill>
                            <a:srgbClr val="FFFFFF"/>
                          </a:solidFill>
                          <a:latin typeface="Arial"/>
                          <a:cs typeface="Arial"/>
                        </a:rPr>
                        <a:t>Carottier</a:t>
                      </a:r>
                      <a:endParaRPr sz="1900">
                        <a:latin typeface="Arial"/>
                        <a:cs typeface="Arial"/>
                      </a:endParaRPr>
                    </a:p>
                  </a:txBody>
                  <a:tcPr marL="0" marR="0" marT="8675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B866"/>
                    </a:solidFill>
                  </a:tcPr>
                </a:tc>
                <a:tc>
                  <a:txBody>
                    <a:bodyPr/>
                    <a:lstStyle/>
                    <a:p>
                      <a:pPr marL="74295">
                        <a:lnSpc>
                          <a:spcPct val="100000"/>
                        </a:lnSpc>
                        <a:spcBef>
                          <a:spcPts val="740"/>
                        </a:spcBef>
                        <a:tabLst>
                          <a:tab pos="6003925" algn="l"/>
                        </a:tabLst>
                      </a:pPr>
                      <a:r>
                        <a:rPr sz="1900" b="1" spc="-5" dirty="0">
                          <a:latin typeface="Arial"/>
                          <a:cs typeface="Arial"/>
                        </a:rPr>
                        <a:t>Prélèvement </a:t>
                      </a:r>
                      <a:r>
                        <a:rPr sz="1900" b="1" dirty="0">
                          <a:latin typeface="Arial"/>
                          <a:cs typeface="Arial"/>
                        </a:rPr>
                        <a:t>des </a:t>
                      </a:r>
                      <a:r>
                        <a:rPr sz="1900" b="1" spc="-5" dirty="0">
                          <a:latin typeface="Arial"/>
                          <a:cs typeface="Arial"/>
                        </a:rPr>
                        <a:t>échantillons </a:t>
                      </a:r>
                      <a:r>
                        <a:rPr sz="1900" b="1" dirty="0">
                          <a:latin typeface="Arial"/>
                          <a:cs typeface="Arial"/>
                        </a:rPr>
                        <a:t>de </a:t>
                      </a:r>
                      <a:r>
                        <a:rPr sz="1900" b="1" spc="-5" dirty="0">
                          <a:latin typeface="Arial"/>
                          <a:cs typeface="Arial"/>
                        </a:rPr>
                        <a:t>sol,</a:t>
                      </a:r>
                      <a:r>
                        <a:rPr sz="1900" b="1" spc="50" dirty="0">
                          <a:latin typeface="Arial"/>
                          <a:cs typeface="Arial"/>
                        </a:rPr>
                        <a:t> </a:t>
                      </a:r>
                      <a:r>
                        <a:rPr sz="1900" b="1" dirty="0">
                          <a:latin typeface="Arial"/>
                          <a:cs typeface="Arial"/>
                        </a:rPr>
                        <a:t>d’eau</a:t>
                      </a:r>
                      <a:r>
                        <a:rPr sz="1900" b="1" spc="5" dirty="0">
                          <a:latin typeface="Arial"/>
                          <a:cs typeface="Arial"/>
                        </a:rPr>
                        <a:t> </a:t>
                      </a:r>
                      <a:r>
                        <a:rPr sz="1900" b="1" dirty="0">
                          <a:latin typeface="Arial"/>
                          <a:cs typeface="Arial"/>
                        </a:rPr>
                        <a:t>…	pour</a:t>
                      </a:r>
                      <a:endParaRPr sz="1900" dirty="0">
                        <a:latin typeface="Arial"/>
                        <a:cs typeface="Arial"/>
                      </a:endParaRPr>
                    </a:p>
                    <a:p>
                      <a:pPr marL="74295">
                        <a:lnSpc>
                          <a:spcPct val="100000"/>
                        </a:lnSpc>
                        <a:spcBef>
                          <a:spcPts val="1260"/>
                        </a:spcBef>
                      </a:pPr>
                      <a:r>
                        <a:rPr sz="1900" b="1" spc="-5" dirty="0">
                          <a:latin typeface="Arial"/>
                          <a:cs typeface="Arial"/>
                        </a:rPr>
                        <a:t>les </a:t>
                      </a:r>
                      <a:r>
                        <a:rPr sz="1900" b="1" spc="-20" dirty="0">
                          <a:latin typeface="Arial"/>
                          <a:cs typeface="Arial"/>
                        </a:rPr>
                        <a:t>étudier.</a:t>
                      </a:r>
                      <a:endParaRPr sz="1900" dirty="0">
                        <a:latin typeface="Arial"/>
                        <a:cs typeface="Arial"/>
                      </a:endParaRPr>
                    </a:p>
                  </a:txBody>
                  <a:tcPr marL="0" marR="0" marT="8675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4000" b="-4000"/>
          </a:stretch>
        </a:blipFill>
        <a:effectLst/>
      </p:bgPr>
    </p:bg>
    <p:spTree>
      <p:nvGrpSpPr>
        <p:cNvPr id="1" name=""/>
        <p:cNvGrpSpPr/>
        <p:nvPr/>
      </p:nvGrpSpPr>
      <p:grpSpPr>
        <a:xfrm>
          <a:off x="0" y="0"/>
          <a:ext cx="0" cy="0"/>
          <a:chOff x="0" y="0"/>
          <a:chExt cx="0" cy="0"/>
        </a:xfrm>
      </p:grpSpPr>
      <p:sp>
        <p:nvSpPr>
          <p:cNvPr id="2" name="ZoneTexte 1"/>
          <p:cNvSpPr txBox="1"/>
          <p:nvPr/>
        </p:nvSpPr>
        <p:spPr>
          <a:xfrm>
            <a:off x="1977752" y="641490"/>
            <a:ext cx="7286676" cy="523220"/>
          </a:xfrm>
          <a:prstGeom prst="rect">
            <a:avLst/>
          </a:prstGeom>
          <a:noFill/>
        </p:spPr>
        <p:txBody>
          <a:bodyPr wrap="square" rtlCol="0">
            <a:spAutoFit/>
          </a:bodyPr>
          <a:lstStyle/>
          <a:p>
            <a:pPr algn="r" rtl="1"/>
            <a:r>
              <a:rPr lang="ar-MA" sz="2800" u="sng" dirty="0">
                <a:solidFill>
                  <a:srgbClr val="00B050"/>
                </a:solidFill>
              </a:rPr>
              <a:t>2) مكونات وسط طبيعي</a:t>
            </a:r>
            <a:endParaRPr lang="fr-FR" sz="2800" u="sng" dirty="0">
              <a:solidFill>
                <a:srgbClr val="00B050"/>
              </a:solidFill>
            </a:endParaRPr>
          </a:p>
        </p:txBody>
      </p:sp>
      <p:sp>
        <p:nvSpPr>
          <p:cNvPr id="3" name="ZoneTexte 2"/>
          <p:cNvSpPr txBox="1"/>
          <p:nvPr/>
        </p:nvSpPr>
        <p:spPr>
          <a:xfrm>
            <a:off x="323528" y="619764"/>
            <a:ext cx="7215238" cy="523220"/>
          </a:xfrm>
          <a:prstGeom prst="rect">
            <a:avLst/>
          </a:prstGeom>
          <a:noFill/>
        </p:spPr>
        <p:txBody>
          <a:bodyPr wrap="square" rtlCol="0">
            <a:spAutoFit/>
          </a:bodyPr>
          <a:lstStyle/>
          <a:p>
            <a:r>
              <a:rPr lang="fr-FR" sz="2800" u="sng" dirty="0">
                <a:solidFill>
                  <a:srgbClr val="00B050"/>
                </a:solidFill>
              </a:rPr>
              <a:t>2)-Les composantes d’un milieu naturel:</a:t>
            </a:r>
          </a:p>
        </p:txBody>
      </p:sp>
      <p:sp>
        <p:nvSpPr>
          <p:cNvPr id="6" name="ZoneTexte 5">
            <a:extLst>
              <a:ext uri="{FF2B5EF4-FFF2-40B4-BE49-F238E27FC236}">
                <a16:creationId xmlns:a16="http://schemas.microsoft.com/office/drawing/2014/main" id="{2D0544F5-E849-4E99-8097-C124E28DA831}"/>
              </a:ext>
            </a:extLst>
          </p:cNvPr>
          <p:cNvSpPr txBox="1"/>
          <p:nvPr/>
        </p:nvSpPr>
        <p:spPr>
          <a:xfrm>
            <a:off x="1852659" y="1966544"/>
            <a:ext cx="7286676" cy="523220"/>
          </a:xfrm>
          <a:prstGeom prst="rect">
            <a:avLst/>
          </a:prstGeom>
          <a:noFill/>
        </p:spPr>
        <p:txBody>
          <a:bodyPr wrap="square" rtlCol="0">
            <a:spAutoFit/>
          </a:bodyPr>
          <a:lstStyle/>
          <a:p>
            <a:pPr algn="r" rtl="1"/>
            <a:r>
              <a:rPr lang="fr-FR" sz="2800" u="sng" dirty="0">
                <a:solidFill>
                  <a:srgbClr val="00B0F0"/>
                </a:solidFill>
              </a:rPr>
              <a:t>a</a:t>
            </a:r>
            <a:r>
              <a:rPr lang="ar-MA" sz="2800" u="sng" dirty="0">
                <a:solidFill>
                  <a:srgbClr val="00B0F0"/>
                </a:solidFill>
              </a:rPr>
              <a:t>) تعريف وسط طبيعي</a:t>
            </a:r>
            <a:endParaRPr lang="fr-FR" sz="2800" u="sng" dirty="0">
              <a:solidFill>
                <a:srgbClr val="00B0F0"/>
              </a:solidFill>
            </a:endParaRPr>
          </a:p>
        </p:txBody>
      </p:sp>
      <p:sp>
        <p:nvSpPr>
          <p:cNvPr id="7" name="ZoneTexte 6">
            <a:extLst>
              <a:ext uri="{FF2B5EF4-FFF2-40B4-BE49-F238E27FC236}">
                <a16:creationId xmlns:a16="http://schemas.microsoft.com/office/drawing/2014/main" id="{C9F434F5-F864-437C-A490-1A43113D1C40}"/>
              </a:ext>
            </a:extLst>
          </p:cNvPr>
          <p:cNvSpPr txBox="1"/>
          <p:nvPr/>
        </p:nvSpPr>
        <p:spPr>
          <a:xfrm>
            <a:off x="899592" y="1944818"/>
            <a:ext cx="7092882" cy="523220"/>
          </a:xfrm>
          <a:prstGeom prst="rect">
            <a:avLst/>
          </a:prstGeom>
          <a:noFill/>
        </p:spPr>
        <p:txBody>
          <a:bodyPr wrap="square" rtlCol="0">
            <a:spAutoFit/>
          </a:bodyPr>
          <a:lstStyle/>
          <a:p>
            <a:r>
              <a:rPr lang="fr-FR" sz="2800" u="sng" dirty="0">
                <a:solidFill>
                  <a:srgbClr val="00B0F0"/>
                </a:solidFill>
              </a:rPr>
              <a:t>a)Définition d’un milieu naturel</a:t>
            </a:r>
          </a:p>
        </p:txBody>
      </p:sp>
      <p:sp>
        <p:nvSpPr>
          <p:cNvPr id="8" name="ZoneTexte 7">
            <a:extLst>
              <a:ext uri="{FF2B5EF4-FFF2-40B4-BE49-F238E27FC236}">
                <a16:creationId xmlns:a16="http://schemas.microsoft.com/office/drawing/2014/main" id="{F84072A8-FCA8-4EE3-BEFC-FF72E981D56C}"/>
              </a:ext>
            </a:extLst>
          </p:cNvPr>
          <p:cNvSpPr txBox="1"/>
          <p:nvPr/>
        </p:nvSpPr>
        <p:spPr>
          <a:xfrm>
            <a:off x="1115616" y="3248146"/>
            <a:ext cx="7643866" cy="1754326"/>
          </a:xfrm>
          <a:prstGeom prst="rect">
            <a:avLst/>
          </a:prstGeom>
          <a:noFill/>
        </p:spPr>
        <p:txBody>
          <a:bodyPr wrap="square" rtlCol="0">
            <a:spAutoFit/>
          </a:bodyPr>
          <a:lstStyle/>
          <a:p>
            <a:pPr algn="just">
              <a:lnSpc>
                <a:spcPct val="150000"/>
              </a:lnSpc>
            </a:pPr>
            <a:r>
              <a:rPr lang="fr-FR" sz="2400" dirty="0">
                <a:solidFill>
                  <a:schemeClr val="tx2">
                    <a:lumMod val="75000"/>
                  </a:schemeClr>
                </a:solidFill>
                <a:latin typeface="MV Boli" pitchFamily="2" charset="0"/>
                <a:cs typeface="MV Boli" pitchFamily="2" charset="0"/>
              </a:rPr>
              <a:t>   Un milieu naturel est un lieu où vivent divers êtres vivants. Il contient </a:t>
            </a:r>
            <a:r>
              <a:rPr lang="fr-FR" sz="2400" b="1" dirty="0">
                <a:solidFill>
                  <a:srgbClr val="FF0000"/>
                </a:solidFill>
                <a:latin typeface="MV Boli" pitchFamily="2" charset="0"/>
                <a:cs typeface="MV Boli" pitchFamily="2" charset="0"/>
              </a:rPr>
              <a:t>des composantes vivantes</a:t>
            </a:r>
            <a:r>
              <a:rPr lang="fr-FR" sz="2400" dirty="0">
                <a:solidFill>
                  <a:srgbClr val="FF0000"/>
                </a:solidFill>
                <a:latin typeface="MV Boli" pitchFamily="2" charset="0"/>
                <a:cs typeface="MV Boli" pitchFamily="2" charset="0"/>
              </a:rPr>
              <a:t> </a:t>
            </a:r>
            <a:r>
              <a:rPr lang="fr-FR" sz="2400" dirty="0">
                <a:latin typeface="MV Boli" pitchFamily="2" charset="0"/>
                <a:cs typeface="MV Boli" pitchFamily="2" charset="0"/>
              </a:rPr>
              <a:t>et </a:t>
            </a:r>
            <a:r>
              <a:rPr lang="fr-FR" sz="2400" b="1" dirty="0">
                <a:solidFill>
                  <a:srgbClr val="FF0000"/>
                </a:solidFill>
                <a:latin typeface="MV Boli" pitchFamily="2" charset="0"/>
                <a:cs typeface="MV Boli" pitchFamily="2" charset="0"/>
              </a:rPr>
              <a:t>des composantes non vivantes.</a:t>
            </a: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2416</TotalTime>
  <Words>956</Words>
  <Application>Microsoft Office PowerPoint</Application>
  <PresentationFormat>Affichage à l'écran (4:3)</PresentationFormat>
  <Paragraphs>175</Paragraphs>
  <Slides>39</Slides>
  <Notes>0</Notes>
  <HiddenSlides>1</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39</vt:i4>
      </vt:variant>
    </vt:vector>
  </HeadingPairs>
  <TitlesOfParts>
    <vt:vector size="45" baseType="lpstr">
      <vt:lpstr>Arial</vt:lpstr>
      <vt:lpstr>Calibri</vt:lpstr>
      <vt:lpstr>MV Boli</vt:lpstr>
      <vt:lpstr>Wingdings</vt:lpstr>
      <vt:lpstr>Thème Office</vt:lpstr>
      <vt:lpstr>1_Thème Office</vt:lpstr>
      <vt:lpstr>Présentation PowerPoint</vt:lpstr>
      <vt:lpstr>Présentation PowerPoint</vt:lpstr>
      <vt:lpstr>Présentation PowerPoint</vt:lpstr>
      <vt:lpstr>Présentation PowerPoint</vt:lpstr>
      <vt:lpstr>Chapitre 1:La découverte des milieux naturels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Adnani</dc:creator>
  <cp:lastModifiedBy>ss</cp:lastModifiedBy>
  <cp:revision>284</cp:revision>
  <dcterms:created xsi:type="dcterms:W3CDTF">2017-09-30T15:25:36Z</dcterms:created>
  <dcterms:modified xsi:type="dcterms:W3CDTF">2019-09-19T11:20:01Z</dcterms:modified>
</cp:coreProperties>
</file>