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5" r:id="rId9"/>
    <p:sldId id="264" r:id="rId10"/>
    <p:sldId id="26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ctangle à coins arrondi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ctangle à coins arrondi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26" name="Espace réservé de la dat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  <p:sp>
        <p:nvSpPr>
          <p:cNvPr id="28" name="Espace réservé du pied de pag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ctangle à coins arrondi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ctangle à coins arrondi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E6D1259-87AD-4BA3-845F-D0C07C074736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25F5752-0499-4D89-A36A-BE284ABB5C3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7032"/>
            <a:ext cx="9144000" cy="314096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1721" y="548680"/>
            <a:ext cx="7632848" cy="2306687"/>
          </a:xfr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fr-FR" dirty="0"/>
              <a:t>Les relations entre les êtres vivants et leur interaction avec leurs milieux de vie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6741367"/>
            <a:ext cx="6400800" cy="432047"/>
          </a:xfrm>
        </p:spPr>
        <p:txBody>
          <a:bodyPr>
            <a:normAutofit lnSpcReduction="10000"/>
          </a:bodyPr>
          <a:lstStyle/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738161" y="3140968"/>
            <a:ext cx="3384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Réalisé par: Mme Zohra </a:t>
            </a:r>
            <a:r>
              <a:rPr lang="fr-FR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Chahid</a:t>
            </a:r>
            <a:endParaRPr lang="fr-FR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8490" y="-45719"/>
            <a:ext cx="7756263" cy="45719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251520" y="980728"/>
            <a:ext cx="8568952" cy="57606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        </a:t>
            </a:r>
            <a:r>
              <a:rPr lang="fr-FR" b="1" u="sng" dirty="0"/>
              <a:t>b- Les différents animaux du sol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/>
              <a:t>Quelques animaux vivant dans le sol peuvent être directement prélevés à la main : C’est le cas par exemple du lombric , des mollusques comme l’escargot , de certains insectes comme les fourmis , ….</a:t>
            </a:r>
          </a:p>
          <a:p>
            <a:pPr marL="0" indent="0">
              <a:buNone/>
            </a:pPr>
            <a:r>
              <a:rPr lang="fr-FR" dirty="0"/>
              <a:t>Cependant , de nombreux animaux contenus dans le sol sont invisibles à l’œil nu : ils constituent </a:t>
            </a:r>
            <a:r>
              <a:rPr lang="fr-FR" b="1" dirty="0"/>
              <a:t>la microfaune , </a:t>
            </a:r>
            <a:r>
              <a:rPr lang="fr-FR" dirty="0"/>
              <a:t>et pour les prélever on utilise l’appareil de </a:t>
            </a:r>
            <a:r>
              <a:rPr lang="fr-FR" dirty="0" err="1"/>
              <a:t>Berlèse</a:t>
            </a:r>
            <a:r>
              <a:rPr lang="fr-FR" dirty="0"/>
              <a:t> .</a:t>
            </a:r>
          </a:p>
          <a:p>
            <a:pPr marL="0" indent="0">
              <a:buNone/>
            </a:pPr>
            <a:r>
              <a:rPr lang="fr-FR" dirty="0"/>
              <a:t>       </a:t>
            </a:r>
            <a:r>
              <a:rPr lang="fr-FR" b="1" u="sng" dirty="0">
                <a:solidFill>
                  <a:srgbClr val="FF0000"/>
                </a:solidFill>
              </a:rPr>
              <a:t>Remarque</a:t>
            </a:r>
            <a:r>
              <a:rPr lang="fr-FR" dirty="0"/>
              <a:t> : Les êtres vivants microscopiques qui vivent dans l’eau constituent </a:t>
            </a:r>
            <a:r>
              <a:rPr lang="fr-FR" b="1" dirty="0"/>
              <a:t>le plancton .</a:t>
            </a:r>
          </a:p>
          <a:p>
            <a:pPr marL="0" indent="0">
              <a:buNone/>
            </a:pPr>
            <a:r>
              <a:rPr lang="fr-FR" dirty="0"/>
              <a:t>On distingue 2 catégories de plancton : </a:t>
            </a:r>
          </a:p>
          <a:p>
            <a:pPr lvl="1">
              <a:buFont typeface="Wingdings" pitchFamily="2" charset="2"/>
              <a:buChar char="§"/>
            </a:pPr>
            <a:r>
              <a:rPr lang="fr-FR" b="1" dirty="0"/>
              <a:t>Le zooplancton </a:t>
            </a:r>
            <a:r>
              <a:rPr lang="fr-FR" dirty="0"/>
              <a:t>: animaux microscopiques vivant dan l’eau</a:t>
            </a:r>
          </a:p>
          <a:p>
            <a:pPr lvl="1">
              <a:buFont typeface="Wingdings" pitchFamily="2" charset="2"/>
              <a:buChar char="§"/>
            </a:pPr>
            <a:r>
              <a:rPr lang="fr-FR" b="1" dirty="0"/>
              <a:t>Le phytoplancton</a:t>
            </a:r>
            <a:r>
              <a:rPr lang="fr-FR" dirty="0"/>
              <a:t> : végétaux microscopiques vivant dans l’eau</a:t>
            </a:r>
          </a:p>
          <a:p>
            <a:pPr marL="0" indent="0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79318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688490" y="260648"/>
            <a:ext cx="7756263" cy="72008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699247" y="1124744"/>
            <a:ext cx="7745505" cy="5001419"/>
          </a:xfrm>
        </p:spPr>
        <p:txBody>
          <a:bodyPr>
            <a:normAutofit fontScale="85000" lnSpcReduction="10000"/>
          </a:bodyPr>
          <a:lstStyle/>
          <a:p>
            <a:r>
              <a:rPr lang="fr-FR" dirty="0">
                <a:solidFill>
                  <a:srgbClr val="FF0000"/>
                </a:solidFill>
              </a:rPr>
              <a:t>Chapitre 1 : </a:t>
            </a:r>
            <a:r>
              <a:rPr lang="fr-FR" b="1" u="sng" dirty="0">
                <a:solidFill>
                  <a:srgbClr val="FF0000"/>
                </a:solidFill>
              </a:rPr>
              <a:t>A la découverte d’un milieu naturel</a:t>
            </a:r>
          </a:p>
          <a:p>
            <a:pPr marL="0" indent="0">
              <a:buNone/>
            </a:pPr>
            <a:r>
              <a:rPr lang="fr-FR" b="1" u="sng" dirty="0">
                <a:solidFill>
                  <a:srgbClr val="FF0000"/>
                </a:solidFill>
              </a:rPr>
              <a:t>             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        </a:t>
            </a:r>
            <a:r>
              <a:rPr lang="fr-FR" b="1" u="sng" dirty="0">
                <a:solidFill>
                  <a:srgbClr val="FF0000"/>
                </a:solidFill>
              </a:rPr>
              <a:t>Introduction </a:t>
            </a:r>
            <a:r>
              <a:rPr lang="fr-FR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Notre environnement renferme une multitude de milieux naturels : Mer , océan , lac , forêt , fleuve , …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Plusieurs moyens et techniques permettent d’explorer un milieu naturel et d’identifier ses constituants .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Quels sont les moyens et les techniques qui facilitent l’étude d’un milieu naturel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Quelles sont les composantes d’un milieu naturel ?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Quelle est l’unité de base de l’être vivant ?</a:t>
            </a:r>
          </a:p>
        </p:txBody>
      </p:sp>
    </p:spTree>
    <p:extLst>
      <p:ext uri="{BB962C8B-B14F-4D97-AF65-F5344CB8AC3E}">
        <p14:creationId xmlns:p14="http://schemas.microsoft.com/office/powerpoint/2010/main" val="312263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 flipV="1">
            <a:off x="688490" y="188640"/>
            <a:ext cx="7756263" cy="144016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67545" y="1124744"/>
            <a:ext cx="8568952" cy="500141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b="1" u="sng" dirty="0">
                <a:solidFill>
                  <a:srgbClr val="C00000"/>
                </a:solidFill>
              </a:rPr>
              <a:t>Observation et exploration d’un milieu naturel </a:t>
            </a:r>
            <a:r>
              <a:rPr lang="fr-FR" dirty="0"/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           1- </a:t>
            </a:r>
            <a:r>
              <a:rPr lang="fr-FR" b="1" u="sng" dirty="0">
                <a:solidFill>
                  <a:srgbClr val="00B050"/>
                </a:solidFill>
              </a:rPr>
              <a:t>Outils utilisés pour l’étude d’un milieu naturel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Pour découvrir les composantes et les caractéristiques d’un milieu naturel , il faut faire une excursion ( visite du terrain 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Plusieurs outils aident à explorer un milieu naturel , le tableau suivant représente quelques outils et leur rôle :</a:t>
            </a:r>
          </a:p>
        </p:txBody>
      </p:sp>
    </p:spTree>
    <p:extLst>
      <p:ext uri="{BB962C8B-B14F-4D97-AF65-F5344CB8AC3E}">
        <p14:creationId xmlns:p14="http://schemas.microsoft.com/office/powerpoint/2010/main" val="3367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 flipV="1">
            <a:off x="688490" y="524437"/>
            <a:ext cx="7756263" cy="45719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418281"/>
              </p:ext>
            </p:extLst>
          </p:nvPr>
        </p:nvGraphicFramePr>
        <p:xfrm>
          <a:off x="107504" y="27709"/>
          <a:ext cx="8856984" cy="6695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048">
                <a:tc>
                  <a:txBody>
                    <a:bodyPr/>
                    <a:lstStyle/>
                    <a:p>
                      <a:r>
                        <a:rPr lang="fr-FR" sz="2400" dirty="0"/>
                        <a:t>Outil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Rôle et 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414">
                <a:tc>
                  <a:txBody>
                    <a:bodyPr/>
                    <a:lstStyle/>
                    <a:p>
                      <a:r>
                        <a:rPr lang="fr-FR" sz="2400" dirty="0"/>
                        <a:t>Carte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Orientation dans l’espace : Préciser l’endroit de notre milieu naturel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0043">
                <a:tc>
                  <a:txBody>
                    <a:bodyPr/>
                    <a:lstStyle/>
                    <a:p>
                      <a:r>
                        <a:rPr lang="fr-FR" sz="2400" dirty="0"/>
                        <a:t>Jumelles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Observation des animaux qui ne se laissent pas approcher comme les oiseaux et certains mammifères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414">
                <a:tc>
                  <a:txBody>
                    <a:bodyPr/>
                    <a:lstStyle/>
                    <a:p>
                      <a:r>
                        <a:rPr lang="fr-FR" sz="2400" dirty="0"/>
                        <a:t>Bocaux et boîtes en plastique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Conserver ( ramasser ) des échantillons d’</a:t>
                      </a:r>
                      <a:r>
                        <a:rPr lang="fr-FR" sz="2400" dirty="0" err="1"/>
                        <a:t>invertebrès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414">
                <a:tc>
                  <a:txBody>
                    <a:bodyPr/>
                    <a:lstStyle/>
                    <a:p>
                      <a:r>
                        <a:rPr lang="fr-FR" sz="2400" dirty="0"/>
                        <a:t>Filet d’insectes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Capturer des insectes et des petits animaux aquatiques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5414">
                <a:tc>
                  <a:txBody>
                    <a:bodyPr/>
                    <a:lstStyle/>
                    <a:p>
                      <a:r>
                        <a:rPr lang="fr-FR" sz="2400" dirty="0"/>
                        <a:t>Appareils de mesure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Mesurer les paramètres du milieu : PH , température , teneur en dioxygène 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608">
                <a:tc>
                  <a:txBody>
                    <a:bodyPr/>
                    <a:lstStyle/>
                    <a:p>
                      <a:r>
                        <a:rPr lang="fr-FR" sz="2400" dirty="0"/>
                        <a:t>Carottier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Prélever des échantillons du sol , de glace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786">
                <a:tc>
                  <a:txBody>
                    <a:bodyPr/>
                    <a:lstStyle/>
                    <a:p>
                      <a:r>
                        <a:rPr lang="fr-FR" sz="2400" dirty="0"/>
                        <a:t>Bloc 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Prendre des 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5414">
                <a:tc>
                  <a:txBody>
                    <a:bodyPr/>
                    <a:lstStyle/>
                    <a:p>
                      <a:r>
                        <a:rPr lang="fr-FR" sz="2400" dirty="0"/>
                        <a:t>Pince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Prélever</a:t>
                      </a:r>
                      <a:r>
                        <a:rPr lang="fr-FR" sz="2400" baseline="0" dirty="0"/>
                        <a:t> des échantillons d’</a:t>
                      </a:r>
                      <a:r>
                        <a:rPr lang="fr-FR" sz="2400" baseline="0" dirty="0" err="1"/>
                        <a:t>invertebrès</a:t>
                      </a:r>
                      <a:r>
                        <a:rPr lang="fr-FR" sz="2400" baseline="0" dirty="0"/>
                        <a:t> rampants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46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7435" r="6"/>
          <a:stretch/>
        </p:blipFill>
        <p:spPr>
          <a:xfrm>
            <a:off x="0" y="908720"/>
            <a:ext cx="9144000" cy="5227638"/>
          </a:xfrm>
        </p:spPr>
      </p:pic>
    </p:spTree>
    <p:extLst>
      <p:ext uri="{BB962C8B-B14F-4D97-AF65-F5344CB8AC3E}">
        <p14:creationId xmlns:p14="http://schemas.microsoft.com/office/powerpoint/2010/main" val="191816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 flipV="1">
            <a:off x="688490" y="260648"/>
            <a:ext cx="7756263" cy="309508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23528" y="1052737"/>
            <a:ext cx="8352927" cy="5073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   2- </a:t>
            </a:r>
            <a:r>
              <a:rPr lang="fr-FR" b="1" u="sng" dirty="0">
                <a:solidFill>
                  <a:srgbClr val="00B050"/>
                </a:solidFill>
              </a:rPr>
              <a:t>Les composantes d’un milieu naturel </a:t>
            </a:r>
            <a:r>
              <a:rPr lang="fr-FR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Un milieu naturel est un paysage bien identifié constitué de deux composantes :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        - Une composante biotique ou vivante : les êtres vivants ( animaux qui constituent </a:t>
            </a:r>
            <a:r>
              <a:rPr lang="fr-FR" b="1" dirty="0">
                <a:solidFill>
                  <a:schemeClr val="tx1"/>
                </a:solidFill>
              </a:rPr>
              <a:t>la faune, </a:t>
            </a:r>
            <a:r>
              <a:rPr lang="fr-FR" dirty="0">
                <a:solidFill>
                  <a:schemeClr val="tx1"/>
                </a:solidFill>
              </a:rPr>
              <a:t>et végétaux qui constituent </a:t>
            </a:r>
            <a:r>
              <a:rPr lang="fr-FR" b="1" dirty="0">
                <a:solidFill>
                  <a:schemeClr val="tx1"/>
                </a:solidFill>
              </a:rPr>
              <a:t>la flore 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         - </a:t>
            </a:r>
            <a:r>
              <a:rPr lang="fr-FR" dirty="0">
                <a:solidFill>
                  <a:schemeClr val="tx1"/>
                </a:solidFill>
              </a:rPr>
              <a:t>Une composante abiotique ou physique : non vivante comme les roches , l’air et l’eau .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</a:rPr>
              <a:t>   </a:t>
            </a:r>
            <a:r>
              <a:rPr lang="fr-FR" b="1" u="sng" dirty="0">
                <a:solidFill>
                  <a:srgbClr val="C00000"/>
                </a:solidFill>
              </a:rPr>
              <a:t>Remarque</a:t>
            </a:r>
            <a:r>
              <a:rPr lang="fr-FR" b="1" dirty="0">
                <a:solidFill>
                  <a:schemeClr val="tx1"/>
                </a:solidFill>
              </a:rPr>
              <a:t> :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Les êtres vivants se nourrissent , respirent , se reproduisent et meurent .</a:t>
            </a:r>
          </a:p>
        </p:txBody>
      </p:sp>
    </p:spTree>
    <p:extLst>
      <p:ext uri="{BB962C8B-B14F-4D97-AF65-F5344CB8AC3E}">
        <p14:creationId xmlns:p14="http://schemas.microsoft.com/office/powerpoint/2010/main" val="390875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 flipV="1">
            <a:off x="688490" y="188640"/>
            <a:ext cx="7756263" cy="72008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95536" y="836713"/>
            <a:ext cx="8568952" cy="52894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      </a:t>
            </a:r>
            <a:r>
              <a:rPr lang="fr-FR" b="1" u="sng" dirty="0">
                <a:solidFill>
                  <a:srgbClr val="00B050"/>
                </a:solidFill>
              </a:rPr>
              <a:t>3-Diversité des êtres vivants dans un milieu naturel :</a:t>
            </a:r>
          </a:p>
          <a:p>
            <a:pPr marL="0" indent="0">
              <a:buNone/>
            </a:pPr>
            <a:r>
              <a:rPr lang="fr-FR" dirty="0">
                <a:solidFill>
                  <a:srgbClr val="00B050"/>
                </a:solidFill>
              </a:rPr>
              <a:t>          </a:t>
            </a:r>
            <a:r>
              <a:rPr lang="fr-FR" b="1" u="sng" dirty="0">
                <a:solidFill>
                  <a:schemeClr val="tx1"/>
                </a:solidFill>
              </a:rPr>
              <a:t>a- Observation </a:t>
            </a:r>
            <a:r>
              <a:rPr lang="fr-FR" dirty="0">
                <a:solidFill>
                  <a:srgbClr val="00B050"/>
                </a:solidFill>
              </a:rPr>
              <a:t>:   - </a:t>
            </a:r>
            <a:r>
              <a:rPr lang="fr-FR" dirty="0">
                <a:solidFill>
                  <a:schemeClr val="tx1"/>
                </a:solidFill>
              </a:rPr>
              <a:t>Voir p12 et 13 du manuel scolaire </a:t>
            </a:r>
            <a:r>
              <a:rPr lang="fr-FR" dirty="0">
                <a:solidFill>
                  <a:srgbClr val="00B050"/>
                </a:solidFill>
              </a:rPr>
              <a:t>–</a:t>
            </a: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</a:endParaRP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L’inventaire des êtres vivants dans un milieu naturel par plusieurs méthodes ( pièges , aspirateur d’insectes , appareil de </a:t>
            </a:r>
            <a:r>
              <a:rPr lang="fr-FR" dirty="0" err="1">
                <a:solidFill>
                  <a:schemeClr val="tx1"/>
                </a:solidFill>
              </a:rPr>
              <a:t>Berlèse</a:t>
            </a:r>
            <a:r>
              <a:rPr lang="fr-FR" dirty="0">
                <a:solidFill>
                  <a:schemeClr val="tx1"/>
                </a:solidFill>
              </a:rPr>
              <a:t> , …. ) montre une très grande diversité des êtres vivants aussi bien pour les animaux que pour les végétaux : C’est ce qu’on appelle </a:t>
            </a:r>
            <a:r>
              <a:rPr lang="fr-FR" dirty="0">
                <a:solidFill>
                  <a:srgbClr val="C00000"/>
                </a:solidFill>
              </a:rPr>
              <a:t>la biodiversité ( </a:t>
            </a:r>
            <a:r>
              <a:rPr lang="fr-FR" dirty="0" err="1">
                <a:solidFill>
                  <a:schemeClr val="tx1"/>
                </a:solidFill>
              </a:rPr>
              <a:t>existance</a:t>
            </a:r>
            <a:r>
              <a:rPr lang="fr-FR" dirty="0">
                <a:solidFill>
                  <a:schemeClr val="tx1"/>
                </a:solidFill>
              </a:rPr>
              <a:t> de beaucoup d’espèces différentes 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tx1"/>
                </a:solidFill>
              </a:rPr>
              <a:t>La répartition des animaux et des végétaux dans les milieux naturels dépend de plusieurs facteurs tels que : l’altitude , la profondeur , la température , l’alimentation , l’humidité , …..</a:t>
            </a:r>
          </a:p>
          <a:p>
            <a:pPr>
              <a:buFontTx/>
              <a:buChar char="-"/>
            </a:pPr>
            <a:endParaRPr lang="fr-FR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8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484784"/>
            <a:ext cx="3203848" cy="3203848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268760"/>
            <a:ext cx="2520280" cy="328449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271" y="1395642"/>
            <a:ext cx="3030729" cy="3030729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107504" y="489908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Aspirateur d’insectes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75856" y="489908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Appareil de </a:t>
            </a:r>
            <a:r>
              <a:rPr lang="fr-FR" dirty="0" err="1"/>
              <a:t>Berlese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368495" y="48990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Filet d’insectes</a:t>
            </a:r>
          </a:p>
        </p:txBody>
      </p:sp>
    </p:spTree>
    <p:extLst>
      <p:ext uri="{BB962C8B-B14F-4D97-AF65-F5344CB8AC3E}">
        <p14:creationId xmlns:p14="http://schemas.microsoft.com/office/powerpoint/2010/main" val="387536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8482" r="-787"/>
          <a:stretch/>
        </p:blipFill>
        <p:spPr>
          <a:xfrm>
            <a:off x="0" y="1196752"/>
            <a:ext cx="9233371" cy="4536504"/>
          </a:xfrm>
        </p:spPr>
      </p:pic>
    </p:spTree>
    <p:extLst>
      <p:ext uri="{BB962C8B-B14F-4D97-AF65-F5344CB8AC3E}">
        <p14:creationId xmlns:p14="http://schemas.microsoft.com/office/powerpoint/2010/main" val="27900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Urbain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i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i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161</TotalTime>
  <Words>552</Words>
  <Application>Microsoft Office PowerPoint</Application>
  <PresentationFormat>Affichage à l'écran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Urbain</vt:lpstr>
      <vt:lpstr>Les relations entre les êtres vivants et leur interaction avec leurs milieux de vie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relations entre les êtres vivants et leur interaction avec leurs milieux de vie</dc:title>
  <dc:creator>user</dc:creator>
  <cp:lastModifiedBy>Utilisateur inconnu</cp:lastModifiedBy>
  <cp:revision>18</cp:revision>
  <dcterms:created xsi:type="dcterms:W3CDTF">2020-10-01T10:18:39Z</dcterms:created>
  <dcterms:modified xsi:type="dcterms:W3CDTF">2020-10-07T14:20:17Z</dcterms:modified>
</cp:coreProperties>
</file>