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media/image3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07" r:id="rId3"/>
    <p:sldId id="308" r:id="rId4"/>
    <p:sldId id="305" r:id="rId5"/>
    <p:sldId id="28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306" r:id="rId14"/>
    <p:sldId id="266" r:id="rId15"/>
  </p:sldIdLst>
  <p:sldSz cx="9906000" cy="6858000" type="A4"/>
  <p:notesSz cx="9906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66"/>
    <a:srgbClr val="FFFFCC"/>
    <a:srgbClr val="CCFF33"/>
    <a:srgbClr val="F1B9E6"/>
    <a:srgbClr val="FFCC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425" autoAdjust="0"/>
    <p:restoredTop sz="94660"/>
  </p:normalViewPr>
  <p:slideViewPr>
    <p:cSldViewPr>
      <p:cViewPr>
        <p:scale>
          <a:sx n="96" d="100"/>
          <a:sy n="96" d="100"/>
        </p:scale>
        <p:origin x="-738" y="7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26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611813" y="0"/>
            <a:ext cx="42926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A5B7F-68BE-4AA9-91C0-388D2D8FF718}" type="datetimeFigureOut">
              <a:rPr lang="fr-FR" smtClean="0"/>
              <a:t>06/10/2020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95625" y="514350"/>
            <a:ext cx="37147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90600" y="3257550"/>
            <a:ext cx="79248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2926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611813" y="6513513"/>
            <a:ext cx="42926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77B58-FDAA-4126-81C0-22FD6E44C9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47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77B58-FDAA-4126-81C0-22FD6E44C903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804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77B58-FDAA-4126-81C0-22FD6E44C903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00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77B58-FDAA-4126-81C0-22FD6E44C903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20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E77B58-FDAA-4126-81C0-22FD6E44C903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05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9232" y="126873"/>
            <a:ext cx="9787534" cy="87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 u="heavy">
                <a:solidFill>
                  <a:srgbClr val="00AF50"/>
                </a:solidFill>
                <a:latin typeface="MV Boli"/>
                <a:cs typeface="MV Bol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 u="heavy">
                <a:solidFill>
                  <a:srgbClr val="00AF50"/>
                </a:solidFill>
                <a:latin typeface="MV Boli"/>
                <a:cs typeface="MV Bol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1" u="heavy">
                <a:solidFill>
                  <a:srgbClr val="00AF50"/>
                </a:solidFill>
                <a:latin typeface="MV Boli"/>
                <a:cs typeface="MV Bol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906000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884" y="153161"/>
            <a:ext cx="9730231" cy="1123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1" u="heavy">
                <a:solidFill>
                  <a:srgbClr val="00AF50"/>
                </a:solidFill>
                <a:latin typeface="MV Boli"/>
                <a:cs typeface="MV Bol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1078" y="2267387"/>
            <a:ext cx="9203842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10/6/2020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jpe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134600" cy="6858000"/>
          </a:xfrm>
          <a:custGeom>
            <a:avLst/>
            <a:gdLst/>
            <a:ahLst/>
            <a:cxnLst/>
            <a:rect l="l" t="t" r="r" b="b"/>
            <a:pathLst>
              <a:path w="9555480" h="4188460">
                <a:moveTo>
                  <a:pt x="8857462" y="0"/>
                </a:moveTo>
                <a:lnTo>
                  <a:pt x="698080" y="0"/>
                </a:lnTo>
                <a:lnTo>
                  <a:pt x="650286" y="1610"/>
                </a:lnTo>
                <a:lnTo>
                  <a:pt x="603356" y="6372"/>
                </a:lnTo>
                <a:lnTo>
                  <a:pt x="557394" y="14182"/>
                </a:lnTo>
                <a:lnTo>
                  <a:pt x="512505" y="24936"/>
                </a:lnTo>
                <a:lnTo>
                  <a:pt x="468791" y="38530"/>
                </a:lnTo>
                <a:lnTo>
                  <a:pt x="426358" y="54860"/>
                </a:lnTo>
                <a:lnTo>
                  <a:pt x="385309" y="73821"/>
                </a:lnTo>
                <a:lnTo>
                  <a:pt x="345748" y="95311"/>
                </a:lnTo>
                <a:lnTo>
                  <a:pt x="307779" y="119224"/>
                </a:lnTo>
                <a:lnTo>
                  <a:pt x="271506" y="145458"/>
                </a:lnTo>
                <a:lnTo>
                  <a:pt x="237034" y="173908"/>
                </a:lnTo>
                <a:lnTo>
                  <a:pt x="204465" y="204470"/>
                </a:lnTo>
                <a:lnTo>
                  <a:pt x="173904" y="237040"/>
                </a:lnTo>
                <a:lnTo>
                  <a:pt x="145455" y="271514"/>
                </a:lnTo>
                <a:lnTo>
                  <a:pt x="119222" y="307788"/>
                </a:lnTo>
                <a:lnTo>
                  <a:pt x="95309" y="345759"/>
                </a:lnTo>
                <a:lnTo>
                  <a:pt x="73820" y="385323"/>
                </a:lnTo>
                <a:lnTo>
                  <a:pt x="54859" y="426374"/>
                </a:lnTo>
                <a:lnTo>
                  <a:pt x="38530" y="468810"/>
                </a:lnTo>
                <a:lnTo>
                  <a:pt x="24936" y="512527"/>
                </a:lnTo>
                <a:lnTo>
                  <a:pt x="14182" y="557420"/>
                </a:lnTo>
                <a:lnTo>
                  <a:pt x="6372" y="603385"/>
                </a:lnTo>
                <a:lnTo>
                  <a:pt x="1610" y="650320"/>
                </a:lnTo>
                <a:lnTo>
                  <a:pt x="0" y="698118"/>
                </a:lnTo>
                <a:lnTo>
                  <a:pt x="0" y="3490340"/>
                </a:lnTo>
                <a:lnTo>
                  <a:pt x="1610" y="3538139"/>
                </a:lnTo>
                <a:lnTo>
                  <a:pt x="6372" y="3585074"/>
                </a:lnTo>
                <a:lnTo>
                  <a:pt x="14182" y="3631039"/>
                </a:lnTo>
                <a:lnTo>
                  <a:pt x="24936" y="3675932"/>
                </a:lnTo>
                <a:lnTo>
                  <a:pt x="38530" y="3719649"/>
                </a:lnTo>
                <a:lnTo>
                  <a:pt x="54859" y="3762085"/>
                </a:lnTo>
                <a:lnTo>
                  <a:pt x="73820" y="3803136"/>
                </a:lnTo>
                <a:lnTo>
                  <a:pt x="95309" y="3842700"/>
                </a:lnTo>
                <a:lnTo>
                  <a:pt x="119222" y="3880671"/>
                </a:lnTo>
                <a:lnTo>
                  <a:pt x="145455" y="3916945"/>
                </a:lnTo>
                <a:lnTo>
                  <a:pt x="173904" y="3951419"/>
                </a:lnTo>
                <a:lnTo>
                  <a:pt x="204465" y="3983989"/>
                </a:lnTo>
                <a:lnTo>
                  <a:pt x="237034" y="4014551"/>
                </a:lnTo>
                <a:lnTo>
                  <a:pt x="271506" y="4043001"/>
                </a:lnTo>
                <a:lnTo>
                  <a:pt x="307779" y="4069235"/>
                </a:lnTo>
                <a:lnTo>
                  <a:pt x="345748" y="4093148"/>
                </a:lnTo>
                <a:lnTo>
                  <a:pt x="385309" y="4114638"/>
                </a:lnTo>
                <a:lnTo>
                  <a:pt x="426358" y="4133599"/>
                </a:lnTo>
                <a:lnTo>
                  <a:pt x="468791" y="4149929"/>
                </a:lnTo>
                <a:lnTo>
                  <a:pt x="512505" y="4163523"/>
                </a:lnTo>
                <a:lnTo>
                  <a:pt x="557394" y="4174277"/>
                </a:lnTo>
                <a:lnTo>
                  <a:pt x="603356" y="4182087"/>
                </a:lnTo>
                <a:lnTo>
                  <a:pt x="650286" y="4186849"/>
                </a:lnTo>
                <a:lnTo>
                  <a:pt x="698080" y="4188459"/>
                </a:lnTo>
                <a:lnTo>
                  <a:pt x="8857462" y="4188459"/>
                </a:lnTo>
                <a:lnTo>
                  <a:pt x="8905246" y="4186849"/>
                </a:lnTo>
                <a:lnTo>
                  <a:pt x="8952166" y="4182087"/>
                </a:lnTo>
                <a:lnTo>
                  <a:pt x="8998119" y="4174277"/>
                </a:lnTo>
                <a:lnTo>
                  <a:pt x="9043000" y="4163523"/>
                </a:lnTo>
                <a:lnTo>
                  <a:pt x="9086706" y="4149929"/>
                </a:lnTo>
                <a:lnTo>
                  <a:pt x="9129133" y="4133599"/>
                </a:lnTo>
                <a:lnTo>
                  <a:pt x="9170176" y="4114638"/>
                </a:lnTo>
                <a:lnTo>
                  <a:pt x="9209732" y="4093148"/>
                </a:lnTo>
                <a:lnTo>
                  <a:pt x="9247696" y="4069235"/>
                </a:lnTo>
                <a:lnTo>
                  <a:pt x="9283965" y="4043001"/>
                </a:lnTo>
                <a:lnTo>
                  <a:pt x="9318434" y="4014551"/>
                </a:lnTo>
                <a:lnTo>
                  <a:pt x="9351000" y="3983989"/>
                </a:lnTo>
                <a:lnTo>
                  <a:pt x="9381558" y="3951419"/>
                </a:lnTo>
                <a:lnTo>
                  <a:pt x="9410005" y="3916945"/>
                </a:lnTo>
                <a:lnTo>
                  <a:pt x="9436236" y="3880671"/>
                </a:lnTo>
                <a:lnTo>
                  <a:pt x="9460148" y="3842700"/>
                </a:lnTo>
                <a:lnTo>
                  <a:pt x="9481636" y="3803136"/>
                </a:lnTo>
                <a:lnTo>
                  <a:pt x="9500596" y="3762085"/>
                </a:lnTo>
                <a:lnTo>
                  <a:pt x="9516925" y="3719649"/>
                </a:lnTo>
                <a:lnTo>
                  <a:pt x="9530518" y="3675932"/>
                </a:lnTo>
                <a:lnTo>
                  <a:pt x="9541272" y="3631039"/>
                </a:lnTo>
                <a:lnTo>
                  <a:pt x="9549081" y="3585074"/>
                </a:lnTo>
                <a:lnTo>
                  <a:pt x="9553844" y="3538139"/>
                </a:lnTo>
                <a:lnTo>
                  <a:pt x="9555454" y="3490340"/>
                </a:lnTo>
                <a:lnTo>
                  <a:pt x="9555454" y="698118"/>
                </a:lnTo>
                <a:lnTo>
                  <a:pt x="9553844" y="650320"/>
                </a:lnTo>
                <a:lnTo>
                  <a:pt x="9549081" y="603385"/>
                </a:lnTo>
                <a:lnTo>
                  <a:pt x="9541272" y="557420"/>
                </a:lnTo>
                <a:lnTo>
                  <a:pt x="9530518" y="512527"/>
                </a:lnTo>
                <a:lnTo>
                  <a:pt x="9516925" y="468810"/>
                </a:lnTo>
                <a:lnTo>
                  <a:pt x="9500596" y="426374"/>
                </a:lnTo>
                <a:lnTo>
                  <a:pt x="9481636" y="385323"/>
                </a:lnTo>
                <a:lnTo>
                  <a:pt x="9460148" y="345759"/>
                </a:lnTo>
                <a:lnTo>
                  <a:pt x="9436236" y="307788"/>
                </a:lnTo>
                <a:lnTo>
                  <a:pt x="9410005" y="271514"/>
                </a:lnTo>
                <a:lnTo>
                  <a:pt x="9381558" y="237040"/>
                </a:lnTo>
                <a:lnTo>
                  <a:pt x="9351000" y="204470"/>
                </a:lnTo>
                <a:lnTo>
                  <a:pt x="9318434" y="173908"/>
                </a:lnTo>
                <a:lnTo>
                  <a:pt x="9283965" y="145458"/>
                </a:lnTo>
                <a:lnTo>
                  <a:pt x="9247696" y="119224"/>
                </a:lnTo>
                <a:lnTo>
                  <a:pt x="9209732" y="95311"/>
                </a:lnTo>
                <a:lnTo>
                  <a:pt x="9170176" y="73821"/>
                </a:lnTo>
                <a:lnTo>
                  <a:pt x="9129133" y="54860"/>
                </a:lnTo>
                <a:lnTo>
                  <a:pt x="9086706" y="38530"/>
                </a:lnTo>
                <a:lnTo>
                  <a:pt x="9043000" y="24936"/>
                </a:lnTo>
                <a:lnTo>
                  <a:pt x="8998119" y="14182"/>
                </a:lnTo>
                <a:lnTo>
                  <a:pt x="8952166" y="6372"/>
                </a:lnTo>
                <a:lnTo>
                  <a:pt x="8905246" y="1610"/>
                </a:lnTo>
                <a:lnTo>
                  <a:pt x="88574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71192" y="529209"/>
            <a:ext cx="5906008" cy="751488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i="0" u="none" dirty="0" smtClean="0">
                <a:solidFill>
                  <a:srgbClr val="FF0000"/>
                </a:solidFill>
                <a:latin typeface="Book Antiqua"/>
                <a:cs typeface="Book Antiqua"/>
              </a:rPr>
              <a:t>PREMIER</a:t>
            </a:r>
            <a:r>
              <a:rPr lang="fr-FR" sz="4800" i="0" u="none" dirty="0" smtClean="0">
                <a:solidFill>
                  <a:srgbClr val="FF0000"/>
                </a:solidFill>
                <a:latin typeface="Book Antiqua"/>
                <a:cs typeface="Book Antiqua"/>
              </a:rPr>
              <a:t>E</a:t>
            </a:r>
            <a:r>
              <a:rPr sz="4800" i="0" u="none" spc="-95" dirty="0" smtClean="0">
                <a:solidFill>
                  <a:srgbClr val="FF0000"/>
                </a:solidFill>
                <a:latin typeface="Book Antiqua"/>
                <a:cs typeface="Book Antiqua"/>
              </a:rPr>
              <a:t> </a:t>
            </a:r>
            <a:r>
              <a:rPr sz="4800" i="0" u="none" dirty="0" smtClean="0">
                <a:solidFill>
                  <a:srgbClr val="FF0000"/>
                </a:solidFill>
                <a:latin typeface="Book Antiqua"/>
                <a:cs typeface="Book Antiqua"/>
              </a:rPr>
              <a:t>PARTIE</a:t>
            </a:r>
            <a:endParaRPr sz="48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970" y="1524000"/>
            <a:ext cx="8511540" cy="3226909"/>
          </a:xfrm>
          <a:prstGeom prst="rect">
            <a:avLst/>
          </a:prstGeom>
          <a:solidFill>
            <a:srgbClr val="FFFF66"/>
          </a:solidFill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50000"/>
              </a:lnSpc>
              <a:spcBef>
                <a:spcPts val="100"/>
              </a:spcBef>
            </a:pPr>
            <a:r>
              <a:rPr sz="4800" b="1" dirty="0" smtClean="0">
                <a:solidFill>
                  <a:srgbClr val="FF0000"/>
                </a:solidFill>
                <a:latin typeface="Book Antiqua"/>
                <a:cs typeface="Book Antiqua"/>
              </a:rPr>
              <a:t>L</a:t>
            </a:r>
            <a:r>
              <a:rPr lang="fr-FR" sz="4800" b="1" dirty="0" smtClean="0">
                <a:solidFill>
                  <a:srgbClr val="FF0000"/>
                </a:solidFill>
                <a:latin typeface="Book Antiqua"/>
                <a:cs typeface="Book Antiqua"/>
              </a:rPr>
              <a:t>es Relations entre les êtres vivants et leurs interactions avec le milieu</a:t>
            </a:r>
            <a:endParaRPr sz="4800" dirty="0">
              <a:latin typeface="Book Antiqua"/>
              <a:cs typeface="Book Antiq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152400"/>
            <a:ext cx="9906000" cy="10287000"/>
          </a:xfrm>
          <a:custGeom>
            <a:avLst/>
            <a:gdLst/>
            <a:ahLst/>
            <a:cxnLst/>
            <a:rect l="l" t="t" r="r" b="b"/>
            <a:pathLst>
              <a:path w="7110730" h="1234440">
                <a:moveTo>
                  <a:pt x="0" y="1234440"/>
                </a:moveTo>
                <a:lnTo>
                  <a:pt x="7110476" y="1234440"/>
                </a:lnTo>
                <a:lnTo>
                  <a:pt x="7110476" y="0"/>
                </a:lnTo>
                <a:lnTo>
                  <a:pt x="0" y="0"/>
                </a:lnTo>
                <a:lnTo>
                  <a:pt x="0" y="1234440"/>
                </a:lnTo>
                <a:close/>
              </a:path>
            </a:pathLst>
          </a:custGeom>
          <a:solidFill>
            <a:srgbClr val="F6F3EA"/>
          </a:solidFill>
        </p:spPr>
        <p:txBody>
          <a:bodyPr wrap="square" lIns="0" tIns="0" rIns="0" bIns="0" rtlCol="0"/>
          <a:lstStyle/>
          <a:p>
            <a:r>
              <a:rPr lang="fr-FR" sz="2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Découvrir les constituants vivants du sol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- Le sol est un lieu de vie de plusieurs êtres vivants de taille différente,</a:t>
            </a:r>
          </a:p>
          <a:p>
            <a:pPr>
              <a:lnSpc>
                <a:spcPct val="150000"/>
              </a:lnSpc>
            </a:pPr>
            <a:r>
              <a:rPr lang="fr-F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pour les découvrir il faut quelques outils :</a:t>
            </a:r>
          </a:p>
          <a:p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/ Appareil de Berlèse 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           </a:t>
            </a:r>
            <a:r>
              <a:rPr lang="fr-FR" sz="2400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fr-FR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Loupe binoculaire </a:t>
            </a:r>
            <a:r>
              <a:rPr lang="fr-F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observer les animaux de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petite taille.</a:t>
            </a: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      </a:t>
            </a:r>
            <a:endParaRPr lang="fr-FR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fr-FR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fr-F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 / Quelques animaux du sol :</a:t>
            </a:r>
          </a:p>
          <a:p>
            <a:pPr algn="ctr">
              <a:lnSpc>
                <a:spcPct val="150000"/>
              </a:lnSpc>
            </a:pPr>
            <a:endParaRPr lang="fr-FR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endParaRPr lang="fr-FR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</a:t>
            </a:r>
            <a:r>
              <a:rPr lang="fr-FR" sz="2400" b="1" u="sng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 sol contient une grande 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biodiversité</a:t>
            </a:r>
            <a:r>
              <a:rPr lang="ar-SA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التنــــــوع الـبـيـولـوجـي : </a:t>
            </a:r>
          </a:p>
          <a:p>
            <a:r>
              <a:rPr lang="ar-SA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fr-FR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(diversité des espèces d’êtres   vivants).</a:t>
            </a:r>
          </a:p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êtres vivants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ne sont pas répartis au hasard dans le milieu naturel,     mais selon plusieurs facteurs physiques : L’Alimentation ,Luminosité , l’humidité , la température , l’altitude… </a:t>
            </a:r>
          </a:p>
          <a:p>
            <a:pPr>
              <a:lnSpc>
                <a:spcPct val="150000"/>
              </a:lnSpc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endParaRPr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600200"/>
            <a:ext cx="5181600" cy="2895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14600"/>
            <a:ext cx="426720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447800" y="454152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4</a:t>
            </a:r>
            <a:endParaRPr lang="fr-FR" sz="20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344" y="2514601"/>
            <a:ext cx="3657600" cy="247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547104" y="454831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5</a:t>
            </a:r>
            <a:endParaRPr lang="fr-FR" sz="20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5375148"/>
            <a:ext cx="8915400" cy="2397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oneTexte 8"/>
          <p:cNvSpPr txBox="1"/>
          <p:nvPr/>
        </p:nvSpPr>
        <p:spPr>
          <a:xfrm>
            <a:off x="3581400" y="73722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6</a:t>
            </a:r>
            <a:endParaRPr lang="fr-FR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0500" y="1919932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 d’extraire les petits animaux</a:t>
            </a:r>
          </a:p>
          <a:p>
            <a:r>
              <a:rPr lang="fr-FR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Vivants dans le sol. </a:t>
            </a:r>
            <a:endParaRPr lang="fr-FR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906000" cy="96012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Malgré la grande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biodiversité , les êtres vivants sont constitués d’une unité structurelle </a:t>
            </a:r>
            <a:r>
              <a:rPr lang="fr-FR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commune dite :  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cellule </a:t>
            </a:r>
            <a:r>
              <a:rPr lang="fr-FR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ar-SA" sz="2400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الخـلــيـة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observer la cellule?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 les cellules sont organisées dans le corps du vivant?</a:t>
            </a:r>
          </a:p>
          <a:p>
            <a:pPr>
              <a:lnSpc>
                <a:spcPct val="150000"/>
              </a:lnSpc>
            </a:pPr>
            <a:r>
              <a:rPr lang="fr-FR" sz="2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 Moyen d’observation des cellules </a:t>
            </a:r>
            <a:r>
              <a:rPr lang="fr-FR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:Microscope optique</a:t>
            </a:r>
          </a:p>
          <a:p>
            <a:pPr>
              <a:lnSpc>
                <a:spcPct val="150000"/>
              </a:lnSpc>
            </a:pPr>
            <a:endParaRPr lang="fr-FR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fr-FR" sz="24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</a:t>
            </a:r>
            <a:r>
              <a:rPr lang="fr-FR" sz="2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Observation microscopique de cellules végétales :</a:t>
            </a:r>
          </a:p>
          <a:p>
            <a:pPr>
              <a:lnSpc>
                <a:spcPct val="150000"/>
              </a:lnSpc>
            </a:pPr>
            <a:r>
              <a:rPr lang="fr-FR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/ Protocole expérimental </a:t>
            </a:r>
            <a:r>
              <a:rPr lang="fr-FR" sz="2400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fr-FR" sz="24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(voir document 8 page 11de L’Univers plus documents ).</a:t>
            </a:r>
          </a:p>
          <a:p>
            <a:pPr algn="ctr"/>
            <a:endParaRPr lang="fr-FR" sz="2000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55448" y="152400"/>
            <a:ext cx="2209800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Activité 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14600" y="152400"/>
            <a:ext cx="7239000" cy="1219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Arial" panose="020B0604020202020204" pitchFamily="34" charset="0"/>
                <a:cs typeface="Arial" panose="020B0604020202020204" pitchFamily="34" charset="0"/>
              </a:rPr>
              <a:t>La cellule : Unité d’organisation de tous les êtres vivants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832" y="4063129"/>
            <a:ext cx="22860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134112" y="4264587"/>
            <a:ext cx="265176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 smtClean="0">
                <a:latin typeface="Arial Narrow" panose="020B0606020202030204" pitchFamily="34" charset="0"/>
              </a:rPr>
              <a:t>Gross vis (macrométrique )</a:t>
            </a:r>
          </a:p>
          <a:p>
            <a:pPr>
              <a:lnSpc>
                <a:spcPct val="200000"/>
              </a:lnSpc>
            </a:pPr>
            <a:r>
              <a:rPr lang="fr-FR" dirty="0" smtClean="0">
                <a:latin typeface="Arial Narrow" panose="020B0606020202030204" pitchFamily="34" charset="0"/>
              </a:rPr>
              <a:t>Petite vis (micrométrique)</a:t>
            </a:r>
          </a:p>
          <a:p>
            <a:r>
              <a:rPr lang="fr-FR" dirty="0" smtClean="0">
                <a:latin typeface="Arial Narrow" panose="020B0606020202030204" pitchFamily="34" charset="0"/>
              </a:rPr>
              <a:t>                         Platine</a:t>
            </a:r>
          </a:p>
          <a:p>
            <a:pPr algn="ctr">
              <a:lnSpc>
                <a:spcPct val="150000"/>
              </a:lnSpc>
            </a:pPr>
            <a:r>
              <a:rPr lang="fr-FR" dirty="0">
                <a:latin typeface="Arial Narrow" panose="020B0606020202030204" pitchFamily="34" charset="0"/>
              </a:rPr>
              <a:t>porte objet</a:t>
            </a:r>
          </a:p>
          <a:p>
            <a:pPr algn="ctr">
              <a:lnSpc>
                <a:spcPct val="150000"/>
              </a:lnSpc>
            </a:pPr>
            <a:endParaRPr lang="fr-FR" dirty="0" smtClean="0">
              <a:latin typeface="Arial Narrow" panose="020B0606020202030204" pitchFamily="34" charset="0"/>
            </a:endParaRPr>
          </a:p>
          <a:p>
            <a:endParaRPr lang="fr-FR" b="1" dirty="0">
              <a:latin typeface="Arial Narrow" panose="020B0606020202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67200" y="4264587"/>
            <a:ext cx="2514600" cy="307514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fr-FR" dirty="0" smtClean="0">
              <a:latin typeface="Arial Narrow" panose="020B0606020202030204" pitchFamily="34" charset="0"/>
            </a:endParaRPr>
          </a:p>
          <a:p>
            <a:pPr>
              <a:lnSpc>
                <a:spcPct val="200000"/>
              </a:lnSpc>
            </a:pPr>
            <a:r>
              <a:rPr lang="fr-FR" dirty="0" smtClean="0">
                <a:latin typeface="Arial Narrow" panose="020B0606020202030204" pitchFamily="34" charset="0"/>
              </a:rPr>
              <a:t>Oculaire</a:t>
            </a: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r>
              <a:rPr lang="fr-FR" dirty="0" smtClean="0">
                <a:latin typeface="Arial Narrow" panose="020B0606020202030204" pitchFamily="34" charset="0"/>
              </a:rPr>
              <a:t>Tube optique</a:t>
            </a: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r>
              <a:rPr lang="fr-FR" dirty="0" smtClean="0">
                <a:latin typeface="Arial Narrow" panose="020B0606020202030204" pitchFamily="34" charset="0"/>
              </a:rPr>
              <a:t>Objectif</a:t>
            </a:r>
          </a:p>
          <a:p>
            <a:r>
              <a:rPr lang="fr-FR" dirty="0" smtClean="0">
                <a:latin typeface="Arial Narrow" panose="020B0606020202030204" pitchFamily="34" charset="0"/>
              </a:rPr>
              <a:t>Valet</a:t>
            </a:r>
          </a:p>
          <a:p>
            <a:r>
              <a:rPr lang="fr-FR" dirty="0" smtClean="0">
                <a:latin typeface="Arial Narrow" panose="020B0606020202030204" pitchFamily="34" charset="0"/>
              </a:rPr>
              <a:t>Miroir</a:t>
            </a:r>
          </a:p>
          <a:p>
            <a:r>
              <a:rPr lang="fr-FR" dirty="0" smtClean="0">
                <a:latin typeface="Arial Narrow" panose="020B0606020202030204" pitchFamily="34" charset="0"/>
              </a:rPr>
              <a:t>Socle</a:t>
            </a: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endParaRPr lang="fr-FR" dirty="0">
              <a:latin typeface="Arial Narrow" panose="020B0606020202030204" pitchFamily="34" charset="0"/>
            </a:endParaRP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endParaRPr lang="fr-FR" dirty="0">
              <a:latin typeface="Arial Narrow" panose="020B0606020202030204" pitchFamily="34" charset="0"/>
            </a:endParaRP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endParaRPr lang="fr-FR" dirty="0">
              <a:latin typeface="Arial Narrow" panose="020B060602020203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91200" y="4179860"/>
            <a:ext cx="339090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latin typeface="Arial Narrow" panose="020B0606020202030204" pitchFamily="34" charset="0"/>
              </a:rPr>
              <a:t>Microscope optique est un instrument optique qui permet le grossissement et l’observation des éléments invisibles à l’</a:t>
            </a:r>
            <a:r>
              <a:rPr lang="fr-FR" b="1" dirty="0" err="1">
                <a:latin typeface="Arial Narrow" panose="020B0606020202030204" pitchFamily="34" charset="0"/>
              </a:rPr>
              <a:t>oeil</a:t>
            </a:r>
            <a:r>
              <a:rPr lang="fr-FR" b="1" dirty="0">
                <a:latin typeface="Arial Narrow" panose="020B0606020202030204" pitchFamily="34" charset="0"/>
              </a:rPr>
              <a:t> nu.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352800" y="6555724"/>
            <a:ext cx="429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7</a:t>
            </a:r>
            <a:endParaRPr lang="fr-FR" sz="2000" b="1" dirty="0">
              <a:solidFill>
                <a:schemeClr val="accent5">
                  <a:lumMod val="60000"/>
                  <a:lumOff val="40000"/>
                </a:schemeClr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76200"/>
            <a:ext cx="9906000" cy="678180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2400" b="1" u="sng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r-FR" sz="2400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400" b="1" u="sng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 / Cellule végétale (à compléter le dessin </a:t>
            </a:r>
            <a:r>
              <a:rPr lang="fr-FR" sz="2400" b="1" u="sng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ctr"/>
            <a:endParaRPr lang="fr-FR" sz="2400" b="1" u="sng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u="sng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3- Observation microscopique de cellules animales</a:t>
            </a:r>
            <a:r>
              <a:rPr lang="fr-FR" sz="2400" b="1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:Epithélium buccal</a:t>
            </a:r>
          </a:p>
          <a:p>
            <a:endParaRPr lang="fr-FR" sz="2400" b="1" dirty="0" smtClean="0">
              <a:solidFill>
                <a:srgbClr val="00B050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r>
              <a:rPr lang="fr-FR" sz="16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Titre : Dessin  d’une cellule d’épithélium buccal</a:t>
            </a:r>
            <a:endParaRPr lang="fr-FR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2400" b="1" u="sng" dirty="0" smtClean="0">
                <a:solidFill>
                  <a:srgbClr val="00B05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4 – Activité 2 page 15 de L’Univers plus documents</a:t>
            </a:r>
          </a:p>
          <a:p>
            <a:pPr algn="ctr"/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4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400" b="1" u="sng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grayscl/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83481"/>
            <a:ext cx="4419600" cy="2697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ZoneTexte 1"/>
          <p:cNvSpPr txBox="1"/>
          <p:nvPr/>
        </p:nvSpPr>
        <p:spPr>
          <a:xfrm>
            <a:off x="3048000" y="1162646"/>
            <a:ext cx="4343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Narrow" panose="020B0606020202030204" pitchFamily="34" charset="0"/>
              </a:rPr>
              <a:t>                                      Paroi cellulosique</a:t>
            </a: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r>
              <a:rPr lang="fr-FR" dirty="0" smtClean="0">
                <a:latin typeface="Arial Narrow" panose="020B0606020202030204" pitchFamily="34" charset="0"/>
              </a:rPr>
              <a:t>                                      Membrane cytoplasmique</a:t>
            </a:r>
          </a:p>
          <a:p>
            <a:r>
              <a:rPr lang="fr-FR" dirty="0" smtClean="0">
                <a:latin typeface="Arial Narrow" panose="020B0606020202030204" pitchFamily="34" charset="0"/>
              </a:rPr>
              <a:t>                                      Noyau</a:t>
            </a:r>
          </a:p>
          <a:p>
            <a:endParaRPr lang="fr-FR" dirty="0">
              <a:latin typeface="Arial Narrow" panose="020B0606020202030204" pitchFamily="34" charset="0"/>
            </a:endParaRPr>
          </a:p>
          <a:p>
            <a:r>
              <a:rPr lang="fr-FR" dirty="0" smtClean="0">
                <a:latin typeface="Arial Narrow" panose="020B0606020202030204" pitchFamily="34" charset="0"/>
              </a:rPr>
              <a:t>                                      Cytoplasme</a:t>
            </a: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endParaRPr lang="fr-FR" dirty="0">
              <a:latin typeface="Arial Narrow" panose="020B0606020202030204" pitchFamily="34" charset="0"/>
            </a:endParaRPr>
          </a:p>
          <a:p>
            <a:r>
              <a:rPr lang="fr-FR" dirty="0" smtClean="0">
                <a:latin typeface="Arial Narrow" panose="020B0606020202030204" pitchFamily="34" charset="0"/>
              </a:rPr>
              <a:t>Dessin d’une cellule d’épiderme d’oignon </a:t>
            </a:r>
          </a:p>
          <a:p>
            <a:endParaRPr lang="fr-FR" dirty="0">
              <a:latin typeface="Arial Narrow" panose="020B0606020202030204" pitchFamily="34" charset="0"/>
            </a:endParaRPr>
          </a:p>
          <a:p>
            <a:endParaRPr lang="fr-FR" dirty="0">
              <a:latin typeface="Arial Narrow" panose="020B0606020202030204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572" y="4648199"/>
            <a:ext cx="2132966" cy="20146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8382000" y="4495799"/>
            <a:ext cx="1524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 </a:t>
            </a:r>
            <a:r>
              <a:rPr lang="fr-FR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Membrane</a:t>
            </a:r>
          </a:p>
          <a:p>
            <a:r>
              <a:rPr lang="fr-FR" sz="1600" dirty="0">
                <a:latin typeface="Andalus" panose="02020603050405020304" pitchFamily="18" charset="-78"/>
                <a:cs typeface="Andalus" panose="02020603050405020304" pitchFamily="18" charset="-78"/>
              </a:rPr>
              <a:t> </a:t>
            </a:r>
            <a:r>
              <a:rPr lang="fr-FR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cytoplasmique</a:t>
            </a:r>
          </a:p>
          <a:p>
            <a:endParaRPr lang="fr-FR" sz="1600" dirty="0" smtClean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fr-FR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Cytoplasme </a:t>
            </a:r>
          </a:p>
          <a:p>
            <a:endParaRPr lang="fr-FR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  <a:p>
            <a:r>
              <a:rPr lang="fr-FR" sz="1600" dirty="0" smtClean="0">
                <a:latin typeface="Andalus" panose="02020603050405020304" pitchFamily="18" charset="-78"/>
                <a:cs typeface="Andalus" panose="02020603050405020304" pitchFamily="18" charset="-78"/>
              </a:rPr>
              <a:t>  Noyau   </a:t>
            </a:r>
            <a:endParaRPr lang="fr-FR" sz="1600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64008" y="-152400"/>
            <a:ext cx="9982200" cy="7010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3116262" cy="242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706880" y="228600"/>
            <a:ext cx="243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Narrow" panose="020B0606020202030204" pitchFamily="34" charset="0"/>
              </a:rPr>
              <a:t>Membrane cytoplasmique</a:t>
            </a:r>
          </a:p>
          <a:p>
            <a:endParaRPr lang="fr-FR" dirty="0" smtClean="0">
              <a:latin typeface="Arial Narrow" panose="020B0606020202030204" pitchFamily="34" charset="0"/>
            </a:endParaRPr>
          </a:p>
          <a:p>
            <a:endParaRPr lang="fr-FR" dirty="0">
              <a:latin typeface="Arial Narrow" panose="020B0606020202030204" pitchFamily="34" charset="0"/>
            </a:endParaRPr>
          </a:p>
          <a:p>
            <a:r>
              <a:rPr lang="fr-FR" dirty="0" smtClean="0">
                <a:latin typeface="Arial Narrow" panose="020B0606020202030204" pitchFamily="34" charset="0"/>
              </a:rPr>
              <a:t>     Noyau</a:t>
            </a:r>
          </a:p>
          <a:p>
            <a:r>
              <a:rPr lang="fr-FR" dirty="0" smtClean="0">
                <a:latin typeface="Arial Narrow" panose="020B0606020202030204" pitchFamily="34" charset="0"/>
              </a:rPr>
              <a:t>Cytoplasme</a:t>
            </a:r>
          </a:p>
          <a:p>
            <a:endParaRPr lang="fr-FR" dirty="0">
              <a:latin typeface="Arial Narrow" panose="020B0606020202030204" pitchFamily="34" charset="0"/>
            </a:endParaRPr>
          </a:p>
          <a:p>
            <a:endParaRPr lang="fr-FR" dirty="0">
              <a:latin typeface="Arial Narrow" panose="020B060602020203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58240" y="1936016"/>
            <a:ext cx="252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sz="2000" dirty="0" smtClean="0">
                <a:solidFill>
                  <a:srgbClr val="0070C0"/>
                </a:solidFill>
              </a:rPr>
              <a:t>8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962400" y="38772"/>
            <a:ext cx="548640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2 – </a:t>
            </a:r>
            <a:r>
              <a:rPr lang="fr-FR" b="1" dirty="0" smtClean="0">
                <a:latin typeface="Arial Narrow" panose="020B0606020202030204" pitchFamily="34" charset="0"/>
              </a:rPr>
              <a:t>La paramécie est un être vivant </a:t>
            </a:r>
            <a:r>
              <a:rPr lang="fr-FR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Unicellulaire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fr-FR" b="1" dirty="0" smtClean="0">
                <a:latin typeface="Arial Narrow" panose="020B0606020202030204" pitchFamily="34" charset="0"/>
              </a:rPr>
              <a:t>, elle est constituée d’une seule cellule ( </a:t>
            </a:r>
            <a:r>
              <a:rPr lang="fr-FR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Microscopique 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= </a:t>
            </a:r>
            <a:r>
              <a:rPr lang="fr-FR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Plancton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 </a:t>
            </a:r>
            <a:r>
              <a:rPr lang="fr-FR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qui flotte dans l’eau </a:t>
            </a:r>
            <a:r>
              <a:rPr lang="fr-FR" b="1" dirty="0" smtClean="0">
                <a:latin typeface="Arial Narrow" panose="020B0606020202030204" pitchFamily="34" charset="0"/>
              </a:rPr>
              <a:t>invisible à l’œil nu).</a:t>
            </a:r>
          </a:p>
          <a:p>
            <a:r>
              <a:rPr lang="fr-FR" b="1" u="sng" dirty="0" smtClean="0">
                <a:solidFill>
                  <a:srgbClr val="00B050"/>
                </a:solidFill>
                <a:latin typeface="Arial Narrow" panose="020B0606020202030204" pitchFamily="34" charset="0"/>
              </a:rPr>
              <a:t>Observation :</a:t>
            </a:r>
          </a:p>
          <a:p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- </a:t>
            </a:r>
            <a:r>
              <a:rPr lang="fr-FR" b="1" dirty="0" smtClean="0">
                <a:latin typeface="Arial Narrow" panose="020B0606020202030204" pitchFamily="34" charset="0"/>
              </a:rPr>
              <a:t>Les êtres vivants constitués de plusieurs cellules s’appellent 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: </a:t>
            </a:r>
            <a:r>
              <a:rPr lang="fr-FR" b="1" u="sng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Pluricellulaires 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fr-FR" b="1" dirty="0" smtClean="0">
                <a:latin typeface="Arial Narrow" panose="020B0606020202030204" pitchFamily="34" charset="0"/>
              </a:rPr>
              <a:t>(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macroscopiques </a:t>
            </a:r>
            <a:r>
              <a:rPr lang="fr-FR" b="1" dirty="0" smtClean="0">
                <a:latin typeface="Arial Narrow" panose="020B0606020202030204" pitchFamily="34" charset="0"/>
              </a:rPr>
              <a:t>=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fr-FR" b="1" dirty="0" smtClean="0">
                <a:latin typeface="Arial Narrow" panose="020B0606020202030204" pitchFamily="34" charset="0"/>
              </a:rPr>
              <a:t>visibles à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</a:t>
            </a:r>
            <a:r>
              <a:rPr lang="fr-FR" b="1" dirty="0" smtClean="0">
                <a:latin typeface="Arial Narrow" panose="020B0606020202030204" pitchFamily="34" charset="0"/>
              </a:rPr>
              <a:t>l'œil nu )</a:t>
            </a:r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 exemples : Homme , Vache , Arbres , Papillons…</a:t>
            </a:r>
          </a:p>
          <a:p>
            <a:endParaRPr lang="fr-FR" b="1" dirty="0">
              <a:latin typeface="Arial Narrow" panose="020B0606020202030204" pitchFamily="34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762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1 -</a:t>
            </a:r>
            <a:endParaRPr lang="fr-FR" b="1" dirty="0">
              <a:solidFill>
                <a:srgbClr val="C00000"/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266700" y="2616172"/>
            <a:ext cx="9410700" cy="587853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fr-FR" sz="2400" b="1" u="sng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Bilan </a:t>
            </a:r>
            <a:r>
              <a:rPr lang="fr-FR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: </a:t>
            </a:r>
            <a:r>
              <a:rPr lang="fr-FR" sz="2400" b="1" dirty="0" smtClean="0">
                <a:latin typeface="Arial Narrow" panose="020B0606020202030204" pitchFamily="34" charset="0"/>
              </a:rPr>
              <a:t>- </a:t>
            </a:r>
            <a:r>
              <a:rPr lang="fr-FR" sz="2800" b="1" dirty="0" smtClean="0">
                <a:latin typeface="Arial Narrow" panose="020B0606020202030204" pitchFamily="34" charset="0"/>
              </a:rPr>
              <a:t>L</a:t>
            </a:r>
            <a:r>
              <a:rPr lang="fr-FR" sz="2800" dirty="0" smtClean="0">
                <a:latin typeface="Arial Narrow" panose="020B0606020202030204" pitchFamily="34" charset="0"/>
              </a:rPr>
              <a:t>e milieu naturel est un lieu de vie composé du vivant et du non vivant.  </a:t>
            </a:r>
            <a:endParaRPr lang="fr-FR" sz="2800" b="1" dirty="0" smtClean="0"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800" dirty="0" smtClean="0">
                <a:latin typeface="Arial Narrow" panose="020B0606020202030204" pitchFamily="34" charset="0"/>
              </a:rPr>
              <a:t>Chaque être vivant est adapté à son milieu naturel qui lui assure ses besoins de vie tels : la respiration ; la nourriture , la reproduction …, donc il  y a diversité des espèces d’êtres vivants (</a:t>
            </a:r>
            <a:r>
              <a:rPr lang="fr-FR" sz="2800" dirty="0" smtClean="0">
                <a:solidFill>
                  <a:srgbClr val="C00000"/>
                </a:solidFill>
                <a:latin typeface="Arial Narrow" panose="020B0606020202030204" pitchFamily="34" charset="0"/>
              </a:rPr>
              <a:t>Biodiversité) </a:t>
            </a:r>
            <a:r>
              <a:rPr lang="fr-FR" sz="2800" dirty="0" smtClean="0">
                <a:latin typeface="Arial Narrow" panose="020B0606020202030204" pitchFamily="34" charset="0"/>
              </a:rPr>
              <a:t>et diversité des milieux naturels.</a:t>
            </a:r>
          </a:p>
          <a:p>
            <a:pPr marL="342900" indent="-342900">
              <a:buFontTx/>
              <a:buChar char="-"/>
            </a:pPr>
            <a:r>
              <a:rPr lang="fr-FR" sz="2800" dirty="0" smtClean="0">
                <a:latin typeface="Arial Narrow" panose="020B0606020202030204" pitchFamily="34" charset="0"/>
              </a:rPr>
              <a:t>Tout les êtres vivants ( animales, végétales, bactéries… ) ont un point commun qui constitue l’unité de base ( de structure )  nommée :</a:t>
            </a:r>
            <a:r>
              <a:rPr lang="fr-FR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 Cellule  </a:t>
            </a:r>
          </a:p>
          <a:p>
            <a:pPr marL="342900" indent="-342900">
              <a:buFontTx/>
              <a:buChar char="-"/>
            </a:pPr>
            <a:r>
              <a:rPr lang="fr-FR" sz="28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La cellule </a:t>
            </a:r>
            <a:r>
              <a:rPr lang="fr-FR" sz="2800" dirty="0" smtClean="0">
                <a:latin typeface="Arial Narrow" panose="020B0606020202030204" pitchFamily="34" charset="0"/>
              </a:rPr>
              <a:t>est constituée de :</a:t>
            </a:r>
            <a:endParaRPr lang="fr-FR" sz="2800" dirty="0" smtClean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* Noyau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* Cytoplasme</a:t>
            </a:r>
          </a:p>
          <a:p>
            <a:pPr marL="342900" indent="-342900">
              <a:buFontTx/>
              <a:buChar char="-"/>
            </a:pPr>
            <a:r>
              <a:rPr lang="fr-FR" sz="2400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* Membrane cytoplasmique</a:t>
            </a:r>
          </a:p>
          <a:p>
            <a:endParaRPr lang="fr-FR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0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200"/>
            <a:ext cx="9829800" cy="66294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Narrow" panose="020B0606020202030204" pitchFamily="34" charset="0"/>
              </a:rPr>
              <a:t>Faire Activité 2 page 15 </a:t>
            </a:r>
          </a:p>
          <a:p>
            <a:pPr algn="ctr"/>
            <a:r>
              <a:rPr lang="fr-FR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Narrow" panose="020B0606020202030204" pitchFamily="34" charset="0"/>
              </a:rPr>
              <a:t>De </a:t>
            </a:r>
          </a:p>
          <a:p>
            <a:pPr algn="ctr"/>
            <a:r>
              <a:rPr lang="fr-FR" sz="60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  <a:latin typeface="Arial Narrow" panose="020B0606020202030204" pitchFamily="34" charset="0"/>
              </a:rPr>
              <a:t>L’Univers Plus documents</a:t>
            </a:r>
            <a:endParaRPr lang="fr-FR" sz="60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7884" y="153161"/>
            <a:ext cx="9730231" cy="1908215"/>
          </a:xfrm>
          <a:solidFill>
            <a:schemeClr val="bg2"/>
          </a:solidFill>
        </p:spPr>
        <p:txBody>
          <a:bodyPr/>
          <a:lstStyle/>
          <a:p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sz="440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MILIEUX </a:t>
            </a:r>
            <a:r>
              <a:rPr lang="fr-FR" sz="4400" smtClean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 AERIEN </a:t>
            </a:r>
            <a:r>
              <a:rPr lang="fr-FR" sz="4400" dirty="0" smtClean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S </a:t>
            </a:r>
            <a:r>
              <a:rPr lang="fr-FR" sz="44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( TERRESTRES )</a:t>
            </a:r>
            <a:br>
              <a:rPr lang="fr-FR" sz="4400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fr-FR" sz="4400" dirty="0" smtClean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/>
            </a:r>
            <a:br>
              <a:rPr lang="fr-FR" sz="4400" dirty="0" smtClean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fr-FR" dirty="0"/>
              <a:t> </a:t>
            </a:r>
            <a:endParaRPr lang="fr-FR" sz="4400" dirty="0">
              <a:solidFill>
                <a:srgbClr val="FF0000"/>
              </a:solidFill>
            </a:endParaRP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0"/>
            <a:ext cx="5029200" cy="6553200"/>
          </a:xfrm>
        </p:spPr>
      </p:pic>
      <p:pic>
        <p:nvPicPr>
          <p:cNvPr id="10" name="Espace réservé du contenu 9"/>
          <p:cNvPicPr>
            <a:picLocks noGrp="1" noChangeAspect="1"/>
          </p:cNvPicPr>
          <p:nvPr>
            <p:ph sz="half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762000"/>
            <a:ext cx="4800600" cy="6553200"/>
          </a:xfrm>
        </p:spPr>
      </p:pic>
    </p:spTree>
    <p:extLst>
      <p:ext uri="{BB962C8B-B14F-4D97-AF65-F5344CB8AC3E}">
        <p14:creationId xmlns:p14="http://schemas.microsoft.com/office/powerpoint/2010/main" val="2280712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53160"/>
            <a:ext cx="9818115" cy="830997"/>
          </a:xfrm>
          <a:blipFill>
            <a:blip r:embed="rId2"/>
            <a:tile tx="0" ty="0" sx="100000" sy="100000" flip="none" algn="tl"/>
          </a:blip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fr-FR" sz="54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fr-FR" sz="5400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MILEUX  AQUATIQUES</a:t>
            </a:r>
            <a:endParaRPr lang="fr-FR" sz="5400" dirty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495802" y="1447798"/>
            <a:ext cx="5867397" cy="4952998"/>
          </a:xfrm>
        </p:spPr>
      </p:pic>
      <p:pic>
        <p:nvPicPr>
          <p:cNvPr id="11" name="Espace réservé du contenu 10"/>
          <p:cNvPicPr>
            <a:picLocks noGrp="1" noChangeAspect="1"/>
          </p:cNvPicPr>
          <p:nvPr>
            <p:ph sz="half" idx="3"/>
          </p:nvPr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4876800" cy="5791200"/>
          </a:xfrm>
        </p:spPr>
      </p:pic>
    </p:spTree>
    <p:extLst>
      <p:ext uri="{BB962C8B-B14F-4D97-AF65-F5344CB8AC3E}">
        <p14:creationId xmlns:p14="http://schemas.microsoft.com/office/powerpoint/2010/main" val="352673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243" y="1676400"/>
            <a:ext cx="2808605" cy="1091184"/>
          </a:xfrm>
          <a:custGeom>
            <a:avLst/>
            <a:gdLst/>
            <a:ahLst/>
            <a:cxnLst/>
            <a:rect l="l" t="t" r="r" b="b"/>
            <a:pathLst>
              <a:path w="2808605" h="1008380">
                <a:moveTo>
                  <a:pt x="2304313" y="0"/>
                </a:moveTo>
                <a:lnTo>
                  <a:pt x="0" y="0"/>
                </a:lnTo>
                <a:lnTo>
                  <a:pt x="0" y="1008126"/>
                </a:lnTo>
                <a:lnTo>
                  <a:pt x="2304313" y="1008126"/>
                </a:lnTo>
                <a:lnTo>
                  <a:pt x="2808249" y="504063"/>
                </a:lnTo>
                <a:lnTo>
                  <a:pt x="2304313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81074" y="2895085"/>
            <a:ext cx="2808605" cy="1214502"/>
          </a:xfrm>
          <a:custGeom>
            <a:avLst/>
            <a:gdLst/>
            <a:ahLst/>
            <a:cxnLst/>
            <a:rect l="l" t="t" r="r" b="b"/>
            <a:pathLst>
              <a:path w="2808605" h="1008379">
                <a:moveTo>
                  <a:pt x="2304313" y="0"/>
                </a:moveTo>
                <a:lnTo>
                  <a:pt x="0" y="0"/>
                </a:lnTo>
                <a:lnTo>
                  <a:pt x="0" y="1007998"/>
                </a:lnTo>
                <a:lnTo>
                  <a:pt x="2304313" y="1007998"/>
                </a:lnTo>
                <a:lnTo>
                  <a:pt x="2808249" y="503935"/>
                </a:lnTo>
                <a:lnTo>
                  <a:pt x="230431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74241" y="4269948"/>
            <a:ext cx="2808605" cy="1122201"/>
          </a:xfrm>
          <a:custGeom>
            <a:avLst/>
            <a:gdLst/>
            <a:ahLst/>
            <a:cxnLst/>
            <a:rect l="l" t="t" r="r" b="b"/>
            <a:pathLst>
              <a:path w="2808605" h="1008379">
                <a:moveTo>
                  <a:pt x="2304313" y="0"/>
                </a:moveTo>
                <a:lnTo>
                  <a:pt x="0" y="0"/>
                </a:lnTo>
                <a:lnTo>
                  <a:pt x="0" y="1007999"/>
                </a:lnTo>
                <a:lnTo>
                  <a:pt x="2304313" y="1007999"/>
                </a:lnTo>
                <a:lnTo>
                  <a:pt x="2808249" y="503936"/>
                </a:lnTo>
                <a:lnTo>
                  <a:pt x="2304313" y="0"/>
                </a:lnTo>
                <a:close/>
              </a:path>
            </a:pathLst>
          </a:custGeom>
          <a:solidFill>
            <a:srgbClr val="F1B9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4242" y="5683498"/>
            <a:ext cx="2808605" cy="1131384"/>
          </a:xfrm>
          <a:custGeom>
            <a:avLst/>
            <a:gdLst/>
            <a:ahLst/>
            <a:cxnLst/>
            <a:rect l="l" t="t" r="r" b="b"/>
            <a:pathLst>
              <a:path w="2808605" h="1008379">
                <a:moveTo>
                  <a:pt x="2304313" y="0"/>
                </a:moveTo>
                <a:lnTo>
                  <a:pt x="0" y="0"/>
                </a:lnTo>
                <a:lnTo>
                  <a:pt x="0" y="1008164"/>
                </a:lnTo>
                <a:lnTo>
                  <a:pt x="2304313" y="1008164"/>
                </a:lnTo>
                <a:lnTo>
                  <a:pt x="2808249" y="504113"/>
                </a:lnTo>
                <a:lnTo>
                  <a:pt x="2304313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33958" y="1622044"/>
            <a:ext cx="2285442" cy="52958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CHAPITRE  </a:t>
            </a:r>
            <a:r>
              <a:rPr sz="3200" b="1" dirty="0" smtClean="0">
                <a:solidFill>
                  <a:srgbClr val="FFFFFF"/>
                </a:solidFill>
                <a:latin typeface="Book Antiqua"/>
                <a:cs typeface="Book Antiqua"/>
              </a:rPr>
              <a:t>2</a:t>
            </a:r>
            <a:endParaRPr lang="fr-FR" sz="3200" b="1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marL="19050" marR="5080" algn="ctr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Book Antiqua"/>
              <a:cs typeface="Book Antiqua"/>
            </a:endParaRPr>
          </a:p>
          <a:p>
            <a:pPr marL="19050" marR="5080" algn="ctr">
              <a:spcBef>
                <a:spcPts val="575"/>
              </a:spcBef>
            </a:pPr>
            <a:r>
              <a:rPr sz="3200" b="1" spc="-5" dirty="0">
                <a:solidFill>
                  <a:srgbClr val="FFFFFF"/>
                </a:solidFill>
                <a:latin typeface="Book Antiqua"/>
                <a:cs typeface="Book Antiqua"/>
              </a:rPr>
              <a:t>CHAPITRE  </a:t>
            </a:r>
            <a:r>
              <a:rPr sz="3200" b="1" dirty="0">
                <a:solidFill>
                  <a:srgbClr val="FFFFFF"/>
                </a:solidFill>
                <a:latin typeface="Book Antiqua"/>
                <a:cs typeface="Book Antiqua"/>
              </a:rPr>
              <a:t>3  </a:t>
            </a:r>
            <a:r>
              <a:rPr sz="3200" b="1" dirty="0" smtClean="0">
                <a:solidFill>
                  <a:srgbClr val="FFFFFF"/>
                </a:solidFill>
                <a:latin typeface="Book Antiqua"/>
                <a:cs typeface="Book Antiqua"/>
              </a:rPr>
              <a:t>      </a:t>
            </a:r>
            <a:endParaRPr lang="fr-FR" sz="3200" b="1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marL="19050" marR="5080" algn="ctr">
              <a:spcBef>
                <a:spcPts val="575"/>
              </a:spcBef>
            </a:pPr>
            <a:r>
              <a:rPr sz="32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CHAPITRE</a:t>
            </a:r>
            <a:endParaRPr sz="3200" dirty="0">
              <a:latin typeface="Book Antiqua"/>
              <a:cs typeface="Book Antiqua"/>
            </a:endParaRPr>
          </a:p>
          <a:p>
            <a:pPr marL="4445" algn="ctr">
              <a:lnSpc>
                <a:spcPct val="100000"/>
              </a:lnSpc>
            </a:pPr>
            <a:r>
              <a:rPr sz="3200" b="1" dirty="0" smtClean="0">
                <a:solidFill>
                  <a:srgbClr val="FFFFFF"/>
                </a:solidFill>
                <a:latin typeface="Book Antiqua"/>
                <a:cs typeface="Book Antiqua"/>
              </a:rPr>
              <a:t>4</a:t>
            </a:r>
            <a:endParaRPr lang="fr-FR" sz="3200" b="1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marL="4445" algn="ctr">
              <a:lnSpc>
                <a:spcPct val="100000"/>
              </a:lnSpc>
            </a:pPr>
            <a:endParaRPr sz="3200" dirty="0">
              <a:latin typeface="Book Antiqua"/>
              <a:cs typeface="Book Antiqua"/>
            </a:endParaRPr>
          </a:p>
          <a:p>
            <a:pPr marL="12700" marR="13335" algn="ctr">
              <a:lnSpc>
                <a:spcPct val="100000"/>
              </a:lnSpc>
              <a:spcBef>
                <a:spcPts val="825"/>
              </a:spcBef>
            </a:pPr>
            <a:r>
              <a:rPr sz="3200" b="1" spc="-5" dirty="0">
                <a:solidFill>
                  <a:srgbClr val="FFFFFF"/>
                </a:solidFill>
                <a:latin typeface="Book Antiqua"/>
                <a:cs typeface="Book Antiqua"/>
              </a:rPr>
              <a:t>CHAPITRE  </a:t>
            </a:r>
            <a:r>
              <a:rPr sz="3200" b="1" dirty="0">
                <a:solidFill>
                  <a:srgbClr val="FFFFFF"/>
                </a:solidFill>
                <a:latin typeface="Book Antiqua"/>
                <a:cs typeface="Book Antiqua"/>
              </a:rPr>
              <a:t>5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91586" y="1763522"/>
            <a:ext cx="6435725" cy="1004062"/>
          </a:xfrm>
          <a:custGeom>
            <a:avLst/>
            <a:gdLst/>
            <a:ahLst/>
            <a:cxnLst/>
            <a:rect l="l" t="t" r="r" b="b"/>
            <a:pathLst>
              <a:path w="6435725" h="1010919">
                <a:moveTo>
                  <a:pt x="6266815" y="0"/>
                </a:moveTo>
                <a:lnTo>
                  <a:pt x="168401" y="0"/>
                </a:ln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1"/>
                </a:lnTo>
                <a:lnTo>
                  <a:pt x="0" y="842009"/>
                </a:lnTo>
                <a:lnTo>
                  <a:pt x="6018" y="886763"/>
                </a:lnTo>
                <a:lnTo>
                  <a:pt x="23001" y="926987"/>
                </a:lnTo>
                <a:lnTo>
                  <a:pt x="49339" y="961072"/>
                </a:lnTo>
                <a:lnTo>
                  <a:pt x="83424" y="987410"/>
                </a:lnTo>
                <a:lnTo>
                  <a:pt x="123648" y="1004393"/>
                </a:lnTo>
                <a:lnTo>
                  <a:pt x="168401" y="1010412"/>
                </a:lnTo>
                <a:lnTo>
                  <a:pt x="6266815" y="1010412"/>
                </a:lnTo>
                <a:lnTo>
                  <a:pt x="6311568" y="1004393"/>
                </a:lnTo>
                <a:lnTo>
                  <a:pt x="6351792" y="987410"/>
                </a:lnTo>
                <a:lnTo>
                  <a:pt x="6385877" y="961072"/>
                </a:lnTo>
                <a:lnTo>
                  <a:pt x="6412215" y="926987"/>
                </a:lnTo>
                <a:lnTo>
                  <a:pt x="6429198" y="886763"/>
                </a:lnTo>
                <a:lnTo>
                  <a:pt x="6435217" y="842009"/>
                </a:lnTo>
                <a:lnTo>
                  <a:pt x="6435217" y="168401"/>
                </a:lnTo>
                <a:lnTo>
                  <a:pt x="6429198" y="123648"/>
                </a:lnTo>
                <a:lnTo>
                  <a:pt x="6412215" y="83424"/>
                </a:lnTo>
                <a:lnTo>
                  <a:pt x="6385877" y="49339"/>
                </a:lnTo>
                <a:lnTo>
                  <a:pt x="6351792" y="23001"/>
                </a:lnTo>
                <a:lnTo>
                  <a:pt x="6311568" y="6018"/>
                </a:lnTo>
                <a:lnTo>
                  <a:pt x="6266815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456687" y="2029460"/>
            <a:ext cx="61690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La </a:t>
            </a:r>
            <a:r>
              <a:rPr sz="2800" b="1" dirty="0">
                <a:solidFill>
                  <a:srgbClr val="FFFFFF"/>
                </a:solidFill>
                <a:latin typeface="Book Antiqua"/>
                <a:cs typeface="Book Antiqua"/>
              </a:rPr>
              <a:t>respiration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dans différents</a:t>
            </a:r>
            <a:r>
              <a:rPr sz="2800" b="1" spc="-2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milieux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307588" y="2896917"/>
            <a:ext cx="6435725" cy="1220116"/>
          </a:xfrm>
          <a:custGeom>
            <a:avLst/>
            <a:gdLst/>
            <a:ahLst/>
            <a:cxnLst/>
            <a:rect l="l" t="t" r="r" b="b"/>
            <a:pathLst>
              <a:path w="6435725" h="1010285">
                <a:moveTo>
                  <a:pt x="6266815" y="0"/>
                </a:moveTo>
                <a:lnTo>
                  <a:pt x="168401" y="0"/>
                </a:lnTo>
                <a:lnTo>
                  <a:pt x="123648" y="6009"/>
                </a:lnTo>
                <a:lnTo>
                  <a:pt x="83424" y="22972"/>
                </a:lnTo>
                <a:lnTo>
                  <a:pt x="49339" y="49291"/>
                </a:lnTo>
                <a:lnTo>
                  <a:pt x="23001" y="83368"/>
                </a:lnTo>
                <a:lnTo>
                  <a:pt x="6018" y="123604"/>
                </a:lnTo>
                <a:lnTo>
                  <a:pt x="0" y="168401"/>
                </a:lnTo>
                <a:lnTo>
                  <a:pt x="0" y="841882"/>
                </a:lnTo>
                <a:lnTo>
                  <a:pt x="6018" y="886636"/>
                </a:lnTo>
                <a:lnTo>
                  <a:pt x="23001" y="926860"/>
                </a:lnTo>
                <a:lnTo>
                  <a:pt x="49339" y="960945"/>
                </a:lnTo>
                <a:lnTo>
                  <a:pt x="83424" y="987283"/>
                </a:lnTo>
                <a:lnTo>
                  <a:pt x="123648" y="1004266"/>
                </a:lnTo>
                <a:lnTo>
                  <a:pt x="168401" y="1010284"/>
                </a:lnTo>
                <a:lnTo>
                  <a:pt x="6266815" y="1010284"/>
                </a:lnTo>
                <a:lnTo>
                  <a:pt x="6311568" y="1004266"/>
                </a:lnTo>
                <a:lnTo>
                  <a:pt x="6351792" y="987283"/>
                </a:lnTo>
                <a:lnTo>
                  <a:pt x="6385877" y="960945"/>
                </a:lnTo>
                <a:lnTo>
                  <a:pt x="6412215" y="926860"/>
                </a:lnTo>
                <a:lnTo>
                  <a:pt x="6429198" y="886636"/>
                </a:lnTo>
                <a:lnTo>
                  <a:pt x="6435217" y="841882"/>
                </a:lnTo>
                <a:lnTo>
                  <a:pt x="6435217" y="168401"/>
                </a:lnTo>
                <a:lnTo>
                  <a:pt x="6429198" y="123604"/>
                </a:lnTo>
                <a:lnTo>
                  <a:pt x="6412215" y="83368"/>
                </a:lnTo>
                <a:lnTo>
                  <a:pt x="6385877" y="49291"/>
                </a:lnTo>
                <a:lnTo>
                  <a:pt x="6351792" y="22972"/>
                </a:lnTo>
                <a:lnTo>
                  <a:pt x="6311568" y="6009"/>
                </a:lnTo>
                <a:lnTo>
                  <a:pt x="626681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43478" y="3254048"/>
            <a:ext cx="616902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L’alimentation</a:t>
            </a:r>
            <a:r>
              <a:rPr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lang="fr-FR"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800" b="1" spc="-5" dirty="0" err="1" smtClean="0">
                <a:solidFill>
                  <a:srgbClr val="FFFFFF"/>
                </a:solidFill>
                <a:latin typeface="Book Antiqua"/>
                <a:cs typeface="Book Antiqua"/>
              </a:rPr>
              <a:t>che</a:t>
            </a:r>
            <a:r>
              <a:rPr lang="fr-FR"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z</a:t>
            </a:r>
            <a:r>
              <a:rPr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800" b="1" dirty="0">
                <a:solidFill>
                  <a:srgbClr val="FFFFFF"/>
                </a:solidFill>
                <a:latin typeface="Book Antiqua"/>
                <a:cs typeface="Book Antiqua"/>
              </a:rPr>
              <a:t>les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êtres</a:t>
            </a:r>
            <a:r>
              <a:rPr sz="2800" b="1" spc="5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vivants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329178" y="4269949"/>
            <a:ext cx="6435090" cy="1216452"/>
          </a:xfrm>
          <a:custGeom>
            <a:avLst/>
            <a:gdLst/>
            <a:ahLst/>
            <a:cxnLst/>
            <a:rect l="l" t="t" r="r" b="b"/>
            <a:pathLst>
              <a:path w="6435090" h="1010285">
                <a:moveTo>
                  <a:pt x="6266688" y="0"/>
                </a:moveTo>
                <a:lnTo>
                  <a:pt x="168275" y="0"/>
                </a:lnTo>
                <a:lnTo>
                  <a:pt x="123531" y="6008"/>
                </a:lnTo>
                <a:lnTo>
                  <a:pt x="83330" y="22968"/>
                </a:lnTo>
                <a:lnTo>
                  <a:pt x="49275" y="49276"/>
                </a:lnTo>
                <a:lnTo>
                  <a:pt x="22968" y="83330"/>
                </a:lnTo>
                <a:lnTo>
                  <a:pt x="6008" y="123531"/>
                </a:lnTo>
                <a:lnTo>
                  <a:pt x="0" y="168275"/>
                </a:lnTo>
                <a:lnTo>
                  <a:pt x="0" y="841883"/>
                </a:lnTo>
                <a:lnTo>
                  <a:pt x="6008" y="886636"/>
                </a:lnTo>
                <a:lnTo>
                  <a:pt x="22968" y="926860"/>
                </a:lnTo>
                <a:lnTo>
                  <a:pt x="49275" y="960945"/>
                </a:lnTo>
                <a:lnTo>
                  <a:pt x="83330" y="987283"/>
                </a:lnTo>
                <a:lnTo>
                  <a:pt x="123531" y="1004266"/>
                </a:lnTo>
                <a:lnTo>
                  <a:pt x="168275" y="1010285"/>
                </a:lnTo>
                <a:lnTo>
                  <a:pt x="6266688" y="1010285"/>
                </a:lnTo>
                <a:lnTo>
                  <a:pt x="6311485" y="1004266"/>
                </a:lnTo>
                <a:lnTo>
                  <a:pt x="6351721" y="987283"/>
                </a:lnTo>
                <a:lnTo>
                  <a:pt x="6385798" y="960945"/>
                </a:lnTo>
                <a:lnTo>
                  <a:pt x="6412117" y="926860"/>
                </a:lnTo>
                <a:lnTo>
                  <a:pt x="6429080" y="886636"/>
                </a:lnTo>
                <a:lnTo>
                  <a:pt x="6435090" y="841883"/>
                </a:lnTo>
                <a:lnTo>
                  <a:pt x="6435090" y="168275"/>
                </a:lnTo>
                <a:lnTo>
                  <a:pt x="6429080" y="123531"/>
                </a:lnTo>
                <a:lnTo>
                  <a:pt x="6412117" y="83330"/>
                </a:lnTo>
                <a:lnTo>
                  <a:pt x="6385798" y="49276"/>
                </a:lnTo>
                <a:lnTo>
                  <a:pt x="6351721" y="22968"/>
                </a:lnTo>
                <a:lnTo>
                  <a:pt x="6311485" y="6008"/>
                </a:lnTo>
                <a:lnTo>
                  <a:pt x="6266688" y="0"/>
                </a:lnTo>
                <a:close/>
              </a:path>
            </a:pathLst>
          </a:custGeom>
          <a:solidFill>
            <a:srgbClr val="F1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29178" y="5683498"/>
            <a:ext cx="6435090" cy="1131384"/>
          </a:xfrm>
          <a:custGeom>
            <a:avLst/>
            <a:gdLst/>
            <a:ahLst/>
            <a:cxnLst/>
            <a:rect l="l" t="t" r="r" b="b"/>
            <a:pathLst>
              <a:path w="6435090" h="1010285">
                <a:moveTo>
                  <a:pt x="6266688" y="0"/>
                </a:moveTo>
                <a:lnTo>
                  <a:pt x="168275" y="0"/>
                </a:lnTo>
                <a:lnTo>
                  <a:pt x="123531" y="6008"/>
                </a:lnTo>
                <a:lnTo>
                  <a:pt x="83330" y="22968"/>
                </a:lnTo>
                <a:lnTo>
                  <a:pt x="49275" y="49275"/>
                </a:lnTo>
                <a:lnTo>
                  <a:pt x="22968" y="83330"/>
                </a:lnTo>
                <a:lnTo>
                  <a:pt x="6008" y="123531"/>
                </a:lnTo>
                <a:lnTo>
                  <a:pt x="0" y="168274"/>
                </a:lnTo>
                <a:lnTo>
                  <a:pt x="0" y="841870"/>
                </a:lnTo>
                <a:lnTo>
                  <a:pt x="6008" y="886630"/>
                </a:lnTo>
                <a:lnTo>
                  <a:pt x="22968" y="926852"/>
                </a:lnTo>
                <a:lnTo>
                  <a:pt x="49275" y="960929"/>
                </a:lnTo>
                <a:lnTo>
                  <a:pt x="83330" y="987258"/>
                </a:lnTo>
                <a:lnTo>
                  <a:pt x="123531" y="1004232"/>
                </a:lnTo>
                <a:lnTo>
                  <a:pt x="168275" y="1010246"/>
                </a:lnTo>
                <a:lnTo>
                  <a:pt x="6266688" y="1010246"/>
                </a:lnTo>
                <a:lnTo>
                  <a:pt x="6311485" y="1004232"/>
                </a:lnTo>
                <a:lnTo>
                  <a:pt x="6351721" y="987258"/>
                </a:lnTo>
                <a:lnTo>
                  <a:pt x="6385798" y="960929"/>
                </a:lnTo>
                <a:lnTo>
                  <a:pt x="6412117" y="926852"/>
                </a:lnTo>
                <a:lnTo>
                  <a:pt x="6429080" y="886630"/>
                </a:lnTo>
                <a:lnTo>
                  <a:pt x="6435090" y="841870"/>
                </a:lnTo>
                <a:lnTo>
                  <a:pt x="6435090" y="168274"/>
                </a:lnTo>
                <a:lnTo>
                  <a:pt x="6429080" y="123531"/>
                </a:lnTo>
                <a:lnTo>
                  <a:pt x="6412117" y="83330"/>
                </a:lnTo>
                <a:lnTo>
                  <a:pt x="6385798" y="49275"/>
                </a:lnTo>
                <a:lnTo>
                  <a:pt x="6351721" y="22968"/>
                </a:lnTo>
                <a:lnTo>
                  <a:pt x="6311485" y="6008"/>
                </a:lnTo>
                <a:lnTo>
                  <a:pt x="6266688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431286" y="4496626"/>
            <a:ext cx="6188330" cy="2192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9900" algn="ctr">
              <a:spcBef>
                <a:spcPts val="95"/>
              </a:spcBef>
            </a:pP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Les </a:t>
            </a:r>
            <a:r>
              <a:rPr sz="2800" b="1" dirty="0">
                <a:solidFill>
                  <a:srgbClr val="FFFFFF"/>
                </a:solidFill>
                <a:latin typeface="Book Antiqua"/>
                <a:cs typeface="Book Antiqua"/>
              </a:rPr>
              <a:t>relations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trophiques dans un  milieu</a:t>
            </a:r>
            <a:r>
              <a:rPr sz="2800" b="1" spc="-1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800" b="1" dirty="0" smtClean="0">
                <a:solidFill>
                  <a:srgbClr val="FFFFFF"/>
                </a:solidFill>
                <a:latin typeface="Book Antiqua"/>
                <a:cs typeface="Book Antiqua"/>
              </a:rPr>
              <a:t>naturel</a:t>
            </a:r>
            <a:endParaRPr lang="fr-FR" sz="2800" b="1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marL="12700" marR="469900" algn="ctr">
              <a:spcBef>
                <a:spcPts val="95"/>
              </a:spcBef>
            </a:pPr>
            <a:endParaRPr lang="fr-FR" sz="2800" b="1" dirty="0" smtClean="0">
              <a:solidFill>
                <a:srgbClr val="FFFFFF"/>
              </a:solidFill>
              <a:latin typeface="Book Antiqua"/>
              <a:cs typeface="Book Antiqua"/>
            </a:endParaRPr>
          </a:p>
          <a:p>
            <a:pPr marL="12700" marR="469900" algn="ctr">
              <a:spcBef>
                <a:spcPts val="95"/>
              </a:spcBef>
            </a:pPr>
            <a:r>
              <a:rPr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La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classification des </a:t>
            </a:r>
            <a:r>
              <a:rPr sz="2800" b="1" dirty="0">
                <a:solidFill>
                  <a:srgbClr val="FFFFFF"/>
                </a:solidFill>
                <a:latin typeface="Book Antiqua"/>
                <a:cs typeface="Book Antiqua"/>
              </a:rPr>
              <a:t>êtres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vivants et  </a:t>
            </a:r>
            <a:r>
              <a:rPr sz="2800" b="1" dirty="0">
                <a:solidFill>
                  <a:srgbClr val="FFFFFF"/>
                </a:solidFill>
                <a:latin typeface="Book Antiqua"/>
                <a:cs typeface="Book Antiqua"/>
              </a:rPr>
              <a:t>les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équilibres</a:t>
            </a:r>
            <a:r>
              <a:rPr sz="2800" b="1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800" b="1" spc="-5" dirty="0">
                <a:solidFill>
                  <a:srgbClr val="FFFFFF"/>
                </a:solidFill>
                <a:latin typeface="Book Antiqua"/>
                <a:cs typeface="Book Antiqua"/>
              </a:rPr>
              <a:t>naturels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43762" y="488459"/>
            <a:ext cx="2808605" cy="1008380"/>
          </a:xfrm>
          <a:custGeom>
            <a:avLst/>
            <a:gdLst/>
            <a:ahLst/>
            <a:cxnLst/>
            <a:rect l="l" t="t" r="r" b="b"/>
            <a:pathLst>
              <a:path w="2808605" h="1008380">
                <a:moveTo>
                  <a:pt x="2304313" y="0"/>
                </a:moveTo>
                <a:lnTo>
                  <a:pt x="0" y="0"/>
                </a:lnTo>
                <a:lnTo>
                  <a:pt x="0" y="1008126"/>
                </a:lnTo>
                <a:lnTo>
                  <a:pt x="2304313" y="1008126"/>
                </a:lnTo>
                <a:lnTo>
                  <a:pt x="2808249" y="504063"/>
                </a:lnTo>
                <a:lnTo>
                  <a:pt x="230431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0494" y="487506"/>
            <a:ext cx="2808605" cy="1008380"/>
          </a:xfrm>
          <a:custGeom>
            <a:avLst/>
            <a:gdLst/>
            <a:ahLst/>
            <a:cxnLst/>
            <a:rect l="l" t="t" r="r" b="b"/>
            <a:pathLst>
              <a:path w="2808605" h="1008380">
                <a:moveTo>
                  <a:pt x="0" y="0"/>
                </a:moveTo>
                <a:lnTo>
                  <a:pt x="2304313" y="0"/>
                </a:lnTo>
                <a:lnTo>
                  <a:pt x="2808249" y="504063"/>
                </a:lnTo>
                <a:lnTo>
                  <a:pt x="2304313" y="1008126"/>
                </a:lnTo>
                <a:lnTo>
                  <a:pt x="0" y="10081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2D0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319378" y="495445"/>
            <a:ext cx="2375434" cy="100139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3335" rIns="0" bIns="0" rtlCol="0">
            <a:spAutoFit/>
          </a:bodyPr>
          <a:lstStyle/>
          <a:p>
            <a:pPr marL="995044" marR="5080" indent="-982980">
              <a:lnSpc>
                <a:spcPct val="100000"/>
              </a:lnSpc>
              <a:spcBef>
                <a:spcPts val="105"/>
              </a:spcBef>
            </a:pPr>
            <a:r>
              <a:rPr sz="3200" i="0" u="none" spc="-5" dirty="0">
                <a:solidFill>
                  <a:srgbClr val="FFFFFF"/>
                </a:solidFill>
                <a:latin typeface="Book Antiqua"/>
                <a:cs typeface="Book Antiqua"/>
              </a:rPr>
              <a:t>CHAPITRE  </a:t>
            </a:r>
            <a:r>
              <a:rPr sz="3200" i="0" u="none" dirty="0">
                <a:solidFill>
                  <a:srgbClr val="FFFFFF"/>
                </a:solidFill>
                <a:latin typeface="Book Antiqua"/>
                <a:cs typeface="Book Antiqua"/>
              </a:rPr>
              <a:t>1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314827" y="486554"/>
            <a:ext cx="6435725" cy="1010285"/>
          </a:xfrm>
          <a:custGeom>
            <a:avLst/>
            <a:gdLst/>
            <a:ahLst/>
            <a:cxnLst/>
            <a:rect l="l" t="t" r="r" b="b"/>
            <a:pathLst>
              <a:path w="6435725" h="1010285">
                <a:moveTo>
                  <a:pt x="6266815" y="0"/>
                </a:moveTo>
                <a:lnTo>
                  <a:pt x="168401" y="0"/>
                </a:lnTo>
                <a:lnTo>
                  <a:pt x="123648" y="6018"/>
                </a:lnTo>
                <a:lnTo>
                  <a:pt x="83424" y="23001"/>
                </a:lnTo>
                <a:lnTo>
                  <a:pt x="49339" y="49339"/>
                </a:lnTo>
                <a:lnTo>
                  <a:pt x="23001" y="83424"/>
                </a:lnTo>
                <a:lnTo>
                  <a:pt x="6018" y="123648"/>
                </a:lnTo>
                <a:lnTo>
                  <a:pt x="0" y="168402"/>
                </a:lnTo>
                <a:lnTo>
                  <a:pt x="0" y="841883"/>
                </a:lnTo>
                <a:lnTo>
                  <a:pt x="6018" y="886680"/>
                </a:lnTo>
                <a:lnTo>
                  <a:pt x="23001" y="926916"/>
                </a:lnTo>
                <a:lnTo>
                  <a:pt x="49339" y="960993"/>
                </a:lnTo>
                <a:lnTo>
                  <a:pt x="83424" y="987312"/>
                </a:lnTo>
                <a:lnTo>
                  <a:pt x="123648" y="1004275"/>
                </a:lnTo>
                <a:lnTo>
                  <a:pt x="168401" y="1010285"/>
                </a:lnTo>
                <a:lnTo>
                  <a:pt x="6266815" y="1010285"/>
                </a:lnTo>
                <a:lnTo>
                  <a:pt x="6311568" y="1004275"/>
                </a:lnTo>
                <a:lnTo>
                  <a:pt x="6351792" y="987312"/>
                </a:lnTo>
                <a:lnTo>
                  <a:pt x="6385877" y="960993"/>
                </a:lnTo>
                <a:lnTo>
                  <a:pt x="6412215" y="926916"/>
                </a:lnTo>
                <a:lnTo>
                  <a:pt x="6429198" y="886680"/>
                </a:lnTo>
                <a:lnTo>
                  <a:pt x="6435217" y="841883"/>
                </a:lnTo>
                <a:lnTo>
                  <a:pt x="6435217" y="168402"/>
                </a:lnTo>
                <a:lnTo>
                  <a:pt x="6429198" y="123648"/>
                </a:lnTo>
                <a:lnTo>
                  <a:pt x="6412215" y="83424"/>
                </a:lnTo>
                <a:lnTo>
                  <a:pt x="6385877" y="49339"/>
                </a:lnTo>
                <a:lnTo>
                  <a:pt x="6351792" y="23001"/>
                </a:lnTo>
                <a:lnTo>
                  <a:pt x="6311568" y="6018"/>
                </a:lnTo>
                <a:lnTo>
                  <a:pt x="6266815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443477" y="618724"/>
            <a:ext cx="6169026" cy="658514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95"/>
              </a:spcBef>
            </a:pPr>
            <a:r>
              <a:rPr lang="fr-FR"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A la d</a:t>
            </a:r>
            <a:r>
              <a:rPr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écouverte d</a:t>
            </a:r>
            <a:r>
              <a:rPr lang="fr-FR"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‘un</a:t>
            </a:r>
            <a:r>
              <a:rPr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 milieu</a:t>
            </a:r>
            <a:r>
              <a:rPr sz="2800" b="1" spc="20" dirty="0" smtClean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28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naturel</a:t>
            </a:r>
            <a:endParaRPr sz="28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6375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478" y="762508"/>
            <a:ext cx="2808605" cy="1008380"/>
          </a:xfrm>
          <a:custGeom>
            <a:avLst/>
            <a:gdLst/>
            <a:ahLst/>
            <a:cxnLst/>
            <a:rect l="l" t="t" r="r" b="b"/>
            <a:pathLst>
              <a:path w="2808605" h="1008380">
                <a:moveTo>
                  <a:pt x="2304224" y="0"/>
                </a:moveTo>
                <a:lnTo>
                  <a:pt x="0" y="0"/>
                </a:lnTo>
                <a:lnTo>
                  <a:pt x="0" y="1008126"/>
                </a:lnTo>
                <a:lnTo>
                  <a:pt x="2304224" y="1008126"/>
                </a:lnTo>
                <a:lnTo>
                  <a:pt x="2808287" y="504063"/>
                </a:lnTo>
                <a:lnTo>
                  <a:pt x="230422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72478" y="762508"/>
            <a:ext cx="2808605" cy="1008380"/>
          </a:xfrm>
          <a:custGeom>
            <a:avLst/>
            <a:gdLst/>
            <a:ahLst/>
            <a:cxnLst/>
            <a:rect l="l" t="t" r="r" b="b"/>
            <a:pathLst>
              <a:path w="2808605" h="1008380">
                <a:moveTo>
                  <a:pt x="0" y="0"/>
                </a:moveTo>
                <a:lnTo>
                  <a:pt x="2304224" y="0"/>
                </a:lnTo>
                <a:lnTo>
                  <a:pt x="2808287" y="504063"/>
                </a:lnTo>
                <a:lnTo>
                  <a:pt x="2304224" y="1008126"/>
                </a:lnTo>
                <a:lnTo>
                  <a:pt x="0" y="100812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9686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3339" y="738886"/>
            <a:ext cx="219456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5680" marR="5080" indent="-983615">
              <a:lnSpc>
                <a:spcPct val="100000"/>
              </a:lnSpc>
              <a:spcBef>
                <a:spcPts val="105"/>
              </a:spcBef>
            </a:pPr>
            <a:r>
              <a:rPr sz="3200" i="0" u="none" spc="-5" dirty="0">
                <a:solidFill>
                  <a:srgbClr val="FFFFFF"/>
                </a:solidFill>
                <a:latin typeface="Book Antiqua"/>
                <a:cs typeface="Book Antiqua"/>
              </a:rPr>
              <a:t>CHAPITRE  </a:t>
            </a:r>
            <a:r>
              <a:rPr sz="3200" i="0" u="none" dirty="0">
                <a:solidFill>
                  <a:srgbClr val="FFFFFF"/>
                </a:solidFill>
                <a:latin typeface="Book Antiqua"/>
                <a:cs typeface="Book Antiqua"/>
              </a:rPr>
              <a:t>1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6848" y="762508"/>
            <a:ext cx="6435090" cy="1009332"/>
          </a:xfrm>
          <a:custGeom>
            <a:avLst/>
            <a:gdLst/>
            <a:ahLst/>
            <a:cxnLst/>
            <a:rect l="l" t="t" r="r" b="b"/>
            <a:pathLst>
              <a:path w="6435090" h="1010285">
                <a:moveTo>
                  <a:pt x="6266687" y="0"/>
                </a:moveTo>
                <a:lnTo>
                  <a:pt x="168401" y="0"/>
                </a:lnTo>
                <a:lnTo>
                  <a:pt x="123604" y="6018"/>
                </a:lnTo>
                <a:lnTo>
                  <a:pt x="83368" y="23001"/>
                </a:lnTo>
                <a:lnTo>
                  <a:pt x="49291" y="49339"/>
                </a:lnTo>
                <a:lnTo>
                  <a:pt x="22972" y="83424"/>
                </a:lnTo>
                <a:lnTo>
                  <a:pt x="6009" y="123648"/>
                </a:lnTo>
                <a:lnTo>
                  <a:pt x="0" y="168402"/>
                </a:lnTo>
                <a:lnTo>
                  <a:pt x="0" y="841883"/>
                </a:lnTo>
                <a:lnTo>
                  <a:pt x="6009" y="886680"/>
                </a:lnTo>
                <a:lnTo>
                  <a:pt x="22972" y="926916"/>
                </a:lnTo>
                <a:lnTo>
                  <a:pt x="49291" y="960993"/>
                </a:lnTo>
                <a:lnTo>
                  <a:pt x="83368" y="987312"/>
                </a:lnTo>
                <a:lnTo>
                  <a:pt x="123604" y="1004275"/>
                </a:lnTo>
                <a:lnTo>
                  <a:pt x="168401" y="1010285"/>
                </a:lnTo>
                <a:lnTo>
                  <a:pt x="6266687" y="1010285"/>
                </a:lnTo>
                <a:lnTo>
                  <a:pt x="6311485" y="1004275"/>
                </a:lnTo>
                <a:lnTo>
                  <a:pt x="6351721" y="987312"/>
                </a:lnTo>
                <a:lnTo>
                  <a:pt x="6385798" y="960993"/>
                </a:lnTo>
                <a:lnTo>
                  <a:pt x="6412117" y="926916"/>
                </a:lnTo>
                <a:lnTo>
                  <a:pt x="6429080" y="886680"/>
                </a:lnTo>
                <a:lnTo>
                  <a:pt x="6435090" y="841883"/>
                </a:lnTo>
                <a:lnTo>
                  <a:pt x="6435090" y="168402"/>
                </a:lnTo>
                <a:lnTo>
                  <a:pt x="6429080" y="123648"/>
                </a:lnTo>
                <a:lnTo>
                  <a:pt x="6412117" y="83424"/>
                </a:lnTo>
                <a:lnTo>
                  <a:pt x="6385798" y="49339"/>
                </a:lnTo>
                <a:lnTo>
                  <a:pt x="6351721" y="23001"/>
                </a:lnTo>
                <a:lnTo>
                  <a:pt x="6311485" y="6018"/>
                </a:lnTo>
                <a:lnTo>
                  <a:pt x="6266687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236848" y="761555"/>
            <a:ext cx="6435090" cy="1010285"/>
          </a:xfrm>
          <a:custGeom>
            <a:avLst/>
            <a:gdLst/>
            <a:ahLst/>
            <a:cxnLst/>
            <a:rect l="l" t="t" r="r" b="b"/>
            <a:pathLst>
              <a:path w="6435090" h="1010285">
                <a:moveTo>
                  <a:pt x="0" y="168402"/>
                </a:moveTo>
                <a:lnTo>
                  <a:pt x="6009" y="123648"/>
                </a:lnTo>
                <a:lnTo>
                  <a:pt x="22972" y="83424"/>
                </a:lnTo>
                <a:lnTo>
                  <a:pt x="49291" y="49339"/>
                </a:lnTo>
                <a:lnTo>
                  <a:pt x="83368" y="23001"/>
                </a:lnTo>
                <a:lnTo>
                  <a:pt x="123604" y="6018"/>
                </a:lnTo>
                <a:lnTo>
                  <a:pt x="168401" y="0"/>
                </a:lnTo>
                <a:lnTo>
                  <a:pt x="6266687" y="0"/>
                </a:lnTo>
                <a:lnTo>
                  <a:pt x="6311485" y="6018"/>
                </a:lnTo>
                <a:lnTo>
                  <a:pt x="6351721" y="23001"/>
                </a:lnTo>
                <a:lnTo>
                  <a:pt x="6385798" y="49339"/>
                </a:lnTo>
                <a:lnTo>
                  <a:pt x="6412117" y="83424"/>
                </a:lnTo>
                <a:lnTo>
                  <a:pt x="6429080" y="123648"/>
                </a:lnTo>
                <a:lnTo>
                  <a:pt x="6435090" y="168402"/>
                </a:lnTo>
                <a:lnTo>
                  <a:pt x="6435090" y="841883"/>
                </a:lnTo>
                <a:lnTo>
                  <a:pt x="6429080" y="886680"/>
                </a:lnTo>
                <a:lnTo>
                  <a:pt x="6412117" y="926916"/>
                </a:lnTo>
                <a:lnTo>
                  <a:pt x="6385798" y="960993"/>
                </a:lnTo>
                <a:lnTo>
                  <a:pt x="6351721" y="987312"/>
                </a:lnTo>
                <a:lnTo>
                  <a:pt x="6311485" y="1004275"/>
                </a:lnTo>
                <a:lnTo>
                  <a:pt x="6266687" y="1010285"/>
                </a:lnTo>
                <a:lnTo>
                  <a:pt x="168401" y="1010285"/>
                </a:lnTo>
                <a:lnTo>
                  <a:pt x="123604" y="1004275"/>
                </a:lnTo>
                <a:lnTo>
                  <a:pt x="83368" y="987312"/>
                </a:lnTo>
                <a:lnTo>
                  <a:pt x="49291" y="960993"/>
                </a:lnTo>
                <a:lnTo>
                  <a:pt x="22972" y="926916"/>
                </a:lnTo>
                <a:lnTo>
                  <a:pt x="6009" y="886680"/>
                </a:lnTo>
                <a:lnTo>
                  <a:pt x="0" y="841883"/>
                </a:lnTo>
                <a:lnTo>
                  <a:pt x="0" y="168402"/>
                </a:lnTo>
                <a:close/>
              </a:path>
            </a:pathLst>
          </a:custGeom>
          <a:ln w="25400">
            <a:solidFill>
              <a:srgbClr val="9686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3336479" y="1029774"/>
            <a:ext cx="6235828" cy="4738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000" b="1" spc="-5" dirty="0">
                <a:solidFill>
                  <a:srgbClr val="FFFFFF"/>
                </a:solidFill>
                <a:latin typeface="Book Antiqua"/>
                <a:cs typeface="Book Antiqua"/>
              </a:rPr>
              <a:t>A </a:t>
            </a:r>
            <a:r>
              <a:rPr sz="3000" b="1" dirty="0">
                <a:solidFill>
                  <a:srgbClr val="FFFFFF"/>
                </a:solidFill>
                <a:latin typeface="Book Antiqua"/>
                <a:cs typeface="Book Antiqua"/>
              </a:rPr>
              <a:t>la </a:t>
            </a:r>
            <a:r>
              <a:rPr sz="3000" b="1" spc="-5" dirty="0">
                <a:solidFill>
                  <a:srgbClr val="FFFFFF"/>
                </a:solidFill>
                <a:latin typeface="Book Antiqua"/>
                <a:cs typeface="Book Antiqua"/>
              </a:rPr>
              <a:t>découverte d’un milieu</a:t>
            </a:r>
            <a:r>
              <a:rPr sz="3000" b="1" spc="30" dirty="0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sz="3000" b="1" spc="-5" dirty="0" smtClean="0">
                <a:solidFill>
                  <a:srgbClr val="FFFFFF"/>
                </a:solidFill>
                <a:latin typeface="Book Antiqua"/>
                <a:cs typeface="Book Antiqua"/>
              </a:rPr>
              <a:t>naturel</a:t>
            </a:r>
            <a:endParaRPr sz="3000" dirty="0">
              <a:latin typeface="Book Antiqua"/>
              <a:cs typeface="Book Antiqua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267423" y="2286000"/>
            <a:ext cx="2555747" cy="11430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Activité 1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36480" y="2286000"/>
            <a:ext cx="6335458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dirty="0" smtClean="0"/>
              <a:t> </a:t>
            </a:r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Diversité des êtres vivants</a:t>
            </a:r>
            <a:endParaRPr lang="fr-F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25792" y="3715512"/>
            <a:ext cx="2541943" cy="1143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Activité 2  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36479" y="3733800"/>
            <a:ext cx="6335459" cy="1143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Diversité des milieux naturels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25791" y="5145024"/>
            <a:ext cx="2541943" cy="1219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Activité 3</a:t>
            </a:r>
            <a:endParaRPr lang="fr-FR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36479" y="5145024"/>
            <a:ext cx="6335458" cy="1255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La cellule </a:t>
            </a:r>
            <a:r>
              <a:rPr lang="fr-FR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Unité </a:t>
            </a:r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d’organisation de tous les êtres vivants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49" y="72389"/>
            <a:ext cx="2553335" cy="1008380"/>
          </a:xfrm>
          <a:custGeom>
            <a:avLst/>
            <a:gdLst/>
            <a:ahLst/>
            <a:cxnLst/>
            <a:rect l="l" t="t" r="r" b="b"/>
            <a:pathLst>
              <a:path w="2553335" h="1008380">
                <a:moveTo>
                  <a:pt x="2048852" y="0"/>
                </a:moveTo>
                <a:lnTo>
                  <a:pt x="0" y="0"/>
                </a:lnTo>
                <a:lnTo>
                  <a:pt x="0" y="1008125"/>
                </a:lnTo>
                <a:lnTo>
                  <a:pt x="2048852" y="1008125"/>
                </a:lnTo>
                <a:lnTo>
                  <a:pt x="2552915" y="504062"/>
                </a:lnTo>
                <a:lnTo>
                  <a:pt x="204885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76949" y="72389"/>
            <a:ext cx="2553335" cy="1008380"/>
          </a:xfrm>
          <a:custGeom>
            <a:avLst/>
            <a:gdLst/>
            <a:ahLst/>
            <a:cxnLst/>
            <a:rect l="l" t="t" r="r" b="b"/>
            <a:pathLst>
              <a:path w="2553335" h="1008380">
                <a:moveTo>
                  <a:pt x="0" y="0"/>
                </a:moveTo>
                <a:lnTo>
                  <a:pt x="2048852" y="0"/>
                </a:lnTo>
                <a:lnTo>
                  <a:pt x="2552915" y="504062"/>
                </a:lnTo>
                <a:lnTo>
                  <a:pt x="2048852" y="1008125"/>
                </a:lnTo>
                <a:lnTo>
                  <a:pt x="0" y="1008125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25400">
            <a:solidFill>
              <a:srgbClr val="968648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08228" y="373202"/>
            <a:ext cx="1838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CHAPITRE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1213484"/>
            <a:ext cx="9750426" cy="135742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3715" marR="116839" indent="-457200">
              <a:lnSpc>
                <a:spcPct val="150000"/>
              </a:lnSpc>
              <a:spcBef>
                <a:spcPts val="390"/>
              </a:spcBef>
              <a:buFontTx/>
              <a:buChar char="-"/>
            </a:pPr>
            <a:endParaRPr lang="fr-FR" sz="2800" b="1" spc="-5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pPr marL="513715" marR="116839" indent="-457200">
              <a:lnSpc>
                <a:spcPct val="150000"/>
              </a:lnSpc>
              <a:spcBef>
                <a:spcPts val="390"/>
              </a:spcBef>
              <a:buFontTx/>
              <a:buChar char="-"/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78302" y="-37213"/>
            <a:ext cx="7227698" cy="1010919"/>
          </a:xfrm>
          <a:custGeom>
            <a:avLst/>
            <a:gdLst/>
            <a:ahLst/>
            <a:cxnLst/>
            <a:rect l="l" t="t" r="r" b="b"/>
            <a:pathLst>
              <a:path w="7059930" h="1010919">
                <a:moveTo>
                  <a:pt x="6891274" y="0"/>
                </a:moveTo>
                <a:lnTo>
                  <a:pt x="168275" y="0"/>
                </a:lnTo>
                <a:lnTo>
                  <a:pt x="123531" y="6018"/>
                </a:lnTo>
                <a:lnTo>
                  <a:pt x="83330" y="23001"/>
                </a:lnTo>
                <a:lnTo>
                  <a:pt x="49275" y="49339"/>
                </a:lnTo>
                <a:lnTo>
                  <a:pt x="22968" y="83424"/>
                </a:lnTo>
                <a:lnTo>
                  <a:pt x="6008" y="123648"/>
                </a:lnTo>
                <a:lnTo>
                  <a:pt x="0" y="168401"/>
                </a:lnTo>
                <a:lnTo>
                  <a:pt x="0" y="842010"/>
                </a:lnTo>
                <a:lnTo>
                  <a:pt x="6008" y="886763"/>
                </a:lnTo>
                <a:lnTo>
                  <a:pt x="22968" y="926987"/>
                </a:lnTo>
                <a:lnTo>
                  <a:pt x="49275" y="961072"/>
                </a:lnTo>
                <a:lnTo>
                  <a:pt x="83330" y="987410"/>
                </a:lnTo>
                <a:lnTo>
                  <a:pt x="123531" y="1004393"/>
                </a:lnTo>
                <a:lnTo>
                  <a:pt x="168275" y="1010412"/>
                </a:lnTo>
                <a:lnTo>
                  <a:pt x="6891274" y="1010412"/>
                </a:lnTo>
                <a:lnTo>
                  <a:pt x="6936027" y="1004393"/>
                </a:lnTo>
                <a:lnTo>
                  <a:pt x="6976251" y="987410"/>
                </a:lnTo>
                <a:lnTo>
                  <a:pt x="7010336" y="961072"/>
                </a:lnTo>
                <a:lnTo>
                  <a:pt x="7036674" y="926987"/>
                </a:lnTo>
                <a:lnTo>
                  <a:pt x="7053657" y="886763"/>
                </a:lnTo>
                <a:lnTo>
                  <a:pt x="7059676" y="842010"/>
                </a:lnTo>
                <a:lnTo>
                  <a:pt x="7059676" y="168401"/>
                </a:lnTo>
                <a:lnTo>
                  <a:pt x="7053657" y="123648"/>
                </a:lnTo>
                <a:lnTo>
                  <a:pt x="7036674" y="83424"/>
                </a:lnTo>
                <a:lnTo>
                  <a:pt x="7010336" y="49339"/>
                </a:lnTo>
                <a:lnTo>
                  <a:pt x="6976251" y="23001"/>
                </a:lnTo>
                <a:lnTo>
                  <a:pt x="6936027" y="6018"/>
                </a:lnTo>
                <a:lnTo>
                  <a:pt x="6891274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875914" y="198175"/>
            <a:ext cx="68592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i="0" u="none" spc="-5" dirty="0" smtClean="0">
                <a:solidFill>
                  <a:schemeClr val="bg1"/>
                </a:solidFill>
                <a:latin typeface="Book Antiqua"/>
                <a:cs typeface="Book Antiqua"/>
              </a:rPr>
              <a:t>A </a:t>
            </a:r>
            <a:r>
              <a:rPr lang="fr-FR" sz="3200" i="0" u="none" spc="-5" dirty="0" smtClean="0">
                <a:solidFill>
                  <a:schemeClr val="bg1"/>
                </a:solidFill>
                <a:latin typeface="Book Antiqua"/>
                <a:cs typeface="Book Antiqua"/>
              </a:rPr>
              <a:t>la d</a:t>
            </a:r>
            <a:r>
              <a:rPr sz="3200" i="0" u="none" spc="-5" dirty="0" smtClean="0">
                <a:solidFill>
                  <a:schemeClr val="bg1"/>
                </a:solidFill>
                <a:latin typeface="Book Antiqua"/>
                <a:cs typeface="Book Antiqua"/>
              </a:rPr>
              <a:t>écouverte </a:t>
            </a:r>
            <a:r>
              <a:rPr sz="3200" i="0" u="none" dirty="0" smtClean="0">
                <a:solidFill>
                  <a:schemeClr val="bg1"/>
                </a:solidFill>
                <a:latin typeface="Book Antiqua"/>
                <a:cs typeface="Book Antiqua"/>
              </a:rPr>
              <a:t>d</a:t>
            </a:r>
            <a:r>
              <a:rPr lang="fr-FR" sz="3200" i="0" u="none" dirty="0" smtClean="0">
                <a:solidFill>
                  <a:schemeClr val="bg1"/>
                </a:solidFill>
                <a:latin typeface="Book Antiqua"/>
                <a:cs typeface="Book Antiqua"/>
              </a:rPr>
              <a:t>‘un</a:t>
            </a:r>
            <a:r>
              <a:rPr sz="3200" i="0" u="none" dirty="0" smtClean="0">
                <a:solidFill>
                  <a:schemeClr val="bg1"/>
                </a:solidFill>
                <a:latin typeface="Book Antiqua"/>
                <a:cs typeface="Book Antiqua"/>
              </a:rPr>
              <a:t> </a:t>
            </a:r>
            <a:r>
              <a:rPr sz="3200" i="0" u="none" spc="-5" dirty="0" smtClean="0">
                <a:solidFill>
                  <a:schemeClr val="bg1"/>
                </a:solidFill>
                <a:latin typeface="Book Antiqua"/>
                <a:cs typeface="Book Antiqua"/>
              </a:rPr>
              <a:t>milieu</a:t>
            </a:r>
            <a:r>
              <a:rPr lang="fr-FR" sz="3200" i="0" u="none" spc="-5" dirty="0" smtClean="0">
                <a:solidFill>
                  <a:schemeClr val="bg1"/>
                </a:solidFill>
                <a:latin typeface="Book Antiqua"/>
                <a:cs typeface="Book Antiqua"/>
              </a:rPr>
              <a:t> </a:t>
            </a:r>
            <a:r>
              <a:rPr sz="3200" i="0" u="none" dirty="0" smtClean="0">
                <a:solidFill>
                  <a:schemeClr val="bg1"/>
                </a:solidFill>
                <a:latin typeface="Book Antiqua"/>
                <a:cs typeface="Book Antiqua"/>
              </a:rPr>
              <a:t>naturel</a:t>
            </a:r>
            <a:endParaRPr i="0" u="none" dirty="0">
              <a:solidFill>
                <a:schemeClr val="bg1"/>
              </a:solidFill>
              <a:latin typeface="Book Antiqua"/>
              <a:cs typeface="Book Antiqu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2808" y="1370578"/>
            <a:ext cx="9756357" cy="55092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3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:</a:t>
            </a:r>
          </a:p>
          <a:p>
            <a:pPr>
              <a:lnSpc>
                <a:spcPct val="150000"/>
              </a:lnSpc>
            </a:pP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Notre environnement comporte plusieurs milieux naturels différents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quoi est composé le milieu naturel 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Quelles sont les caractéristiques de chaque milieu</a:t>
            </a:r>
          </a:p>
          <a:p>
            <a:pPr>
              <a:lnSpc>
                <a:spcPct val="150000"/>
              </a:lnSpc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naturel?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Quel est le point commun à tous les êtres vivants?</a:t>
            </a:r>
          </a:p>
          <a:p>
            <a:pPr marL="457200" indent="-457200">
              <a:buFontTx/>
              <a:buChar char="-"/>
            </a:pP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4559" y="426847"/>
            <a:ext cx="2766060" cy="986155"/>
          </a:xfrm>
          <a:custGeom>
            <a:avLst/>
            <a:gdLst/>
            <a:ahLst/>
            <a:cxnLst/>
            <a:rect l="l" t="t" r="r" b="b"/>
            <a:pathLst>
              <a:path w="2766060" h="986155">
                <a:moveTo>
                  <a:pt x="2601125" y="0"/>
                </a:moveTo>
                <a:lnTo>
                  <a:pt x="164325" y="0"/>
                </a:lnTo>
                <a:lnTo>
                  <a:pt x="120641" y="5867"/>
                </a:lnTo>
                <a:lnTo>
                  <a:pt x="81387" y="22427"/>
                </a:lnTo>
                <a:lnTo>
                  <a:pt x="48129" y="48117"/>
                </a:lnTo>
                <a:lnTo>
                  <a:pt x="22435" y="81374"/>
                </a:lnTo>
                <a:lnTo>
                  <a:pt x="5869" y="120635"/>
                </a:lnTo>
                <a:lnTo>
                  <a:pt x="0" y="164337"/>
                </a:lnTo>
                <a:lnTo>
                  <a:pt x="0" y="821563"/>
                </a:lnTo>
                <a:lnTo>
                  <a:pt x="5869" y="865265"/>
                </a:lnTo>
                <a:lnTo>
                  <a:pt x="22435" y="904526"/>
                </a:lnTo>
                <a:lnTo>
                  <a:pt x="48129" y="937783"/>
                </a:lnTo>
                <a:lnTo>
                  <a:pt x="81387" y="963473"/>
                </a:lnTo>
                <a:lnTo>
                  <a:pt x="120641" y="980033"/>
                </a:lnTo>
                <a:lnTo>
                  <a:pt x="164325" y="985901"/>
                </a:lnTo>
                <a:lnTo>
                  <a:pt x="2601125" y="985901"/>
                </a:lnTo>
                <a:lnTo>
                  <a:pt x="2644827" y="980033"/>
                </a:lnTo>
                <a:lnTo>
                  <a:pt x="2684089" y="963473"/>
                </a:lnTo>
                <a:lnTo>
                  <a:pt x="2717345" y="937783"/>
                </a:lnTo>
                <a:lnTo>
                  <a:pt x="2743035" y="904526"/>
                </a:lnTo>
                <a:lnTo>
                  <a:pt x="2759595" y="865265"/>
                </a:lnTo>
                <a:lnTo>
                  <a:pt x="2765463" y="821563"/>
                </a:lnTo>
                <a:lnTo>
                  <a:pt x="2765463" y="164337"/>
                </a:lnTo>
                <a:lnTo>
                  <a:pt x="2759595" y="120635"/>
                </a:lnTo>
                <a:lnTo>
                  <a:pt x="2743035" y="81374"/>
                </a:lnTo>
                <a:lnTo>
                  <a:pt x="2717345" y="48117"/>
                </a:lnTo>
                <a:lnTo>
                  <a:pt x="2684089" y="22427"/>
                </a:lnTo>
                <a:lnTo>
                  <a:pt x="2644827" y="5867"/>
                </a:lnTo>
                <a:lnTo>
                  <a:pt x="2601125" y="0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74559" y="409397"/>
            <a:ext cx="2766060" cy="1003605"/>
          </a:xfrm>
          <a:custGeom>
            <a:avLst/>
            <a:gdLst/>
            <a:ahLst/>
            <a:cxnLst/>
            <a:rect l="l" t="t" r="r" b="b"/>
            <a:pathLst>
              <a:path w="2766060" h="986155">
                <a:moveTo>
                  <a:pt x="0" y="164337"/>
                </a:moveTo>
                <a:lnTo>
                  <a:pt x="5869" y="120635"/>
                </a:lnTo>
                <a:lnTo>
                  <a:pt x="22435" y="81374"/>
                </a:lnTo>
                <a:lnTo>
                  <a:pt x="48129" y="48117"/>
                </a:lnTo>
                <a:lnTo>
                  <a:pt x="81387" y="22427"/>
                </a:lnTo>
                <a:lnTo>
                  <a:pt x="120641" y="5867"/>
                </a:lnTo>
                <a:lnTo>
                  <a:pt x="164325" y="0"/>
                </a:lnTo>
                <a:lnTo>
                  <a:pt x="2601125" y="0"/>
                </a:lnTo>
                <a:lnTo>
                  <a:pt x="2644827" y="5867"/>
                </a:lnTo>
                <a:lnTo>
                  <a:pt x="2684089" y="22427"/>
                </a:lnTo>
                <a:lnTo>
                  <a:pt x="2717345" y="48117"/>
                </a:lnTo>
                <a:lnTo>
                  <a:pt x="2743035" y="81374"/>
                </a:lnTo>
                <a:lnTo>
                  <a:pt x="2759595" y="120635"/>
                </a:lnTo>
                <a:lnTo>
                  <a:pt x="2765463" y="164337"/>
                </a:lnTo>
                <a:lnTo>
                  <a:pt x="2765463" y="821563"/>
                </a:lnTo>
                <a:lnTo>
                  <a:pt x="2759595" y="865265"/>
                </a:lnTo>
                <a:lnTo>
                  <a:pt x="2743035" y="904526"/>
                </a:lnTo>
                <a:lnTo>
                  <a:pt x="2717345" y="937783"/>
                </a:lnTo>
                <a:lnTo>
                  <a:pt x="2684089" y="963473"/>
                </a:lnTo>
                <a:lnTo>
                  <a:pt x="2644827" y="980033"/>
                </a:lnTo>
                <a:lnTo>
                  <a:pt x="2601125" y="985901"/>
                </a:lnTo>
                <a:lnTo>
                  <a:pt x="164325" y="985901"/>
                </a:lnTo>
                <a:lnTo>
                  <a:pt x="120641" y="980033"/>
                </a:lnTo>
                <a:lnTo>
                  <a:pt x="81387" y="963473"/>
                </a:lnTo>
                <a:lnTo>
                  <a:pt x="48129" y="937783"/>
                </a:lnTo>
                <a:lnTo>
                  <a:pt x="22435" y="904526"/>
                </a:lnTo>
                <a:lnTo>
                  <a:pt x="5869" y="865265"/>
                </a:lnTo>
                <a:lnTo>
                  <a:pt x="0" y="821563"/>
                </a:lnTo>
                <a:lnTo>
                  <a:pt x="0" y="164337"/>
                </a:lnTo>
                <a:close/>
              </a:path>
            </a:pathLst>
          </a:custGeom>
          <a:ln w="25400">
            <a:solidFill>
              <a:srgbClr val="CEB86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51000" y="671017"/>
            <a:ext cx="21755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30375" algn="l"/>
                <a:tab pos="2073275" algn="l"/>
              </a:tabLst>
            </a:pPr>
            <a:r>
              <a:rPr sz="2800" b="1" spc="285" dirty="0">
                <a:solidFill>
                  <a:srgbClr val="FF0000"/>
                </a:solidFill>
                <a:latin typeface="Book Antiqua"/>
                <a:cs typeface="Book Antiqua"/>
              </a:rPr>
              <a:t>Ac</a:t>
            </a:r>
            <a:r>
              <a:rPr sz="2800" b="1" spc="295" dirty="0">
                <a:solidFill>
                  <a:srgbClr val="FF0000"/>
                </a:solidFill>
                <a:latin typeface="Book Antiqua"/>
                <a:cs typeface="Book Antiqua"/>
              </a:rPr>
              <a:t>tivit</a:t>
            </a:r>
            <a:r>
              <a:rPr sz="2800" b="1" spc="-5" dirty="0">
                <a:solidFill>
                  <a:srgbClr val="FF0000"/>
                </a:solidFill>
                <a:latin typeface="Book Antiqua"/>
                <a:cs typeface="Book Antiqua"/>
              </a:rPr>
              <a:t>é</a:t>
            </a:r>
            <a:r>
              <a:rPr sz="2800" b="1" dirty="0">
                <a:solidFill>
                  <a:srgbClr val="FF0000"/>
                </a:solidFill>
                <a:latin typeface="Book Antiqua"/>
                <a:cs typeface="Book Antiqua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Book Antiqua"/>
                <a:cs typeface="Book Antiqua"/>
              </a:rPr>
              <a:t>1</a:t>
            </a:r>
            <a:r>
              <a:rPr sz="2800" b="1" dirty="0">
                <a:solidFill>
                  <a:srgbClr val="FF0000"/>
                </a:solidFill>
                <a:latin typeface="Book Antiqua"/>
                <a:cs typeface="Book Antiqua"/>
              </a:rPr>
              <a:t>	</a:t>
            </a:r>
            <a:r>
              <a:rPr sz="2800" b="1" spc="-5" dirty="0">
                <a:solidFill>
                  <a:srgbClr val="FF0000"/>
                </a:solidFill>
                <a:latin typeface="Book Antiqua"/>
                <a:cs typeface="Book Antiqua"/>
              </a:rPr>
              <a:t>:</a:t>
            </a:r>
            <a:endParaRPr sz="2800" dirty="0">
              <a:latin typeface="Book Antiqua"/>
              <a:cs typeface="Book Antiqu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84790" y="426846"/>
            <a:ext cx="5764530" cy="938987"/>
          </a:xfrm>
          <a:custGeom>
            <a:avLst/>
            <a:gdLst/>
            <a:ahLst/>
            <a:cxnLst/>
            <a:rect l="l" t="t" r="r" b="b"/>
            <a:pathLst>
              <a:path w="5764530" h="975360">
                <a:moveTo>
                  <a:pt x="5601970" y="0"/>
                </a:moveTo>
                <a:lnTo>
                  <a:pt x="0" y="0"/>
                </a:lnTo>
                <a:lnTo>
                  <a:pt x="0" y="975233"/>
                </a:lnTo>
                <a:lnTo>
                  <a:pt x="5764530" y="975233"/>
                </a:lnTo>
                <a:lnTo>
                  <a:pt x="5764530" y="162560"/>
                </a:lnTo>
                <a:lnTo>
                  <a:pt x="5758723" y="119341"/>
                </a:lnTo>
                <a:lnTo>
                  <a:pt x="5742337" y="80508"/>
                </a:lnTo>
                <a:lnTo>
                  <a:pt x="5716920" y="47609"/>
                </a:lnTo>
                <a:lnTo>
                  <a:pt x="5684021" y="22192"/>
                </a:lnTo>
                <a:lnTo>
                  <a:pt x="5645188" y="5806"/>
                </a:lnTo>
                <a:lnTo>
                  <a:pt x="560197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984789" y="409397"/>
            <a:ext cx="5764531" cy="975360"/>
          </a:xfrm>
          <a:custGeom>
            <a:avLst/>
            <a:gdLst/>
            <a:ahLst/>
            <a:cxnLst/>
            <a:rect l="l" t="t" r="r" b="b"/>
            <a:pathLst>
              <a:path w="5764530" h="975360">
                <a:moveTo>
                  <a:pt x="0" y="0"/>
                </a:moveTo>
                <a:lnTo>
                  <a:pt x="5601970" y="0"/>
                </a:lnTo>
                <a:lnTo>
                  <a:pt x="5645188" y="5806"/>
                </a:lnTo>
                <a:lnTo>
                  <a:pt x="5684021" y="22192"/>
                </a:lnTo>
                <a:lnTo>
                  <a:pt x="5716920" y="47609"/>
                </a:lnTo>
                <a:lnTo>
                  <a:pt x="5742337" y="80508"/>
                </a:lnTo>
                <a:lnTo>
                  <a:pt x="5758723" y="119341"/>
                </a:lnTo>
                <a:lnTo>
                  <a:pt x="5764530" y="162560"/>
                </a:lnTo>
                <a:lnTo>
                  <a:pt x="5764530" y="975233"/>
                </a:lnTo>
                <a:lnTo>
                  <a:pt x="0" y="975233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068845" y="699171"/>
            <a:ext cx="5596420" cy="465961"/>
          </a:xfrm>
          <a:prstGeom prst="rect">
            <a:avLst/>
          </a:prstGeom>
          <a:ln>
            <a:solidFill>
              <a:srgbClr val="CCFF33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0" tIns="27305" rIns="0" bIns="0" rtlCol="0">
            <a:spAutoFit/>
          </a:bodyPr>
          <a:lstStyle/>
          <a:p>
            <a:pPr marL="1259205" marR="5080" indent="-1247140">
              <a:lnSpc>
                <a:spcPts val="3350"/>
              </a:lnSpc>
              <a:spcBef>
                <a:spcPts val="215"/>
              </a:spcBef>
            </a:pPr>
            <a:r>
              <a:rPr sz="3200" b="1" spc="-10" dirty="0" smtClean="0">
                <a:solidFill>
                  <a:srgbClr val="FF0000"/>
                </a:solidFill>
                <a:latin typeface="Book Antiqua"/>
                <a:cs typeface="Book Antiqua"/>
              </a:rPr>
              <a:t>D</a:t>
            </a:r>
            <a:r>
              <a:rPr lang="fr-FR" sz="3200" b="1" spc="-10" dirty="0" err="1" smtClean="0">
                <a:solidFill>
                  <a:srgbClr val="FF0000"/>
                </a:solidFill>
                <a:latin typeface="Book Antiqua"/>
                <a:cs typeface="Book Antiqua"/>
              </a:rPr>
              <a:t>iversité</a:t>
            </a:r>
            <a:r>
              <a:rPr lang="fr-FR" sz="3200" b="1" spc="-10" dirty="0" smtClean="0">
                <a:solidFill>
                  <a:srgbClr val="FF0000"/>
                </a:solidFill>
                <a:latin typeface="Book Antiqua"/>
                <a:cs typeface="Book Antiqua"/>
              </a:rPr>
              <a:t> des êtres vivants</a:t>
            </a:r>
            <a:endParaRPr sz="3200" dirty="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" y="1600200"/>
            <a:ext cx="9905999" cy="5257800"/>
          </a:xfrm>
          <a:custGeom>
            <a:avLst/>
            <a:gdLst/>
            <a:ahLst/>
            <a:cxnLst/>
            <a:rect l="l" t="t" r="r" b="b"/>
            <a:pathLst>
              <a:path w="9497695" h="1305560">
                <a:moveTo>
                  <a:pt x="0" y="1305179"/>
                </a:moveTo>
                <a:lnTo>
                  <a:pt x="9497314" y="1305179"/>
                </a:lnTo>
                <a:lnTo>
                  <a:pt x="9497314" y="0"/>
                </a:lnTo>
                <a:lnTo>
                  <a:pt x="0" y="0"/>
                </a:lnTo>
                <a:lnTo>
                  <a:pt x="0" y="1305179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lang="fr-F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- Le milieu naturel comprend le vivant et le non vivant.</a:t>
            </a:r>
          </a:p>
          <a:p>
            <a:pPr>
              <a:lnSpc>
                <a:spcPct val="150000"/>
              </a:lnSpc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- Le vivant signifie l’ensemble des êtres vivants</a:t>
            </a:r>
          </a:p>
          <a:p>
            <a:pPr>
              <a:lnSpc>
                <a:spcPct val="150000"/>
              </a:lnSpc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( exemple : Animaux , Végétaux...).</a:t>
            </a:r>
          </a:p>
          <a:p>
            <a:pPr algn="ctr">
              <a:lnSpc>
                <a:spcPct val="150000"/>
              </a:lnSpc>
            </a:pP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- Le non vivant désigne la composition minérale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d’un   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  environnement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( exemple : Air… 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- Comment peut- on distinguer le vivant et le non vivant?</a:t>
            </a:r>
          </a:p>
          <a:p>
            <a:pPr>
              <a:lnSpc>
                <a:spcPct val="150000"/>
              </a:lnSpc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- Quelle est la relation entre le vivant et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le 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non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vivant?</a:t>
            </a:r>
          </a:p>
          <a:p>
            <a:pPr>
              <a:lnSpc>
                <a:spcPct val="150000"/>
              </a:lnSpc>
            </a:pPr>
            <a:endParaRPr lang="fr-FR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" y="3048"/>
            <a:ext cx="9902952" cy="32835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361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84"/>
              </a:spcBef>
            </a:pPr>
            <a:r>
              <a:rPr sz="2800" b="1" u="sng" dirty="0" smtClean="0">
                <a:solidFill>
                  <a:srgbClr val="00AF50"/>
                </a:solidFill>
                <a:latin typeface="Arial"/>
                <a:cs typeface="Arial"/>
              </a:rPr>
              <a:t>1-</a:t>
            </a:r>
            <a:r>
              <a:rPr lang="fr-FR" sz="2800" b="1" u="sng" dirty="0" smtClean="0">
                <a:solidFill>
                  <a:srgbClr val="00AF50"/>
                </a:solidFill>
                <a:latin typeface="Arial"/>
                <a:cs typeface="Arial"/>
              </a:rPr>
              <a:t>Étude </a:t>
            </a:r>
            <a:r>
              <a:rPr lang="fr-FR" sz="2800" b="1" u="sng" dirty="0">
                <a:solidFill>
                  <a:srgbClr val="00AF50"/>
                </a:solidFill>
                <a:latin typeface="Arial"/>
                <a:cs typeface="Arial"/>
              </a:rPr>
              <a:t>d’un milieu </a:t>
            </a:r>
            <a:r>
              <a:rPr lang="fr-FR" sz="2800" b="1" u="sng" dirty="0" smtClean="0">
                <a:solidFill>
                  <a:srgbClr val="00AF50"/>
                </a:solidFill>
                <a:latin typeface="Arial"/>
                <a:cs typeface="Arial"/>
              </a:rPr>
              <a:t>naturel</a:t>
            </a:r>
            <a:r>
              <a:rPr lang="fr-FR" sz="2800" b="1" dirty="0" smtClean="0">
                <a:solidFill>
                  <a:srgbClr val="00AF50"/>
                </a:solidFill>
                <a:latin typeface="Arial"/>
                <a:cs typeface="Arial"/>
              </a:rPr>
              <a:t> : </a:t>
            </a:r>
            <a:r>
              <a:rPr lang="fr-FR" sz="2800" b="1" dirty="0">
                <a:solidFill>
                  <a:srgbClr val="00AF50"/>
                </a:solidFill>
                <a:latin typeface="Arial"/>
                <a:cs typeface="Arial"/>
              </a:rPr>
              <a:t>exemple </a:t>
            </a:r>
            <a:r>
              <a:rPr lang="fr-FR" sz="2800" b="1" dirty="0" smtClean="0">
                <a:solidFill>
                  <a:srgbClr val="00AF50"/>
                </a:solidFill>
                <a:latin typeface="Arial"/>
                <a:cs typeface="Arial"/>
              </a:rPr>
              <a:t>l’Etang(Daya : </a:t>
            </a:r>
          </a:p>
          <a:p>
            <a:pPr marL="91440">
              <a:lnSpc>
                <a:spcPct val="100000"/>
              </a:lnSpc>
              <a:spcBef>
                <a:spcPts val="284"/>
              </a:spcBef>
            </a:pPr>
            <a:endParaRPr lang="fr-FR" sz="2800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84"/>
              </a:spcBef>
            </a:pPr>
            <a:endParaRPr lang="fr-FR" sz="2800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84"/>
              </a:spcBef>
            </a:pPr>
            <a:endParaRPr lang="fr-FR" sz="2800" b="1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84"/>
              </a:spcBef>
            </a:pPr>
            <a:endParaRPr lang="fr-FR" sz="2800" b="1" dirty="0">
              <a:solidFill>
                <a:srgbClr val="00AF50"/>
              </a:solidFill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84"/>
              </a:spcBef>
            </a:pPr>
            <a:endParaRPr lang="fr-FR" sz="2800" b="1" dirty="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  <a:spcBef>
                <a:spcPts val="284"/>
              </a:spcBef>
            </a:pPr>
            <a:r>
              <a:rPr lang="fr-FR" sz="2800" b="1" dirty="0" smtClean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" y="6858000"/>
            <a:ext cx="9906000" cy="62484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fr-FR" sz="28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8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8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8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fr-FR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– Conclusion</a:t>
            </a:r>
            <a:r>
              <a:rPr lang="fr-FR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>
              <a:lnSpc>
                <a:spcPct val="150000"/>
              </a:lnSpc>
            </a:pPr>
            <a:r>
              <a:rPr lang="fr-FR" sz="2400" dirty="0" smtClean="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Arial" panose="020B0604020202020204" pitchFamily="34" charset="0"/>
              </a:rPr>
              <a:t>Le milieu naturel est un paysage naturel composé de </a:t>
            </a:r>
            <a:r>
              <a:rPr lang="fr-FR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Composants vivants : </a:t>
            </a:r>
            <a:r>
              <a:rPr lang="fr-F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Animaux , Végétaux , microorganismes …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Composants non vivants : </a:t>
            </a:r>
            <a:r>
              <a:rPr lang="fr-FR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Roches , eau , air .</a:t>
            </a:r>
          </a:p>
          <a:p>
            <a:pPr>
              <a:lnSpc>
                <a:spcPct val="150000"/>
              </a:lnSpc>
            </a:pPr>
            <a:r>
              <a:rPr lang="fr-FR" sz="28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– caractéristiques des êtres vivants</a:t>
            </a:r>
            <a:r>
              <a:rPr lang="fr-FR" sz="28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   La nutrition            :   </a:t>
            </a:r>
            <a:r>
              <a:rPr lang="ar-SA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الاقتــــيــــات ( التـغـذيــــة )</a:t>
            </a:r>
            <a:endParaRPr lang="fr-FR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respiration         : </a:t>
            </a:r>
            <a:r>
              <a:rPr lang="ar-SA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الـتـــــنـــفـــس  </a:t>
            </a:r>
            <a:endParaRPr lang="fr-FR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reproduction     :</a:t>
            </a:r>
            <a:r>
              <a:rPr lang="ar-SA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الـتـوالـــــد ( الـتـكاثـــــر )  </a:t>
            </a:r>
            <a:endParaRPr lang="fr-FR" sz="24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 développement :</a:t>
            </a:r>
            <a:r>
              <a:rPr lang="ar-SA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النــــــــــــــمـــــــو </a:t>
            </a:r>
            <a:r>
              <a:rPr lang="fr-FR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fr-FR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000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8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000" b="1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fr-FR" sz="2800" b="1" u="sng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fr-FR" sz="2000" b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03320"/>
            <a:ext cx="9906000" cy="315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" y="3286638"/>
            <a:ext cx="9902952" cy="41668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 dirty="0" smtClean="0">
                <a:solidFill>
                  <a:schemeClr val="accent1">
                    <a:lumMod val="75000"/>
                  </a:schemeClr>
                </a:solidFill>
                <a:latin typeface="Arial Narrow" panose="020B0606020202030204" pitchFamily="34" charset="0"/>
              </a:rPr>
              <a:t>                  </a:t>
            </a:r>
            <a:r>
              <a:rPr lang="fr-FR" sz="24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Figure  1 :  Quelques composantes de L’étang ( Daya </a:t>
            </a:r>
            <a:r>
              <a:rPr lang="fr-FR" sz="2000" b="1" dirty="0" smtClean="0">
                <a:solidFill>
                  <a:srgbClr val="0070C0"/>
                </a:solidFill>
                <a:latin typeface="Arial Narrow" panose="020B0606020202030204" pitchFamily="34" charset="0"/>
              </a:rPr>
              <a:t>)</a:t>
            </a:r>
            <a:endParaRPr lang="fr-FR" sz="2000" b="1" dirty="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33400"/>
            <a:ext cx="9525000" cy="275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9852"/>
            <a:ext cx="2730500" cy="1300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89852"/>
            <a:ext cx="670560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1390650"/>
            <a:ext cx="9953752" cy="9334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400" b="1" u="sng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– Comparaison entre deux milieux différents : littoral et forêt</a:t>
            </a: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fr-FR" sz="20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613837"/>
              </p:ext>
            </p:extLst>
          </p:nvPr>
        </p:nvGraphicFramePr>
        <p:xfrm>
          <a:off x="69850" y="5257800"/>
          <a:ext cx="9712707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3014"/>
                <a:gridCol w="2451930"/>
                <a:gridCol w="2068816"/>
                <a:gridCol w="1838947"/>
              </a:tblGrid>
              <a:tr h="609600">
                <a:tc>
                  <a:txBody>
                    <a:bodyPr/>
                    <a:lstStyle/>
                    <a:p>
                      <a:r>
                        <a:rPr lang="fr-FR" dirty="0" smtClean="0"/>
                        <a:t>                             </a:t>
                      </a: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Composants</a:t>
                      </a:r>
                      <a:endParaRPr lang="fr-FR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Animaux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Végétaux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Autres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Forêt</a:t>
                      </a:r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Ecureuil , Oiseau ,</a:t>
                      </a:r>
                    </a:p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Sanglier,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Renard , Lapin , Cerf ,Chenille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Arbres , herbes , Arbus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Champignons,</a:t>
                      </a:r>
                    </a:p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Lichens …</a:t>
                      </a:r>
                      <a:endParaRPr lang="fr-FR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fr-FR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endParaRPr lang="fr-FR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fr-F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Littoral</a:t>
                      </a:r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Littorine des rochets, balane, bigorneau,</a:t>
                      </a:r>
                    </a:p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Patelle , moule. </a:t>
                      </a:r>
                    </a:p>
                    <a:p>
                      <a:endParaRPr lang="fr-FR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Algues vertes 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Pelvétie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Fucus vésiculeux </a:t>
                      </a:r>
                      <a:r>
                        <a:rPr lang="fr-FR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fr-FR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fr-FR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riangle rectangle 14"/>
          <p:cNvSpPr/>
          <p:nvPr/>
        </p:nvSpPr>
        <p:spPr>
          <a:xfrm>
            <a:off x="69850" y="5257800"/>
            <a:ext cx="3352800" cy="600117"/>
          </a:xfrm>
          <a:prstGeom prst="rtTriangl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 smtClean="0">
                <a:latin typeface="Arial" panose="020B0604020202020204" pitchFamily="34" charset="0"/>
                <a:cs typeface="Arial" panose="020B0604020202020204" pitchFamily="34" charset="0"/>
              </a:rPr>
              <a:t>Milieu naturel</a:t>
            </a:r>
            <a:endParaRPr lang="fr-F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au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716989"/>
              </p:ext>
            </p:extLst>
          </p:nvPr>
        </p:nvGraphicFramePr>
        <p:xfrm>
          <a:off x="36322" y="8305800"/>
          <a:ext cx="975995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1350"/>
                <a:gridCol w="7848600"/>
              </a:tblGrid>
              <a:tr h="2362200">
                <a:tc>
                  <a:txBody>
                    <a:bodyPr/>
                    <a:lstStyle/>
                    <a:p>
                      <a:endParaRPr lang="fr-FR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fr-FR" sz="2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fr-FR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fr-FR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 Chaque milieu naturel se caractérise par ses</a:t>
                      </a:r>
                      <a:r>
                        <a:rPr lang="fr-FR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composantes vivantes 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</a:t>
                      </a:r>
                      <a:r>
                        <a:rPr lang="fr-FR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a  une grande diversité des milieux naturels, dûe à la</a:t>
                      </a: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fr-FR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géographie et la nature du sol , du climat , des activités humaines…</a:t>
                      </a:r>
                      <a:r>
                        <a:rPr lang="ar-SA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fr-FR" sz="1800" baseline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sz="18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Milieu aquatique: Daya , Littoral, mer…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r-FR" sz="1800" baseline="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Milieu terrestre (Aérien) : Forêt , Sahara …</a:t>
                      </a:r>
                      <a:endParaRPr lang="fr-FR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lum contras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72789"/>
            <a:ext cx="93726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143000" y="464447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2</a:t>
            </a:r>
            <a:endParaRPr lang="fr-FR" sz="20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943600" y="4629090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3</a:t>
            </a:r>
            <a:endParaRPr lang="fr-FR" sz="2000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1374</TotalTime>
  <Words>949</Words>
  <Application>Microsoft Office PowerPoint</Application>
  <PresentationFormat>Format A4 (210 x 297 mm)</PresentationFormat>
  <Paragraphs>256</Paragraphs>
  <Slides>14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Office Theme</vt:lpstr>
      <vt:lpstr>PREMIERE PARTIE</vt:lpstr>
      <vt:lpstr> MILIEUX  AERIEN S ( TERRESTRES )   </vt:lpstr>
      <vt:lpstr> MILEUX  AQUATIQUES</vt:lpstr>
      <vt:lpstr>CHAPITRE  1</vt:lpstr>
      <vt:lpstr>CHAPITRE  1</vt:lpstr>
      <vt:lpstr>A la découverte d‘un milieu naturel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Hmad</dc:creator>
  <cp:lastModifiedBy>PC0</cp:lastModifiedBy>
  <cp:revision>176</cp:revision>
  <dcterms:created xsi:type="dcterms:W3CDTF">2019-07-21T14:13:16Z</dcterms:created>
  <dcterms:modified xsi:type="dcterms:W3CDTF">2020-10-06T20:48:42Z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2019-01-28T00:00:00Z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2019-07-21T00:00:00Z</vt:filetime>
  </property>
  <property fmtid="{D5CDD505-2E9C-101B-9397-08002B2CF9AE}" pid="5" name="NXPowerLiteLastOptimized">
    <vt:lpwstr>4155965</vt:lpwstr>
  </property>
  <property fmtid="{D5CDD505-2E9C-101B-9397-08002B2CF9AE}" pid="6" name="NXPowerLiteSettings">
    <vt:lpwstr>C7000400038000</vt:lpwstr>
  </property>
  <property fmtid="{D5CDD505-2E9C-101B-9397-08002B2CF9AE}" pid="7" name="NXPowerLiteVersion">
    <vt:lpwstr>S8.2.2</vt:lpwstr>
  </property>
</Properties>
</file>