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72" r:id="rId4"/>
    <p:sldId id="273" r:id="rId5"/>
    <p:sldId id="27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5" r:id="rId15"/>
    <p:sldId id="276" r:id="rId16"/>
    <p:sldId id="280" r:id="rId17"/>
    <p:sldId id="265" r:id="rId18"/>
    <p:sldId id="266" r:id="rId19"/>
    <p:sldId id="267" r:id="rId20"/>
    <p:sldId id="277" r:id="rId21"/>
    <p:sldId id="268" r:id="rId22"/>
    <p:sldId id="278" r:id="rId23"/>
    <p:sldId id="269" r:id="rId24"/>
    <p:sldId id="279" r:id="rId25"/>
    <p:sldId id="270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8" autoAdjust="0"/>
    <p:restoredTop sz="94615" autoAdjust="0"/>
  </p:normalViewPr>
  <p:slideViewPr>
    <p:cSldViewPr>
      <p:cViewPr varScale="1">
        <p:scale>
          <a:sx n="47" d="100"/>
          <a:sy n="47" d="100"/>
        </p:scale>
        <p:origin x="-67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3643-A731-4CD4-A62C-2318BBD42164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3643-A731-4CD4-A62C-2318BBD42164}" type="datetimeFigureOut">
              <a:rPr lang="fr-FR" smtClean="0"/>
              <a:pPr/>
              <a:t>14/07/2018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363A-65B1-4102-BC3B-CD32FCFE0AE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71472" y="1458909"/>
            <a:ext cx="7772400" cy="2684471"/>
          </a:xfrm>
        </p:spPr>
        <p:txBody>
          <a:bodyPr>
            <a:noAutofit/>
          </a:bodyPr>
          <a:lstStyle/>
          <a:p>
            <a:r>
              <a:rPr lang="fr-FR" sz="6000" b="1" u="sng" dirty="0" smtClean="0">
                <a:solidFill>
                  <a:srgbClr val="FF0000"/>
                </a:solidFill>
              </a:rPr>
              <a:t>La découverte d’un milieu naturel</a:t>
            </a:r>
            <a:endParaRPr lang="fr-FR" sz="6000" b="1" u="sng" dirty="0">
              <a:solidFill>
                <a:srgbClr val="FF0000"/>
              </a:solidFill>
            </a:endParaRPr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b="1" u="sng" dirty="0" smtClean="0">
                <a:solidFill>
                  <a:srgbClr val="00B050"/>
                </a:solidFill>
              </a:rPr>
              <a:t>2)-Les composantes d’un milieu naturel:</a:t>
            </a:r>
            <a:endParaRPr lang="fr-FR" b="1" u="sng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fr-FR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Un milieu naturel est un paysage naturel bien identifié renfermant des composantes vivantes et des composantes non vivantes.</a:t>
            </a:r>
          </a:p>
          <a:p>
            <a:pPr>
              <a:buNone/>
            </a:pPr>
            <a:r>
              <a:rPr lang="fr-FR" sz="3400" b="1" dirty="0" smtClean="0"/>
              <a:t>a/Les composantes vivantes:</a:t>
            </a:r>
          </a:p>
          <a:p>
            <a:pPr>
              <a:buNone/>
            </a:pPr>
            <a:r>
              <a:rPr lang="fr-FR" sz="3400" b="1" dirty="0" smtClean="0"/>
              <a:t>-</a:t>
            </a:r>
            <a:r>
              <a:rPr lang="fr-FR" sz="3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Dans un milieu naturel, on trouve des animaux comme: </a:t>
            </a:r>
            <a:r>
              <a:rPr lang="fr-FR" sz="3400" b="1" dirty="0" smtClean="0"/>
              <a:t>les oiseaux, les </a:t>
            </a:r>
            <a:r>
              <a:rPr lang="fr-FR" sz="3400" b="1" dirty="0" smtClean="0"/>
              <a:t>vache</a:t>
            </a:r>
            <a:r>
              <a:rPr lang="ar-SA" sz="3400" b="1" dirty="0" smtClean="0"/>
              <a:t>s</a:t>
            </a:r>
            <a:r>
              <a:rPr lang="fr-FR" sz="3400" b="1" dirty="0" smtClean="0"/>
              <a:t>, </a:t>
            </a:r>
            <a:r>
              <a:rPr lang="fr-FR" sz="3400" b="1" dirty="0" smtClean="0"/>
              <a:t>l’escargot…(la faune).</a:t>
            </a:r>
          </a:p>
          <a:p>
            <a:pPr>
              <a:buNone/>
            </a:pPr>
            <a:r>
              <a:rPr lang="fr-FR" sz="3400" b="1" dirty="0" smtClean="0">
                <a:solidFill>
                  <a:srgbClr val="00B0F0"/>
                </a:solidFill>
              </a:rPr>
              <a:t>Et on trouve aussi des végétaux comme: </a:t>
            </a:r>
            <a:r>
              <a:rPr lang="fr-FR" sz="3400" b="1" dirty="0" smtClean="0"/>
              <a:t>les arbres, les plantes, l’herbe…(la flore).</a:t>
            </a:r>
            <a:endParaRPr lang="fr-FR" sz="3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b="1" u="sng" dirty="0" smtClean="0"/>
              <a:t>b/-les composantes physiques ou non vivantes: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u="sng" dirty="0" smtClean="0">
                <a:solidFill>
                  <a:srgbClr val="FF3399"/>
                </a:solidFill>
              </a:rPr>
              <a:t>Activité</a:t>
            </a:r>
            <a:r>
              <a:rPr lang="fr-FR" dirty="0" smtClean="0">
                <a:solidFill>
                  <a:srgbClr val="FF3399"/>
                </a:solidFill>
              </a:rPr>
              <a:t>:</a:t>
            </a:r>
          </a:p>
          <a:p>
            <a:pPr>
              <a:buNone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l’aide du document p 13, extraire les 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composante</a:t>
            </a:r>
            <a:r>
              <a:rPr lang="ar-SA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physiques et compléter le tableau:</a:t>
            </a:r>
          </a:p>
          <a:p>
            <a:pPr>
              <a:buNone/>
            </a:pPr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1071538" y="3857628"/>
          <a:ext cx="609600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892975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 smtClean="0"/>
                        <a:t>Les composantes physiques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3200" b="1" dirty="0" smtClean="0"/>
                        <a:t>L’état physique</a:t>
                      </a:r>
                      <a:endParaRPr lang="fr-FR" sz="3200" b="1" dirty="0"/>
                    </a:p>
                  </a:txBody>
                  <a:tcPr/>
                </a:tc>
              </a:tr>
              <a:tr h="892975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-………………………………..</a:t>
                      </a:r>
                    </a:p>
                    <a:p>
                      <a:r>
                        <a:rPr lang="fr-FR" sz="2400" dirty="0" smtClean="0"/>
                        <a:t>-…………………………………</a:t>
                      </a:r>
                    </a:p>
                    <a:p>
                      <a:r>
                        <a:rPr lang="fr-FR" sz="2400" dirty="0" smtClean="0"/>
                        <a:t>-…………………………………</a:t>
                      </a:r>
                    </a:p>
                    <a:p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-…………………………………</a:t>
                      </a:r>
                    </a:p>
                    <a:p>
                      <a:r>
                        <a:rPr lang="fr-FR" sz="2400" dirty="0" smtClean="0"/>
                        <a:t>-…………………………………</a:t>
                      </a:r>
                    </a:p>
                    <a:p>
                      <a:r>
                        <a:rPr lang="fr-FR" sz="2400" dirty="0" smtClean="0"/>
                        <a:t>-…………………………………</a:t>
                      </a:r>
                      <a:endParaRPr lang="fr-FR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sz="4800" b="1" u="sng" dirty="0">
                <a:solidFill>
                  <a:srgbClr val="FF0000"/>
                </a:solidFill>
              </a:rPr>
              <a:t>I</a:t>
            </a:r>
            <a:r>
              <a:rPr lang="fr-FR" sz="4800" b="1" u="sng" dirty="0" smtClean="0">
                <a:solidFill>
                  <a:srgbClr val="FF0000"/>
                </a:solidFill>
              </a:rPr>
              <a:t>I-La diversité des êtres vivants dans un milieu naturel: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 majorité des animaux se déplacent et </a:t>
            </a:r>
            <a:r>
              <a:rPr lang="fr-F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il</a:t>
            </a:r>
            <a:r>
              <a:rPr lang="ar-SA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</a:t>
            </a:r>
            <a:r>
              <a:rPr lang="fr-F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 se laissent pas toujours approcher, ils se cachent, ils s’enfuient, d’autres ne sortent qu’à l’obscurité, de ce fait il faut utiliser des appareils d’observation et d’enregistrement.</a:t>
            </a:r>
          </a:p>
          <a:p>
            <a:pPr>
              <a:buNone/>
            </a:pPr>
            <a:endParaRPr lang="fr-FR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sz="4900" b="1" u="sng" dirty="0" smtClean="0">
                <a:solidFill>
                  <a:srgbClr val="00B050"/>
                </a:solidFill>
              </a:rPr>
              <a:t>1)-Le sol </a:t>
            </a:r>
            <a:r>
              <a:rPr lang="fr-FR" sz="4900" b="1" u="sng" dirty="0" smtClean="0">
                <a:solidFill>
                  <a:srgbClr val="00B050"/>
                </a:solidFill>
              </a:rPr>
              <a:t>est</a:t>
            </a:r>
            <a:r>
              <a:rPr lang="ar-SA" sz="4900" b="1" u="sng" dirty="0" smtClean="0">
                <a:solidFill>
                  <a:srgbClr val="00B050"/>
                </a:solidFill>
              </a:rPr>
              <a:t> un</a:t>
            </a:r>
            <a:r>
              <a:rPr lang="fr-FR" sz="4900" b="1" u="sng" dirty="0" smtClean="0">
                <a:solidFill>
                  <a:srgbClr val="00B050"/>
                </a:solidFill>
              </a:rPr>
              <a:t> </a:t>
            </a:r>
            <a:r>
              <a:rPr lang="fr-FR" sz="4900" b="1" u="sng" dirty="0" smtClean="0">
                <a:solidFill>
                  <a:srgbClr val="00B050"/>
                </a:solidFill>
              </a:rPr>
              <a:t>milieu naturel:</a:t>
            </a:r>
            <a:r>
              <a:rPr lang="fr-FR" dirty="0" smtClean="0">
                <a:solidFill>
                  <a:srgbClr val="00B050"/>
                </a:solidFill>
              </a:rPr>
              <a:t/>
            </a:r>
            <a:br>
              <a:rPr lang="fr-FR" dirty="0" smtClean="0">
                <a:solidFill>
                  <a:srgbClr val="00B050"/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57216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fr-FR" sz="4000" b="1" dirty="0" smtClean="0"/>
              <a:t> - </a:t>
            </a:r>
            <a:r>
              <a:rPr lang="fr-FR" sz="4000" b="1" u="sng" dirty="0" smtClean="0"/>
              <a:t>mise en évidence:(appareil de </a:t>
            </a:r>
            <a:r>
              <a:rPr lang="fr-FR" sz="4000" b="1" u="sng" dirty="0" err="1" smtClean="0"/>
              <a:t>Berlèse</a:t>
            </a:r>
            <a:r>
              <a:rPr lang="fr-FR" sz="4000" b="1" u="sng" dirty="0" smtClean="0"/>
              <a:t>)</a:t>
            </a:r>
          </a:p>
          <a:p>
            <a:pPr>
              <a:buNone/>
            </a:pPr>
            <a:r>
              <a:rPr lang="fr-F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voir doc ….</a:t>
            </a:r>
          </a:p>
          <a:p>
            <a:pPr>
              <a:buFontTx/>
              <a:buChar char="-"/>
            </a:pPr>
            <a:r>
              <a:rPr lang="fr-FR" sz="4000" b="1" u="sng" dirty="0" smtClean="0"/>
              <a:t>observation:</a:t>
            </a:r>
          </a:p>
          <a:p>
            <a:pPr>
              <a:buFontTx/>
              <a:buChar char="-"/>
            </a:pPr>
            <a:r>
              <a:rPr lang="fr-F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L’éclairement et la chaleur de la lampe, provoquent la fuite de </a:t>
            </a:r>
            <a:r>
              <a:rPr lang="fr-FR" sz="4000" b="1" dirty="0" smtClean="0">
                <a:solidFill>
                  <a:srgbClr val="FF3399"/>
                </a:solidFill>
              </a:rPr>
              <a:t>la microfaune </a:t>
            </a:r>
            <a:r>
              <a:rPr lang="fr-F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du sol et finit par tomber dans l’alcool 70°.</a:t>
            </a:r>
          </a:p>
          <a:p>
            <a:pPr>
              <a:buFontTx/>
              <a:buChar char="-"/>
            </a:pPr>
            <a:r>
              <a:rPr lang="fr-FR" sz="4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Il suffit d’utiliser la loupe pour observer la microfaune ou le microscope pour observer les </a:t>
            </a:r>
            <a:r>
              <a:rPr lang="fr-FR" sz="4000" b="1" dirty="0" smtClean="0">
                <a:solidFill>
                  <a:srgbClr val="FF3399"/>
                </a:solidFill>
              </a:rPr>
              <a:t>micro-organismes.</a:t>
            </a:r>
          </a:p>
          <a:p>
            <a:pPr>
              <a:buFontTx/>
              <a:buChar char="-"/>
            </a:pPr>
            <a:endParaRPr lang="fr-FR" sz="36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appareil bérlè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358346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icrofaun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icroorganism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2928950"/>
          </a:xfrm>
        </p:spPr>
        <p:txBody>
          <a:bodyPr>
            <a:normAutofit fontScale="90000"/>
          </a:bodyPr>
          <a:lstStyle/>
          <a:p>
            <a:pPr algn="l"/>
            <a:r>
              <a:rPr lang="fr-FR" b="1" u="sng" dirty="0" smtClean="0"/>
              <a:t>Remarques:</a:t>
            </a:r>
            <a:br>
              <a:rPr lang="fr-FR" b="1" u="sng" dirty="0" smtClean="0"/>
            </a:br>
            <a:r>
              <a:rPr lang="fr-FR" b="1" dirty="0" smtClean="0"/>
              <a:t>- </a:t>
            </a:r>
            <a:r>
              <a:rPr lang="fr-FR" sz="3600" b="1" dirty="0" smtClean="0"/>
              <a:t>un être vivant est un être qui peut respirer, se nourrir et se reproduire.</a:t>
            </a:r>
            <a:br>
              <a:rPr lang="fr-FR" sz="3600" b="1" dirty="0" smtClean="0"/>
            </a:br>
            <a:r>
              <a:rPr lang="fr-FR" sz="3600" b="1" dirty="0" smtClean="0"/>
              <a:t>-un micro-organisme est un être vivant invisible </a:t>
            </a:r>
            <a:r>
              <a:rPr lang="fr-FR" sz="3600" b="1" dirty="0" smtClean="0"/>
              <a:t>à </a:t>
            </a:r>
            <a:r>
              <a:rPr lang="fr-FR" sz="3600" b="1" dirty="0" smtClean="0"/>
              <a:t>l’œil </a:t>
            </a:r>
            <a:r>
              <a:rPr lang="fr-FR" sz="3600" b="1" dirty="0" smtClean="0"/>
              <a:t>nu.</a:t>
            </a:r>
            <a:r>
              <a:rPr lang="fr-FR" b="1" u="sng" dirty="0" smtClean="0">
                <a:solidFill>
                  <a:srgbClr val="FF0000"/>
                </a:solidFill>
              </a:rPr>
              <a:t/>
            </a:r>
            <a:br>
              <a:rPr lang="fr-FR" b="1" u="sng" dirty="0" smtClean="0">
                <a:solidFill>
                  <a:srgbClr val="FF0000"/>
                </a:solidFill>
              </a:rPr>
            </a:br>
            <a:r>
              <a:rPr lang="fr-FR" b="1" u="sng" dirty="0" smtClean="0">
                <a:solidFill>
                  <a:srgbClr val="FF0000"/>
                </a:solidFill>
              </a:rPr>
              <a:t>conclusion: 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158" y="3357562"/>
            <a:ext cx="8229600" cy="3257560"/>
          </a:xfrm>
        </p:spPr>
        <p:txBody>
          <a:bodyPr>
            <a:normAutofit lnSpcReduction="10000"/>
          </a:bodyPr>
          <a:lstStyle/>
          <a:p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Les milieux naturels sont très diversifiés, renfermant des composantes vivantes(animaux, végétaux et micro-organismes), et des composantes non vivantes(roches, eau, air).</a:t>
            </a:r>
          </a:p>
          <a:p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 sol est un milieu de vie.</a:t>
            </a:r>
          </a:p>
          <a:p>
            <a:endParaRPr lang="fr-FR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fr-F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b="1" u="sng" dirty="0" smtClean="0">
                <a:solidFill>
                  <a:srgbClr val="FF0000"/>
                </a:solidFill>
              </a:rPr>
              <a:t>III- L’unité de structure de tous les êtres vivants:</a:t>
            </a:r>
            <a:endParaRPr lang="fr-FR" b="1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b="1" u="sng" dirty="0" smtClean="0">
                <a:solidFill>
                  <a:srgbClr val="00B050"/>
                </a:solidFill>
              </a:rPr>
              <a:t>1)- observation microscopique d’un micro-organisme:</a:t>
            </a:r>
          </a:p>
          <a:p>
            <a:pPr>
              <a:buNone/>
            </a:pP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-dans un tube à essai, on met un peu d’eau prélevée d’un lac(ou d’un cours d’eau), une semaine après, un voile(une couche) se développe à la surface de l’eau.</a:t>
            </a:r>
          </a:p>
          <a:p>
            <a:pPr>
              <a:buNone/>
            </a:pP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-On place entre la lame et la lamelle un peu de voile, puis on observe sous le microscope optique(voir doc). </a:t>
            </a:r>
            <a:endParaRPr lang="fr-FR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fr-FR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</a:t>
            </a: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l’observation microscopique montre la présence d’un être vivant formé d’une seule cellule avec des cils sur toute la membrane, cette cellule contient:</a:t>
            </a:r>
            <a:r>
              <a:rPr lang="fr-FR" sz="3600" b="1" dirty="0" smtClean="0"/>
              <a:t> un noyau, un cytoplasme et un membrane plasmique.</a:t>
            </a:r>
          </a:p>
          <a:p>
            <a:pPr>
              <a:buNone/>
            </a:pP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- Cet micro-organisme s’appelle </a:t>
            </a:r>
            <a:r>
              <a:rPr lang="fr-FR" sz="3600" b="1" dirty="0" smtClean="0">
                <a:solidFill>
                  <a:srgbClr val="FF3399"/>
                </a:solidFill>
              </a:rPr>
              <a:t>la paramécie</a:t>
            </a: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(voir doc).</a:t>
            </a:r>
            <a:endParaRPr lang="fr-FR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ilieu naturel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paraméci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b="1" u="sng" dirty="0" smtClean="0">
                <a:solidFill>
                  <a:srgbClr val="00B050"/>
                </a:solidFill>
              </a:rPr>
              <a:t>3)- observation microscopique d’épiderme d’oignon:</a:t>
            </a:r>
            <a:endParaRPr lang="fr-FR" b="1" u="sng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Couper à l’aide d’une lame de rasoir un fragment d’épiderme qui recouvre l’écaille d’oignon, et placer-le entre la lame et la lamelle en versant dessus une goutte de rouge neutre.</a:t>
            </a:r>
          </a:p>
          <a:p>
            <a:pPr>
              <a:buFontTx/>
              <a:buChar char="-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L’observation microscopique montre des unités de formes hexagonale, contiennent: </a:t>
            </a:r>
            <a:r>
              <a:rPr lang="fr-FR" b="1" dirty="0" smtClean="0"/>
              <a:t>un noyau, un cytoplasme, un membrane plasmique et un paroi cellulosique. </a:t>
            </a:r>
          </a:p>
          <a:p>
            <a:pPr>
              <a:buFontTx/>
              <a:buChar char="-"/>
            </a:pP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Ce sont </a:t>
            </a:r>
            <a:r>
              <a:rPr lang="fr-FR" b="1" dirty="0" smtClean="0">
                <a:solidFill>
                  <a:srgbClr val="FF3399"/>
                </a:solidFill>
              </a:rPr>
              <a:t>des cellules végétales.</a:t>
            </a:r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(voir doc).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ellule végéta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b="1" u="sng" dirty="0" smtClean="0">
                <a:solidFill>
                  <a:srgbClr val="00B050"/>
                </a:solidFill>
              </a:rPr>
              <a:t>4)- observation microscopique d’épiderme buccal:</a:t>
            </a:r>
            <a:endParaRPr lang="fr-FR" b="1" u="sng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Gratter légèrement avec l’angle la face interne de la joue, déposer le contenu sur une lame, en versant dessus une </a:t>
            </a: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goutte </a:t>
            </a: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 bleu de méthylène.</a:t>
            </a:r>
          </a:p>
          <a:p>
            <a:pPr>
              <a:buFontTx/>
              <a:buChar char="-"/>
            </a:pP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L’observation microscopique montre des unités de forme sphérique  contiennent: </a:t>
            </a:r>
            <a:r>
              <a:rPr lang="fr-FR" sz="3600" b="1" dirty="0" smtClean="0"/>
              <a:t>un noyau, un cytoplasme et un membrane plasmique.</a:t>
            </a:r>
          </a:p>
          <a:p>
            <a:pPr>
              <a:buFontTx/>
              <a:buChar char="-"/>
            </a:pP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ce </a:t>
            </a:r>
            <a:r>
              <a:rPr lang="fr-FR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sont </a:t>
            </a:r>
            <a:r>
              <a:rPr lang="fr-FR" sz="3600" b="1" dirty="0" smtClean="0">
                <a:solidFill>
                  <a:srgbClr val="FF3399"/>
                </a:solidFill>
              </a:rPr>
              <a:t>des cellules animales.(voir doc).</a:t>
            </a:r>
            <a:endParaRPr lang="fr-FR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ellule anima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pPr algn="l"/>
            <a:r>
              <a:rPr lang="fr-FR" sz="4800" b="1" u="sng" dirty="0" smtClean="0">
                <a:solidFill>
                  <a:srgbClr val="FF0000"/>
                </a:solidFill>
              </a:rPr>
              <a:t>Conclusion:</a:t>
            </a:r>
            <a:endParaRPr lang="fr-FR" sz="4800" b="1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5786454"/>
          </a:xfrm>
        </p:spPr>
        <p:txBody>
          <a:bodyPr>
            <a:noAutofit/>
          </a:bodyPr>
          <a:lstStyle/>
          <a:p>
            <a:r>
              <a:rPr lang="fr-F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L’homme, les animaux et les végétaux et malgré leurs diversité, sont </a:t>
            </a:r>
            <a:r>
              <a:rPr lang="fr-FR" sz="3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constitués </a:t>
            </a:r>
            <a:r>
              <a:rPr lang="fr-FR" sz="3000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 </a:t>
            </a:r>
            <a:r>
              <a:rPr lang="fr-F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cellules.</a:t>
            </a:r>
          </a:p>
          <a:p>
            <a:r>
              <a:rPr lang="fr-F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 cellule est l’unité structurelle et fonctionnelle de tout être vivant, elle se compose de : </a:t>
            </a:r>
            <a:r>
              <a:rPr lang="fr-FR" sz="3000" b="1" dirty="0" smtClean="0">
                <a:solidFill>
                  <a:srgbClr val="FF3399"/>
                </a:solidFill>
              </a:rPr>
              <a:t>noyau, cytoplasme et membrane plasmique.</a:t>
            </a:r>
            <a:endParaRPr lang="fr-FR" sz="30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fr-F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Certains êtres vivants sont </a:t>
            </a:r>
            <a:r>
              <a:rPr lang="fr-FR" sz="3000" b="1" dirty="0" smtClean="0">
                <a:solidFill>
                  <a:srgbClr val="FF3399"/>
                </a:solidFill>
              </a:rPr>
              <a:t>unicellulaires </a:t>
            </a:r>
            <a:r>
              <a:rPr lang="fr-FR" sz="3000" b="1" dirty="0" smtClean="0">
                <a:solidFill>
                  <a:srgbClr val="0070C0"/>
                </a:solidFill>
              </a:rPr>
              <a:t>c.-à-d. formés d’une seule cellule comme la paramécie, alors que la majorité des êtres vivants(animaux et végétaux) sont </a:t>
            </a:r>
            <a:r>
              <a:rPr lang="fr-F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pluricellulaires c.-à-d. formés d’innombrables cellules.</a:t>
            </a:r>
          </a:p>
          <a:p>
            <a:r>
              <a:rPr lang="fr-FR" sz="3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L’ensemble de cellules qui ont la même forme et le même rôle s’appelle </a:t>
            </a:r>
            <a:r>
              <a:rPr lang="fr-FR" sz="3000" b="1" dirty="0" smtClean="0">
                <a:solidFill>
                  <a:srgbClr val="FF3399"/>
                </a:solidFill>
              </a:rPr>
              <a:t>tissu.</a:t>
            </a:r>
          </a:p>
          <a:p>
            <a:pPr>
              <a:buNone/>
            </a:pPr>
            <a:r>
              <a:rPr lang="fr-FR" sz="3000" b="1" dirty="0" smtClean="0">
                <a:solidFill>
                  <a:srgbClr val="FF3399"/>
                </a:solidFill>
              </a:rPr>
              <a:t> </a:t>
            </a:r>
            <a:endParaRPr lang="fr-FR" sz="3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fr-FR" sz="3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ilieu naturel 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ilieu naturel 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milieu naturel 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4400" u="sng" dirty="0" err="1" smtClean="0">
                <a:solidFill>
                  <a:srgbClr val="FF0000"/>
                </a:solidFill>
              </a:rPr>
              <a:t>Intruduction</a:t>
            </a:r>
            <a:r>
              <a:rPr lang="fr-FR" dirty="0" smtClean="0">
                <a:solidFill>
                  <a:srgbClr val="FF0000"/>
                </a:solidFill>
              </a:rPr>
              <a:t> :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4400" b="1" dirty="0" smtClean="0">
                <a:solidFill>
                  <a:schemeClr val="accent1">
                    <a:lumMod val="75000"/>
                  </a:schemeClr>
                </a:solidFill>
              </a:rPr>
              <a:t>Dans la nature, il existe de nombreux  endroits différents: </a:t>
            </a:r>
            <a:r>
              <a:rPr lang="fr-FR" sz="4400" b="1" dirty="0" smtClean="0"/>
              <a:t>la </a:t>
            </a:r>
            <a:r>
              <a:rPr lang="fr-FR" sz="4400" b="1" dirty="0" err="1" smtClean="0"/>
              <a:t>fôret</a:t>
            </a:r>
            <a:r>
              <a:rPr lang="fr-FR" sz="4400" b="1" dirty="0" smtClean="0"/>
              <a:t>, les rivières, l’étang, le lac…</a:t>
            </a:r>
          </a:p>
          <a:p>
            <a:pPr>
              <a:buNone/>
            </a:pPr>
            <a:r>
              <a:rPr lang="fr-FR" sz="4400" b="1" dirty="0" smtClean="0">
                <a:solidFill>
                  <a:schemeClr val="accent1">
                    <a:lumMod val="75000"/>
                  </a:schemeClr>
                </a:solidFill>
              </a:rPr>
              <a:t>Ces endroits s’appellent </a:t>
            </a:r>
            <a:r>
              <a:rPr lang="fr-FR" sz="4400" b="1" dirty="0" smtClean="0"/>
              <a:t>des milieux naturels</a:t>
            </a:r>
            <a:r>
              <a:rPr lang="fr-FR" sz="4400" b="1" dirty="0" smtClean="0">
                <a:solidFill>
                  <a:schemeClr val="accent1">
                    <a:lumMod val="75000"/>
                  </a:schemeClr>
                </a:solidFill>
              </a:rPr>
              <a:t>, qui sont très diversifiés.(voir doc )</a:t>
            </a:r>
          </a:p>
          <a:p>
            <a:pPr>
              <a:buNone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sz="6000" b="1" u="sng" dirty="0" smtClean="0">
                <a:solidFill>
                  <a:srgbClr val="00B050"/>
                </a:solidFill>
              </a:rPr>
              <a:t>Questions</a:t>
            </a:r>
            <a:r>
              <a:rPr lang="fr-FR" dirty="0" smtClean="0">
                <a:solidFill>
                  <a:srgbClr val="00B050"/>
                </a:solidFill>
              </a:rPr>
              <a:t>: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4400" b="1" dirty="0" smtClean="0">
                <a:solidFill>
                  <a:srgbClr val="00B050"/>
                </a:solidFill>
              </a:rPr>
              <a:t>Quels sont les outils utilisés pour l’étude d’un milieu naturel?</a:t>
            </a:r>
          </a:p>
          <a:p>
            <a:r>
              <a:rPr lang="fr-FR" sz="4400" b="1" dirty="0" smtClean="0">
                <a:solidFill>
                  <a:srgbClr val="00B050"/>
                </a:solidFill>
              </a:rPr>
              <a:t>Quelles sont les composantes d’un milieu naturel?</a:t>
            </a:r>
          </a:p>
          <a:p>
            <a:r>
              <a:rPr lang="fr-FR" sz="4400" b="1" dirty="0" smtClean="0">
                <a:solidFill>
                  <a:srgbClr val="00B050"/>
                </a:solidFill>
              </a:rPr>
              <a:t>Quelle est l’unité de structure des êtres vivants? </a:t>
            </a:r>
            <a:endParaRPr lang="fr-FR" sz="4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fr-FR" sz="4800" b="1" u="sng" dirty="0" err="1" smtClean="0">
                <a:solidFill>
                  <a:srgbClr val="FF0000"/>
                </a:solidFill>
              </a:rPr>
              <a:t>I-La</a:t>
            </a:r>
            <a:r>
              <a:rPr lang="fr-FR" sz="4800" b="1" u="sng" dirty="0" smtClean="0">
                <a:solidFill>
                  <a:srgbClr val="FF0000"/>
                </a:solidFill>
              </a:rPr>
              <a:t> diversité des milieux naturels:</a:t>
            </a:r>
            <a:endParaRPr lang="fr-FR" sz="4800" b="1" u="sng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fr-FR" sz="3600" b="1" dirty="0" smtClean="0">
                <a:solidFill>
                  <a:srgbClr val="00B050"/>
                </a:solidFill>
              </a:rPr>
              <a:t>   </a:t>
            </a:r>
            <a:r>
              <a:rPr lang="fr-FR" sz="3600" b="1" u="sng" dirty="0" smtClean="0">
                <a:solidFill>
                  <a:srgbClr val="00B050"/>
                </a:solidFill>
              </a:rPr>
              <a:t>1)-Les outils utilisés pour l’étude d’un milieu naturel:</a:t>
            </a:r>
          </a:p>
          <a:p>
            <a:pPr>
              <a:buNone/>
            </a:pPr>
            <a:r>
              <a:rPr lang="fr-F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Pour étudier un milieu naturel en doit avoir des outils et des moyens.</a:t>
            </a:r>
          </a:p>
          <a:p>
            <a:pPr>
              <a:buNone/>
            </a:pPr>
            <a:r>
              <a:rPr lang="fr-F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 tableau ci-dessous </a:t>
            </a:r>
            <a:r>
              <a:rPr lang="fr-FR" sz="4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donn</a:t>
            </a:r>
            <a:r>
              <a:rPr lang="ar-SA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</a:t>
            </a:r>
            <a:r>
              <a:rPr lang="fr-F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4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 rôle de chaque outil et moyen d’étude.</a:t>
            </a:r>
            <a:endParaRPr lang="fr-FR" sz="4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57200" y="357188"/>
          <a:ext cx="8229600" cy="650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520186">
                <a:tc>
                  <a:txBody>
                    <a:bodyPr/>
                    <a:lstStyle/>
                    <a:p>
                      <a:pPr algn="ctr"/>
                      <a:r>
                        <a:rPr lang="fr-FR" sz="3600" b="1" dirty="0" smtClean="0">
                          <a:solidFill>
                            <a:schemeClr val="bg1"/>
                          </a:solidFill>
                        </a:rPr>
                        <a:t>Outil</a:t>
                      </a:r>
                      <a:endParaRPr lang="fr-FR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 smtClean="0">
                          <a:solidFill>
                            <a:schemeClr val="bg1"/>
                          </a:solidFill>
                        </a:rPr>
                        <a:t>Rôle ou</a:t>
                      </a:r>
                    </a:p>
                    <a:p>
                      <a:pPr algn="ctr"/>
                      <a:r>
                        <a:rPr lang="fr-FR" sz="3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fr-FR" sz="3600" dirty="0" err="1" smtClean="0">
                          <a:solidFill>
                            <a:schemeClr val="bg1"/>
                          </a:solidFill>
                        </a:rPr>
                        <a:t>Imprortance</a:t>
                      </a:r>
                      <a:endParaRPr lang="fr-FR" sz="3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980626">
                <a:tc>
                  <a:txBody>
                    <a:bodyPr/>
                    <a:lstStyle/>
                    <a:p>
                      <a:r>
                        <a:rPr lang="fr-FR" sz="2800" b="1" dirty="0" smtClean="0"/>
                        <a:t>-carte</a:t>
                      </a:r>
                    </a:p>
                    <a:p>
                      <a:r>
                        <a:rPr lang="fr-FR" sz="2800" b="1" dirty="0" smtClean="0"/>
                        <a:t>-jumelles</a:t>
                      </a:r>
                    </a:p>
                    <a:p>
                      <a:endParaRPr lang="ar-SA" sz="2800" b="1" dirty="0" smtClean="0"/>
                    </a:p>
                    <a:p>
                      <a:endParaRPr lang="fr-FR" sz="2800" b="1" dirty="0" smtClean="0"/>
                    </a:p>
                    <a:p>
                      <a:r>
                        <a:rPr lang="fr-FR" sz="2800" b="1" dirty="0" smtClean="0"/>
                        <a:t>-</a:t>
                      </a:r>
                      <a:r>
                        <a:rPr lang="fr-FR" sz="2800" b="1" dirty="0" smtClean="0"/>
                        <a:t>bocaux</a:t>
                      </a:r>
                      <a:endParaRPr lang="ar-SA" sz="2800" b="1" dirty="0" smtClean="0"/>
                    </a:p>
                    <a:p>
                      <a:endParaRPr lang="fr-FR" sz="2800" b="1" dirty="0" smtClean="0"/>
                    </a:p>
                    <a:p>
                      <a:r>
                        <a:rPr lang="fr-FR" sz="2800" b="1" dirty="0" smtClean="0"/>
                        <a:t>-appareils</a:t>
                      </a:r>
                      <a:r>
                        <a:rPr lang="fr-FR" sz="2800" b="1" baseline="0" dirty="0" smtClean="0"/>
                        <a:t> de mesure</a:t>
                      </a:r>
                    </a:p>
                    <a:p>
                      <a:endParaRPr lang="fr-FR" sz="2800" b="1" baseline="0" dirty="0" smtClean="0"/>
                    </a:p>
                    <a:p>
                      <a:endParaRPr lang="fr-FR" sz="2800" b="1" baseline="0" dirty="0" smtClean="0"/>
                    </a:p>
                    <a:p>
                      <a:r>
                        <a:rPr lang="fr-FR" sz="2800" b="1" baseline="0" dirty="0" smtClean="0"/>
                        <a:t>-carottier</a:t>
                      </a:r>
                      <a:endParaRPr lang="fr-FR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fr-FR" sz="2800" b="1" dirty="0" smtClean="0"/>
                        <a:t>orientation dans l’espace</a:t>
                      </a:r>
                      <a:r>
                        <a:rPr lang="fr-FR" sz="2800" b="1" baseline="0" dirty="0" smtClean="0"/>
                        <a:t>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r-FR" sz="2800" b="1" baseline="0" dirty="0" smtClean="0"/>
                        <a:t>Observation des animaux qui ne se laissent pas approcher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r-FR" sz="2800" b="1" baseline="0" dirty="0" smtClean="0"/>
                        <a:t>Conserver les échantillons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r-FR" sz="2800" b="1" baseline="0" dirty="0" smtClean="0"/>
                        <a:t>Mesurer les paramètres du milieu: PH, teneur en dioxygène, température… 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fr-FR" sz="2800" b="1" baseline="0" dirty="0" smtClean="0"/>
                        <a:t>Prélèvement des échantillons de sol, d’eau.  </a:t>
                      </a:r>
                      <a:endParaRPr lang="fr-FR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795</Words>
  <Application>Microsoft Office PowerPoint</Application>
  <PresentationFormat>Affichage à l'écran (4:3)</PresentationFormat>
  <Paragraphs>78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La découverte d’un milieu naturel</vt:lpstr>
      <vt:lpstr>Diapositive 2</vt:lpstr>
      <vt:lpstr>Diapositive 3</vt:lpstr>
      <vt:lpstr>Diapositive 4</vt:lpstr>
      <vt:lpstr>Diapositive 5</vt:lpstr>
      <vt:lpstr>Intruduction :</vt:lpstr>
      <vt:lpstr>Questions:</vt:lpstr>
      <vt:lpstr>I-La diversité des milieux naturels:</vt:lpstr>
      <vt:lpstr>Diapositive 9</vt:lpstr>
      <vt:lpstr>2)-Les composantes d’un milieu naturel:</vt:lpstr>
      <vt:lpstr>b/-les composantes physiques ou non vivantes:</vt:lpstr>
      <vt:lpstr>II-La diversité des êtres vivants dans un milieu naturel:</vt:lpstr>
      <vt:lpstr>1)-Le sol est un milieu naturel: </vt:lpstr>
      <vt:lpstr>Diapositive 14</vt:lpstr>
      <vt:lpstr>Diapositive 15</vt:lpstr>
      <vt:lpstr>Diapositive 16</vt:lpstr>
      <vt:lpstr>Remarques: - un être vivant est un être qui peut respirer, se nourrir et se reproduire. -un micro-organisme est un être vivant invisible à l’œil nu. conclusion: </vt:lpstr>
      <vt:lpstr>III- L’unité de structure de tous les êtres vivants:</vt:lpstr>
      <vt:lpstr>Diapositive 19</vt:lpstr>
      <vt:lpstr>Diapositive 20</vt:lpstr>
      <vt:lpstr>3)- observation microscopique d’épiderme d’oignon:</vt:lpstr>
      <vt:lpstr>Diapositive 22</vt:lpstr>
      <vt:lpstr>4)- observation microscopique d’épiderme buccal:</vt:lpstr>
      <vt:lpstr>Diapositive 24</vt:lpstr>
      <vt:lpstr>Conclusion: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découverte d’un milieu naturel</dc:title>
  <dc:creator>ok</dc:creator>
  <cp:lastModifiedBy>ok</cp:lastModifiedBy>
  <cp:revision>60</cp:revision>
  <dcterms:created xsi:type="dcterms:W3CDTF">2018-07-14T11:48:03Z</dcterms:created>
  <dcterms:modified xsi:type="dcterms:W3CDTF">2018-07-14T19:09:46Z</dcterms:modified>
</cp:coreProperties>
</file>