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70" r:id="rId7"/>
    <p:sldId id="271" r:id="rId8"/>
    <p:sldId id="272" r:id="rId9"/>
    <p:sldId id="273" r:id="rId10"/>
    <p:sldId id="275" r:id="rId11"/>
    <p:sldId id="276" r:id="rId12"/>
    <p:sldId id="269" r:id="rId13"/>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grpSp>
        <p:nvGrpSpPr>
          <p:cNvPr id="21" name="diagonais"/>
          <p:cNvGrpSpPr/>
          <p:nvPr/>
        </p:nvGrpSpPr>
        <p:grpSpPr>
          <a:xfrm>
            <a:off x="7516443" y="4145281"/>
            <a:ext cx="4686117" cy="2731407"/>
            <a:chOff x="5638800" y="3108960"/>
            <a:chExt cx="3515503" cy="2048555"/>
          </a:xfrm>
        </p:grpSpPr>
        <p:cxnSp>
          <p:nvCxnSpPr>
            <p:cNvPr id="14" name="Conector Re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has inferiores"/>
          <p:cNvGrpSpPr/>
          <p:nvPr/>
        </p:nvGrpSpPr>
        <p:grpSpPr>
          <a:xfrm>
            <a:off x="-8916" y="6057149"/>
            <a:ext cx="5498726" cy="820207"/>
            <a:chOff x="-6689" y="4553748"/>
            <a:chExt cx="4125119" cy="615155"/>
          </a:xfrm>
        </p:grpSpPr>
        <p:sp>
          <p:nvSpPr>
            <p:cNvPr id="9" name="Forma Liv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Forma Liv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Forma Liv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t-BR"/>
              <a:t>Clique para editar o título Mestre</a:t>
            </a:r>
            <a:endParaRPr/>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
        <p:nvSpPr>
          <p:cNvPr id="22" name="Espaço Reservado para Data 21"/>
          <p:cNvSpPr>
            <a:spLocks noGrp="1"/>
          </p:cNvSpPr>
          <p:nvPr>
            <p:ph type="dt" sz="half" idx="10"/>
          </p:nvPr>
        </p:nvSpPr>
        <p:spPr/>
        <p:txBody>
          <a:bodyPr rtlCol="0"/>
          <a:lstStyle/>
          <a:p>
            <a:pPr rtl="0"/>
            <a:r>
              <a:rPr lang="en-US"/>
              <a:t>01/08/2016</a:t>
            </a:r>
            <a:endParaRPr/>
          </a:p>
        </p:txBody>
      </p:sp>
      <p:sp>
        <p:nvSpPr>
          <p:cNvPr id="23" name="Espaço Reservado para Rodapé 22"/>
          <p:cNvSpPr>
            <a:spLocks noGrp="1"/>
          </p:cNvSpPr>
          <p:nvPr>
            <p:ph type="ftr" sz="quarter" idx="11"/>
          </p:nvPr>
        </p:nvSpPr>
        <p:spPr/>
        <p:txBody>
          <a:bodyPr rtlCol="0"/>
          <a:lstStyle/>
          <a:p>
            <a:pPr rtl="0"/>
            <a:endParaRPr/>
          </a:p>
        </p:txBody>
      </p:sp>
      <p:sp>
        <p:nvSpPr>
          <p:cNvPr id="24" name="Espaço Reservado para o Número do Slide 2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11" name="diagonais"/>
          <p:cNvGrpSpPr/>
          <p:nvPr/>
        </p:nvGrpSpPr>
        <p:grpSpPr>
          <a:xfrm>
            <a:off x="7516443" y="4145281"/>
            <a:ext cx="4686117" cy="2731407"/>
            <a:chOff x="5638800" y="3108960"/>
            <a:chExt cx="3515503" cy="2048555"/>
          </a:xfrm>
        </p:grpSpPr>
        <p:cxnSp>
          <p:nvCxnSpPr>
            <p:cNvPr id="12" name="Conector Re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t-BR"/>
              <a:t>Clique para editar o título Mestre</a:t>
            </a:r>
            <a:endParaRPr/>
          </a:p>
        </p:txBody>
      </p:sp>
      <p:sp>
        <p:nvSpPr>
          <p:cNvPr id="3" name="Espaço Reservado para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7" name="Espaço Reservado para Data 6"/>
          <p:cNvSpPr>
            <a:spLocks noGrp="1"/>
          </p:cNvSpPr>
          <p:nvPr>
            <p:ph type="dt" sz="half" idx="10"/>
          </p:nvPr>
        </p:nvSpPr>
        <p:spPr/>
        <p:txBody>
          <a:bodyPr rtlCol="0"/>
          <a:lstStyle/>
          <a:p>
            <a:pPr rtl="0"/>
            <a:r>
              <a:rPr lang="en-US"/>
              <a:t>01/08/2016</a:t>
            </a:r>
            <a:endParaRPr/>
          </a:p>
        </p:txBody>
      </p:sp>
      <p:sp>
        <p:nvSpPr>
          <p:cNvPr id="8" name="Espaço Reservado para Rodapé 7"/>
          <p:cNvSpPr>
            <a:spLocks noGrp="1"/>
          </p:cNvSpPr>
          <p:nvPr>
            <p:ph type="ftr" sz="quarter" idx="11"/>
          </p:nvPr>
        </p:nvSpPr>
        <p:spPr/>
        <p:txBody>
          <a:bodyPr rtlCol="0"/>
          <a:lstStyle/>
          <a:p>
            <a:pPr rtl="0"/>
            <a:endParaRPr/>
          </a:p>
        </p:txBody>
      </p:sp>
      <p:sp>
        <p:nvSpPr>
          <p:cNvPr id="9" name="Espaço Reservado para o Número do Slide 8"/>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Data 2"/>
          <p:cNvSpPr>
            <a:spLocks noGrp="1"/>
          </p:cNvSpPr>
          <p:nvPr>
            <p:ph type="dt" sz="half" idx="10"/>
          </p:nvPr>
        </p:nvSpPr>
        <p:spPr/>
        <p:txBody>
          <a:bodyPr rtlCol="0"/>
          <a:lstStyle/>
          <a:p>
            <a:pPr rtl="0"/>
            <a:r>
              <a:rPr lang="en-US"/>
              <a:t>01/08/2016</a:t>
            </a:r>
            <a:endParaRPr/>
          </a:p>
        </p:txBody>
      </p:sp>
      <p:sp>
        <p:nvSpPr>
          <p:cNvPr id="4" name="Espaço Reservado para Rodapé 3"/>
          <p:cNvSpPr>
            <a:spLocks noGrp="1"/>
          </p:cNvSpPr>
          <p:nvPr>
            <p:ph type="ftr" sz="quarter" idx="11"/>
          </p:nvPr>
        </p:nvSpPr>
        <p:spPr/>
        <p:txBody>
          <a:bodyPr rtlCol="0"/>
          <a:lstStyle/>
          <a:p>
            <a:pPr rtl="0"/>
            <a:endParaRPr/>
          </a:p>
        </p:txBody>
      </p:sp>
      <p:sp>
        <p:nvSpPr>
          <p:cNvPr id="5" name="Espaço Reservado para Número de Slide 4"/>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r>
              <a:rPr lang="en-US"/>
              <a:t>01/08/2016</a:t>
            </a:r>
            <a:endParaRPr/>
          </a:p>
        </p:txBody>
      </p:sp>
      <p:sp>
        <p:nvSpPr>
          <p:cNvPr id="3" name="Espaço Reservado para Rodapé 2"/>
          <p:cNvSpPr>
            <a:spLocks noGrp="1"/>
          </p:cNvSpPr>
          <p:nvPr>
            <p:ph type="ftr" sz="quarter" idx="11"/>
          </p:nvPr>
        </p:nvSpPr>
        <p:spPr/>
        <p:txBody>
          <a:bodyPr rtlCol="0"/>
          <a:lstStyle/>
          <a:p>
            <a:pPr rtl="0"/>
            <a:endParaRPr/>
          </a:p>
        </p:txBody>
      </p:sp>
      <p:sp>
        <p:nvSpPr>
          <p:cNvPr id="4" name="Espaço Reservado para Número de Slide 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
        <p:nvSpPr>
          <p:cNvPr id="3" name="Espaço Reservado para Conteú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has à esquerda"/>
          <p:cNvGrpSpPr/>
          <p:nvPr/>
        </p:nvGrpSpPr>
        <p:grpSpPr>
          <a:xfrm>
            <a:off x="-15870" y="-3174"/>
            <a:ext cx="819993" cy="5229225"/>
            <a:chOff x="-11906" y="-2381"/>
            <a:chExt cx="615155" cy="3921919"/>
          </a:xfrm>
        </p:grpSpPr>
        <p:sp>
          <p:nvSpPr>
            <p:cNvPr id="10" name="Forma Liv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Forma Liv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Forma Liv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Espaço Reservado para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01/08/2016</a:t>
            </a:r>
            <a:endParaRPr/>
          </a:p>
        </p:txBody>
      </p:sp>
      <p:sp>
        <p:nvSpPr>
          <p:cNvPr id="5" name="Espaço Reservado para Rodapé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Espaço Reservado para Número de Slid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rtl="0"/>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programanex.com.br/" TargetMode="External"/><Relationship Id="rId7" Type="http://schemas.openxmlformats.org/officeDocument/2006/relationships/image" Target="../media/image3.jpeg"/><Relationship Id="rId2" Type="http://schemas.openxmlformats.org/officeDocument/2006/relationships/hyperlink" Target="https://gohiper.com.br/"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www.tagsoft.com.br/"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MatheusDias18" TargetMode="External"/><Relationship Id="rId7" Type="http://schemas.openxmlformats.org/officeDocument/2006/relationships/image" Target="../media/image2.png"/><Relationship Id="rId2" Type="http://schemas.openxmlformats.org/officeDocument/2006/relationships/hyperlink" Target="https://github.com/viniciussoaresti"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tiagoesng" TargetMode="External"/><Relationship Id="rId4" Type="http://schemas.openxmlformats.org/officeDocument/2006/relationships/hyperlink" Target="https://github.com/BarrosPedr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BR" dirty="0" err="1"/>
              <a:t>Sysgraph</a:t>
            </a:r>
            <a:endParaRPr lang="pt-br" dirty="0"/>
          </a:p>
        </p:txBody>
      </p:sp>
      <p:sp>
        <p:nvSpPr>
          <p:cNvPr id="5" name="Subtítulo 4"/>
          <p:cNvSpPr>
            <a:spLocks noGrp="1"/>
          </p:cNvSpPr>
          <p:nvPr>
            <p:ph type="subTitle" idx="1"/>
          </p:nvPr>
        </p:nvSpPr>
        <p:spPr/>
        <p:txBody>
          <a:bodyPr rtlCol="0">
            <a:normAutofit/>
          </a:bodyPr>
          <a:lstStyle/>
          <a:p>
            <a:r>
              <a:rPr lang="pt-BR" sz="1600" dirty="0"/>
              <a:t>Prática Profissional Orientada (PPO) em desenvolvimento por:</a:t>
            </a:r>
          </a:p>
          <a:p>
            <a:r>
              <a:rPr lang="pt-BR" sz="1600" dirty="0"/>
              <a:t>Pedro Barros, Matheus Dionísio e Vinícius Soares.</a:t>
            </a:r>
            <a:endParaRPr lang="pt-br" sz="16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Motivação</a:t>
            </a:r>
            <a:endParaRPr lang="en-US" dirty="0"/>
          </a:p>
        </p:txBody>
      </p:sp>
      <p:sp>
        <p:nvSpPr>
          <p:cNvPr id="14" name="Espaço Reservado para Conteúdo 13"/>
          <p:cNvSpPr>
            <a:spLocks noGrp="1"/>
          </p:cNvSpPr>
          <p:nvPr>
            <p:ph idx="1"/>
          </p:nvPr>
        </p:nvSpPr>
        <p:spPr/>
        <p:txBody>
          <a:bodyPr rtlCol="0"/>
          <a:lstStyle/>
          <a:p>
            <a:r>
              <a:rPr lang="pt-BR" dirty="0"/>
              <a:t>Aplicação desenvolvida afim de gerenciar e facilitar vendas na gráfica SB, do município de </a:t>
            </a:r>
            <a:r>
              <a:rPr lang="pt-BR" dirty="0" err="1"/>
              <a:t>Iati</a:t>
            </a:r>
            <a:r>
              <a:rPr lang="pt-BR" dirty="0"/>
              <a:t>-PE. A situação atual da gerência beneficiar-se-á bastante com um software implantado na mesma.</a:t>
            </a:r>
            <a:endParaRPr lang="en-US" dirty="0"/>
          </a:p>
        </p:txBody>
      </p:sp>
      <p:pic>
        <p:nvPicPr>
          <p:cNvPr id="5" name="Imagem 4">
            <a:extLst>
              <a:ext uri="{FF2B5EF4-FFF2-40B4-BE49-F238E27FC236}">
                <a16:creationId xmlns:a16="http://schemas.microsoft.com/office/drawing/2014/main" id="{D035EA57-23BE-4C7F-85BE-F18C76AFE5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573" y="5631897"/>
            <a:ext cx="1800200" cy="532172"/>
          </a:xfrm>
          <a:prstGeom prst="rect">
            <a:avLst/>
          </a:prstGeom>
        </p:spPr>
      </p:pic>
      <p:pic>
        <p:nvPicPr>
          <p:cNvPr id="3" name="Imagem 2">
            <a:extLst>
              <a:ext uri="{FF2B5EF4-FFF2-40B4-BE49-F238E27FC236}">
                <a16:creationId xmlns:a16="http://schemas.microsoft.com/office/drawing/2014/main" id="{AEE3DB6D-90A2-4BDE-8975-192AB68F2F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6860" y="5474997"/>
            <a:ext cx="1617208" cy="689071"/>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8883" y="274637"/>
            <a:ext cx="10360501" cy="1223963"/>
          </a:xfrm>
        </p:spPr>
        <p:txBody>
          <a:bodyPr rtlCol="0"/>
          <a:lstStyle/>
          <a:p>
            <a:pPr rtl="0"/>
            <a:r>
              <a:rPr lang="pt-BR" dirty="0"/>
              <a:t>Soluções Existentes</a:t>
            </a:r>
            <a:endParaRPr lang="en-US" dirty="0"/>
          </a:p>
        </p:txBody>
      </p:sp>
      <p:sp>
        <p:nvSpPr>
          <p:cNvPr id="14" name="Espaço Reservado para Conteúdo 13"/>
          <p:cNvSpPr>
            <a:spLocks noGrp="1"/>
          </p:cNvSpPr>
          <p:nvPr>
            <p:ph idx="1"/>
          </p:nvPr>
        </p:nvSpPr>
        <p:spPr/>
        <p:txBody>
          <a:bodyPr rtlCol="0"/>
          <a:lstStyle/>
          <a:p>
            <a:r>
              <a:rPr lang="pt-BR" dirty="0" err="1">
                <a:hlinkClick r:id="rId2"/>
              </a:rPr>
              <a:t>GoHiper</a:t>
            </a:r>
            <a:r>
              <a:rPr lang="pt-BR" dirty="0"/>
              <a:t> - aplicação é paga. </a:t>
            </a:r>
            <a:r>
              <a:rPr lang="pt-BR" dirty="0" err="1">
                <a:hlinkClick r:id="rId3"/>
              </a:rPr>
              <a:t>ProgramaNex</a:t>
            </a:r>
            <a:r>
              <a:rPr lang="pt-BR" dirty="0"/>
              <a:t>- a desenvolvedora não se compromete a manter ativa qualquer ferramenta, funcionalidade ou serviço que já tenha sido oferecido no passado, independentemente de ter sido oferecido de forma onerosa ou gratuita. Além disso, há serviços de assinatura para funcionalidades específicas. </a:t>
            </a:r>
            <a:r>
              <a:rPr lang="pt-BR" dirty="0" err="1">
                <a:hlinkClick r:id="rId4"/>
              </a:rPr>
              <a:t>TagSoft</a:t>
            </a:r>
            <a:r>
              <a:rPr lang="pt-BR" dirty="0"/>
              <a:t>- aplicação é paga.</a:t>
            </a:r>
          </a:p>
          <a:p>
            <a:r>
              <a:rPr lang="pt-BR" dirty="0"/>
              <a:t>Além disso, necessidades específicas como anexar arquivos do Corel Draw nas vendas não são suportadas por estes sistemas.</a:t>
            </a:r>
          </a:p>
          <a:p>
            <a:endParaRPr lang="en-US" dirty="0"/>
          </a:p>
        </p:txBody>
      </p:sp>
      <p:pic>
        <p:nvPicPr>
          <p:cNvPr id="5" name="Imagem 4">
            <a:extLst>
              <a:ext uri="{FF2B5EF4-FFF2-40B4-BE49-F238E27FC236}">
                <a16:creationId xmlns:a16="http://schemas.microsoft.com/office/drawing/2014/main" id="{B236216B-35AB-44BB-877C-D05DF17237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0573" y="5631897"/>
            <a:ext cx="1800200" cy="532172"/>
          </a:xfrm>
          <a:prstGeom prst="rect">
            <a:avLst/>
          </a:prstGeom>
        </p:spPr>
      </p:pic>
      <p:pic>
        <p:nvPicPr>
          <p:cNvPr id="6" name="Imagem 5">
            <a:extLst>
              <a:ext uri="{FF2B5EF4-FFF2-40B4-BE49-F238E27FC236}">
                <a16:creationId xmlns:a16="http://schemas.microsoft.com/office/drawing/2014/main" id="{A4A24C98-B9BB-42B7-A426-F237DF3C38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6860" y="5474997"/>
            <a:ext cx="1617208" cy="689071"/>
          </a:xfrm>
          <a:prstGeom prst="rect">
            <a:avLst/>
          </a:prstGeom>
        </p:spPr>
      </p:pic>
      <p:pic>
        <p:nvPicPr>
          <p:cNvPr id="1026" name="Picture 2" descr="Resultado de imagem para gohiper">
            <a:extLst>
              <a:ext uri="{FF2B5EF4-FFF2-40B4-BE49-F238E27FC236}">
                <a16:creationId xmlns:a16="http://schemas.microsoft.com/office/drawing/2014/main" id="{D96BFDEA-BE29-4576-949C-69236DE63A6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82496" y="601712"/>
            <a:ext cx="896888" cy="8968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m para ProgramaNex logo">
            <a:extLst>
              <a:ext uri="{FF2B5EF4-FFF2-40B4-BE49-F238E27FC236}">
                <a16:creationId xmlns:a16="http://schemas.microsoft.com/office/drawing/2014/main" id="{46267F4D-7D35-4FE5-84EC-4620DD01B85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22804" y="601712"/>
            <a:ext cx="896888" cy="896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TagSoft logo">
            <a:extLst>
              <a:ext uri="{FF2B5EF4-FFF2-40B4-BE49-F238E27FC236}">
                <a16:creationId xmlns:a16="http://schemas.microsoft.com/office/drawing/2014/main" id="{DF38534A-1FE2-4E96-A81C-0C2456F5C81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10929" y="601712"/>
            <a:ext cx="1195851" cy="8968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m para COREL logo">
            <a:extLst>
              <a:ext uri="{FF2B5EF4-FFF2-40B4-BE49-F238E27FC236}">
                <a16:creationId xmlns:a16="http://schemas.microsoft.com/office/drawing/2014/main" id="{BF3C6856-3E27-4C47-ABF2-60E1796C444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35322" y="589742"/>
            <a:ext cx="959583" cy="9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45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Inovação</a:t>
            </a:r>
            <a:endParaRPr lang="en-US" dirty="0"/>
          </a:p>
        </p:txBody>
      </p:sp>
      <p:sp>
        <p:nvSpPr>
          <p:cNvPr id="14" name="Espaço Reservado para Conteúdo 13"/>
          <p:cNvSpPr>
            <a:spLocks noGrp="1"/>
          </p:cNvSpPr>
          <p:nvPr>
            <p:ph idx="1"/>
          </p:nvPr>
        </p:nvSpPr>
        <p:spPr/>
        <p:txBody>
          <a:bodyPr rtlCol="0"/>
          <a:lstStyle/>
          <a:p>
            <a:r>
              <a:rPr lang="pt-BR" dirty="0"/>
              <a:t>Além de atender às necessidades específicas da empresa, como o já citado anexo de arquivos, o software será fornecido e implementado gratuitamente.</a:t>
            </a:r>
            <a:endParaRPr lang="en-US" dirty="0"/>
          </a:p>
        </p:txBody>
      </p:sp>
      <p:pic>
        <p:nvPicPr>
          <p:cNvPr id="6" name="Imagem 5">
            <a:extLst>
              <a:ext uri="{FF2B5EF4-FFF2-40B4-BE49-F238E27FC236}">
                <a16:creationId xmlns:a16="http://schemas.microsoft.com/office/drawing/2014/main" id="{02F12B92-4A0C-4ED8-9CFA-C70366E4D9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573" y="5631897"/>
            <a:ext cx="1800200" cy="532172"/>
          </a:xfrm>
          <a:prstGeom prst="rect">
            <a:avLst/>
          </a:prstGeom>
        </p:spPr>
      </p:pic>
      <p:pic>
        <p:nvPicPr>
          <p:cNvPr id="7" name="Imagem 6">
            <a:extLst>
              <a:ext uri="{FF2B5EF4-FFF2-40B4-BE49-F238E27FC236}">
                <a16:creationId xmlns:a16="http://schemas.microsoft.com/office/drawing/2014/main" id="{1B46F3A2-13A6-4516-9F85-BAB9BE0438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6860" y="5474997"/>
            <a:ext cx="1617208" cy="689071"/>
          </a:xfrm>
          <a:prstGeom prst="rect">
            <a:avLst/>
          </a:prstGeom>
        </p:spPr>
      </p:pic>
    </p:spTree>
    <p:extLst>
      <p:ext uri="{BB962C8B-B14F-4D97-AF65-F5344CB8AC3E}">
        <p14:creationId xmlns:p14="http://schemas.microsoft.com/office/powerpoint/2010/main" val="217485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Público Alvo</a:t>
            </a:r>
            <a:endParaRPr lang="en-US" dirty="0"/>
          </a:p>
        </p:txBody>
      </p:sp>
      <p:sp>
        <p:nvSpPr>
          <p:cNvPr id="14" name="Espaço Reservado para Conteúdo 13"/>
          <p:cNvSpPr>
            <a:spLocks noGrp="1"/>
          </p:cNvSpPr>
          <p:nvPr>
            <p:ph idx="1"/>
          </p:nvPr>
        </p:nvSpPr>
        <p:spPr/>
        <p:txBody>
          <a:bodyPr rtlCol="0"/>
          <a:lstStyle/>
          <a:p>
            <a:r>
              <a:rPr lang="pt-BR" dirty="0"/>
              <a:t>Este aplicativo direciona-se aos funcionários da empresa SB Gráfica, com o acesso via web, no computador-servidor instalado na empresa.</a:t>
            </a:r>
            <a:endParaRPr lang="en-US" dirty="0"/>
          </a:p>
        </p:txBody>
      </p:sp>
      <p:pic>
        <p:nvPicPr>
          <p:cNvPr id="5" name="Imagem 4">
            <a:extLst>
              <a:ext uri="{FF2B5EF4-FFF2-40B4-BE49-F238E27FC236}">
                <a16:creationId xmlns:a16="http://schemas.microsoft.com/office/drawing/2014/main" id="{F309DBEC-57DD-4EAA-8840-7D05655E4D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573" y="5631897"/>
            <a:ext cx="1800200" cy="532172"/>
          </a:xfrm>
          <a:prstGeom prst="rect">
            <a:avLst/>
          </a:prstGeom>
        </p:spPr>
      </p:pic>
      <p:pic>
        <p:nvPicPr>
          <p:cNvPr id="6" name="Imagem 5">
            <a:extLst>
              <a:ext uri="{FF2B5EF4-FFF2-40B4-BE49-F238E27FC236}">
                <a16:creationId xmlns:a16="http://schemas.microsoft.com/office/drawing/2014/main" id="{B6B9EBBB-F6A6-43F0-8D0D-FC7DB99E76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6860" y="5474997"/>
            <a:ext cx="1617208" cy="689071"/>
          </a:xfrm>
          <a:prstGeom prst="rect">
            <a:avLst/>
          </a:prstGeom>
        </p:spPr>
      </p:pic>
      <p:pic>
        <p:nvPicPr>
          <p:cNvPr id="3" name="Imagem 2">
            <a:extLst>
              <a:ext uri="{FF2B5EF4-FFF2-40B4-BE49-F238E27FC236}">
                <a16:creationId xmlns:a16="http://schemas.microsoft.com/office/drawing/2014/main" id="{5A2E8AF2-F9B7-411D-8788-ED6E3C44C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020" y="2852936"/>
            <a:ext cx="2281496" cy="2448272"/>
          </a:xfrm>
          <a:prstGeom prst="rect">
            <a:avLst/>
          </a:prstGeom>
        </p:spPr>
      </p:pic>
    </p:spTree>
    <p:extLst>
      <p:ext uri="{BB962C8B-B14F-4D97-AF65-F5344CB8AC3E}">
        <p14:creationId xmlns:p14="http://schemas.microsoft.com/office/powerpoint/2010/main" val="405629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Monetização</a:t>
            </a:r>
            <a:endParaRPr lang="en-US" dirty="0"/>
          </a:p>
        </p:txBody>
      </p:sp>
      <p:sp>
        <p:nvSpPr>
          <p:cNvPr id="14" name="Espaço Reservado para Conteúdo 13"/>
          <p:cNvSpPr>
            <a:spLocks noGrp="1"/>
          </p:cNvSpPr>
          <p:nvPr>
            <p:ph idx="1"/>
          </p:nvPr>
        </p:nvSpPr>
        <p:spPr/>
        <p:txBody>
          <a:bodyPr rtlCol="0"/>
          <a:lstStyle/>
          <a:p>
            <a:r>
              <a:rPr lang="pt-BR" dirty="0"/>
              <a:t>A manutenção, tanto de correção de erros como desenvolvimento de novas funcionalidades, pode ser monetizada. A aplicação gera ganho de tempo e de planejamento da empresa, acarretando em ganho financeiro devido a melhor gestão, em longo prazo.</a:t>
            </a:r>
          </a:p>
        </p:txBody>
      </p:sp>
      <p:pic>
        <p:nvPicPr>
          <p:cNvPr id="5" name="Imagem 4">
            <a:extLst>
              <a:ext uri="{FF2B5EF4-FFF2-40B4-BE49-F238E27FC236}">
                <a16:creationId xmlns:a16="http://schemas.microsoft.com/office/drawing/2014/main" id="{924C81A8-2622-43CB-83A2-F341D42FC9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573" y="5631897"/>
            <a:ext cx="1800200" cy="532172"/>
          </a:xfrm>
          <a:prstGeom prst="rect">
            <a:avLst/>
          </a:prstGeom>
        </p:spPr>
      </p:pic>
      <p:pic>
        <p:nvPicPr>
          <p:cNvPr id="6" name="Imagem 5">
            <a:extLst>
              <a:ext uri="{FF2B5EF4-FFF2-40B4-BE49-F238E27FC236}">
                <a16:creationId xmlns:a16="http://schemas.microsoft.com/office/drawing/2014/main" id="{DEAB0FCD-6131-42D9-ABC7-40894E9035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6860" y="5474997"/>
            <a:ext cx="1617208" cy="689071"/>
          </a:xfrm>
          <a:prstGeom prst="rect">
            <a:avLst/>
          </a:prstGeom>
        </p:spPr>
      </p:pic>
      <p:pic>
        <p:nvPicPr>
          <p:cNvPr id="3" name="Imagem 2">
            <a:extLst>
              <a:ext uri="{FF2B5EF4-FFF2-40B4-BE49-F238E27FC236}">
                <a16:creationId xmlns:a16="http://schemas.microsoft.com/office/drawing/2014/main" id="{55A2A332-D069-44B3-B471-2848F7A008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1029" y="3429000"/>
            <a:ext cx="2466766" cy="2466766"/>
          </a:xfrm>
          <a:prstGeom prst="rect">
            <a:avLst/>
          </a:prstGeom>
        </p:spPr>
      </p:pic>
    </p:spTree>
    <p:extLst>
      <p:ext uri="{BB962C8B-B14F-4D97-AF65-F5344CB8AC3E}">
        <p14:creationId xmlns:p14="http://schemas.microsoft.com/office/powerpoint/2010/main" val="69744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Ferramental Utilizado</a:t>
            </a:r>
            <a:endParaRPr lang="en-US" dirty="0"/>
          </a:p>
        </p:txBody>
      </p:sp>
      <p:sp>
        <p:nvSpPr>
          <p:cNvPr id="14" name="Espaço Reservado para Conteúdo 13"/>
          <p:cNvSpPr>
            <a:spLocks noGrp="1"/>
          </p:cNvSpPr>
          <p:nvPr>
            <p:ph idx="1"/>
          </p:nvPr>
        </p:nvSpPr>
        <p:spPr/>
        <p:txBody>
          <a:bodyPr rtlCol="0"/>
          <a:lstStyle/>
          <a:p>
            <a:r>
              <a:rPr lang="pt-BR" dirty="0"/>
              <a:t>O sistema será desenvolvido em </a:t>
            </a:r>
            <a:r>
              <a:rPr lang="pt-BR" dirty="0" err="1"/>
              <a:t>java</a:t>
            </a:r>
            <a:r>
              <a:rPr lang="pt-BR" dirty="0"/>
              <a:t> (JDK 1.8) e </a:t>
            </a:r>
            <a:r>
              <a:rPr lang="pt-BR" dirty="0" err="1"/>
              <a:t>html</a:t>
            </a:r>
            <a:r>
              <a:rPr lang="pt-BR" dirty="0"/>
              <a:t>, com adicional uso das bibliotecas: JSF 2.2, </a:t>
            </a:r>
            <a:r>
              <a:rPr lang="pt-BR" dirty="0" err="1"/>
              <a:t>PrimeFaces</a:t>
            </a:r>
            <a:r>
              <a:rPr lang="pt-BR" dirty="0"/>
              <a:t> 5.0, </a:t>
            </a:r>
            <a:r>
              <a:rPr lang="pt-BR" dirty="0" err="1"/>
              <a:t>EclipseLink</a:t>
            </a:r>
            <a:r>
              <a:rPr lang="pt-BR" dirty="0"/>
              <a:t> (JPA 2.1), do Apache </a:t>
            </a:r>
            <a:r>
              <a:rPr lang="pt-BR" dirty="0" err="1"/>
              <a:t>TomCat</a:t>
            </a:r>
            <a:r>
              <a:rPr lang="pt-BR" dirty="0"/>
              <a:t> como Container de </a:t>
            </a:r>
            <a:r>
              <a:rPr lang="pt-BR" dirty="0" err="1"/>
              <a:t>Servlets</a:t>
            </a:r>
            <a:r>
              <a:rPr lang="pt-BR" dirty="0"/>
              <a:t> Java e do framework </a:t>
            </a:r>
            <a:r>
              <a:rPr lang="pt-BR" dirty="0" err="1"/>
              <a:t>Hibernate</a:t>
            </a:r>
            <a:r>
              <a:rPr lang="pt-BR" dirty="0"/>
              <a:t> para conexão com o banco de dados </a:t>
            </a:r>
            <a:r>
              <a:rPr lang="pt-BR" dirty="0" err="1"/>
              <a:t>MySql</a:t>
            </a:r>
            <a:r>
              <a:rPr lang="pt-BR" dirty="0"/>
              <a:t>. Seu código será armazenado no GitHub. O </a:t>
            </a:r>
            <a:r>
              <a:rPr lang="pt-BR" dirty="0" err="1"/>
              <a:t>Maven</a:t>
            </a:r>
            <a:r>
              <a:rPr lang="pt-BR" dirty="0"/>
              <a:t> será utilizado como ferramenta de construção da aplicação, o </a:t>
            </a:r>
            <a:r>
              <a:rPr lang="pt-BR" dirty="0" err="1"/>
              <a:t>JUnit</a:t>
            </a:r>
            <a:r>
              <a:rPr lang="pt-BR" dirty="0"/>
              <a:t>, o </a:t>
            </a:r>
            <a:r>
              <a:rPr lang="pt-BR" dirty="0" err="1"/>
              <a:t>TravisCI</a:t>
            </a:r>
            <a:r>
              <a:rPr lang="pt-BR" dirty="0"/>
              <a:t> e o </a:t>
            </a:r>
            <a:r>
              <a:rPr lang="pt-BR" dirty="0" err="1"/>
              <a:t>Selenium</a:t>
            </a:r>
            <a:r>
              <a:rPr lang="pt-BR" dirty="0"/>
              <a:t> IDE para suporte aos testes e integração contínua.</a:t>
            </a:r>
            <a:endParaRPr lang="en-US" dirty="0"/>
          </a:p>
        </p:txBody>
      </p:sp>
      <p:pic>
        <p:nvPicPr>
          <p:cNvPr id="5" name="Imagem 4">
            <a:extLst>
              <a:ext uri="{FF2B5EF4-FFF2-40B4-BE49-F238E27FC236}">
                <a16:creationId xmlns:a16="http://schemas.microsoft.com/office/drawing/2014/main" id="{0F64724B-0E8E-4CB0-9B91-B6C80F6570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573" y="5631897"/>
            <a:ext cx="1800200" cy="532172"/>
          </a:xfrm>
          <a:prstGeom prst="rect">
            <a:avLst/>
          </a:prstGeom>
        </p:spPr>
      </p:pic>
      <p:pic>
        <p:nvPicPr>
          <p:cNvPr id="6" name="Imagem 5">
            <a:extLst>
              <a:ext uri="{FF2B5EF4-FFF2-40B4-BE49-F238E27FC236}">
                <a16:creationId xmlns:a16="http://schemas.microsoft.com/office/drawing/2014/main" id="{0E15A479-F502-4E75-9241-DE187D54F1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6860" y="5474997"/>
            <a:ext cx="1617208" cy="689071"/>
          </a:xfrm>
          <a:prstGeom prst="rect">
            <a:avLst/>
          </a:prstGeom>
        </p:spPr>
      </p:pic>
      <p:pic>
        <p:nvPicPr>
          <p:cNvPr id="3" name="Imagem 2">
            <a:extLst>
              <a:ext uri="{FF2B5EF4-FFF2-40B4-BE49-F238E27FC236}">
                <a16:creationId xmlns:a16="http://schemas.microsoft.com/office/drawing/2014/main" id="{059C5A39-F7E5-488A-88D6-3920F48826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570" y="4826131"/>
            <a:ext cx="960626" cy="1297732"/>
          </a:xfrm>
          <a:prstGeom prst="rect">
            <a:avLst/>
          </a:prstGeom>
        </p:spPr>
      </p:pic>
      <p:pic>
        <p:nvPicPr>
          <p:cNvPr id="8" name="Imagem 7">
            <a:extLst>
              <a:ext uri="{FF2B5EF4-FFF2-40B4-BE49-F238E27FC236}">
                <a16:creationId xmlns:a16="http://schemas.microsoft.com/office/drawing/2014/main" id="{F08D78EC-6B30-4DD3-B79F-82C20DBC31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35166" y="3679005"/>
            <a:ext cx="1129596" cy="1129596"/>
          </a:xfrm>
          <a:prstGeom prst="rect">
            <a:avLst/>
          </a:prstGeom>
        </p:spPr>
      </p:pic>
      <p:pic>
        <p:nvPicPr>
          <p:cNvPr id="10" name="Imagem 9">
            <a:extLst>
              <a:ext uri="{FF2B5EF4-FFF2-40B4-BE49-F238E27FC236}">
                <a16:creationId xmlns:a16="http://schemas.microsoft.com/office/drawing/2014/main" id="{5FB13B4C-DE71-467D-8C01-EB6E248556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0327" y="5703161"/>
            <a:ext cx="1868181" cy="966199"/>
          </a:xfrm>
          <a:prstGeom prst="rect">
            <a:avLst/>
          </a:prstGeom>
        </p:spPr>
      </p:pic>
      <p:pic>
        <p:nvPicPr>
          <p:cNvPr id="12" name="Imagem 11">
            <a:extLst>
              <a:ext uri="{FF2B5EF4-FFF2-40B4-BE49-F238E27FC236}">
                <a16:creationId xmlns:a16="http://schemas.microsoft.com/office/drawing/2014/main" id="{B0D65068-3F38-4253-94BD-A22C7DB14C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2684" y="584694"/>
            <a:ext cx="3888432" cy="888507"/>
          </a:xfrm>
          <a:prstGeom prst="rect">
            <a:avLst/>
          </a:prstGeom>
        </p:spPr>
      </p:pic>
      <p:pic>
        <p:nvPicPr>
          <p:cNvPr id="16" name="Imagem 15">
            <a:extLst>
              <a:ext uri="{FF2B5EF4-FFF2-40B4-BE49-F238E27FC236}">
                <a16:creationId xmlns:a16="http://schemas.microsoft.com/office/drawing/2014/main" id="{FAD1A4D0-DF39-4190-B4B6-D2FF5E4C39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28233" y="4883915"/>
            <a:ext cx="1947086" cy="1297733"/>
          </a:xfrm>
          <a:prstGeom prst="rect">
            <a:avLst/>
          </a:prstGeom>
        </p:spPr>
      </p:pic>
      <p:pic>
        <p:nvPicPr>
          <p:cNvPr id="18" name="Imagem 17">
            <a:extLst>
              <a:ext uri="{FF2B5EF4-FFF2-40B4-BE49-F238E27FC236}">
                <a16:creationId xmlns:a16="http://schemas.microsoft.com/office/drawing/2014/main" id="{3371A643-FEC0-4878-BAF0-F14C7D03CDF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49935" y="648494"/>
            <a:ext cx="3427515" cy="760908"/>
          </a:xfrm>
          <a:prstGeom prst="rect">
            <a:avLst/>
          </a:prstGeom>
        </p:spPr>
      </p:pic>
    </p:spTree>
    <p:extLst>
      <p:ext uri="{BB962C8B-B14F-4D97-AF65-F5344CB8AC3E}">
        <p14:creationId xmlns:p14="http://schemas.microsoft.com/office/powerpoint/2010/main" val="103071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Contribuidores</a:t>
            </a:r>
            <a:endParaRPr lang="en-US" dirty="0"/>
          </a:p>
        </p:txBody>
      </p:sp>
      <p:sp>
        <p:nvSpPr>
          <p:cNvPr id="14" name="Espaço Reservado para Conteúdo 13"/>
          <p:cNvSpPr>
            <a:spLocks noGrp="1"/>
          </p:cNvSpPr>
          <p:nvPr>
            <p:ph idx="1"/>
          </p:nvPr>
        </p:nvSpPr>
        <p:spPr/>
        <p:txBody>
          <a:bodyPr rtlCol="0"/>
          <a:lstStyle/>
          <a:p>
            <a:r>
              <a:rPr lang="pt-BR" dirty="0">
                <a:hlinkClick r:id="rId2"/>
              </a:rPr>
              <a:t>@</a:t>
            </a:r>
            <a:r>
              <a:rPr lang="pt-BR" dirty="0" err="1">
                <a:hlinkClick r:id="rId2"/>
              </a:rPr>
              <a:t>viniciussoaresti</a:t>
            </a:r>
            <a:r>
              <a:rPr lang="pt-BR" dirty="0"/>
              <a:t> como Vinícius Soares (Arquiteto)</a:t>
            </a:r>
          </a:p>
          <a:p>
            <a:r>
              <a:rPr lang="pt-BR" dirty="0">
                <a:hlinkClick r:id="rId3"/>
              </a:rPr>
              <a:t>@MatheusDias18</a:t>
            </a:r>
            <a:r>
              <a:rPr lang="pt-BR" dirty="0"/>
              <a:t> como Matheus Dionísio (Desenvolvedor)</a:t>
            </a:r>
          </a:p>
          <a:p>
            <a:r>
              <a:rPr lang="pt-BR" dirty="0">
                <a:hlinkClick r:id="rId4"/>
              </a:rPr>
              <a:t>@</a:t>
            </a:r>
            <a:r>
              <a:rPr lang="pt-BR" dirty="0" err="1">
                <a:hlinkClick r:id="rId4"/>
              </a:rPr>
              <a:t>BarrosPedro</a:t>
            </a:r>
            <a:r>
              <a:rPr lang="pt-BR" dirty="0"/>
              <a:t> como Pedro Barros (Desenvolvedor)</a:t>
            </a:r>
          </a:p>
          <a:p>
            <a:r>
              <a:rPr lang="pt-BR" dirty="0">
                <a:hlinkClick r:id="rId5"/>
              </a:rPr>
              <a:t>@</a:t>
            </a:r>
            <a:r>
              <a:rPr lang="pt-BR" dirty="0" err="1">
                <a:hlinkClick r:id="rId5"/>
              </a:rPr>
              <a:t>tiagoesng</a:t>
            </a:r>
            <a:r>
              <a:rPr lang="pt-BR" dirty="0"/>
              <a:t> como Tiago Eduardo (Orientador)</a:t>
            </a:r>
          </a:p>
        </p:txBody>
      </p:sp>
      <p:pic>
        <p:nvPicPr>
          <p:cNvPr id="6" name="Imagem 5">
            <a:extLst>
              <a:ext uri="{FF2B5EF4-FFF2-40B4-BE49-F238E27FC236}">
                <a16:creationId xmlns:a16="http://schemas.microsoft.com/office/drawing/2014/main" id="{AD3A3534-4E67-4716-94B4-C4B72494A0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0573" y="5631897"/>
            <a:ext cx="1800200" cy="532172"/>
          </a:xfrm>
          <a:prstGeom prst="rect">
            <a:avLst/>
          </a:prstGeom>
        </p:spPr>
      </p:pic>
      <p:pic>
        <p:nvPicPr>
          <p:cNvPr id="7" name="Imagem 6">
            <a:extLst>
              <a:ext uri="{FF2B5EF4-FFF2-40B4-BE49-F238E27FC236}">
                <a16:creationId xmlns:a16="http://schemas.microsoft.com/office/drawing/2014/main" id="{C0DAAC41-2820-411A-A5D8-CE80B9A8AB3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26860" y="5474997"/>
            <a:ext cx="1617208" cy="689071"/>
          </a:xfrm>
          <a:prstGeom prst="rect">
            <a:avLst/>
          </a:prstGeom>
        </p:spPr>
      </p:pic>
      <p:pic>
        <p:nvPicPr>
          <p:cNvPr id="3074" name="Picture 2" descr="Resultado de imagem para contribuidores png">
            <a:extLst>
              <a:ext uri="{FF2B5EF4-FFF2-40B4-BE49-F238E27FC236}">
                <a16:creationId xmlns:a16="http://schemas.microsoft.com/office/drawing/2014/main" id="{DA130ADA-7695-4583-9295-0E3B3BB524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8908" y="2204864"/>
            <a:ext cx="1321123" cy="157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41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BD6B24F-CEC4-42E4-8B46-8538889004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320" y="822154"/>
            <a:ext cx="6382444" cy="1886766"/>
          </a:xfrm>
          <a:prstGeom prst="rect">
            <a:avLst/>
          </a:prstGeom>
        </p:spPr>
      </p:pic>
      <p:pic>
        <p:nvPicPr>
          <p:cNvPr id="3" name="Imagem 2">
            <a:extLst>
              <a:ext uri="{FF2B5EF4-FFF2-40B4-BE49-F238E27FC236}">
                <a16:creationId xmlns:a16="http://schemas.microsoft.com/office/drawing/2014/main" id="{F94F04FE-0906-4F44-A348-AD97445D4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6160" y="3512279"/>
            <a:ext cx="4536503" cy="1932945"/>
          </a:xfrm>
          <a:prstGeom prst="rect">
            <a:avLst/>
          </a:prstGeom>
        </p:spPr>
      </p:pic>
    </p:spTree>
    <p:extLst>
      <p:ext uri="{BB962C8B-B14F-4D97-AF65-F5344CB8AC3E}">
        <p14:creationId xmlns:p14="http://schemas.microsoft.com/office/powerpoint/2010/main" val="71695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Apresentação com linhas de circuito triplas (widescreen)</Template>
  <TotalTime>28</TotalTime>
  <Words>240</Words>
  <Application>Microsoft Office PowerPoint</Application>
  <PresentationFormat>Personalizar</PresentationFormat>
  <Paragraphs>21</Paragraphs>
  <Slides>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9</vt:i4>
      </vt:variant>
    </vt:vector>
  </HeadingPairs>
  <TitlesOfParts>
    <vt:vector size="12" baseType="lpstr">
      <vt:lpstr>Arial</vt:lpstr>
      <vt:lpstr>Calibri</vt:lpstr>
      <vt:lpstr>Tecnologia 16x9</vt:lpstr>
      <vt:lpstr>Sysgraph</vt:lpstr>
      <vt:lpstr>Motivação</vt:lpstr>
      <vt:lpstr>Soluções Existentes</vt:lpstr>
      <vt:lpstr>Inovação</vt:lpstr>
      <vt:lpstr>Público Alvo</vt:lpstr>
      <vt:lpstr>Monetização</vt:lpstr>
      <vt:lpstr>Ferramental Utilizado</vt:lpstr>
      <vt:lpstr>Contribuidores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Sysgraph</dc:title>
  <dc:creator>Pablo José</dc:creator>
  <cp:lastModifiedBy>Pablo José</cp:lastModifiedBy>
  <cp:revision>5</cp:revision>
  <dcterms:created xsi:type="dcterms:W3CDTF">2018-05-17T01:07:53Z</dcterms:created>
  <dcterms:modified xsi:type="dcterms:W3CDTF">2018-05-17T01:48:21Z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