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7559675" cx="10079025"/>
  <p:notesSz cx="6858000" cy="9144000"/>
  <p:embeddedFontLst>
    <p:embeddedFont>
      <p:font typeface="Comfortaa SemiBold"/>
      <p:regular r:id="rId16"/>
      <p:bold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FO1ij7GAZU5KtDAnfyOlJl4mt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mfortaaSemiBold-bold.fntdata"/><Relationship Id="rId16" Type="http://schemas.openxmlformats.org/officeDocument/2006/relationships/font" Target="fonts/ComfortaaSemiBold-regular.fntdata"/><Relationship Id="rId5" Type="http://schemas.openxmlformats.org/officeDocument/2006/relationships/slide" Target="slides/slide1.xml"/><Relationship Id="rId19" Type="http://schemas.openxmlformats.org/officeDocument/2006/relationships/font" Target="fonts/Comfortaa-bold.fntdata"/><Relationship Id="rId6" Type="http://schemas.openxmlformats.org/officeDocument/2006/relationships/slide" Target="slides/slide2.xml"/><Relationship Id="rId18" Type="http://schemas.openxmlformats.org/officeDocument/2006/relationships/font" Target="fonts/Comforta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32a7c973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332a7c9736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32a7c973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332a7c9736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32a7c973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332a7c9736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32a7c973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332a7c9736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32a7c973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332a7c9736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32a7c973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332a7c9736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32a7c973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332a7c9736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32a7c973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332a7c9736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755928" y="1237197"/>
            <a:ext cx="8567182" cy="2631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4"/>
              <a:buFont typeface="Calibri"/>
              <a:buNone/>
              <a:defRPr sz="661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259880" y="3970580"/>
            <a:ext cx="7559279" cy="182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1pPr>
            <a:lvl2pPr lvl="1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sz="2205"/>
            </a:lvl2pPr>
            <a:lvl3pPr lvl="2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3pPr>
            <a:lvl4pPr lvl="3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4pPr>
            <a:lvl5pPr lvl="4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5pPr>
            <a:lvl6pPr lvl="5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6pPr>
            <a:lvl7pPr lvl="6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7pPr>
            <a:lvl8pPr lvl="7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8pPr>
            <a:lvl9pPr lvl="8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692934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338682" y="7006700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7118320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641247" y="64101"/>
            <a:ext cx="4796544" cy="8693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692934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338682" y="7006700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7118320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5096221" y="2519074"/>
            <a:ext cx="6406475" cy="21732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686642" y="408776"/>
            <a:ext cx="6406475" cy="6393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692934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338682" y="7006700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7118320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692934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338682" y="7006700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7118320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687685" y="1884671"/>
            <a:ext cx="8693170" cy="31446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4"/>
              <a:buFont typeface="Calibri"/>
              <a:buNone/>
              <a:defRPr sz="661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687685" y="5059035"/>
            <a:ext cx="8693170" cy="1653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2205"/>
              <a:buNone/>
              <a:defRPr sz="220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984"/>
              <a:buNone/>
              <a:defRPr sz="198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692934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338682" y="7006700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7118320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692934" y="2012414"/>
            <a:ext cx="4283591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5102513" y="2012414"/>
            <a:ext cx="4283591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692934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3338682" y="7006700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7118320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694247" y="402484"/>
            <a:ext cx="8693170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694248" y="1853171"/>
            <a:ext cx="4263905" cy="9082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b="1" sz="2205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b="1" sz="1984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94248" y="2761381"/>
            <a:ext cx="4263905" cy="4061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5102514" y="1853171"/>
            <a:ext cx="4284904" cy="9082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b="1" sz="2205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b="1" sz="1984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5102514" y="2761381"/>
            <a:ext cx="4284904" cy="4061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692934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338682" y="7006700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118320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692934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338682" y="7006700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7118320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692934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338682" y="7006700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7118320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694247" y="503978"/>
            <a:ext cx="3250752" cy="1763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7"/>
              <a:buFont typeface="Calibri"/>
              <a:buNone/>
              <a:defRPr sz="352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4284904" y="1088455"/>
            <a:ext cx="5102513" cy="5372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2564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527"/>
              <a:buChar char="•"/>
              <a:defRPr sz="3527"/>
            </a:lvl1pPr>
            <a:lvl2pPr indent="-424561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86"/>
              <a:buChar char="•"/>
              <a:defRPr sz="3086"/>
            </a:lvl2pPr>
            <a:lvl3pPr indent="-39662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Char char="•"/>
              <a:defRPr sz="2646"/>
            </a:lvl3pPr>
            <a:lvl4pPr indent="-368617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4pPr>
            <a:lvl5pPr indent="-368617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5pPr>
            <a:lvl6pPr indent="-368617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6pPr>
            <a:lvl7pPr indent="-368617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7pPr>
            <a:lvl8pPr indent="-368617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8pPr>
            <a:lvl9pPr indent="-368617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694247" y="2267902"/>
            <a:ext cx="3250752" cy="420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692934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338682" y="7006700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7118320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694247" y="503978"/>
            <a:ext cx="3250752" cy="1763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7"/>
              <a:buFont typeface="Calibri"/>
              <a:buNone/>
              <a:defRPr sz="352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4284904" y="1088455"/>
            <a:ext cx="5102513" cy="537226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694247" y="2267902"/>
            <a:ext cx="3250752" cy="420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692934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338682" y="7006700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7118320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50"/>
              <a:buFont typeface="Calibri"/>
              <a:buNone/>
              <a:defRPr b="0" i="0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4561" lvl="0" marL="457200" marR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086"/>
              <a:buFont typeface="Arial"/>
              <a:buChar char="•"/>
              <a:defRPr b="0" i="0" sz="3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621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Char char="•"/>
              <a:defRPr b="0" i="0" sz="26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617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4583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4583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583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83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84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84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692934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338682" y="7006700"/>
            <a:ext cx="3401675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7118320" y="7006700"/>
            <a:ext cx="226778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jp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9"/>
            <a:ext cx="10079038" cy="755775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236250" y="3504225"/>
            <a:ext cx="9607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latin typeface="Comfortaa"/>
                <a:ea typeface="Comfortaa"/>
                <a:cs typeface="Comfortaa"/>
                <a:sym typeface="Comfortaa"/>
              </a:rPr>
              <a:t>UM JOGO PARA DIVULGAÇÃO DO IFPE CAMPUS PAULISTA</a:t>
            </a:r>
            <a:endParaRPr b="1" sz="3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latin typeface="Comfortaa"/>
                <a:ea typeface="Comfortaa"/>
                <a:cs typeface="Comfortaa"/>
                <a:sym typeface="Comfortaa"/>
              </a:rPr>
              <a:t>Eduardo Silva. Fábio Júlio. Paola Oliveira.</a:t>
            </a:r>
            <a:endParaRPr sz="3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latin typeface="Comfortaa"/>
                <a:ea typeface="Comfortaa"/>
                <a:cs typeface="Comfortaa"/>
                <a:sym typeface="Comfortaa"/>
              </a:rPr>
              <a:t>Prof. Rodrigo Lira</a:t>
            </a:r>
            <a:endParaRPr sz="3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1332a7c9736_0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" y="0"/>
            <a:ext cx="10075506" cy="75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332a7c9736_0_149"/>
          <p:cNvSpPr txBox="1"/>
          <p:nvPr/>
        </p:nvSpPr>
        <p:spPr>
          <a:xfrm>
            <a:off x="5197275" y="288675"/>
            <a:ext cx="447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omfortaa SemiBold"/>
                <a:ea typeface="Comfortaa SemiBold"/>
                <a:cs typeface="Comfortaa SemiBold"/>
                <a:sym typeface="Comfortaa SemiBold"/>
              </a:rPr>
              <a:t>Acesse o Jogo</a:t>
            </a:r>
            <a:endParaRPr sz="26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54" name="Google Shape;154;g1332a7c9736_0_149"/>
          <p:cNvSpPr txBox="1"/>
          <p:nvPr/>
        </p:nvSpPr>
        <p:spPr>
          <a:xfrm>
            <a:off x="314975" y="1358375"/>
            <a:ext cx="946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omfortaa"/>
                <a:ea typeface="Comfortaa"/>
                <a:cs typeface="Comfortaa"/>
                <a:sym typeface="Comfortaa"/>
              </a:rPr>
              <a:t>O Acesso ao jogo pode ser feito pelo link a seguir, ou pelo escaneamento do QR Code.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5" name="Google Shape;155;g1332a7c9736_0_149"/>
          <p:cNvSpPr txBox="1"/>
          <p:nvPr/>
        </p:nvSpPr>
        <p:spPr>
          <a:xfrm>
            <a:off x="432975" y="3767525"/>
            <a:ext cx="4764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800">
                <a:latin typeface="Calibri"/>
                <a:ea typeface="Calibri"/>
                <a:cs typeface="Calibri"/>
                <a:sym typeface="Calibri"/>
              </a:rPr>
              <a:t>bit.ly/jogo-ifpe</a:t>
            </a:r>
            <a:endParaRPr sz="5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g1332a7c9736_0_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450" y="2362100"/>
            <a:ext cx="4067525" cy="406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9"/>
            <a:ext cx="10079038" cy="7557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" y="0"/>
            <a:ext cx="10075506" cy="75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432050" y="1637625"/>
            <a:ext cx="9643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Char char="❖"/>
            </a:pPr>
            <a:r>
              <a:rPr lang="pt-BR" sz="3000">
                <a:latin typeface="Comfortaa SemiBold"/>
                <a:ea typeface="Comfortaa SemiBold"/>
                <a:cs typeface="Comfortaa SemiBold"/>
                <a:sym typeface="Comfortaa SemiBold"/>
              </a:rPr>
              <a:t>Introdução</a:t>
            </a:r>
            <a:endParaRPr sz="30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Char char="❖"/>
            </a:pPr>
            <a:r>
              <a:rPr lang="pt-BR" sz="3000">
                <a:latin typeface="Comfortaa SemiBold"/>
                <a:ea typeface="Comfortaa SemiBold"/>
                <a:cs typeface="Comfortaa SemiBold"/>
                <a:sym typeface="Comfortaa SemiBold"/>
              </a:rPr>
              <a:t>Objetivo do projeto</a:t>
            </a:r>
            <a:endParaRPr sz="30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Char char="❖"/>
            </a:pPr>
            <a:r>
              <a:rPr lang="pt-BR" sz="3000">
                <a:latin typeface="Comfortaa SemiBold"/>
                <a:ea typeface="Comfortaa SemiBold"/>
                <a:cs typeface="Comfortaa SemiBold"/>
                <a:sym typeface="Comfortaa SemiBold"/>
              </a:rPr>
              <a:t>Ferramentas utilizadas</a:t>
            </a:r>
            <a:endParaRPr sz="30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Char char="❖"/>
            </a:pPr>
            <a:r>
              <a:rPr lang="pt-BR" sz="3000">
                <a:latin typeface="Comfortaa SemiBold"/>
                <a:ea typeface="Comfortaa SemiBold"/>
                <a:cs typeface="Comfortaa SemiBold"/>
                <a:sym typeface="Comfortaa SemiBold"/>
              </a:rPr>
              <a:t>Demonstração dos Resultados Obtidos</a:t>
            </a:r>
            <a:endParaRPr sz="30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Char char="❖"/>
            </a:pPr>
            <a:r>
              <a:rPr lang="pt-BR" sz="3000">
                <a:latin typeface="Comfortaa SemiBold"/>
                <a:ea typeface="Comfortaa SemiBold"/>
                <a:cs typeface="Comfortaa SemiBold"/>
                <a:sym typeface="Comfortaa SemiBold"/>
              </a:rPr>
              <a:t>Acesse o Jogo</a:t>
            </a:r>
            <a:endParaRPr sz="30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Char char="❖"/>
            </a:pPr>
            <a:r>
              <a:rPr lang="pt-BR" sz="3000">
                <a:latin typeface="Comfortaa SemiBold"/>
                <a:ea typeface="Comfortaa SemiBold"/>
                <a:cs typeface="Comfortaa SemiBold"/>
                <a:sym typeface="Comfortaa SemiBold"/>
              </a:rPr>
              <a:t>Atividades Futuras</a:t>
            </a:r>
            <a:endParaRPr sz="30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7685975" y="288675"/>
            <a:ext cx="198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omfortaa"/>
                <a:ea typeface="Comfortaa"/>
                <a:cs typeface="Comfortaa"/>
                <a:sym typeface="Comfortaa"/>
              </a:rPr>
              <a:t>Roteiro</a:t>
            </a:r>
            <a:endParaRPr b="1" sz="2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1332a7c9736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" y="0"/>
            <a:ext cx="10075506" cy="75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332a7c9736_0_91"/>
          <p:cNvSpPr txBox="1"/>
          <p:nvPr/>
        </p:nvSpPr>
        <p:spPr>
          <a:xfrm>
            <a:off x="261525" y="1239750"/>
            <a:ext cx="98175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Este projeto pretende desenvolver um jogo 2d no mesmo estilo de jogos desenvolvidos para Game Boy, no qual o usuário poderá percorrer um mapa  e completar missões.</a:t>
            </a:r>
            <a:endParaRPr sz="25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 SemiBold"/>
              <a:buChar char="❖"/>
            </a:pPr>
            <a:r>
              <a:rPr lang="pt-BR" sz="25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O jogo contará com duas versões: Uma para estudantes, e outra para o público geral.</a:t>
            </a:r>
            <a:endParaRPr sz="25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 SemiBold"/>
              <a:buChar char="❖"/>
            </a:pPr>
            <a:r>
              <a:rPr lang="pt-BR" sz="25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Pretende-se que seja ofertada uma oficina ao final do projeto com as ferramentas utilizadas no  </a:t>
            </a:r>
            <a:r>
              <a:rPr lang="pt-BR" sz="25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d</a:t>
            </a:r>
            <a:r>
              <a:rPr lang="pt-BR" sz="25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esenvolvimento do jogo</a:t>
            </a:r>
            <a:endParaRPr sz="25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99" name="Google Shape;99;g1332a7c9736_0_91"/>
          <p:cNvSpPr txBox="1"/>
          <p:nvPr/>
        </p:nvSpPr>
        <p:spPr>
          <a:xfrm>
            <a:off x="7500625" y="288675"/>
            <a:ext cx="217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omfortaa"/>
                <a:ea typeface="Comfortaa"/>
                <a:cs typeface="Comfortaa"/>
                <a:sym typeface="Comfortaa"/>
              </a:rPr>
              <a:t>Introdução</a:t>
            </a:r>
            <a:endParaRPr b="1" sz="2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332a7c9736_0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" y="0"/>
            <a:ext cx="10075506" cy="75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332a7c9736_0_98"/>
          <p:cNvSpPr txBox="1"/>
          <p:nvPr/>
        </p:nvSpPr>
        <p:spPr>
          <a:xfrm>
            <a:off x="284325" y="1091975"/>
            <a:ext cx="9794700" cy="6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222222"/>
                </a:solidFill>
                <a:highlight>
                  <a:schemeClr val="lt1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O objetivo principal do projeto é apresentar através de uma forma divertida e atrativa o IFPE Campus Paulista para o público geral e para os estudantes.</a:t>
            </a:r>
            <a:br>
              <a:rPr lang="pt-BR" sz="2200">
                <a:solidFill>
                  <a:srgbClr val="222222"/>
                </a:solidFill>
                <a:highlight>
                  <a:schemeClr val="lt1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</a:br>
            <a:endParaRPr sz="2200">
              <a:solidFill>
                <a:srgbClr val="222222"/>
              </a:solidFill>
              <a:highlight>
                <a:schemeClr val="lt1"/>
              </a:highlight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222222"/>
                </a:solidFill>
                <a:highlight>
                  <a:schemeClr val="lt1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Os Objetivos específicos são:</a:t>
            </a:r>
            <a:endParaRPr sz="2200">
              <a:solidFill>
                <a:srgbClr val="222222"/>
              </a:solidFill>
              <a:highlight>
                <a:schemeClr val="lt1"/>
              </a:highlight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Comfortaa SemiBold"/>
              <a:buChar char="❖"/>
            </a:pPr>
            <a:r>
              <a:rPr lang="pt-BR" sz="2200">
                <a:solidFill>
                  <a:srgbClr val="222222"/>
                </a:solidFill>
                <a:highlight>
                  <a:schemeClr val="lt1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Entender o funcionamento do GB Studio;</a:t>
            </a:r>
            <a:endParaRPr sz="2200">
              <a:solidFill>
                <a:srgbClr val="222222"/>
              </a:solidFill>
              <a:highlight>
                <a:schemeClr val="lt1"/>
              </a:highlight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Comfortaa SemiBold"/>
              <a:buChar char="❖"/>
            </a:pPr>
            <a:r>
              <a:rPr lang="pt-BR" sz="2200">
                <a:solidFill>
                  <a:srgbClr val="222222"/>
                </a:solidFill>
                <a:highlight>
                  <a:schemeClr val="lt1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Estudar ferramentas para criação de pixel art (imagem do jogo);</a:t>
            </a:r>
            <a:endParaRPr sz="2200">
              <a:solidFill>
                <a:srgbClr val="222222"/>
              </a:solidFill>
              <a:highlight>
                <a:schemeClr val="lt1"/>
              </a:highlight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Comfortaa SemiBold"/>
              <a:buChar char="❖"/>
            </a:pPr>
            <a:r>
              <a:rPr lang="pt-BR" sz="2200">
                <a:solidFill>
                  <a:srgbClr val="222222"/>
                </a:solidFill>
                <a:highlight>
                  <a:schemeClr val="lt1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Estudar a organização acadêmica do IFPE;</a:t>
            </a:r>
            <a:endParaRPr sz="2200">
              <a:solidFill>
                <a:srgbClr val="222222"/>
              </a:solidFill>
              <a:highlight>
                <a:schemeClr val="lt1"/>
              </a:highlight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Comfortaa SemiBold"/>
              <a:buChar char="❖"/>
            </a:pPr>
            <a:r>
              <a:rPr lang="pt-BR" sz="2200">
                <a:solidFill>
                  <a:srgbClr val="222222"/>
                </a:solidFill>
                <a:highlight>
                  <a:schemeClr val="lt1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Levantar ações que possam ser traduzidas em missões para o jogo;</a:t>
            </a:r>
            <a:endParaRPr sz="2200">
              <a:solidFill>
                <a:srgbClr val="222222"/>
              </a:solidFill>
              <a:highlight>
                <a:schemeClr val="lt1"/>
              </a:highlight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Comfortaa SemiBold"/>
              <a:buChar char="❖"/>
            </a:pPr>
            <a:r>
              <a:rPr lang="pt-BR" sz="2200">
                <a:solidFill>
                  <a:srgbClr val="222222"/>
                </a:solidFill>
                <a:highlight>
                  <a:schemeClr val="lt1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Realizar uma oficina para apresentar as ferramentas utilizadas no projeto.</a:t>
            </a:r>
            <a:endParaRPr sz="22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06" name="Google Shape;106;g1332a7c9736_0_98"/>
          <p:cNvSpPr txBox="1"/>
          <p:nvPr/>
        </p:nvSpPr>
        <p:spPr>
          <a:xfrm>
            <a:off x="5906000" y="288675"/>
            <a:ext cx="376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omfortaa SemiBold"/>
                <a:ea typeface="Comfortaa SemiBold"/>
                <a:cs typeface="Comfortaa SemiBold"/>
                <a:sym typeface="Comfortaa SemiBold"/>
              </a:rPr>
              <a:t>Objetivo do Projeto</a:t>
            </a:r>
            <a:endParaRPr sz="26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g1332a7c9736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" y="0"/>
            <a:ext cx="10075506" cy="75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332a7c9736_0_104"/>
          <p:cNvSpPr txBox="1"/>
          <p:nvPr/>
        </p:nvSpPr>
        <p:spPr>
          <a:xfrm>
            <a:off x="5236650" y="288675"/>
            <a:ext cx="443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omfortaa SemiBold"/>
                <a:ea typeface="Comfortaa SemiBold"/>
                <a:cs typeface="Comfortaa SemiBold"/>
                <a:sym typeface="Comfortaa SemiBold"/>
              </a:rPr>
              <a:t>Ferramentas Utilizadas</a:t>
            </a:r>
            <a:endParaRPr sz="26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pic>
        <p:nvPicPr>
          <p:cNvPr id="113" name="Google Shape;113;g1332a7c9736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250" y="2652714"/>
            <a:ext cx="2542350" cy="180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332a7c9736_0_104"/>
          <p:cNvSpPr txBox="1"/>
          <p:nvPr/>
        </p:nvSpPr>
        <p:spPr>
          <a:xfrm>
            <a:off x="737175" y="4460588"/>
            <a:ext cx="254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Logo Piskel. Fonte: rotek.fr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g1332a7c9736_0_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4675" y="2735638"/>
            <a:ext cx="3029700" cy="16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332a7c9736_0_104"/>
          <p:cNvSpPr txBox="1"/>
          <p:nvPr/>
        </p:nvSpPr>
        <p:spPr>
          <a:xfrm>
            <a:off x="4011875" y="4377688"/>
            <a:ext cx="254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Logo Tiled. Fonte: mapeditor.org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1332a7c9736_0_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3857" y="2735643"/>
            <a:ext cx="1978218" cy="16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332a7c9736_0_104"/>
          <p:cNvSpPr txBox="1"/>
          <p:nvPr/>
        </p:nvSpPr>
        <p:spPr>
          <a:xfrm>
            <a:off x="6799451" y="4377700"/>
            <a:ext cx="2788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Logo GBStudio. Fonte: chrismaltby.itch.io/gb-studio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332a7c9736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" y="0"/>
            <a:ext cx="10075506" cy="75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332a7c9736_0_116"/>
          <p:cNvSpPr txBox="1"/>
          <p:nvPr/>
        </p:nvSpPr>
        <p:spPr>
          <a:xfrm>
            <a:off x="5236650" y="288675"/>
            <a:ext cx="443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omfortaa SemiBold"/>
                <a:ea typeface="Comfortaa SemiBold"/>
                <a:cs typeface="Comfortaa SemiBold"/>
                <a:sym typeface="Comfortaa SemiBold"/>
              </a:rPr>
              <a:t>Piskel</a:t>
            </a:r>
            <a:endParaRPr sz="26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pic>
        <p:nvPicPr>
          <p:cNvPr id="125" name="Google Shape;125;g1332a7c9736_0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650" y="1234825"/>
            <a:ext cx="9537750" cy="509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1332a7c9736_0_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" y="0"/>
            <a:ext cx="10075506" cy="75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332a7c9736_0_128"/>
          <p:cNvSpPr txBox="1"/>
          <p:nvPr/>
        </p:nvSpPr>
        <p:spPr>
          <a:xfrm>
            <a:off x="5236650" y="288675"/>
            <a:ext cx="443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omfortaa SemiBold"/>
                <a:ea typeface="Comfortaa SemiBold"/>
                <a:cs typeface="Comfortaa SemiBold"/>
                <a:sym typeface="Comfortaa SemiBold"/>
              </a:rPr>
              <a:t>Tiled</a:t>
            </a:r>
            <a:endParaRPr sz="26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pic>
        <p:nvPicPr>
          <p:cNvPr id="132" name="Google Shape;132;g1332a7c9736_0_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03273"/>
            <a:ext cx="10079025" cy="5457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1332a7c9736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" y="0"/>
            <a:ext cx="10075506" cy="75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332a7c9736_0_135"/>
          <p:cNvSpPr txBox="1"/>
          <p:nvPr/>
        </p:nvSpPr>
        <p:spPr>
          <a:xfrm>
            <a:off x="5236650" y="288675"/>
            <a:ext cx="443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omfortaa"/>
                <a:ea typeface="Comfortaa"/>
                <a:cs typeface="Comfortaa"/>
                <a:sym typeface="Comfortaa"/>
              </a:rPr>
              <a:t>GB Studio</a:t>
            </a:r>
            <a:endParaRPr b="1" sz="2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9" name="Google Shape;139;g1332a7c9736_0_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28019"/>
            <a:ext cx="10079024" cy="540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1332a7c9736_0_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" y="0"/>
            <a:ext cx="10075506" cy="75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332a7c9736_0_142"/>
          <p:cNvSpPr txBox="1"/>
          <p:nvPr/>
        </p:nvSpPr>
        <p:spPr>
          <a:xfrm>
            <a:off x="2657700" y="288675"/>
            <a:ext cx="7012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omfortaa"/>
                <a:ea typeface="Comfortaa"/>
                <a:cs typeface="Comfortaa"/>
                <a:sym typeface="Comfortaa"/>
              </a:rPr>
              <a:t>Demonstração de Resultados Obtidos</a:t>
            </a:r>
            <a:endParaRPr b="1" sz="2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6" name="Google Shape;146;g1332a7c9736_0_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00" y="1206650"/>
            <a:ext cx="6024725" cy="53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332a7c9736_0_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9624" y="1206650"/>
            <a:ext cx="2828477" cy="539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2020-11-13T17:37:13Z</dcterms:created>
  <dc:creator>Windows User</dc:creator>
</cp:coreProperties>
</file>