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7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512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Understanding SLR Parsers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the fundamentals of SLR parsers, their core functionality, and practical applications in compiler design.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6756440" y="5285661"/>
            <a:ext cx="220277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IFRA HABIB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177F71-FC6D-DCA1-1912-0D79C19325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5841" y="6951456"/>
            <a:ext cx="315277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63563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is an SLR Parser?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SLR (Simple LR) is a bottom-up parser in compiler design. It processes input left-to-right, building the parse tree from leaves to root. It uses a parsing table to shift tokens or reduce them to non-terminals.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Characteristics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for small to medium grammars, handling context-free grammars with LR(0) items and FOLLOW sets. It is simpler but less powerful than other LR parsers.</a:t>
            </a: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13E330-8B32-0D5D-C16D-E745D03C6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5841" y="6951456"/>
            <a:ext cx="315277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6276" y="539234"/>
            <a:ext cx="7016472" cy="6126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Bottom-Up Parsing Explained</a:t>
            </a:r>
            <a:endParaRPr lang="en-US" sz="3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76" y="1544002"/>
            <a:ext cx="980361" cy="144339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60721" y="1739979"/>
            <a:ext cx="2451140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Concept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1960721" y="2163961"/>
            <a:ext cx="11983402" cy="627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Starts with input tokens, grouping them into larger structures using grammar rules. A stack tracks tokens and states, reducing sequences to non-terminals until the start symbol.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76" y="2987397"/>
            <a:ext cx="980361" cy="117645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60721" y="3183374"/>
            <a:ext cx="2451140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Shift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1960721" y="3607356"/>
            <a:ext cx="11983402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Push tokens onto the stack.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76" y="4163854"/>
            <a:ext cx="980361" cy="117645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60721" y="4359831"/>
            <a:ext cx="2451140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Reduce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1960721" y="4783812"/>
            <a:ext cx="11983402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Replace a sequence of tokens/non-terminals on the stack with a non-terminal using a grammar rule.</a:t>
            </a:r>
            <a:endParaRPr lang="en-US" sz="15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276" y="5340310"/>
            <a:ext cx="980361" cy="117645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60721" y="5536287"/>
            <a:ext cx="2451140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Accept</a:t>
            </a:r>
            <a:endParaRPr lang="en-US" sz="1900" dirty="0"/>
          </a:p>
        </p:txBody>
      </p:sp>
      <p:sp>
        <p:nvSpPr>
          <p:cNvPr id="14" name="Text 8"/>
          <p:cNvSpPr/>
          <p:nvPr/>
        </p:nvSpPr>
        <p:spPr>
          <a:xfrm>
            <a:off x="1960721" y="5960269"/>
            <a:ext cx="11983402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Parsing succeeds when the start symbol is derived.</a:t>
            </a:r>
            <a:endParaRPr lang="en-US" sz="15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276" y="6516767"/>
            <a:ext cx="980361" cy="117645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960721" y="6712744"/>
            <a:ext cx="2451140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Error</a:t>
            </a:r>
            <a:endParaRPr lang="en-US" sz="1900" dirty="0"/>
          </a:p>
        </p:txBody>
      </p:sp>
      <p:sp>
        <p:nvSpPr>
          <p:cNvPr id="17" name="Text 10"/>
          <p:cNvSpPr/>
          <p:nvPr/>
        </p:nvSpPr>
        <p:spPr>
          <a:xfrm>
            <a:off x="1960721" y="7136725"/>
            <a:ext cx="11983402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Occurs if an invalid token or state is encountered.</a:t>
            </a:r>
            <a:endParaRPr lang="en-US" sz="15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AF55D8-3476-4CE1-F3AC-E98B74FBF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55841" y="6951456"/>
            <a:ext cx="315277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6519" y="734497"/>
            <a:ext cx="6199584" cy="6486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 Cases of SLR Parser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26519" y="1694498"/>
            <a:ext cx="7690961" cy="1543645"/>
          </a:xfrm>
          <a:prstGeom prst="roundRect">
            <a:avLst>
              <a:gd name="adj" fmla="val 564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41665" y="1909643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Compiler Design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41665" y="2358628"/>
            <a:ext cx="7260669" cy="664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Parses programming languages like C and Java for syntactical correctness.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26519" y="3445669"/>
            <a:ext cx="7690961" cy="1211461"/>
          </a:xfrm>
          <a:prstGeom prst="roundRect">
            <a:avLst>
              <a:gd name="adj" fmla="val 719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941665" y="3660815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Syntax Checking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941665" y="4109799"/>
            <a:ext cx="7260669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Ensures code adheres to grammar rules before further analysis.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26519" y="4864656"/>
            <a:ext cx="7690961" cy="1211461"/>
          </a:xfrm>
          <a:prstGeom prst="roundRect">
            <a:avLst>
              <a:gd name="adj" fmla="val 719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41665" y="5079802"/>
            <a:ext cx="2594967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Code Analysis Tools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41665" y="5528786"/>
            <a:ext cx="7260669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in IDEs for syntax highlighting and error detection.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26519" y="6283643"/>
            <a:ext cx="7690961" cy="1211461"/>
          </a:xfrm>
          <a:prstGeom prst="roundRect">
            <a:avLst>
              <a:gd name="adj" fmla="val 7197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941665" y="6498788"/>
            <a:ext cx="3586401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Domain-Specific Languages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941665" y="6947773"/>
            <a:ext cx="7260669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Parses configuration files or custom languages with simple grammars.</a:t>
            </a:r>
            <a:endParaRPr lang="en-US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DC41A81-1F1F-7CF2-BC7A-A371740DD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5841" y="6951456"/>
            <a:ext cx="315277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0528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Sample Grammar for SLR Parser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63002"/>
            <a:ext cx="7556421" cy="2880360"/>
          </a:xfrm>
          <a:prstGeom prst="roundRect">
            <a:avLst>
              <a:gd name="adj" fmla="val 3307"/>
            </a:avLst>
          </a:prstGeom>
          <a:solidFill>
            <a:srgbClr val="0A00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782479" y="3063002"/>
            <a:ext cx="7579043" cy="2880360"/>
          </a:xfrm>
          <a:prstGeom prst="roundRect">
            <a:avLst>
              <a:gd name="adj" fmla="val 1181"/>
            </a:avLst>
          </a:prstGeom>
          <a:solidFill>
            <a:srgbClr val="0A004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1009293" y="3233023"/>
            <a:ext cx="7125414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highlight>
                  <a:srgbClr val="0A004D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 → P
P → D P | S P | ε
D → int id ;
S → id = E ;
E → E + T | E - T | T
T → id | num | ( E ) | T * T | T / T
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619851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grammar defines the structure of valid programs for the parser. Terminals include: int, id, ;, =, +, -, *, /, (, ), num, float.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3684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4248" y="2851428"/>
            <a:ext cx="5447467" cy="584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How SLR Parsing Works</a:t>
            </a:r>
            <a:endParaRPr lang="en-US" sz="3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48" y="3748564"/>
            <a:ext cx="467320" cy="4673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08497" y="3826907"/>
            <a:ext cx="2336840" cy="292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Parsing Table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1308497" y="4231124"/>
            <a:ext cx="12667655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Contains ACTION (shift, reduce, accept) and GOTO (next state) entries.</a:t>
            </a:r>
            <a:endParaRPr lang="en-US" sz="14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248" y="4936688"/>
            <a:ext cx="467320" cy="4673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308497" y="5015032"/>
            <a:ext cx="2336840" cy="292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Stack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1308497" y="5419249"/>
            <a:ext cx="12667655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Stores states and symbols during parsing.</a:t>
            </a:r>
            <a:endParaRPr lang="en-US" sz="14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248" y="6124813"/>
            <a:ext cx="467320" cy="4673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308497" y="6203156"/>
            <a:ext cx="2336840" cy="292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Input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1308497" y="6607373"/>
            <a:ext cx="12667655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Sequence of tokens (e.g., int x ; x = 2 + 3 ;).</a:t>
            </a:r>
            <a:endParaRPr lang="en-US" sz="1450" dirty="0"/>
          </a:p>
        </p:txBody>
      </p:sp>
      <p:sp>
        <p:nvSpPr>
          <p:cNvPr id="13" name="Text 7"/>
          <p:cNvSpPr/>
          <p:nvPr/>
        </p:nvSpPr>
        <p:spPr>
          <a:xfrm>
            <a:off x="654248" y="7116723"/>
            <a:ext cx="13321903" cy="5981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process starts in state 0, reading input tokens. The ACTION table decides whether to shift, reduce, or accept. The GOTO table handles transitions after reductions.</a:t>
            </a:r>
            <a:endParaRPr lang="en-US" sz="14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0BCA07-4EDF-19E0-6ADB-39124E348F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55841" y="6951456"/>
            <a:ext cx="315277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31181"/>
            <a:ext cx="71191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Implementation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99358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530906" y="30714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InitializeFinalArray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56187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Sets up the input token stream for the parser.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299358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5973008" y="30714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PrintLexerOutput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356187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Tokenizes input and prints token types with positions.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77995" y="299358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10415111" y="30714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Parse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15111" y="3561874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Implements the SLR parsing algorithm using a stack and parsing table.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10420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1530906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GetProduction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6724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Defines grammar rules for reductions.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57003" y="510420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8194119" y="51820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Semantic_Analysis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8194119" y="5672495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Checks type compatibility and evaluates expressions.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E1C03FF-338C-B897-C8D3-6E0D20609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5841" y="6951456"/>
            <a:ext cx="315277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6882" y="1119664"/>
            <a:ext cx="7324606" cy="684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Implementation Challenges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1013341" y="2133005"/>
            <a:ext cx="30480" cy="4976932"/>
          </a:xfrm>
          <a:prstGeom prst="roundRect">
            <a:avLst>
              <a:gd name="adj" fmla="val 301935"/>
            </a:avLst>
          </a:prstGeom>
          <a:solidFill>
            <a:srgbClr val="2A199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2"/>
          <p:cNvSpPr/>
          <p:nvPr/>
        </p:nvSpPr>
        <p:spPr>
          <a:xfrm>
            <a:off x="1229320" y="2364224"/>
            <a:ext cx="657344" cy="30480"/>
          </a:xfrm>
          <a:prstGeom prst="roundRect">
            <a:avLst>
              <a:gd name="adj" fmla="val 301935"/>
            </a:avLst>
          </a:prstGeom>
          <a:solidFill>
            <a:srgbClr val="2A199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3"/>
          <p:cNvSpPr/>
          <p:nvPr/>
        </p:nvSpPr>
        <p:spPr>
          <a:xfrm>
            <a:off x="766882" y="2133005"/>
            <a:ext cx="492919" cy="492919"/>
          </a:xfrm>
          <a:prstGeom prst="roundRect">
            <a:avLst>
              <a:gd name="adj" fmla="val 1867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35" y="2174081"/>
            <a:ext cx="328613" cy="41076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108954" y="2208252"/>
            <a:ext cx="2787610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Grammar Limitations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2108954" y="2682002"/>
            <a:ext cx="6268164" cy="1051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current grammar does not support if statements or function declarations. Floats are tokenized but not fully handled semantically.</a:t>
            </a:r>
            <a:endParaRPr lang="en-US" sz="1700" dirty="0"/>
          </a:p>
        </p:txBody>
      </p:sp>
      <p:sp>
        <p:nvSpPr>
          <p:cNvPr id="10" name="Shape 6"/>
          <p:cNvSpPr/>
          <p:nvPr/>
        </p:nvSpPr>
        <p:spPr>
          <a:xfrm>
            <a:off x="1229320" y="4402931"/>
            <a:ext cx="657344" cy="30480"/>
          </a:xfrm>
          <a:prstGeom prst="roundRect">
            <a:avLst>
              <a:gd name="adj" fmla="val 301935"/>
            </a:avLst>
          </a:prstGeom>
          <a:solidFill>
            <a:srgbClr val="2A199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Shape 7"/>
          <p:cNvSpPr/>
          <p:nvPr/>
        </p:nvSpPr>
        <p:spPr>
          <a:xfrm>
            <a:off x="766882" y="4171712"/>
            <a:ext cx="492919" cy="492919"/>
          </a:xfrm>
          <a:prstGeom prst="roundRect">
            <a:avLst>
              <a:gd name="adj" fmla="val 1867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35" y="4212788"/>
            <a:ext cx="328613" cy="410766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2108954" y="4246959"/>
            <a:ext cx="2738914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Error Handling</a:t>
            </a:r>
            <a:endParaRPr lang="en-US" sz="2150" dirty="0"/>
          </a:p>
        </p:txBody>
      </p:sp>
      <p:sp>
        <p:nvSpPr>
          <p:cNvPr id="14" name="Text 9"/>
          <p:cNvSpPr/>
          <p:nvPr/>
        </p:nvSpPr>
        <p:spPr>
          <a:xfrm>
            <a:off x="2108954" y="4720709"/>
            <a:ext cx="6268164" cy="701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Reports syntax errors but lacks recovery. Semantic error detection is limited to basic operations.</a:t>
            </a:r>
            <a:endParaRPr lang="en-US" sz="1700" dirty="0"/>
          </a:p>
        </p:txBody>
      </p:sp>
      <p:sp>
        <p:nvSpPr>
          <p:cNvPr id="15" name="Shape 10"/>
          <p:cNvSpPr/>
          <p:nvPr/>
        </p:nvSpPr>
        <p:spPr>
          <a:xfrm>
            <a:off x="1229320" y="6091118"/>
            <a:ext cx="657344" cy="30480"/>
          </a:xfrm>
          <a:prstGeom prst="roundRect">
            <a:avLst>
              <a:gd name="adj" fmla="val 301935"/>
            </a:avLst>
          </a:prstGeom>
          <a:solidFill>
            <a:srgbClr val="2A199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11"/>
          <p:cNvSpPr/>
          <p:nvPr/>
        </p:nvSpPr>
        <p:spPr>
          <a:xfrm>
            <a:off x="766882" y="5859899"/>
            <a:ext cx="492919" cy="492919"/>
          </a:xfrm>
          <a:prstGeom prst="roundRect">
            <a:avLst>
              <a:gd name="adj" fmla="val 1867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035" y="5900976"/>
            <a:ext cx="328613" cy="410766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2108954" y="5935147"/>
            <a:ext cx="3080028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Online Compiler Issues</a:t>
            </a:r>
            <a:endParaRPr lang="en-US" sz="2150" dirty="0"/>
          </a:p>
        </p:txBody>
      </p:sp>
      <p:sp>
        <p:nvSpPr>
          <p:cNvPr id="19" name="Text 13"/>
          <p:cNvSpPr/>
          <p:nvPr/>
        </p:nvSpPr>
        <p:spPr>
          <a:xfrm>
            <a:off x="2108954" y="6408896"/>
            <a:ext cx="6268164" cy="7010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Console output may require flushing. Some compilers may have runtime restrictions or lack System.Linq support.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99404"/>
            <a:ext cx="93510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SLR Parser: Benefits &amp; Limitations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751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Benefits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7563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for simple grammars.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985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Easier to implement than LALR or CLR.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4069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Guarantees correct parsing for unambiguous grammars.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458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Ideal for teaching compiler concepts.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879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Suitable for small languages or scripts.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1751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Limitations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75630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Cannot handle ambiguous or complex grammars.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1985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Stops on the first syntax error (no recovery).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64069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Manual table construction is complex for large grammars.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4458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Requires separate semantic analysis.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0E6B83-9520-7B53-707D-3C116B79F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5841" y="6951456"/>
            <a:ext cx="3152775" cy="1190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E68D91-DE56-116C-A64B-3217E932C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241" y="7103856"/>
            <a:ext cx="3152775" cy="11906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613</Words>
  <Application>Microsoft Office PowerPoint</Application>
  <PresentationFormat>Custom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IFRA HABIB</cp:lastModifiedBy>
  <cp:revision>2</cp:revision>
  <dcterms:created xsi:type="dcterms:W3CDTF">2025-05-30T08:14:38Z</dcterms:created>
  <dcterms:modified xsi:type="dcterms:W3CDTF">2025-06-18T13:57:06Z</dcterms:modified>
</cp:coreProperties>
</file>