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33399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33399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8123" y="457201"/>
            <a:ext cx="9143998" cy="10668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8123" y="457201"/>
            <a:ext cx="9144000" cy="1066800"/>
          </a:xfrm>
          <a:custGeom>
            <a:avLst/>
            <a:gdLst/>
            <a:ahLst/>
            <a:cxnLst/>
            <a:rect l="l" t="t" r="r" b="b"/>
            <a:pathLst>
              <a:path w="9144000" h="1066800">
                <a:moveTo>
                  <a:pt x="0" y="1183"/>
                </a:moveTo>
                <a:lnTo>
                  <a:pt x="0" y="530"/>
                </a:lnTo>
                <a:lnTo>
                  <a:pt x="530" y="0"/>
                </a:lnTo>
                <a:lnTo>
                  <a:pt x="1183" y="0"/>
                </a:lnTo>
                <a:lnTo>
                  <a:pt x="9142813" y="0"/>
                </a:lnTo>
                <a:lnTo>
                  <a:pt x="9143467" y="0"/>
                </a:lnTo>
                <a:lnTo>
                  <a:pt x="9143996" y="530"/>
                </a:lnTo>
                <a:lnTo>
                  <a:pt x="9143996" y="1183"/>
                </a:lnTo>
                <a:lnTo>
                  <a:pt x="9143996" y="1065615"/>
                </a:lnTo>
                <a:lnTo>
                  <a:pt x="9143996" y="1066269"/>
                </a:lnTo>
                <a:lnTo>
                  <a:pt x="9143467" y="1066799"/>
                </a:lnTo>
                <a:lnTo>
                  <a:pt x="9142813" y="1066799"/>
                </a:lnTo>
                <a:lnTo>
                  <a:pt x="1183" y="1066799"/>
                </a:lnTo>
                <a:lnTo>
                  <a:pt x="530" y="1066799"/>
                </a:lnTo>
                <a:lnTo>
                  <a:pt x="0" y="1066269"/>
                </a:lnTo>
                <a:lnTo>
                  <a:pt x="0" y="1065615"/>
                </a:lnTo>
                <a:lnTo>
                  <a:pt x="0" y="1183"/>
                </a:lnTo>
                <a:close/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0887" y="680719"/>
            <a:ext cx="779662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2163" y="2848863"/>
            <a:ext cx="5649595" cy="1950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33399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224198" y="6982276"/>
            <a:ext cx="283209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git-scm.com/book/en/" TargetMode="External"/><Relationship Id="rId4" Type="http://schemas.openxmlformats.org/officeDocument/2006/relationships/hyperlink" Target="http://www.cs.washington.edu/403/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ugs@gmail.com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" TargetMode="External"/><Relationship Id="rId3" Type="http://schemas.openxmlformats.org/officeDocument/2006/relationships/hyperlink" Target="http://git-scm.com/book" TargetMode="External"/><Relationship Id="rId4" Type="http://schemas.openxmlformats.org/officeDocument/2006/relationships/hyperlink" Target="http://gitref.org/index.html" TargetMode="External"/><Relationship Id="rId5" Type="http://schemas.openxmlformats.org/officeDocument/2006/relationships/hyperlink" Target="http://schacon.github.com/git/gittutorial.html" TargetMode="External"/><Relationship Id="rId6" Type="http://schemas.openxmlformats.org/officeDocument/2006/relationships/hyperlink" Target="http://eagain.net/articles/git-for-computer-scientists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53443" y="452521"/>
            <a:ext cx="9153525" cy="1400175"/>
            <a:chOff x="453443" y="452521"/>
            <a:chExt cx="9153525" cy="14001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123" y="457201"/>
              <a:ext cx="9143998" cy="139064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8123" y="457201"/>
              <a:ext cx="9144000" cy="1390650"/>
            </a:xfrm>
            <a:custGeom>
              <a:avLst/>
              <a:gdLst/>
              <a:ahLst/>
              <a:cxnLst/>
              <a:rect l="l" t="t" r="r" b="b"/>
              <a:pathLst>
                <a:path w="9144000" h="1390650">
                  <a:moveTo>
                    <a:pt x="0" y="1544"/>
                  </a:moveTo>
                  <a:lnTo>
                    <a:pt x="0" y="691"/>
                  </a:lnTo>
                  <a:lnTo>
                    <a:pt x="691" y="0"/>
                  </a:lnTo>
                  <a:lnTo>
                    <a:pt x="1543" y="0"/>
                  </a:lnTo>
                  <a:lnTo>
                    <a:pt x="9142453" y="0"/>
                  </a:lnTo>
                  <a:lnTo>
                    <a:pt x="9143306" y="0"/>
                  </a:lnTo>
                  <a:lnTo>
                    <a:pt x="9143996" y="691"/>
                  </a:lnTo>
                  <a:lnTo>
                    <a:pt x="9143996" y="1544"/>
                  </a:lnTo>
                  <a:lnTo>
                    <a:pt x="9143996" y="1389105"/>
                  </a:lnTo>
                  <a:lnTo>
                    <a:pt x="9143996" y="1389958"/>
                  </a:lnTo>
                  <a:lnTo>
                    <a:pt x="9143306" y="1390649"/>
                  </a:lnTo>
                  <a:lnTo>
                    <a:pt x="9142453" y="1390649"/>
                  </a:lnTo>
                  <a:lnTo>
                    <a:pt x="1543" y="1390649"/>
                  </a:lnTo>
                  <a:lnTo>
                    <a:pt x="691" y="1390649"/>
                  </a:lnTo>
                  <a:lnTo>
                    <a:pt x="0" y="1389958"/>
                  </a:lnTo>
                  <a:lnTo>
                    <a:pt x="0" y="1389105"/>
                  </a:lnTo>
                  <a:lnTo>
                    <a:pt x="0" y="1544"/>
                  </a:lnTo>
                  <a:close/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78623" y="2852420"/>
            <a:ext cx="63080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  <a:tab pos="4231640" algn="l"/>
              </a:tabLst>
            </a:pPr>
            <a:r>
              <a:rPr dirty="0" spc="-25">
                <a:solidFill>
                  <a:srgbClr val="000000"/>
                </a:solidFill>
              </a:rPr>
              <a:t>Git</a:t>
            </a:r>
            <a:r>
              <a:rPr dirty="0">
                <a:solidFill>
                  <a:srgbClr val="000000"/>
                </a:solidFill>
              </a:rPr>
              <a:t>	for</a:t>
            </a:r>
            <a:r>
              <a:rPr dirty="0" spc="-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Version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dirty="0" spc="-10">
                <a:solidFill>
                  <a:srgbClr val="000000"/>
                </a:solidFill>
              </a:rPr>
              <a:t>Control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3135482" y="4528820"/>
            <a:ext cx="3794760" cy="120904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algn="ctr" marL="16510" marR="9525">
              <a:lnSpc>
                <a:spcPts val="1600"/>
              </a:lnSpc>
              <a:spcBef>
                <a:spcPts val="219"/>
              </a:spcBef>
            </a:pPr>
            <a:r>
              <a:rPr dirty="0" sz="1400">
                <a:latin typeface="Tahoma"/>
                <a:cs typeface="Tahoma"/>
              </a:rPr>
              <a:t>These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slides are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heavily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based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on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slides </a:t>
            </a:r>
            <a:r>
              <a:rPr dirty="0" sz="1400" spc="-10">
                <a:latin typeface="Tahoma"/>
                <a:cs typeface="Tahoma"/>
              </a:rPr>
              <a:t>created </a:t>
            </a:r>
            <a:r>
              <a:rPr dirty="0" sz="1400">
                <a:latin typeface="Tahoma"/>
                <a:cs typeface="Tahoma"/>
              </a:rPr>
              <a:t>by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Ruth Anderson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for CSE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390a.</a:t>
            </a:r>
            <a:r>
              <a:rPr dirty="0" sz="1400" spc="434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Thanks, </a:t>
            </a:r>
            <a:r>
              <a:rPr dirty="0" sz="1400" spc="-10">
                <a:latin typeface="Tahoma"/>
                <a:cs typeface="Tahoma"/>
              </a:rPr>
              <a:t>Ruth!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dirty="0" sz="1400">
                <a:latin typeface="Tahoma"/>
                <a:cs typeface="Tahoma"/>
              </a:rPr>
              <a:t>images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taken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from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u="sng" sz="140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3"/>
              </a:rPr>
              <a:t>http://git-</a:t>
            </a:r>
            <a:r>
              <a:rPr dirty="0" u="sng" sz="1400" spc="-1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3"/>
              </a:rPr>
              <a:t>scm.com/book/en/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u="sng" sz="1400" spc="-1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4"/>
              </a:rPr>
              <a:t>http://www.cs.washington.edu/403/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866" y="680719"/>
            <a:ext cx="66401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57500" algn="l"/>
              </a:tabLst>
            </a:pPr>
            <a:r>
              <a:rPr dirty="0"/>
              <a:t>Initial</a:t>
            </a:r>
            <a:r>
              <a:rPr dirty="0" spc="-15"/>
              <a:t> </a:t>
            </a:r>
            <a:r>
              <a:rPr dirty="0" spc="-25"/>
              <a:t>Git</a:t>
            </a:r>
            <a:r>
              <a:rPr dirty="0"/>
              <a:t>	</a:t>
            </a:r>
            <a:r>
              <a:rPr dirty="0" spc="-10"/>
              <a:t>configuration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689263" y="1723551"/>
            <a:ext cx="8192134" cy="326009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Set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 name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and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email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for Git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 use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when you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commit: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Courier New"/>
                <a:cs typeface="Courier New"/>
              </a:rPr>
              <a:t>git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config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--</a:t>
            </a:r>
            <a:r>
              <a:rPr dirty="0" sz="2200">
                <a:latin typeface="Courier New"/>
                <a:cs typeface="Courier New"/>
              </a:rPr>
              <a:t>global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user.name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"Bugs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Bunny"</a:t>
            </a:r>
            <a:endParaRPr sz="2200">
              <a:latin typeface="Courier New"/>
              <a:cs typeface="Courier New"/>
            </a:endParaRPr>
          </a:p>
          <a:p>
            <a:pPr lvl="1" marL="635000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Courier New"/>
                <a:cs typeface="Courier New"/>
              </a:rPr>
              <a:t>git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config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--</a:t>
            </a:r>
            <a:r>
              <a:rPr dirty="0" sz="2200">
                <a:latin typeface="Courier New"/>
                <a:cs typeface="Courier New"/>
              </a:rPr>
              <a:t>global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user.email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  <a:hlinkClick r:id="rId2"/>
              </a:rPr>
              <a:t>bugs@gmail.com</a:t>
            </a:r>
            <a:endParaRPr sz="2200">
              <a:latin typeface="Courier New"/>
              <a:cs typeface="Courier New"/>
            </a:endParaRPr>
          </a:p>
          <a:p>
            <a:pPr lvl="1" marL="635000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You</a:t>
            </a:r>
            <a:r>
              <a:rPr dirty="0" sz="2200" spc="-1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can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call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Courier New"/>
                <a:cs typeface="Courier New"/>
              </a:rPr>
              <a:t>git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config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–list</a:t>
            </a:r>
            <a:r>
              <a:rPr dirty="0" sz="2200" spc="-635">
                <a:latin typeface="Courier New"/>
                <a:cs typeface="Courier New"/>
              </a:rPr>
              <a:t> </a:t>
            </a:r>
            <a:r>
              <a:rPr dirty="0" sz="2200">
                <a:latin typeface="Tahoma"/>
                <a:cs typeface="Tahoma"/>
              </a:rPr>
              <a:t>to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verify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these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are </a:t>
            </a:r>
            <a:r>
              <a:rPr dirty="0" sz="2200" spc="-20">
                <a:latin typeface="Tahoma"/>
                <a:cs typeface="Tahoma"/>
              </a:rPr>
              <a:t>set.</a:t>
            </a:r>
            <a:endParaRPr sz="2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Courier New"/>
              <a:buChar char="–"/>
            </a:pPr>
            <a:endParaRPr sz="305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Set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editor that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is used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for writing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commit </a:t>
            </a:r>
            <a:r>
              <a:rPr dirty="0" sz="2400" spc="-10">
                <a:latin typeface="Tahoma"/>
                <a:cs typeface="Tahoma"/>
              </a:rPr>
              <a:t>messages: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75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Courier New"/>
                <a:cs typeface="Courier New"/>
              </a:rPr>
              <a:t>git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config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--</a:t>
            </a:r>
            <a:r>
              <a:rPr dirty="0" sz="2200">
                <a:latin typeface="Courier New"/>
                <a:cs typeface="Courier New"/>
              </a:rPr>
              <a:t>global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core.editor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 spc="-20">
                <a:latin typeface="Courier New"/>
                <a:cs typeface="Courier New"/>
              </a:rPr>
              <a:t>nano</a:t>
            </a:r>
            <a:endParaRPr sz="2200">
              <a:latin typeface="Courier New"/>
              <a:cs typeface="Courier New"/>
            </a:endParaRPr>
          </a:p>
          <a:p>
            <a:pPr lvl="2" marL="923925" indent="-175260">
              <a:lnSpc>
                <a:spcPct val="100000"/>
              </a:lnSpc>
              <a:spcBef>
                <a:spcPts val="409"/>
              </a:spcBef>
              <a:buChar char="•"/>
              <a:tabLst>
                <a:tab pos="923925" algn="l"/>
              </a:tabLst>
            </a:pPr>
            <a:r>
              <a:rPr dirty="0" sz="2000">
                <a:latin typeface="Tahoma"/>
                <a:cs typeface="Tahoma"/>
              </a:rPr>
              <a:t>(it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is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vim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by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default)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7300" y="680719"/>
            <a:ext cx="53308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5780" algn="l"/>
                <a:tab pos="4046854" algn="l"/>
              </a:tabLst>
            </a:pPr>
            <a:r>
              <a:rPr dirty="0"/>
              <a:t>Creating</a:t>
            </a:r>
            <a:r>
              <a:rPr dirty="0" spc="-30"/>
              <a:t> </a:t>
            </a:r>
            <a:r>
              <a:rPr dirty="0" spc="-50"/>
              <a:t>a</a:t>
            </a:r>
            <a:r>
              <a:rPr dirty="0"/>
              <a:t>	</a:t>
            </a:r>
            <a:r>
              <a:rPr dirty="0" spc="-25"/>
              <a:t>Git</a:t>
            </a:r>
            <a:r>
              <a:rPr dirty="0"/>
              <a:t>	</a:t>
            </a:r>
            <a:r>
              <a:rPr dirty="0" spc="-20"/>
              <a:t>repo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689263" y="1776239"/>
            <a:ext cx="8765540" cy="52038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73660">
              <a:lnSpc>
                <a:spcPct val="100000"/>
              </a:lnSpc>
              <a:spcBef>
                <a:spcPts val="120"/>
              </a:spcBef>
            </a:pPr>
            <a:r>
              <a:rPr dirty="0" sz="2450" i="1">
                <a:latin typeface="Tahoma"/>
                <a:cs typeface="Tahoma"/>
              </a:rPr>
              <a:t>Two</a:t>
            </a:r>
            <a:r>
              <a:rPr dirty="0" sz="2450" spc="-135" i="1">
                <a:latin typeface="Tahoma"/>
                <a:cs typeface="Tahoma"/>
              </a:rPr>
              <a:t> </a:t>
            </a:r>
            <a:r>
              <a:rPr dirty="0" sz="2450" spc="-30" i="1">
                <a:latin typeface="Tahoma"/>
                <a:cs typeface="Tahoma"/>
              </a:rPr>
              <a:t>common</a:t>
            </a:r>
            <a:r>
              <a:rPr dirty="0" sz="2450" spc="-130" i="1">
                <a:latin typeface="Tahoma"/>
                <a:cs typeface="Tahoma"/>
              </a:rPr>
              <a:t> </a:t>
            </a:r>
            <a:r>
              <a:rPr dirty="0" sz="2450" spc="-25" i="1">
                <a:latin typeface="Tahoma"/>
                <a:cs typeface="Tahoma"/>
              </a:rPr>
              <a:t>scenarios:</a:t>
            </a:r>
            <a:r>
              <a:rPr dirty="0" sz="2450" spc="-130" i="1">
                <a:latin typeface="Tahoma"/>
                <a:cs typeface="Tahoma"/>
              </a:rPr>
              <a:t> </a:t>
            </a:r>
            <a:r>
              <a:rPr dirty="0" sz="2450" i="1">
                <a:latin typeface="Tahoma"/>
                <a:cs typeface="Tahoma"/>
              </a:rPr>
              <a:t>(only</a:t>
            </a:r>
            <a:r>
              <a:rPr dirty="0" sz="2450" spc="-130" i="1">
                <a:latin typeface="Tahoma"/>
                <a:cs typeface="Tahoma"/>
              </a:rPr>
              <a:t> </a:t>
            </a:r>
            <a:r>
              <a:rPr dirty="0" sz="2450" i="1">
                <a:latin typeface="Tahoma"/>
                <a:cs typeface="Tahoma"/>
              </a:rPr>
              <a:t>do</a:t>
            </a:r>
            <a:r>
              <a:rPr dirty="0" sz="2450" spc="-130" i="1">
                <a:latin typeface="Tahoma"/>
                <a:cs typeface="Tahoma"/>
              </a:rPr>
              <a:t> </a:t>
            </a:r>
            <a:r>
              <a:rPr dirty="0" sz="2450" i="1">
                <a:latin typeface="Tahoma"/>
                <a:cs typeface="Tahoma"/>
              </a:rPr>
              <a:t>one</a:t>
            </a:r>
            <a:r>
              <a:rPr dirty="0" sz="2450" spc="-130" i="1">
                <a:latin typeface="Tahoma"/>
                <a:cs typeface="Tahoma"/>
              </a:rPr>
              <a:t> </a:t>
            </a:r>
            <a:r>
              <a:rPr dirty="0" sz="2450" i="1">
                <a:latin typeface="Tahoma"/>
                <a:cs typeface="Tahoma"/>
              </a:rPr>
              <a:t>of</a:t>
            </a:r>
            <a:r>
              <a:rPr dirty="0" sz="2450" spc="-125" i="1">
                <a:latin typeface="Tahoma"/>
                <a:cs typeface="Tahoma"/>
              </a:rPr>
              <a:t> </a:t>
            </a:r>
            <a:r>
              <a:rPr dirty="0" sz="2450" spc="-10" i="1">
                <a:latin typeface="Tahoma"/>
                <a:cs typeface="Tahoma"/>
              </a:rPr>
              <a:t>these)</a:t>
            </a:r>
            <a:endParaRPr sz="245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2290"/>
              </a:spcBef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create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new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b="1">
                <a:latin typeface="Tahoma"/>
                <a:cs typeface="Tahoma"/>
              </a:rPr>
              <a:t>local Git</a:t>
            </a:r>
            <a:r>
              <a:rPr dirty="0" sz="2400" spc="-5" b="1">
                <a:latin typeface="Tahoma"/>
                <a:cs typeface="Tahoma"/>
              </a:rPr>
              <a:t> </a:t>
            </a:r>
            <a:r>
              <a:rPr dirty="0" sz="2400" b="1">
                <a:latin typeface="Tahoma"/>
                <a:cs typeface="Tahoma"/>
              </a:rPr>
              <a:t>repo</a:t>
            </a:r>
            <a:r>
              <a:rPr dirty="0" sz="2400" spc="40" b="1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your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current </a:t>
            </a:r>
            <a:r>
              <a:rPr dirty="0" sz="2400" spc="-10">
                <a:latin typeface="Tahoma"/>
                <a:cs typeface="Tahoma"/>
              </a:rPr>
              <a:t>directory: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Courier New"/>
                <a:cs typeface="Courier New"/>
              </a:rPr>
              <a:t>git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 spc="-20">
                <a:latin typeface="Courier New"/>
                <a:cs typeface="Courier New"/>
              </a:rPr>
              <a:t>init</a:t>
            </a:r>
            <a:endParaRPr sz="2200">
              <a:latin typeface="Courier New"/>
              <a:cs typeface="Courier New"/>
            </a:endParaRPr>
          </a:p>
          <a:p>
            <a:pPr lvl="2" marL="923925" indent="-175260">
              <a:lnSpc>
                <a:spcPct val="100000"/>
              </a:lnSpc>
              <a:spcBef>
                <a:spcPts val="509"/>
              </a:spcBef>
              <a:buChar char="•"/>
              <a:tabLst>
                <a:tab pos="923925" algn="l"/>
              </a:tabLst>
            </a:pPr>
            <a:r>
              <a:rPr dirty="0" sz="2000">
                <a:latin typeface="Tahoma"/>
                <a:cs typeface="Tahoma"/>
              </a:rPr>
              <a:t>This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will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create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Courier New"/>
                <a:cs typeface="Courier New"/>
              </a:rPr>
              <a:t>.git</a:t>
            </a:r>
            <a:r>
              <a:rPr dirty="0" sz="2000" spc="-580">
                <a:latin typeface="Courier New"/>
                <a:cs typeface="Courier New"/>
              </a:rPr>
              <a:t> </a:t>
            </a:r>
            <a:r>
              <a:rPr dirty="0" sz="2000">
                <a:latin typeface="Tahoma"/>
                <a:cs typeface="Tahoma"/>
              </a:rPr>
              <a:t>directory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in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your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current </a:t>
            </a:r>
            <a:r>
              <a:rPr dirty="0" sz="2000" spc="-10">
                <a:latin typeface="Tahoma"/>
                <a:cs typeface="Tahoma"/>
              </a:rPr>
              <a:t>directory.</a:t>
            </a:r>
            <a:endParaRPr sz="2000">
              <a:latin typeface="Tahoma"/>
              <a:cs typeface="Tahoma"/>
            </a:endParaRPr>
          </a:p>
          <a:p>
            <a:pPr lvl="2" marL="923925" indent="-175260">
              <a:lnSpc>
                <a:spcPct val="100000"/>
              </a:lnSpc>
              <a:spcBef>
                <a:spcPts val="500"/>
              </a:spcBef>
              <a:buChar char="•"/>
              <a:tabLst>
                <a:tab pos="923925" algn="l"/>
              </a:tabLst>
            </a:pPr>
            <a:r>
              <a:rPr dirty="0" sz="2000">
                <a:latin typeface="Tahoma"/>
                <a:cs typeface="Tahoma"/>
              </a:rPr>
              <a:t>Then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you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can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commit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files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in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that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directory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into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the </a:t>
            </a:r>
            <a:r>
              <a:rPr dirty="0" sz="2000" spc="-10">
                <a:latin typeface="Tahoma"/>
                <a:cs typeface="Tahoma"/>
              </a:rPr>
              <a:t>repo.</a:t>
            </a:r>
            <a:endParaRPr sz="20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Courier New"/>
                <a:cs typeface="Courier New"/>
              </a:rPr>
              <a:t>git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add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 spc="-10" i="1">
                <a:latin typeface="Courier New"/>
                <a:cs typeface="Courier New"/>
              </a:rPr>
              <a:t>filename</a:t>
            </a:r>
            <a:endParaRPr sz="2200">
              <a:latin typeface="Courier New"/>
              <a:cs typeface="Courier New"/>
            </a:endParaRPr>
          </a:p>
          <a:p>
            <a:pPr lvl="1" marL="635000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Courier New"/>
                <a:cs typeface="Courier New"/>
              </a:rPr>
              <a:t>git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commit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–m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"</a:t>
            </a:r>
            <a:r>
              <a:rPr dirty="0" sz="2200" i="1">
                <a:latin typeface="Courier New"/>
                <a:cs typeface="Courier New"/>
              </a:rPr>
              <a:t>commit</a:t>
            </a:r>
            <a:r>
              <a:rPr dirty="0" sz="2200" spc="-20" i="1">
                <a:latin typeface="Courier New"/>
                <a:cs typeface="Courier New"/>
              </a:rPr>
              <a:t> </a:t>
            </a:r>
            <a:r>
              <a:rPr dirty="0" sz="2200" spc="-10" i="1">
                <a:latin typeface="Courier New"/>
                <a:cs typeface="Courier New"/>
              </a:rPr>
              <a:t>message</a:t>
            </a:r>
            <a:r>
              <a:rPr dirty="0" sz="2200" spc="-10">
                <a:latin typeface="Courier New"/>
                <a:cs typeface="Courier New"/>
              </a:rPr>
              <a:t>"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Courier New"/>
              <a:buChar char="–"/>
            </a:pPr>
            <a:endParaRPr sz="325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 b="1">
                <a:latin typeface="Tahoma"/>
                <a:cs typeface="Tahoma"/>
              </a:rPr>
              <a:t>clone</a:t>
            </a:r>
            <a:r>
              <a:rPr dirty="0" sz="2400" spc="-5" b="1">
                <a:latin typeface="Tahoma"/>
                <a:cs typeface="Tahoma"/>
              </a:rPr>
              <a:t> </a:t>
            </a:r>
            <a:r>
              <a:rPr dirty="0" sz="2400" b="1">
                <a:latin typeface="Tahoma"/>
                <a:cs typeface="Tahoma"/>
              </a:rPr>
              <a:t>a</a:t>
            </a:r>
            <a:r>
              <a:rPr dirty="0" sz="2400" spc="-5" b="1">
                <a:latin typeface="Tahoma"/>
                <a:cs typeface="Tahoma"/>
              </a:rPr>
              <a:t> </a:t>
            </a:r>
            <a:r>
              <a:rPr dirty="0" sz="2400" b="1">
                <a:latin typeface="Tahoma"/>
                <a:cs typeface="Tahoma"/>
              </a:rPr>
              <a:t>remote</a:t>
            </a:r>
            <a:r>
              <a:rPr dirty="0" sz="2400" spc="-5" b="1">
                <a:latin typeface="Tahoma"/>
                <a:cs typeface="Tahoma"/>
              </a:rPr>
              <a:t> </a:t>
            </a:r>
            <a:r>
              <a:rPr dirty="0" sz="2400" b="1">
                <a:latin typeface="Tahoma"/>
                <a:cs typeface="Tahoma"/>
              </a:rPr>
              <a:t>repo</a:t>
            </a:r>
            <a:r>
              <a:rPr dirty="0" sz="2400" spc="40" b="1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your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current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directory: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75"/>
              </a:spcBef>
              <a:buChar char="–"/>
              <a:tabLst>
                <a:tab pos="635000" algn="l"/>
                <a:tab pos="2981960" algn="l"/>
              </a:tabLst>
            </a:pPr>
            <a:r>
              <a:rPr dirty="0" sz="2200">
                <a:latin typeface="Courier New"/>
                <a:cs typeface="Courier New"/>
              </a:rPr>
              <a:t>git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clone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 spc="-25" i="1">
                <a:latin typeface="Courier New"/>
                <a:cs typeface="Courier New"/>
              </a:rPr>
              <a:t>url</a:t>
            </a:r>
            <a:r>
              <a:rPr dirty="0" sz="2200" i="1">
                <a:latin typeface="Courier New"/>
                <a:cs typeface="Courier New"/>
              </a:rPr>
              <a:t>	</a:t>
            </a:r>
            <a:r>
              <a:rPr dirty="0" sz="2200" spc="-10" i="1">
                <a:latin typeface="Courier New"/>
                <a:cs typeface="Courier New"/>
              </a:rPr>
              <a:t>localDirectoryName</a:t>
            </a:r>
            <a:endParaRPr sz="2200">
              <a:latin typeface="Courier New"/>
              <a:cs typeface="Courier New"/>
            </a:endParaRPr>
          </a:p>
          <a:p>
            <a:pPr lvl="2" marL="926465" marR="5080" indent="-177800">
              <a:lnSpc>
                <a:spcPct val="98300"/>
              </a:lnSpc>
              <a:spcBef>
                <a:spcPts val="550"/>
              </a:spcBef>
              <a:buChar char="•"/>
              <a:tabLst>
                <a:tab pos="923925" algn="l"/>
              </a:tabLst>
            </a:pPr>
            <a:r>
              <a:rPr dirty="0" sz="2000">
                <a:latin typeface="Tahoma"/>
                <a:cs typeface="Tahoma"/>
              </a:rPr>
              <a:t>This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will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create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the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given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local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directory,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containing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working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copy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of </a:t>
            </a:r>
            <a:r>
              <a:rPr dirty="0" sz="2000">
                <a:latin typeface="Tahoma"/>
                <a:cs typeface="Tahoma"/>
              </a:rPr>
              <a:t>the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files from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the repo,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and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 </a:t>
            </a:r>
            <a:r>
              <a:rPr dirty="0" sz="2000">
                <a:latin typeface="Courier New"/>
                <a:cs typeface="Courier New"/>
              </a:rPr>
              <a:t>.git</a:t>
            </a:r>
            <a:r>
              <a:rPr dirty="0" sz="2000" spc="-580">
                <a:latin typeface="Courier New"/>
                <a:cs typeface="Courier New"/>
              </a:rPr>
              <a:t> </a:t>
            </a:r>
            <a:r>
              <a:rPr dirty="0" sz="2000">
                <a:latin typeface="Tahoma"/>
                <a:cs typeface="Tahoma"/>
              </a:rPr>
              <a:t>directory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(used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to hold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the </a:t>
            </a:r>
            <a:r>
              <a:rPr dirty="0" sz="2000">
                <a:latin typeface="Tahoma"/>
                <a:cs typeface="Tahoma"/>
              </a:rPr>
              <a:t>staging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area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and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your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actual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local </a:t>
            </a:r>
            <a:r>
              <a:rPr dirty="0" sz="2000" spc="-10">
                <a:latin typeface="Tahoma"/>
                <a:cs typeface="Tahoma"/>
              </a:rPr>
              <a:t>repo)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1094" y="680719"/>
            <a:ext cx="404367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</a:tabLst>
            </a:pPr>
            <a:r>
              <a:rPr dirty="0" spc="-25"/>
              <a:t>Git</a:t>
            </a:r>
            <a:r>
              <a:rPr dirty="0"/>
              <a:t>	</a:t>
            </a:r>
            <a:r>
              <a:rPr dirty="0" spc="-10"/>
              <a:t>commands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14</a:t>
            </a:fld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748636" y="1738312"/>
          <a:ext cx="8562975" cy="497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00"/>
                <a:gridCol w="5410200"/>
              </a:tblGrid>
              <a:tr h="395605">
                <a:tc>
                  <a:txBody>
                    <a:bodyPr/>
                    <a:lstStyle/>
                    <a:p>
                      <a:pPr marL="93980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2000" spc="-10" b="1">
                          <a:latin typeface="Tahoma"/>
                          <a:cs typeface="Tahoma"/>
                        </a:rPr>
                        <a:t>command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45719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2000" spc="-10" b="1">
                          <a:latin typeface="Tahoma"/>
                          <a:cs typeface="Tahoma"/>
                        </a:rPr>
                        <a:t>description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45719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800">
                          <a:latin typeface="Consolas"/>
                          <a:cs typeface="Consolas"/>
                        </a:rPr>
                        <a:t>git clone</a:t>
                      </a:r>
                      <a:r>
                        <a:rPr dirty="0" sz="1800" spc="-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b="1" i="1">
                          <a:latin typeface="Consolas"/>
                          <a:cs typeface="Consolas"/>
                        </a:rPr>
                        <a:t>url </a:t>
                      </a:r>
                      <a:r>
                        <a:rPr dirty="0" sz="1800" spc="-10" b="1" i="1">
                          <a:latin typeface="Consolas"/>
                          <a:cs typeface="Consolas"/>
                        </a:rPr>
                        <a:t>[dir]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45719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copy</a:t>
                      </a:r>
                      <a:r>
                        <a:rPr dirty="0" sz="20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Git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repository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so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you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can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add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to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25">
                          <a:latin typeface="Tahoma"/>
                          <a:cs typeface="Tahoma"/>
                        </a:rPr>
                        <a:t>it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2000">
                          <a:latin typeface="Consolas"/>
                          <a:cs typeface="Consolas"/>
                        </a:rPr>
                        <a:t>git</a:t>
                      </a:r>
                      <a:r>
                        <a:rPr dirty="0" sz="2000" spc="-1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2000">
                          <a:latin typeface="Consolas"/>
                          <a:cs typeface="Consolas"/>
                        </a:rPr>
                        <a:t>add</a:t>
                      </a:r>
                      <a:r>
                        <a:rPr dirty="0" sz="2000" spc="-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2000" spc="-20" b="1" i="1">
                          <a:latin typeface="Consolas"/>
                          <a:cs typeface="Consolas"/>
                        </a:rPr>
                        <a:t>file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203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adds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file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contents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to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staging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20">
                          <a:latin typeface="Tahoma"/>
                          <a:cs typeface="Tahoma"/>
                        </a:rPr>
                        <a:t>area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2000">
                          <a:latin typeface="Consolas"/>
                          <a:cs typeface="Consolas"/>
                        </a:rPr>
                        <a:t>git </a:t>
                      </a:r>
                      <a:r>
                        <a:rPr dirty="0" sz="2000" spc="-10">
                          <a:latin typeface="Consolas"/>
                          <a:cs typeface="Consolas"/>
                        </a:rPr>
                        <a:t>commit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203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records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snapshot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of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staging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20">
                          <a:latin typeface="Tahoma"/>
                          <a:cs typeface="Tahoma"/>
                        </a:rPr>
                        <a:t>area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2000">
                          <a:latin typeface="Consolas"/>
                          <a:cs typeface="Consolas"/>
                        </a:rPr>
                        <a:t>git </a:t>
                      </a:r>
                      <a:r>
                        <a:rPr dirty="0" sz="2000" spc="-10">
                          <a:latin typeface="Consolas"/>
                          <a:cs typeface="Consolas"/>
                        </a:rPr>
                        <a:t>status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203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53403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view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status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of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your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files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in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the 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working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directory</a:t>
                      </a:r>
                      <a:r>
                        <a:rPr dirty="0" sz="20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and</a:t>
                      </a:r>
                      <a:r>
                        <a:rPr dirty="0" sz="2000" spc="-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staging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20">
                          <a:latin typeface="Tahoma"/>
                          <a:cs typeface="Tahoma"/>
                        </a:rPr>
                        <a:t>area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800">
                          <a:latin typeface="Consolas"/>
                          <a:cs typeface="Consolas"/>
                        </a:rPr>
                        <a:t>git </a:t>
                      </a:r>
                      <a:r>
                        <a:rPr dirty="0" sz="1800" spc="-20">
                          <a:latin typeface="Consolas"/>
                          <a:cs typeface="Consolas"/>
                        </a:rPr>
                        <a:t>diff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45719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0200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shows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diff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of what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is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staged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and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what </a:t>
                      </a:r>
                      <a:r>
                        <a:rPr dirty="0" sz="2000" spc="-25">
                          <a:latin typeface="Tahoma"/>
                          <a:cs typeface="Tahoma"/>
                        </a:rPr>
                        <a:t>is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modified</a:t>
                      </a:r>
                      <a:r>
                        <a:rPr dirty="0" sz="2000" spc="-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but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unstaged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4515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800">
                          <a:latin typeface="Consolas"/>
                          <a:cs typeface="Consolas"/>
                        </a:rPr>
                        <a:t>git help</a:t>
                      </a:r>
                      <a:r>
                        <a:rPr dirty="0" sz="1800" spc="-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10" i="1">
                          <a:latin typeface="Consolas"/>
                          <a:cs typeface="Consolas"/>
                        </a:rPr>
                        <a:t>[</a:t>
                      </a:r>
                      <a:r>
                        <a:rPr dirty="0" sz="1800" spc="-10" b="1" i="1">
                          <a:latin typeface="Consolas"/>
                          <a:cs typeface="Consolas"/>
                        </a:rPr>
                        <a:t>command</a:t>
                      </a:r>
                      <a:r>
                        <a:rPr dirty="0" sz="1800" spc="-10" i="1">
                          <a:latin typeface="Consolas"/>
                          <a:cs typeface="Consolas"/>
                        </a:rPr>
                        <a:t>]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45719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get</a:t>
                      </a:r>
                      <a:r>
                        <a:rPr dirty="0" sz="20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help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info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about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particular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command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2000">
                          <a:latin typeface="Consolas"/>
                          <a:cs typeface="Consolas"/>
                        </a:rPr>
                        <a:t>git </a:t>
                      </a:r>
                      <a:r>
                        <a:rPr dirty="0" sz="2000" spc="-20">
                          <a:latin typeface="Consolas"/>
                          <a:cs typeface="Consolas"/>
                        </a:rPr>
                        <a:t>pull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203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51625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fetch</a:t>
                      </a:r>
                      <a:r>
                        <a:rPr dirty="0" sz="20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from</a:t>
                      </a:r>
                      <a:r>
                        <a:rPr dirty="0" sz="2000" spc="-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remote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repo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and</a:t>
                      </a:r>
                      <a:r>
                        <a:rPr dirty="0" sz="2000" spc="-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try</a:t>
                      </a:r>
                      <a:r>
                        <a:rPr dirty="0" sz="2000" spc="-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to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merge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into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current</a:t>
                      </a:r>
                      <a:r>
                        <a:rPr dirty="0" sz="20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branch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2000">
                          <a:latin typeface="Consolas"/>
                          <a:cs typeface="Consolas"/>
                        </a:rPr>
                        <a:t>git </a:t>
                      </a:r>
                      <a:r>
                        <a:rPr dirty="0" sz="2000" spc="-20">
                          <a:latin typeface="Consolas"/>
                          <a:cs typeface="Consolas"/>
                        </a:rPr>
                        <a:t>push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203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13664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push</a:t>
                      </a:r>
                      <a:r>
                        <a:rPr dirty="0" sz="20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your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new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branches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and</a:t>
                      </a:r>
                      <a:r>
                        <a:rPr dirty="0" sz="2000" spc="-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data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to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2000" spc="-10">
                          <a:latin typeface="Tahoma"/>
                          <a:cs typeface="Tahoma"/>
                        </a:rPr>
                        <a:t> remote repository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 gridSpan="2">
                  <a:txBody>
                    <a:bodyPr/>
                    <a:lstStyle/>
                    <a:p>
                      <a:pPr marL="9588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others:</a:t>
                      </a:r>
                      <a:r>
                        <a:rPr dirty="0" sz="1800" spc="4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init, reset, branch, checkout, merge, log, </a:t>
                      </a:r>
                      <a:r>
                        <a:rPr dirty="0" sz="1800" spc="-25">
                          <a:latin typeface="Consolas"/>
                          <a:cs typeface="Consolas"/>
                        </a:rPr>
                        <a:t>tag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4571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5936" y="680719"/>
            <a:ext cx="61341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39640" algn="l"/>
                <a:tab pos="5237480" algn="l"/>
              </a:tabLst>
            </a:pPr>
            <a:r>
              <a:rPr dirty="0"/>
              <a:t>Add</a:t>
            </a:r>
            <a:r>
              <a:rPr dirty="0" spc="-5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 spc="-10"/>
              <a:t>commit</a:t>
            </a:r>
            <a:r>
              <a:rPr dirty="0"/>
              <a:t>	</a:t>
            </a:r>
            <a:r>
              <a:rPr dirty="0" spc="-50"/>
              <a:t>a</a:t>
            </a:r>
            <a:r>
              <a:rPr dirty="0"/>
              <a:t>	</a:t>
            </a:r>
            <a:r>
              <a:rPr dirty="0" spc="-20"/>
              <a:t>file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689263" y="1776239"/>
            <a:ext cx="8375650" cy="391541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241300" marR="5080" indent="-228600">
              <a:lnSpc>
                <a:spcPts val="2800"/>
              </a:lnSpc>
              <a:spcBef>
                <a:spcPts val="330"/>
              </a:spcBef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first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time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we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ask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file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be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tracked,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50" i="1">
                <a:latin typeface="Tahoma"/>
                <a:cs typeface="Tahoma"/>
              </a:rPr>
              <a:t>and</a:t>
            </a:r>
            <a:r>
              <a:rPr dirty="0" sz="2450" spc="-40" i="1">
                <a:latin typeface="Tahoma"/>
                <a:cs typeface="Tahoma"/>
              </a:rPr>
              <a:t> </a:t>
            </a:r>
            <a:r>
              <a:rPr dirty="0" sz="2450" spc="-10" i="1">
                <a:latin typeface="Tahoma"/>
                <a:cs typeface="Tahoma"/>
              </a:rPr>
              <a:t>every</a:t>
            </a:r>
            <a:r>
              <a:rPr dirty="0" sz="2450" spc="-45" i="1">
                <a:latin typeface="Tahoma"/>
                <a:cs typeface="Tahoma"/>
              </a:rPr>
              <a:t> </a:t>
            </a:r>
            <a:r>
              <a:rPr dirty="0" sz="2450" spc="-20" i="1">
                <a:latin typeface="Tahoma"/>
                <a:cs typeface="Tahoma"/>
              </a:rPr>
              <a:t>time </a:t>
            </a:r>
            <a:r>
              <a:rPr dirty="0" sz="2450" spc="-10" i="1">
                <a:latin typeface="Tahoma"/>
                <a:cs typeface="Tahoma"/>
              </a:rPr>
              <a:t>before</a:t>
            </a:r>
            <a:r>
              <a:rPr dirty="0" sz="2450" spc="-65" i="1">
                <a:latin typeface="Tahoma"/>
                <a:cs typeface="Tahoma"/>
              </a:rPr>
              <a:t> </a:t>
            </a:r>
            <a:r>
              <a:rPr dirty="0" sz="2450" i="1">
                <a:latin typeface="Tahoma"/>
                <a:cs typeface="Tahoma"/>
              </a:rPr>
              <a:t>we</a:t>
            </a:r>
            <a:r>
              <a:rPr dirty="0" sz="2450" spc="-65" i="1">
                <a:latin typeface="Tahoma"/>
                <a:cs typeface="Tahoma"/>
              </a:rPr>
              <a:t> </a:t>
            </a:r>
            <a:r>
              <a:rPr dirty="0" sz="2450" spc="-20" i="1">
                <a:latin typeface="Tahoma"/>
                <a:cs typeface="Tahoma"/>
              </a:rPr>
              <a:t>commit</a:t>
            </a:r>
            <a:r>
              <a:rPr dirty="0" sz="2450" spc="-65" i="1">
                <a:latin typeface="Tahoma"/>
                <a:cs typeface="Tahoma"/>
              </a:rPr>
              <a:t> </a:t>
            </a:r>
            <a:r>
              <a:rPr dirty="0" sz="2450" i="1">
                <a:latin typeface="Tahoma"/>
                <a:cs typeface="Tahoma"/>
              </a:rPr>
              <a:t>a</a:t>
            </a:r>
            <a:r>
              <a:rPr dirty="0" sz="2450" spc="-65" i="1">
                <a:latin typeface="Tahoma"/>
                <a:cs typeface="Tahoma"/>
              </a:rPr>
              <a:t> </a:t>
            </a:r>
            <a:r>
              <a:rPr dirty="0" sz="2450" i="1">
                <a:latin typeface="Tahoma"/>
                <a:cs typeface="Tahoma"/>
              </a:rPr>
              <a:t>file</a:t>
            </a:r>
            <a:r>
              <a:rPr dirty="0" sz="2400">
                <a:latin typeface="Tahoma"/>
                <a:cs typeface="Tahoma"/>
              </a:rPr>
              <a:t>,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we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must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add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it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staging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area: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Courier New"/>
                <a:cs typeface="Courier New"/>
              </a:rPr>
              <a:t>git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add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Hello.java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Goodbye.java</a:t>
            </a:r>
            <a:endParaRPr sz="2200">
              <a:latin typeface="Courier New"/>
              <a:cs typeface="Courier New"/>
            </a:endParaRPr>
          </a:p>
          <a:p>
            <a:pPr lvl="2" marL="923925" indent="-175260">
              <a:lnSpc>
                <a:spcPct val="100000"/>
              </a:lnSpc>
              <a:spcBef>
                <a:spcPts val="509"/>
              </a:spcBef>
              <a:buChar char="•"/>
              <a:tabLst>
                <a:tab pos="923925" algn="l"/>
              </a:tabLst>
            </a:pPr>
            <a:r>
              <a:rPr dirty="0" sz="2000">
                <a:latin typeface="Tahoma"/>
                <a:cs typeface="Tahoma"/>
              </a:rPr>
              <a:t>Takes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snapshot of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these files,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adds them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to the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staging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area.</a:t>
            </a:r>
            <a:endParaRPr sz="2000">
              <a:latin typeface="Tahoma"/>
              <a:cs typeface="Tahoma"/>
            </a:endParaRPr>
          </a:p>
          <a:p>
            <a:pPr lvl="2" marL="926465" marR="80645" indent="-177800">
              <a:lnSpc>
                <a:spcPts val="2320"/>
              </a:lnSpc>
              <a:spcBef>
                <a:spcPts val="645"/>
              </a:spcBef>
              <a:buChar char="•"/>
              <a:tabLst>
                <a:tab pos="923925" algn="l"/>
                <a:tab pos="6802120" algn="l"/>
              </a:tabLst>
            </a:pPr>
            <a:r>
              <a:rPr dirty="0" sz="2000">
                <a:latin typeface="Tahoma"/>
                <a:cs typeface="Tahoma"/>
              </a:rPr>
              <a:t>In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older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VCS,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"add"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means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"start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tracking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this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file."</a:t>
            </a:r>
            <a:r>
              <a:rPr dirty="0" sz="2000">
                <a:latin typeface="Tahoma"/>
                <a:cs typeface="Tahoma"/>
              </a:rPr>
              <a:t>	In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Git,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"add" </a:t>
            </a:r>
            <a:r>
              <a:rPr dirty="0" sz="2000">
                <a:latin typeface="Tahoma"/>
                <a:cs typeface="Tahoma"/>
              </a:rPr>
              <a:t>means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"add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to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staging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area" so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it will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be part of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the next </a:t>
            </a:r>
            <a:r>
              <a:rPr dirty="0" sz="2000" spc="-10">
                <a:latin typeface="Tahoma"/>
                <a:cs typeface="Tahoma"/>
              </a:rPr>
              <a:t>commit.</a:t>
            </a:r>
            <a:endParaRPr sz="20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Font typeface="Tahoma"/>
              <a:buChar char="•"/>
            </a:pPr>
            <a:endParaRPr sz="190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move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staged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changes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into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 repo,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we </a:t>
            </a:r>
            <a:r>
              <a:rPr dirty="0" sz="2400" spc="-10">
                <a:latin typeface="Tahoma"/>
                <a:cs typeface="Tahoma"/>
              </a:rPr>
              <a:t>commit: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Courier New"/>
                <a:cs typeface="Courier New"/>
              </a:rPr>
              <a:t>git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commit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–m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"Fixing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bug</a:t>
            </a:r>
            <a:r>
              <a:rPr dirty="0" sz="2200" spc="-20">
                <a:latin typeface="Courier New"/>
                <a:cs typeface="Courier New"/>
              </a:rPr>
              <a:t> #22"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ourier New"/>
              <a:buChar char="–"/>
            </a:pPr>
            <a:endParaRPr sz="200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undo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changes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on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file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before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you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have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committed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it: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32163" y="5680455"/>
            <a:ext cx="4664710" cy="81280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292100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292100" algn="l"/>
              </a:tabLst>
            </a:pPr>
            <a:r>
              <a:rPr dirty="0" sz="2200">
                <a:latin typeface="Courier New"/>
                <a:cs typeface="Courier New"/>
              </a:rPr>
              <a:t>git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reset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HEAD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-</a:t>
            </a:r>
            <a:r>
              <a:rPr dirty="0" sz="2200">
                <a:latin typeface="Courier New"/>
                <a:cs typeface="Courier New"/>
              </a:rPr>
              <a:t>-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 spc="-10" i="1">
                <a:latin typeface="Courier New"/>
                <a:cs typeface="Courier New"/>
              </a:rPr>
              <a:t>filename</a:t>
            </a:r>
            <a:endParaRPr sz="2200">
              <a:latin typeface="Courier New"/>
              <a:cs typeface="Courier New"/>
            </a:endParaRPr>
          </a:p>
          <a:p>
            <a:pPr marL="292100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292100" algn="l"/>
              </a:tabLst>
            </a:pPr>
            <a:r>
              <a:rPr dirty="0" sz="2200">
                <a:latin typeface="Courier New"/>
                <a:cs typeface="Courier New"/>
              </a:rPr>
              <a:t>git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checkout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-</a:t>
            </a:r>
            <a:r>
              <a:rPr dirty="0" sz="2200">
                <a:latin typeface="Courier New"/>
                <a:cs typeface="Courier New"/>
              </a:rPr>
              <a:t>-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 spc="-10" i="1">
                <a:latin typeface="Courier New"/>
                <a:cs typeface="Courier New"/>
              </a:rPr>
              <a:t>filename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172488" y="5680455"/>
            <a:ext cx="2864485" cy="812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100"/>
              </a:spcBef>
            </a:pPr>
            <a:r>
              <a:rPr dirty="0" sz="2200">
                <a:latin typeface="Tahoma"/>
                <a:cs typeface="Tahoma"/>
              </a:rPr>
              <a:t>(unstages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the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file) </a:t>
            </a:r>
            <a:r>
              <a:rPr dirty="0" sz="2200">
                <a:latin typeface="Tahoma"/>
                <a:cs typeface="Tahoma"/>
              </a:rPr>
              <a:t>(undoes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your</a:t>
            </a:r>
            <a:r>
              <a:rPr dirty="0" sz="2200" spc="-10">
                <a:latin typeface="Tahoma"/>
                <a:cs typeface="Tahoma"/>
              </a:rPr>
              <a:t> changes)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32163" y="6538976"/>
            <a:ext cx="7782559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Tahoma"/>
                <a:cs typeface="Tahoma"/>
              </a:rPr>
              <a:t>–</a:t>
            </a:r>
            <a:r>
              <a:rPr dirty="0" sz="2200" spc="30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All these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commands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are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acting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on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your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local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version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of </a:t>
            </a:r>
            <a:r>
              <a:rPr dirty="0" sz="2200" spc="-10">
                <a:latin typeface="Tahoma"/>
                <a:cs typeface="Tahoma"/>
              </a:rPr>
              <a:t>repo.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9235">
              <a:lnSpc>
                <a:spcPct val="100000"/>
              </a:lnSpc>
              <a:spcBef>
                <a:spcPts val="100"/>
              </a:spcBef>
            </a:pPr>
            <a:r>
              <a:rPr dirty="0"/>
              <a:t>Viewing/undoing</a:t>
            </a:r>
            <a:r>
              <a:rPr dirty="0" spc="-45"/>
              <a:t> </a:t>
            </a:r>
            <a:r>
              <a:rPr dirty="0" spc="-10"/>
              <a:t>changes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689263" y="1723551"/>
            <a:ext cx="8413115" cy="531749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view status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 files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 working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directory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and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staging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area: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  <a:tab pos="3666490" algn="l"/>
              </a:tabLst>
            </a:pPr>
            <a:r>
              <a:rPr dirty="0" sz="2200">
                <a:latin typeface="Courier New"/>
                <a:cs typeface="Courier New"/>
              </a:rPr>
              <a:t>git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status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>
                <a:latin typeface="Tahoma"/>
                <a:cs typeface="Tahoma"/>
              </a:rPr>
              <a:t>or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>
                <a:latin typeface="Courier New"/>
                <a:cs typeface="Courier New"/>
              </a:rPr>
              <a:t>git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status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–s</a:t>
            </a:r>
            <a:r>
              <a:rPr dirty="0" sz="2200" spc="45">
                <a:latin typeface="Courier New"/>
                <a:cs typeface="Courier New"/>
              </a:rPr>
              <a:t> </a:t>
            </a:r>
            <a:r>
              <a:rPr dirty="0" sz="2200">
                <a:latin typeface="Tahoma"/>
                <a:cs typeface="Tahoma"/>
              </a:rPr>
              <a:t>(short </a:t>
            </a:r>
            <a:r>
              <a:rPr dirty="0" sz="2200" spc="-10">
                <a:latin typeface="Tahoma"/>
                <a:cs typeface="Tahoma"/>
              </a:rPr>
              <a:t>version)</a:t>
            </a:r>
            <a:endParaRPr sz="220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2310"/>
              </a:spcBef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see what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is modified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but </a:t>
            </a:r>
            <a:r>
              <a:rPr dirty="0" sz="2400" spc="-10">
                <a:latin typeface="Tahoma"/>
                <a:cs typeface="Tahoma"/>
              </a:rPr>
              <a:t>unstaged: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Courier New"/>
                <a:cs typeface="Courier New"/>
              </a:rPr>
              <a:t>git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 spc="-20">
                <a:latin typeface="Courier New"/>
                <a:cs typeface="Courier New"/>
              </a:rPr>
              <a:t>diff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ourier New"/>
              <a:buChar char="–"/>
            </a:pPr>
            <a:endParaRPr sz="200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spcBef>
                <a:spcPts val="5"/>
              </a:spcBef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see a list of staged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changes: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Courier New"/>
                <a:cs typeface="Courier New"/>
              </a:rPr>
              <a:t>git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diff</a:t>
            </a:r>
            <a:r>
              <a:rPr dirty="0" sz="2200" spc="-10">
                <a:latin typeface="Courier New"/>
                <a:cs typeface="Courier New"/>
              </a:rPr>
              <a:t> --cached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ourier New"/>
              <a:buChar char="–"/>
            </a:pPr>
            <a:endParaRPr sz="200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see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 log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 all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changes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 your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local </a:t>
            </a:r>
            <a:r>
              <a:rPr dirty="0" sz="2400" spc="-10">
                <a:latin typeface="Tahoma"/>
                <a:cs typeface="Tahoma"/>
              </a:rPr>
              <a:t>repo: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75"/>
              </a:spcBef>
              <a:buChar char="–"/>
              <a:tabLst>
                <a:tab pos="635000" algn="l"/>
                <a:tab pos="2752090" algn="l"/>
              </a:tabLst>
            </a:pPr>
            <a:r>
              <a:rPr dirty="0" sz="2200">
                <a:latin typeface="Courier New"/>
                <a:cs typeface="Courier New"/>
              </a:rPr>
              <a:t>git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 spc="-25">
                <a:latin typeface="Courier New"/>
                <a:cs typeface="Courier New"/>
              </a:rPr>
              <a:t>log</a:t>
            </a:r>
            <a:r>
              <a:rPr dirty="0" sz="2200">
                <a:latin typeface="Courier New"/>
                <a:cs typeface="Courier New"/>
              </a:rPr>
              <a:t>	</a:t>
            </a:r>
            <a:r>
              <a:rPr dirty="0" sz="2200">
                <a:latin typeface="Tahoma"/>
                <a:cs typeface="Tahoma"/>
              </a:rPr>
              <a:t>or</a:t>
            </a:r>
            <a:r>
              <a:rPr dirty="0" sz="2200" spc="-20">
                <a:latin typeface="Tahoma"/>
                <a:cs typeface="Tahoma"/>
              </a:rPr>
              <a:t> </a:t>
            </a:r>
            <a:r>
              <a:rPr dirty="0" sz="2200">
                <a:latin typeface="Courier New"/>
                <a:cs typeface="Courier New"/>
              </a:rPr>
              <a:t>git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log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--oneline</a:t>
            </a:r>
            <a:r>
              <a:rPr dirty="0" sz="2200" spc="50">
                <a:latin typeface="Courier New"/>
                <a:cs typeface="Courier New"/>
              </a:rPr>
              <a:t> </a:t>
            </a:r>
            <a:r>
              <a:rPr dirty="0" sz="2200">
                <a:latin typeface="Tahoma"/>
                <a:cs typeface="Tahoma"/>
              </a:rPr>
              <a:t>(shorter </a:t>
            </a:r>
            <a:r>
              <a:rPr dirty="0" sz="2200" spc="-10">
                <a:latin typeface="Tahoma"/>
                <a:cs typeface="Tahoma"/>
              </a:rPr>
              <a:t>version)</a:t>
            </a:r>
            <a:endParaRPr sz="2200">
              <a:latin typeface="Tahoma"/>
              <a:cs typeface="Tahoma"/>
            </a:endParaRPr>
          </a:p>
          <a:p>
            <a:pPr marL="748665" marR="2321560">
              <a:lnSpc>
                <a:spcPct val="100000"/>
              </a:lnSpc>
              <a:spcBef>
                <a:spcPts val="110"/>
              </a:spcBef>
            </a:pPr>
            <a:r>
              <a:rPr dirty="0" sz="2000">
                <a:latin typeface="Courier New"/>
                <a:cs typeface="Courier New"/>
              </a:rPr>
              <a:t>1677b2d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Edited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first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line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of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readme </a:t>
            </a:r>
            <a:r>
              <a:rPr dirty="0" sz="2000">
                <a:latin typeface="Courier New"/>
                <a:cs typeface="Courier New"/>
              </a:rPr>
              <a:t>258efa7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Added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line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to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readme </a:t>
            </a:r>
            <a:r>
              <a:rPr dirty="0" sz="2000">
                <a:latin typeface="Courier New"/>
                <a:cs typeface="Courier New"/>
              </a:rPr>
              <a:t>0e52da7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Initial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commit</a:t>
            </a:r>
            <a:endParaRPr sz="2000">
              <a:latin typeface="Courier New"/>
              <a:cs typeface="Courier New"/>
            </a:endParaRPr>
          </a:p>
          <a:p>
            <a:pPr lvl="2" marL="923925" indent="-175260">
              <a:lnSpc>
                <a:spcPct val="100000"/>
              </a:lnSpc>
              <a:spcBef>
                <a:spcPts val="400"/>
              </a:spcBef>
              <a:buChar char="•"/>
              <a:tabLst>
                <a:tab pos="923925" algn="l"/>
              </a:tabLst>
            </a:pPr>
            <a:r>
              <a:rPr dirty="0" sz="2000">
                <a:latin typeface="Courier New"/>
                <a:cs typeface="Courier New"/>
              </a:rPr>
              <a:t>git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log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-5</a:t>
            </a:r>
            <a:r>
              <a:rPr dirty="0" sz="2000" spc="-575">
                <a:latin typeface="Courier New"/>
                <a:cs typeface="Courier New"/>
              </a:rPr>
              <a:t> </a:t>
            </a:r>
            <a:r>
              <a:rPr dirty="0" sz="2000">
                <a:latin typeface="Tahoma"/>
                <a:cs typeface="Tahoma"/>
              </a:rPr>
              <a:t>(to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show only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the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5 most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recent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updates),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etc.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937" y="680719"/>
            <a:ext cx="61277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6305" algn="l"/>
                <a:tab pos="3469004" algn="l"/>
              </a:tabLst>
            </a:pPr>
            <a:r>
              <a:rPr dirty="0" spc="-25"/>
              <a:t>An</a:t>
            </a:r>
            <a:r>
              <a:rPr dirty="0"/>
              <a:t>	</a:t>
            </a:r>
            <a:r>
              <a:rPr dirty="0" spc="-10"/>
              <a:t>example</a:t>
            </a:r>
            <a:r>
              <a:rPr dirty="0"/>
              <a:t>	</a:t>
            </a:r>
            <a:r>
              <a:rPr dirty="0" spc="-10"/>
              <a:t>workflow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689263" y="1738376"/>
            <a:ext cx="8256270" cy="461835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800">
                <a:latin typeface="Courier New"/>
                <a:cs typeface="Courier New"/>
              </a:rPr>
              <a:t>[rea@attu1</a:t>
            </a:r>
            <a:r>
              <a:rPr dirty="0" sz="1800" spc="-4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superstar]$</a:t>
            </a:r>
            <a:r>
              <a:rPr dirty="0" sz="1800" spc="-40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emacs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rea.txt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1800">
                <a:latin typeface="Courier New"/>
                <a:cs typeface="Courier New"/>
              </a:rPr>
              <a:t>[rea@attu1</a:t>
            </a:r>
            <a:r>
              <a:rPr dirty="0" sz="1800" spc="-4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superstar]$</a:t>
            </a:r>
            <a:r>
              <a:rPr dirty="0" sz="1800" spc="-40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git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status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40"/>
              </a:spcBef>
            </a:pPr>
            <a:r>
              <a:rPr dirty="0" sz="1800" i="1">
                <a:latin typeface="Courier New"/>
                <a:cs typeface="Courier New"/>
              </a:rPr>
              <a:t>no</a:t>
            </a:r>
            <a:r>
              <a:rPr dirty="0" sz="1800" spc="-30" i="1">
                <a:latin typeface="Courier New"/>
                <a:cs typeface="Courier New"/>
              </a:rPr>
              <a:t> </a:t>
            </a:r>
            <a:r>
              <a:rPr dirty="0" sz="1800" i="1">
                <a:latin typeface="Courier New"/>
                <a:cs typeface="Courier New"/>
              </a:rPr>
              <a:t>changes</a:t>
            </a:r>
            <a:r>
              <a:rPr dirty="0" sz="1800" spc="-20" i="1">
                <a:latin typeface="Courier New"/>
                <a:cs typeface="Courier New"/>
              </a:rPr>
              <a:t> </a:t>
            </a:r>
            <a:r>
              <a:rPr dirty="0" sz="1800" i="1">
                <a:latin typeface="Courier New"/>
                <a:cs typeface="Courier New"/>
              </a:rPr>
              <a:t>added</a:t>
            </a:r>
            <a:r>
              <a:rPr dirty="0" sz="1800" spc="-20" i="1">
                <a:latin typeface="Courier New"/>
                <a:cs typeface="Courier New"/>
              </a:rPr>
              <a:t> </a:t>
            </a:r>
            <a:r>
              <a:rPr dirty="0" sz="1800" i="1">
                <a:latin typeface="Courier New"/>
                <a:cs typeface="Courier New"/>
              </a:rPr>
              <a:t>to</a:t>
            </a:r>
            <a:r>
              <a:rPr dirty="0" sz="1800" spc="-20" i="1">
                <a:latin typeface="Courier New"/>
                <a:cs typeface="Courier New"/>
              </a:rPr>
              <a:t> </a:t>
            </a:r>
            <a:r>
              <a:rPr dirty="0" sz="1800" spc="-10" i="1">
                <a:latin typeface="Courier New"/>
                <a:cs typeface="Courier New"/>
              </a:rPr>
              <a:t>commit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40"/>
              </a:spcBef>
            </a:pPr>
            <a:r>
              <a:rPr dirty="0" sz="1800" i="1">
                <a:latin typeface="Courier New"/>
                <a:cs typeface="Courier New"/>
              </a:rPr>
              <a:t>(use</a:t>
            </a:r>
            <a:r>
              <a:rPr dirty="0" sz="1800" spc="-35" i="1">
                <a:latin typeface="Courier New"/>
                <a:cs typeface="Courier New"/>
              </a:rPr>
              <a:t> </a:t>
            </a:r>
            <a:r>
              <a:rPr dirty="0" sz="1800" i="1">
                <a:latin typeface="Courier New"/>
                <a:cs typeface="Courier New"/>
              </a:rPr>
              <a:t>"git</a:t>
            </a:r>
            <a:r>
              <a:rPr dirty="0" sz="1800" spc="-20" i="1">
                <a:latin typeface="Courier New"/>
                <a:cs typeface="Courier New"/>
              </a:rPr>
              <a:t> </a:t>
            </a:r>
            <a:r>
              <a:rPr dirty="0" sz="1800" i="1">
                <a:latin typeface="Courier New"/>
                <a:cs typeface="Courier New"/>
              </a:rPr>
              <a:t>add"</a:t>
            </a:r>
            <a:r>
              <a:rPr dirty="0" sz="1800" spc="-25" i="1">
                <a:latin typeface="Courier New"/>
                <a:cs typeface="Courier New"/>
              </a:rPr>
              <a:t> </a:t>
            </a:r>
            <a:r>
              <a:rPr dirty="0" sz="1800" i="1">
                <a:latin typeface="Courier New"/>
                <a:cs typeface="Courier New"/>
              </a:rPr>
              <a:t>and/or</a:t>
            </a:r>
            <a:r>
              <a:rPr dirty="0" sz="1800" spc="-20" i="1">
                <a:latin typeface="Courier New"/>
                <a:cs typeface="Courier New"/>
              </a:rPr>
              <a:t> </a:t>
            </a:r>
            <a:r>
              <a:rPr dirty="0" sz="1800" i="1">
                <a:latin typeface="Courier New"/>
                <a:cs typeface="Courier New"/>
              </a:rPr>
              <a:t>"git</a:t>
            </a:r>
            <a:r>
              <a:rPr dirty="0" sz="1800" spc="-25" i="1">
                <a:latin typeface="Courier New"/>
                <a:cs typeface="Courier New"/>
              </a:rPr>
              <a:t> </a:t>
            </a:r>
            <a:r>
              <a:rPr dirty="0" sz="1800" i="1">
                <a:latin typeface="Courier New"/>
                <a:cs typeface="Courier New"/>
              </a:rPr>
              <a:t>commit</a:t>
            </a:r>
            <a:r>
              <a:rPr dirty="0" sz="1800" spc="-20" i="1">
                <a:latin typeface="Courier New"/>
                <a:cs typeface="Courier New"/>
              </a:rPr>
              <a:t> </a:t>
            </a:r>
            <a:r>
              <a:rPr dirty="0" sz="1800" spc="-10" i="1">
                <a:latin typeface="Courier New"/>
                <a:cs typeface="Courier New"/>
              </a:rPr>
              <a:t>-</a:t>
            </a:r>
            <a:r>
              <a:rPr dirty="0" sz="1800" spc="-25" i="1">
                <a:latin typeface="Courier New"/>
                <a:cs typeface="Courier New"/>
              </a:rPr>
              <a:t>a")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800">
                <a:latin typeface="Courier New"/>
                <a:cs typeface="Courier New"/>
              </a:rPr>
              <a:t>[rea@attu1</a:t>
            </a:r>
            <a:r>
              <a:rPr dirty="0" sz="1800" spc="-4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superstar]$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git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status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-</a:t>
            </a:r>
            <a:r>
              <a:rPr dirty="0" sz="1800" spc="-50" b="1"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40"/>
              </a:spcBef>
            </a:pPr>
            <a:r>
              <a:rPr dirty="0" sz="1800" i="1">
                <a:latin typeface="Courier New"/>
                <a:cs typeface="Courier New"/>
              </a:rPr>
              <a:t>M</a:t>
            </a:r>
            <a:r>
              <a:rPr dirty="0" sz="1800" spc="-5" i="1">
                <a:latin typeface="Courier New"/>
                <a:cs typeface="Courier New"/>
              </a:rPr>
              <a:t> </a:t>
            </a:r>
            <a:r>
              <a:rPr dirty="0" sz="1800" spc="-10" i="1">
                <a:latin typeface="Courier New"/>
                <a:cs typeface="Courier New"/>
              </a:rPr>
              <a:t>rea.txt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800">
                <a:latin typeface="Courier New"/>
                <a:cs typeface="Courier New"/>
              </a:rPr>
              <a:t>[rea@attu1</a:t>
            </a:r>
            <a:r>
              <a:rPr dirty="0" sz="1800" spc="-4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superstar]$</a:t>
            </a:r>
            <a:r>
              <a:rPr dirty="0" sz="1800" spc="-40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git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20" b="1">
                <a:latin typeface="Courier New"/>
                <a:cs typeface="Courier New"/>
              </a:rPr>
              <a:t>diff</a:t>
            </a:r>
            <a:endParaRPr sz="1800">
              <a:latin typeface="Courier New"/>
              <a:cs typeface="Courier New"/>
            </a:endParaRPr>
          </a:p>
          <a:p>
            <a:pPr marL="12700" marR="3022600" indent="274320">
              <a:lnSpc>
                <a:spcPct val="118100"/>
              </a:lnSpc>
              <a:spcBef>
                <a:spcPts val="50"/>
              </a:spcBef>
            </a:pPr>
            <a:r>
              <a:rPr dirty="0" sz="1800" i="1">
                <a:latin typeface="Courier New"/>
                <a:cs typeface="Courier New"/>
              </a:rPr>
              <a:t>diff</a:t>
            </a:r>
            <a:r>
              <a:rPr dirty="0" sz="1800" spc="-35" i="1">
                <a:latin typeface="Courier New"/>
                <a:cs typeface="Courier New"/>
              </a:rPr>
              <a:t> </a:t>
            </a:r>
            <a:r>
              <a:rPr dirty="0" sz="1800" spc="-10" i="1">
                <a:latin typeface="Courier New"/>
                <a:cs typeface="Courier New"/>
              </a:rPr>
              <a:t>--</a:t>
            </a:r>
            <a:r>
              <a:rPr dirty="0" sz="1800" i="1">
                <a:latin typeface="Courier New"/>
                <a:cs typeface="Courier New"/>
              </a:rPr>
              <a:t>git</a:t>
            </a:r>
            <a:r>
              <a:rPr dirty="0" sz="1800" spc="-25" i="1">
                <a:latin typeface="Courier New"/>
                <a:cs typeface="Courier New"/>
              </a:rPr>
              <a:t> </a:t>
            </a:r>
            <a:r>
              <a:rPr dirty="0" sz="1800" i="1">
                <a:latin typeface="Courier New"/>
                <a:cs typeface="Courier New"/>
              </a:rPr>
              <a:t>a/rea.txt</a:t>
            </a:r>
            <a:r>
              <a:rPr dirty="0" sz="1800" spc="-20" i="1">
                <a:latin typeface="Courier New"/>
                <a:cs typeface="Courier New"/>
              </a:rPr>
              <a:t> </a:t>
            </a:r>
            <a:r>
              <a:rPr dirty="0" sz="1800" spc="-10" i="1">
                <a:latin typeface="Courier New"/>
                <a:cs typeface="Courier New"/>
              </a:rPr>
              <a:t>b/rea.txt</a:t>
            </a:r>
            <a:r>
              <a:rPr dirty="0" sz="1800" spc="-10" i="1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[rea@attu1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superstar]$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git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add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rea.txt </a:t>
            </a:r>
            <a:r>
              <a:rPr dirty="0" sz="1800">
                <a:latin typeface="Courier New"/>
                <a:cs typeface="Courier New"/>
              </a:rPr>
              <a:t>[rea@attu1</a:t>
            </a:r>
            <a:r>
              <a:rPr dirty="0" sz="1800" spc="-4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superstar]$</a:t>
            </a:r>
            <a:r>
              <a:rPr dirty="0" sz="1800" spc="-40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git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status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40"/>
              </a:spcBef>
              <a:tabLst>
                <a:tab pos="1384300" algn="l"/>
                <a:tab pos="3030220" algn="l"/>
              </a:tabLst>
            </a:pPr>
            <a:r>
              <a:rPr dirty="0" sz="1800" spc="-50" i="1">
                <a:latin typeface="Courier New"/>
                <a:cs typeface="Courier New"/>
              </a:rPr>
              <a:t>#</a:t>
            </a:r>
            <a:r>
              <a:rPr dirty="0" sz="1800" i="1">
                <a:latin typeface="Courier New"/>
                <a:cs typeface="Courier New"/>
              </a:rPr>
              <a:t>	</a:t>
            </a:r>
            <a:r>
              <a:rPr dirty="0" sz="1800" spc="-10" i="1">
                <a:latin typeface="Courier New"/>
                <a:cs typeface="Courier New"/>
              </a:rPr>
              <a:t>modified:</a:t>
            </a:r>
            <a:r>
              <a:rPr dirty="0" sz="1800" i="1">
                <a:latin typeface="Courier New"/>
                <a:cs typeface="Courier New"/>
              </a:rPr>
              <a:t>	</a:t>
            </a:r>
            <a:r>
              <a:rPr dirty="0" sz="1800" spc="-10" i="1">
                <a:latin typeface="Courier New"/>
                <a:cs typeface="Courier New"/>
              </a:rPr>
              <a:t>rea.txt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800">
                <a:latin typeface="Courier New"/>
                <a:cs typeface="Courier New"/>
              </a:rPr>
              <a:t>[rea@attu1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superstar]$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git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diff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--cached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40"/>
              </a:spcBef>
            </a:pPr>
            <a:r>
              <a:rPr dirty="0" sz="1800" i="1">
                <a:latin typeface="Courier New"/>
                <a:cs typeface="Courier New"/>
              </a:rPr>
              <a:t>diff</a:t>
            </a:r>
            <a:r>
              <a:rPr dirty="0" sz="1800" spc="-35" i="1">
                <a:latin typeface="Courier New"/>
                <a:cs typeface="Courier New"/>
              </a:rPr>
              <a:t> </a:t>
            </a:r>
            <a:r>
              <a:rPr dirty="0" sz="1800" spc="-10" i="1">
                <a:latin typeface="Courier New"/>
                <a:cs typeface="Courier New"/>
              </a:rPr>
              <a:t>--</a:t>
            </a:r>
            <a:r>
              <a:rPr dirty="0" sz="1800" i="1">
                <a:latin typeface="Courier New"/>
                <a:cs typeface="Courier New"/>
              </a:rPr>
              <a:t>git</a:t>
            </a:r>
            <a:r>
              <a:rPr dirty="0" sz="1800" spc="-25" i="1">
                <a:latin typeface="Courier New"/>
                <a:cs typeface="Courier New"/>
              </a:rPr>
              <a:t> </a:t>
            </a:r>
            <a:r>
              <a:rPr dirty="0" sz="1800" i="1">
                <a:latin typeface="Courier New"/>
                <a:cs typeface="Courier New"/>
              </a:rPr>
              <a:t>a/rea.txt</a:t>
            </a:r>
            <a:r>
              <a:rPr dirty="0" sz="1800" spc="-20" i="1">
                <a:latin typeface="Courier New"/>
                <a:cs typeface="Courier New"/>
              </a:rPr>
              <a:t> </a:t>
            </a:r>
            <a:r>
              <a:rPr dirty="0" sz="1800" spc="-10" i="1">
                <a:latin typeface="Courier New"/>
                <a:cs typeface="Courier New"/>
              </a:rPr>
              <a:t>b/rea.txt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800">
                <a:latin typeface="Courier New"/>
                <a:cs typeface="Courier New"/>
              </a:rPr>
              <a:t>[rea@attu1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superstar]$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git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commit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-</a:t>
            </a:r>
            <a:r>
              <a:rPr dirty="0" sz="1800" b="1">
                <a:latin typeface="Courier New"/>
                <a:cs typeface="Courier New"/>
              </a:rPr>
              <a:t>m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"Created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new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text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file"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23570">
              <a:lnSpc>
                <a:spcPct val="100000"/>
              </a:lnSpc>
              <a:spcBef>
                <a:spcPts val="100"/>
              </a:spcBef>
            </a:pPr>
            <a:r>
              <a:rPr dirty="0"/>
              <a:t>Branching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 spc="-10"/>
              <a:t>merging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689263" y="1785620"/>
            <a:ext cx="8484235" cy="5025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766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ahoma"/>
                <a:cs typeface="Tahoma"/>
              </a:rPr>
              <a:t>Git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uses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branching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heavily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switch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between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multiple </a:t>
            </a:r>
            <a:r>
              <a:rPr dirty="0" sz="2400" spc="-10">
                <a:latin typeface="Tahoma"/>
                <a:cs typeface="Tahoma"/>
              </a:rPr>
              <a:t>tasks.</a:t>
            </a:r>
            <a:endParaRPr sz="240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2295"/>
              </a:spcBef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create a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new local </a:t>
            </a:r>
            <a:r>
              <a:rPr dirty="0" sz="2400" spc="-10">
                <a:latin typeface="Tahoma"/>
                <a:cs typeface="Tahoma"/>
              </a:rPr>
              <a:t>branch: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Courier New"/>
                <a:cs typeface="Courier New"/>
              </a:rPr>
              <a:t>git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branch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 spc="-20" i="1">
                <a:latin typeface="Courier New"/>
                <a:cs typeface="Courier New"/>
              </a:rPr>
              <a:t>name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ourier New"/>
              <a:buChar char="–"/>
            </a:pPr>
            <a:endParaRPr sz="200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list all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local branches: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(* =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current </a:t>
            </a:r>
            <a:r>
              <a:rPr dirty="0" sz="2400" spc="-10">
                <a:latin typeface="Tahoma"/>
                <a:cs typeface="Tahoma"/>
              </a:rPr>
              <a:t>branch)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Courier New"/>
                <a:cs typeface="Courier New"/>
              </a:rPr>
              <a:t>git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branch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ourier New"/>
              <a:buChar char="–"/>
            </a:pPr>
            <a:endParaRPr sz="200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spcBef>
                <a:spcPts val="5"/>
              </a:spcBef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switch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 a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given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local </a:t>
            </a:r>
            <a:r>
              <a:rPr dirty="0" sz="2400" spc="-10">
                <a:latin typeface="Tahoma"/>
                <a:cs typeface="Tahoma"/>
              </a:rPr>
              <a:t>branch: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Courier New"/>
                <a:cs typeface="Courier New"/>
              </a:rPr>
              <a:t>git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checkout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 spc="-10" i="1">
                <a:latin typeface="Courier New"/>
                <a:cs typeface="Courier New"/>
              </a:rPr>
              <a:t>branchname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ourier New"/>
              <a:buChar char="–"/>
            </a:pPr>
            <a:endParaRPr sz="200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spcBef>
                <a:spcPts val="5"/>
              </a:spcBef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merge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changes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from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 branch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into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local </a:t>
            </a:r>
            <a:r>
              <a:rPr dirty="0" sz="2400" spc="-10">
                <a:latin typeface="Tahoma"/>
                <a:cs typeface="Tahoma"/>
              </a:rPr>
              <a:t>master: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Courier New"/>
                <a:cs typeface="Courier New"/>
              </a:rPr>
              <a:t>git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checkout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master</a:t>
            </a:r>
            <a:endParaRPr sz="2200">
              <a:latin typeface="Courier New"/>
              <a:cs typeface="Courier New"/>
            </a:endParaRPr>
          </a:p>
          <a:p>
            <a:pPr lvl="1" marL="635000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Courier New"/>
                <a:cs typeface="Courier New"/>
              </a:rPr>
              <a:t>git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merge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 spc="-10" i="1">
                <a:latin typeface="Courier New"/>
                <a:cs typeface="Courier New"/>
              </a:rPr>
              <a:t>branchname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8488" y="680719"/>
            <a:ext cx="43084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2939" algn="l"/>
              </a:tabLst>
            </a:pPr>
            <a:r>
              <a:rPr dirty="0" spc="-10"/>
              <a:t>Merge</a:t>
            </a:r>
            <a:r>
              <a:rPr dirty="0"/>
              <a:t>	</a:t>
            </a:r>
            <a:r>
              <a:rPr dirty="0" spc="-10"/>
              <a:t>conflicts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9263" y="1785620"/>
            <a:ext cx="7739380" cy="7467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241300" marR="508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conflicting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file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will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contain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Courier New"/>
                <a:cs typeface="Courier New"/>
              </a:rPr>
              <a:t>&lt;&lt;&lt;</a:t>
            </a:r>
            <a:r>
              <a:rPr dirty="0" sz="2400" spc="-695">
                <a:latin typeface="Courier New"/>
                <a:cs typeface="Courier New"/>
              </a:rPr>
              <a:t> </a:t>
            </a:r>
            <a:r>
              <a:rPr dirty="0" sz="2400">
                <a:latin typeface="Tahoma"/>
                <a:cs typeface="Tahoma"/>
              </a:rPr>
              <a:t>and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Courier New"/>
                <a:cs typeface="Courier New"/>
              </a:rPr>
              <a:t>&gt;&gt;&gt;</a:t>
            </a:r>
            <a:r>
              <a:rPr dirty="0" sz="2400" spc="-695">
                <a:latin typeface="Courier New"/>
                <a:cs typeface="Courier New"/>
              </a:rPr>
              <a:t> </a:t>
            </a:r>
            <a:r>
              <a:rPr dirty="0" sz="2400">
                <a:latin typeface="Tahoma"/>
                <a:cs typeface="Tahoma"/>
              </a:rPr>
              <a:t>sections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to </a:t>
            </a:r>
            <a:r>
              <a:rPr dirty="0" sz="2400">
                <a:latin typeface="Tahoma"/>
                <a:cs typeface="Tahoma"/>
              </a:rPr>
              <a:t>indicate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where Git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was unable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 resolve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 </a:t>
            </a:r>
            <a:r>
              <a:rPr dirty="0" sz="2400" spc="-10">
                <a:latin typeface="Tahoma"/>
                <a:cs typeface="Tahoma"/>
              </a:rPr>
              <a:t>conflict: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&lt;&lt;&lt;&lt;&lt;&lt;&lt;</a:t>
            </a:r>
            <a:r>
              <a:rPr dirty="0" spc="-35"/>
              <a:t> </a:t>
            </a:r>
            <a:r>
              <a:rPr dirty="0" spc="-10"/>
              <a:t>HEAD:index.html</a:t>
            </a:r>
          </a:p>
          <a:p>
            <a:pPr marL="12700">
              <a:lnSpc>
                <a:spcPts val="2130"/>
              </a:lnSpc>
              <a:spcBef>
                <a:spcPts val="40"/>
              </a:spcBef>
            </a:pPr>
            <a:r>
              <a:rPr dirty="0"/>
              <a:t>&lt;div</a:t>
            </a:r>
            <a:r>
              <a:rPr dirty="0" spc="-60"/>
              <a:t> </a:t>
            </a:r>
            <a:r>
              <a:rPr dirty="0"/>
              <a:t>id="footer"&gt;todo:</a:t>
            </a:r>
            <a:r>
              <a:rPr dirty="0" spc="-45"/>
              <a:t> </a:t>
            </a:r>
            <a:r>
              <a:rPr dirty="0"/>
              <a:t>message</a:t>
            </a:r>
            <a:r>
              <a:rPr dirty="0" spc="-45"/>
              <a:t> </a:t>
            </a:r>
            <a:r>
              <a:rPr dirty="0" spc="-10"/>
              <a:t>here&lt;/div&gt;</a:t>
            </a:r>
          </a:p>
          <a:p>
            <a:pPr marL="12700">
              <a:lnSpc>
                <a:spcPts val="2130"/>
              </a:lnSpc>
            </a:pPr>
            <a:r>
              <a:rPr dirty="0" spc="-10" b="1">
                <a:solidFill>
                  <a:srgbClr val="000000"/>
                </a:solidFill>
                <a:latin typeface="Courier New"/>
                <a:cs typeface="Courier New"/>
              </a:rPr>
              <a:t>=======</a:t>
            </a:r>
          </a:p>
          <a:p>
            <a:pPr marL="12700">
              <a:lnSpc>
                <a:spcPts val="2130"/>
              </a:lnSpc>
              <a:spcBef>
                <a:spcPts val="40"/>
              </a:spcBef>
            </a:pPr>
            <a:r>
              <a:rPr dirty="0">
                <a:solidFill>
                  <a:srgbClr val="008000"/>
                </a:solidFill>
              </a:rPr>
              <a:t>&lt;div</a:t>
            </a:r>
            <a:r>
              <a:rPr dirty="0" spc="-20">
                <a:solidFill>
                  <a:srgbClr val="008000"/>
                </a:solidFill>
              </a:rPr>
              <a:t> </a:t>
            </a:r>
            <a:r>
              <a:rPr dirty="0" spc="-10">
                <a:solidFill>
                  <a:srgbClr val="008000"/>
                </a:solidFill>
              </a:rPr>
              <a:t>id="footer"&gt;</a:t>
            </a:r>
          </a:p>
          <a:p>
            <a:pPr marL="287020">
              <a:lnSpc>
                <a:spcPts val="2130"/>
              </a:lnSpc>
            </a:pPr>
            <a:r>
              <a:rPr dirty="0">
                <a:solidFill>
                  <a:srgbClr val="008000"/>
                </a:solidFill>
              </a:rPr>
              <a:t>thanks</a:t>
            </a:r>
            <a:r>
              <a:rPr dirty="0" spc="-25">
                <a:solidFill>
                  <a:srgbClr val="008000"/>
                </a:solidFill>
              </a:rPr>
              <a:t> </a:t>
            </a:r>
            <a:r>
              <a:rPr dirty="0">
                <a:solidFill>
                  <a:srgbClr val="008000"/>
                </a:solidFill>
              </a:rPr>
              <a:t>for</a:t>
            </a:r>
            <a:r>
              <a:rPr dirty="0" spc="-25">
                <a:solidFill>
                  <a:srgbClr val="008000"/>
                </a:solidFill>
              </a:rPr>
              <a:t> </a:t>
            </a:r>
            <a:r>
              <a:rPr dirty="0">
                <a:solidFill>
                  <a:srgbClr val="008000"/>
                </a:solidFill>
              </a:rPr>
              <a:t>visiting</a:t>
            </a:r>
            <a:r>
              <a:rPr dirty="0" spc="-25">
                <a:solidFill>
                  <a:srgbClr val="008000"/>
                </a:solidFill>
              </a:rPr>
              <a:t> </a:t>
            </a:r>
            <a:r>
              <a:rPr dirty="0">
                <a:solidFill>
                  <a:srgbClr val="008000"/>
                </a:solidFill>
              </a:rPr>
              <a:t>our</a:t>
            </a:r>
            <a:r>
              <a:rPr dirty="0" spc="-25">
                <a:solidFill>
                  <a:srgbClr val="008000"/>
                </a:solidFill>
              </a:rPr>
              <a:t> </a:t>
            </a:r>
            <a:r>
              <a:rPr dirty="0" spc="-20">
                <a:solidFill>
                  <a:srgbClr val="008000"/>
                </a:solidFill>
              </a:rPr>
              <a:t>site</a:t>
            </a: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>
                <a:solidFill>
                  <a:srgbClr val="008000"/>
                </a:solidFill>
              </a:rPr>
              <a:t>&lt;/div&gt;</a:t>
            </a: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>
                <a:solidFill>
                  <a:srgbClr val="008000"/>
                </a:solidFill>
              </a:rPr>
              <a:t>&gt;&gt;&gt;&gt;&gt;&gt;&gt;</a:t>
            </a:r>
            <a:r>
              <a:rPr dirty="0" spc="-35">
                <a:solidFill>
                  <a:srgbClr val="008000"/>
                </a:solidFill>
              </a:rPr>
              <a:t> </a:t>
            </a:r>
            <a:r>
              <a:rPr dirty="0" spc="-10">
                <a:solidFill>
                  <a:srgbClr val="008000"/>
                </a:solidFill>
              </a:rPr>
              <a:t>SpecialBranch:index.html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689263" y="5236971"/>
            <a:ext cx="7795259" cy="11182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241300" marR="5080" indent="-228600">
              <a:lnSpc>
                <a:spcPct val="99400"/>
              </a:lnSpc>
              <a:spcBef>
                <a:spcPts val="114"/>
              </a:spcBef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Find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all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such sections,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and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edit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them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 the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proper </a:t>
            </a:r>
            <a:r>
              <a:rPr dirty="0" sz="2400" spc="-10">
                <a:latin typeface="Tahoma"/>
                <a:cs typeface="Tahoma"/>
              </a:rPr>
              <a:t>state </a:t>
            </a:r>
            <a:r>
              <a:rPr dirty="0" sz="2400">
                <a:latin typeface="Tahoma"/>
                <a:cs typeface="Tahoma"/>
              </a:rPr>
              <a:t>(whichever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 the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two versions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is newer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/ better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/ </a:t>
            </a:r>
            <a:r>
              <a:rPr dirty="0" sz="2400" spc="-20">
                <a:latin typeface="Tahoma"/>
                <a:cs typeface="Tahoma"/>
              </a:rPr>
              <a:t>more </a:t>
            </a:r>
            <a:r>
              <a:rPr dirty="0" sz="2400" spc="-10">
                <a:latin typeface="Tahoma"/>
                <a:cs typeface="Tahoma"/>
              </a:rPr>
              <a:t>correct).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6706523" y="28956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29660" y="4491"/>
                </a:lnTo>
                <a:lnTo>
                  <a:pt x="53881" y="16738"/>
                </a:lnTo>
                <a:lnTo>
                  <a:pt x="70211" y="34904"/>
                </a:lnTo>
                <a:lnTo>
                  <a:pt x="76199" y="57149"/>
                </a:lnTo>
                <a:lnTo>
                  <a:pt x="76199" y="285749"/>
                </a:lnTo>
                <a:lnTo>
                  <a:pt x="82188" y="307995"/>
                </a:lnTo>
                <a:lnTo>
                  <a:pt x="98518" y="326161"/>
                </a:lnTo>
                <a:lnTo>
                  <a:pt x="122739" y="338408"/>
                </a:lnTo>
                <a:lnTo>
                  <a:pt x="152400" y="342899"/>
                </a:lnTo>
                <a:lnTo>
                  <a:pt x="122739" y="347391"/>
                </a:lnTo>
                <a:lnTo>
                  <a:pt x="98518" y="359638"/>
                </a:lnTo>
                <a:lnTo>
                  <a:pt x="82188" y="377804"/>
                </a:lnTo>
                <a:lnTo>
                  <a:pt x="76199" y="400049"/>
                </a:lnTo>
                <a:lnTo>
                  <a:pt x="76199" y="628649"/>
                </a:lnTo>
                <a:lnTo>
                  <a:pt x="70211" y="650895"/>
                </a:lnTo>
                <a:lnTo>
                  <a:pt x="53881" y="669060"/>
                </a:lnTo>
                <a:lnTo>
                  <a:pt x="29660" y="681308"/>
                </a:lnTo>
                <a:lnTo>
                  <a:pt x="0" y="685799"/>
                </a:lnTo>
              </a:path>
            </a:pathLst>
          </a:custGeom>
          <a:ln w="9524">
            <a:solidFill>
              <a:srgbClr val="4349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706523" y="3810000"/>
            <a:ext cx="152400" cy="914400"/>
          </a:xfrm>
          <a:custGeom>
            <a:avLst/>
            <a:gdLst/>
            <a:ahLst/>
            <a:cxnLst/>
            <a:rect l="l" t="t" r="r" b="b"/>
            <a:pathLst>
              <a:path w="152400" h="914400">
                <a:moveTo>
                  <a:pt x="0" y="0"/>
                </a:moveTo>
                <a:lnTo>
                  <a:pt x="29660" y="5988"/>
                </a:lnTo>
                <a:lnTo>
                  <a:pt x="53881" y="22318"/>
                </a:lnTo>
                <a:lnTo>
                  <a:pt x="70211" y="46539"/>
                </a:lnTo>
                <a:lnTo>
                  <a:pt x="76199" y="76199"/>
                </a:lnTo>
                <a:lnTo>
                  <a:pt x="76199" y="380999"/>
                </a:lnTo>
                <a:lnTo>
                  <a:pt x="82188" y="410660"/>
                </a:lnTo>
                <a:lnTo>
                  <a:pt x="98518" y="434881"/>
                </a:lnTo>
                <a:lnTo>
                  <a:pt x="122739" y="451211"/>
                </a:lnTo>
                <a:lnTo>
                  <a:pt x="152400" y="457199"/>
                </a:lnTo>
                <a:lnTo>
                  <a:pt x="122739" y="463188"/>
                </a:lnTo>
                <a:lnTo>
                  <a:pt x="98518" y="479518"/>
                </a:lnTo>
                <a:lnTo>
                  <a:pt x="82188" y="503739"/>
                </a:lnTo>
                <a:lnTo>
                  <a:pt x="76199" y="533399"/>
                </a:lnTo>
                <a:lnTo>
                  <a:pt x="76199" y="838199"/>
                </a:lnTo>
                <a:lnTo>
                  <a:pt x="70211" y="867860"/>
                </a:lnTo>
                <a:lnTo>
                  <a:pt x="53881" y="892081"/>
                </a:lnTo>
                <a:lnTo>
                  <a:pt x="29660" y="908411"/>
                </a:lnTo>
                <a:lnTo>
                  <a:pt x="0" y="914399"/>
                </a:lnTo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7013861" y="3081020"/>
            <a:ext cx="1873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33399"/>
                </a:solidFill>
                <a:latin typeface="Arial"/>
                <a:cs typeface="Arial"/>
              </a:rPr>
              <a:t>branch 1's</a:t>
            </a:r>
            <a:r>
              <a:rPr dirty="0" sz="1800" spc="-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333399"/>
                </a:solidFill>
                <a:latin typeface="Arial"/>
                <a:cs typeface="Arial"/>
              </a:rPr>
              <a:t>version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14</a:t>
            </a:fld>
          </a:p>
        </p:txBody>
      </p:sp>
      <p:sp>
        <p:nvSpPr>
          <p:cNvPr id="9" name="object 9" descr=""/>
          <p:cNvSpPr txBox="1"/>
          <p:nvPr/>
        </p:nvSpPr>
        <p:spPr>
          <a:xfrm>
            <a:off x="7013861" y="4009708"/>
            <a:ext cx="1873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8000"/>
                </a:solidFill>
                <a:latin typeface="Arial"/>
                <a:cs typeface="Arial"/>
              </a:rPr>
              <a:t>branch 2's</a:t>
            </a:r>
            <a:r>
              <a:rPr dirty="0" sz="1800" spc="-5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8000"/>
                </a:solidFill>
                <a:latin typeface="Arial"/>
                <a:cs typeface="Arial"/>
              </a:rPr>
              <a:t>version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  <a:tabLst>
                <a:tab pos="3349625" algn="l"/>
                <a:tab pos="4333240" algn="l"/>
                <a:tab pos="6512559" algn="l"/>
              </a:tabLst>
            </a:pPr>
            <a:r>
              <a:rPr dirty="0" spc="-10"/>
              <a:t>Interaction</a:t>
            </a:r>
            <a:r>
              <a:rPr dirty="0"/>
              <a:t>	</a:t>
            </a:r>
            <a:r>
              <a:rPr dirty="0" spc="-25"/>
              <a:t>w/</a:t>
            </a:r>
            <a:r>
              <a:rPr dirty="0"/>
              <a:t>	</a:t>
            </a:r>
            <a:r>
              <a:rPr dirty="0" spc="-10"/>
              <a:t>remote</a:t>
            </a:r>
            <a:r>
              <a:rPr dirty="0"/>
              <a:t>	</a:t>
            </a:r>
            <a:r>
              <a:rPr dirty="0" spc="-20"/>
              <a:t>repo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689263" y="1722628"/>
            <a:ext cx="8564880" cy="4173854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95"/>
              </a:spcBef>
              <a:buFont typeface="Tahoma"/>
              <a:buChar char="•"/>
              <a:tabLst>
                <a:tab pos="244475" algn="l"/>
              </a:tabLst>
            </a:pPr>
            <a:r>
              <a:rPr dirty="0" sz="2400" b="1">
                <a:latin typeface="Tahoma"/>
                <a:cs typeface="Tahoma"/>
              </a:rPr>
              <a:t>Push</a:t>
            </a:r>
            <a:r>
              <a:rPr dirty="0" sz="2400" spc="25" b="1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your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local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changes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remote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repo.</a:t>
            </a:r>
            <a:endParaRPr sz="240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495"/>
              </a:spcBef>
              <a:buFont typeface="Tahoma"/>
              <a:buChar char="•"/>
              <a:tabLst>
                <a:tab pos="244475" algn="l"/>
              </a:tabLst>
            </a:pPr>
            <a:r>
              <a:rPr dirty="0" sz="2400" b="1">
                <a:latin typeface="Tahoma"/>
                <a:cs typeface="Tahoma"/>
              </a:rPr>
              <a:t>Pull</a:t>
            </a:r>
            <a:r>
              <a:rPr dirty="0" sz="2400" spc="40" b="1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from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remote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repo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get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most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recent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changes.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(fix</a:t>
            </a:r>
            <a:r>
              <a:rPr dirty="0" sz="2200" spc="-2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conflicts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if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necessary,</a:t>
            </a:r>
            <a:r>
              <a:rPr dirty="0" sz="2200" spc="-1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add/commit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them</a:t>
            </a:r>
            <a:r>
              <a:rPr dirty="0" sz="2200" spc="-1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to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your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local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repo)</a:t>
            </a:r>
            <a:endParaRPr sz="2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ahoma"/>
              <a:buChar char="–"/>
            </a:pPr>
            <a:endParaRPr sz="3250">
              <a:latin typeface="Tahoma"/>
              <a:cs typeface="Tahoma"/>
            </a:endParaRPr>
          </a:p>
          <a:p>
            <a:pPr marL="241300" marR="219075" indent="-228600">
              <a:lnSpc>
                <a:spcPct val="101499"/>
              </a:lnSpc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fetch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most recent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updates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from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remote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repo </a:t>
            </a:r>
            <a:r>
              <a:rPr dirty="0" sz="2400" spc="-20">
                <a:latin typeface="Tahoma"/>
                <a:cs typeface="Tahoma"/>
              </a:rPr>
              <a:t>into </a:t>
            </a:r>
            <a:r>
              <a:rPr dirty="0" sz="2400">
                <a:latin typeface="Tahoma"/>
                <a:cs typeface="Tahoma"/>
              </a:rPr>
              <a:t>your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local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repo,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and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put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them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into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your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working</a:t>
            </a:r>
            <a:r>
              <a:rPr dirty="0" sz="2400" spc="-10">
                <a:latin typeface="Tahoma"/>
                <a:cs typeface="Tahoma"/>
              </a:rPr>
              <a:t> directory: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45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Courier New"/>
                <a:cs typeface="Courier New"/>
              </a:rPr>
              <a:t>git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pull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origin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master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Tahoma"/>
              <a:buChar char="–"/>
            </a:pPr>
            <a:endParaRPr sz="3350">
              <a:latin typeface="Courier New"/>
              <a:cs typeface="Courier New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put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your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changes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from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your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local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repo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remote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repo: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75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Courier New"/>
                <a:cs typeface="Courier New"/>
              </a:rPr>
              <a:t>git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push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origin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master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2417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GitHub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689263" y="1723551"/>
            <a:ext cx="8671560" cy="470281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lr>
                <a:srgbClr val="000000"/>
              </a:buClr>
              <a:buChar char="•"/>
              <a:tabLst>
                <a:tab pos="244475" algn="l"/>
              </a:tabLst>
            </a:pPr>
            <a:r>
              <a:rPr dirty="0" u="heavy" sz="240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</a:rPr>
              <a:t>GitHub.com</a:t>
            </a:r>
            <a:r>
              <a:rPr dirty="0" sz="2400" spc="-5">
                <a:solidFill>
                  <a:srgbClr val="009999"/>
                </a:solidFill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is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 site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for online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storage of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Git </a:t>
            </a:r>
            <a:r>
              <a:rPr dirty="0" sz="2400" spc="-10">
                <a:latin typeface="Tahoma"/>
                <a:cs typeface="Tahoma"/>
              </a:rPr>
              <a:t>repositories.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You</a:t>
            </a:r>
            <a:r>
              <a:rPr dirty="0" sz="2200" spc="-2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can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create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a </a:t>
            </a:r>
            <a:r>
              <a:rPr dirty="0" sz="2200" b="1">
                <a:latin typeface="Tahoma"/>
                <a:cs typeface="Tahoma"/>
              </a:rPr>
              <a:t>remote</a:t>
            </a:r>
            <a:r>
              <a:rPr dirty="0" sz="2200" spc="-5" b="1">
                <a:latin typeface="Tahoma"/>
                <a:cs typeface="Tahoma"/>
              </a:rPr>
              <a:t> </a:t>
            </a:r>
            <a:r>
              <a:rPr dirty="0" sz="2200" b="1">
                <a:latin typeface="Tahoma"/>
                <a:cs typeface="Tahoma"/>
              </a:rPr>
              <a:t>repo</a:t>
            </a:r>
            <a:r>
              <a:rPr dirty="0" sz="2200" spc="35" b="1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there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and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push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code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to </a:t>
            </a:r>
            <a:r>
              <a:rPr dirty="0" sz="2200" spc="-25">
                <a:latin typeface="Tahoma"/>
                <a:cs typeface="Tahoma"/>
              </a:rPr>
              <a:t>it.</a:t>
            </a:r>
            <a:endParaRPr sz="22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Many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open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source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projects use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it,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such as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the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Linux </a:t>
            </a:r>
            <a:r>
              <a:rPr dirty="0" sz="2200" spc="-10">
                <a:latin typeface="Tahoma"/>
                <a:cs typeface="Tahoma"/>
              </a:rPr>
              <a:t>kernel.</a:t>
            </a:r>
            <a:endParaRPr sz="2200">
              <a:latin typeface="Tahoma"/>
              <a:cs typeface="Tahoma"/>
            </a:endParaRPr>
          </a:p>
          <a:p>
            <a:pPr lvl="1" marL="634365" marR="2026285" indent="-279400">
              <a:lnSpc>
                <a:spcPts val="2570"/>
              </a:lnSpc>
              <a:spcBef>
                <a:spcPts val="705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You</a:t>
            </a:r>
            <a:r>
              <a:rPr dirty="0" sz="2200" spc="-2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can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get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free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space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for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open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source </a:t>
            </a:r>
            <a:r>
              <a:rPr dirty="0" sz="2200" spc="-10">
                <a:latin typeface="Tahoma"/>
                <a:cs typeface="Tahoma"/>
              </a:rPr>
              <a:t>projects, </a:t>
            </a:r>
            <a:r>
              <a:rPr dirty="0" sz="2200">
                <a:latin typeface="Tahoma"/>
                <a:cs typeface="Tahoma"/>
              </a:rPr>
              <a:t>or</a:t>
            </a:r>
            <a:r>
              <a:rPr dirty="0" sz="2200" spc="-2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you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can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pay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for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private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projects.</a:t>
            </a:r>
            <a:endParaRPr sz="2200">
              <a:latin typeface="Tahoma"/>
              <a:cs typeface="Tahoma"/>
            </a:endParaRPr>
          </a:p>
          <a:p>
            <a:pPr lvl="2" marL="923925" indent="-175260">
              <a:lnSpc>
                <a:spcPct val="100000"/>
              </a:lnSpc>
              <a:spcBef>
                <a:spcPts val="465"/>
              </a:spcBef>
              <a:buChar char="•"/>
              <a:tabLst>
                <a:tab pos="923925" algn="l"/>
                <a:tab pos="5424805" algn="l"/>
              </a:tabLst>
            </a:pPr>
            <a:r>
              <a:rPr dirty="0" sz="2000">
                <a:latin typeface="Tahoma"/>
                <a:cs typeface="Tahoma"/>
              </a:rPr>
              <a:t>Free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private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repos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for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educational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use:</a:t>
            </a:r>
            <a:r>
              <a:rPr dirty="0" sz="2000">
                <a:latin typeface="Tahoma"/>
                <a:cs typeface="Tahoma"/>
              </a:rPr>
              <a:t>	</a:t>
            </a:r>
            <a:r>
              <a:rPr dirty="0" u="sng" sz="2000" spc="-1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</a:rPr>
              <a:t>github.com/edu</a:t>
            </a:r>
            <a:endParaRPr sz="20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Font typeface="Tahoma"/>
              <a:buChar char="•"/>
            </a:pPr>
            <a:endParaRPr sz="275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buSzPct val="97959"/>
              <a:buFont typeface="Tahoma"/>
              <a:buChar char="•"/>
              <a:tabLst>
                <a:tab pos="244475" algn="l"/>
              </a:tabLst>
            </a:pPr>
            <a:r>
              <a:rPr dirty="0" sz="2450" spc="-25" i="1">
                <a:latin typeface="Tahoma"/>
                <a:cs typeface="Tahoma"/>
              </a:rPr>
              <a:t>Question:</a:t>
            </a:r>
            <a:r>
              <a:rPr dirty="0" sz="2450" spc="-30" i="1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Do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always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have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use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GitHub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use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Git?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09"/>
              </a:spcBef>
              <a:buSzPct val="97777"/>
              <a:buFont typeface="Tahoma"/>
              <a:buChar char="–"/>
              <a:tabLst>
                <a:tab pos="635000" algn="l"/>
                <a:tab pos="2329180" algn="l"/>
              </a:tabLst>
            </a:pPr>
            <a:r>
              <a:rPr dirty="0" sz="2250" spc="-20" i="1">
                <a:latin typeface="Tahoma"/>
                <a:cs typeface="Tahoma"/>
              </a:rPr>
              <a:t>Answer:</a:t>
            </a:r>
            <a:r>
              <a:rPr dirty="0" sz="2250" spc="-125" i="1">
                <a:latin typeface="Tahoma"/>
                <a:cs typeface="Tahoma"/>
              </a:rPr>
              <a:t> </a:t>
            </a:r>
            <a:r>
              <a:rPr dirty="0" sz="2200" spc="-25">
                <a:latin typeface="Tahoma"/>
                <a:cs typeface="Tahoma"/>
              </a:rPr>
              <a:t>No!</a:t>
            </a:r>
            <a:r>
              <a:rPr dirty="0" sz="2200">
                <a:latin typeface="Tahoma"/>
                <a:cs typeface="Tahoma"/>
              </a:rPr>
              <a:t>	You</a:t>
            </a:r>
            <a:r>
              <a:rPr dirty="0" sz="2200" spc="-2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can use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Git locally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for your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own </a:t>
            </a:r>
            <a:r>
              <a:rPr dirty="0" sz="2200" spc="-10">
                <a:latin typeface="Tahoma"/>
                <a:cs typeface="Tahoma"/>
              </a:rPr>
              <a:t>purposes.</a:t>
            </a:r>
            <a:endParaRPr sz="22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50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Or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you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or someone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else could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set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up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a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server to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share </a:t>
            </a:r>
            <a:r>
              <a:rPr dirty="0" sz="2200" spc="-10">
                <a:latin typeface="Tahoma"/>
                <a:cs typeface="Tahoma"/>
              </a:rPr>
              <a:t>files.</a:t>
            </a:r>
            <a:endParaRPr sz="2200">
              <a:latin typeface="Tahoma"/>
              <a:cs typeface="Tahoma"/>
            </a:endParaRPr>
          </a:p>
          <a:p>
            <a:pPr lvl="1" marL="634365" marR="5080" indent="-279400">
              <a:lnSpc>
                <a:spcPct val="101200"/>
              </a:lnSpc>
              <a:spcBef>
                <a:spcPts val="430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Or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you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could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share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a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repo with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users on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the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same file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system,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 spc="-25">
                <a:latin typeface="Tahoma"/>
                <a:cs typeface="Tahoma"/>
              </a:rPr>
              <a:t>as </a:t>
            </a:r>
            <a:r>
              <a:rPr dirty="0" sz="2200">
                <a:latin typeface="Tahoma"/>
                <a:cs typeface="Tahoma"/>
              </a:rPr>
              <a:t>long</a:t>
            </a:r>
            <a:r>
              <a:rPr dirty="0" sz="2200" spc="-2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everyone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has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the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needed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file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permissions).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4314" y="680719"/>
            <a:ext cx="26771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6580" algn="l"/>
              </a:tabLst>
            </a:pPr>
            <a:r>
              <a:rPr dirty="0" spc="-10"/>
              <a:t>About</a:t>
            </a:r>
            <a:r>
              <a:rPr dirty="0"/>
              <a:t>	</a:t>
            </a:r>
            <a:r>
              <a:rPr dirty="0" spc="-25"/>
              <a:t>Git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9263" y="1785620"/>
            <a:ext cx="6956425" cy="517969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241300" marR="312420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Created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by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Linus </a:t>
            </a:r>
            <a:r>
              <a:rPr dirty="0" sz="2400" spc="-10">
                <a:latin typeface="Tahoma"/>
                <a:cs typeface="Tahoma"/>
              </a:rPr>
              <a:t>Torvalds, </a:t>
            </a:r>
            <a:r>
              <a:rPr dirty="0" sz="2400">
                <a:latin typeface="Tahoma"/>
                <a:cs typeface="Tahoma"/>
              </a:rPr>
              <a:t>creator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 Linux,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 </a:t>
            </a:r>
            <a:r>
              <a:rPr dirty="0" sz="2400" spc="-20">
                <a:latin typeface="Tahoma"/>
                <a:cs typeface="Tahoma"/>
              </a:rPr>
              <a:t>2005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65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Came</a:t>
            </a:r>
            <a:r>
              <a:rPr dirty="0" sz="2200" spc="-2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out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of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Linux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development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community</a:t>
            </a:r>
            <a:endParaRPr sz="22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Designed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to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do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version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control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on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Linux </a:t>
            </a:r>
            <a:r>
              <a:rPr dirty="0" sz="2200" spc="-10">
                <a:latin typeface="Tahoma"/>
                <a:cs typeface="Tahoma"/>
              </a:rPr>
              <a:t>kernel</a:t>
            </a:r>
            <a:endParaRPr sz="2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ahoma"/>
              <a:buChar char="–"/>
            </a:pPr>
            <a:endParaRPr sz="330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Goals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 </a:t>
            </a:r>
            <a:r>
              <a:rPr dirty="0" sz="2400" spc="-20">
                <a:latin typeface="Tahoma"/>
                <a:cs typeface="Tahoma"/>
              </a:rPr>
              <a:t>Git: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75"/>
              </a:spcBef>
              <a:buChar char="–"/>
              <a:tabLst>
                <a:tab pos="635000" algn="l"/>
              </a:tabLst>
            </a:pPr>
            <a:r>
              <a:rPr dirty="0" sz="2200" spc="-10">
                <a:latin typeface="Tahoma"/>
                <a:cs typeface="Tahoma"/>
              </a:rPr>
              <a:t>Speed</a:t>
            </a:r>
            <a:endParaRPr sz="2200">
              <a:latin typeface="Tahoma"/>
              <a:cs typeface="Tahoma"/>
            </a:endParaRPr>
          </a:p>
          <a:p>
            <a:pPr lvl="1" marL="635000" marR="1911985" indent="-280035">
              <a:lnSpc>
                <a:spcPct val="101200"/>
              </a:lnSpc>
              <a:spcBef>
                <a:spcPts val="425"/>
              </a:spcBef>
              <a:buChar char="–"/>
              <a:tabLst>
                <a:tab pos="923290" algn="l"/>
              </a:tabLst>
            </a:pPr>
            <a:r>
              <a:rPr dirty="0" sz="2200">
                <a:latin typeface="Tahoma"/>
                <a:cs typeface="Tahoma"/>
              </a:rPr>
              <a:t>Support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for</a:t>
            </a:r>
            <a:r>
              <a:rPr dirty="0" sz="2200" spc="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non-</a:t>
            </a:r>
            <a:r>
              <a:rPr dirty="0" sz="2200">
                <a:latin typeface="Tahoma"/>
                <a:cs typeface="Tahoma"/>
              </a:rPr>
              <a:t>linear</a:t>
            </a:r>
            <a:r>
              <a:rPr dirty="0" sz="2200" spc="10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development </a:t>
            </a:r>
            <a:r>
              <a:rPr dirty="0" sz="2200" spc="-10">
                <a:latin typeface="Tahoma"/>
                <a:cs typeface="Tahoma"/>
              </a:rPr>
              <a:t>	</a:t>
            </a:r>
            <a:r>
              <a:rPr dirty="0" sz="2200">
                <a:latin typeface="Tahoma"/>
                <a:cs typeface="Tahoma"/>
              </a:rPr>
              <a:t>(thousands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of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parallel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branches)</a:t>
            </a:r>
            <a:endParaRPr sz="22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90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Fully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distributed</a:t>
            </a:r>
            <a:endParaRPr sz="22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Able</a:t>
            </a:r>
            <a:r>
              <a:rPr dirty="0" sz="2200" spc="-2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to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handle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large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projects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efficiently</a:t>
            </a:r>
            <a:endParaRPr sz="2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Tahoma"/>
              <a:buChar char="–"/>
            </a:pPr>
            <a:endParaRPr sz="295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buSzPct val="97777"/>
              <a:buFont typeface="Tahoma"/>
              <a:buChar char="–"/>
              <a:tabLst>
                <a:tab pos="635000" algn="l"/>
                <a:tab pos="4281170" algn="l"/>
              </a:tabLst>
            </a:pPr>
            <a:r>
              <a:rPr dirty="0" sz="2250" i="1">
                <a:latin typeface="Tahoma"/>
                <a:cs typeface="Tahoma"/>
              </a:rPr>
              <a:t>(A</a:t>
            </a:r>
            <a:r>
              <a:rPr dirty="0" sz="2250" spc="-110" i="1">
                <a:latin typeface="Tahoma"/>
                <a:cs typeface="Tahoma"/>
              </a:rPr>
              <a:t> </a:t>
            </a:r>
            <a:r>
              <a:rPr dirty="0" sz="2250" i="1">
                <a:latin typeface="Tahoma"/>
                <a:cs typeface="Tahoma"/>
              </a:rPr>
              <a:t>"git"</a:t>
            </a:r>
            <a:r>
              <a:rPr dirty="0" sz="2250" spc="-105" i="1">
                <a:latin typeface="Tahoma"/>
                <a:cs typeface="Tahoma"/>
              </a:rPr>
              <a:t> </a:t>
            </a:r>
            <a:r>
              <a:rPr dirty="0" sz="2250" i="1">
                <a:latin typeface="Tahoma"/>
                <a:cs typeface="Tahoma"/>
              </a:rPr>
              <a:t>is</a:t>
            </a:r>
            <a:r>
              <a:rPr dirty="0" sz="2250" spc="-105" i="1">
                <a:latin typeface="Tahoma"/>
                <a:cs typeface="Tahoma"/>
              </a:rPr>
              <a:t> </a:t>
            </a:r>
            <a:r>
              <a:rPr dirty="0" sz="2250" i="1">
                <a:latin typeface="Tahoma"/>
                <a:cs typeface="Tahoma"/>
              </a:rPr>
              <a:t>a</a:t>
            </a:r>
            <a:r>
              <a:rPr dirty="0" sz="2250" spc="-105" i="1">
                <a:latin typeface="Tahoma"/>
                <a:cs typeface="Tahoma"/>
              </a:rPr>
              <a:t> </a:t>
            </a:r>
            <a:r>
              <a:rPr dirty="0" sz="2250" spc="-10" i="1">
                <a:latin typeface="Tahoma"/>
                <a:cs typeface="Tahoma"/>
              </a:rPr>
              <a:t>cranky</a:t>
            </a:r>
            <a:r>
              <a:rPr dirty="0" sz="2250" spc="-110" i="1">
                <a:latin typeface="Tahoma"/>
                <a:cs typeface="Tahoma"/>
              </a:rPr>
              <a:t> </a:t>
            </a:r>
            <a:r>
              <a:rPr dirty="0" sz="2250" i="1">
                <a:latin typeface="Tahoma"/>
                <a:cs typeface="Tahoma"/>
              </a:rPr>
              <a:t>old</a:t>
            </a:r>
            <a:r>
              <a:rPr dirty="0" sz="2250" spc="-105" i="1">
                <a:latin typeface="Tahoma"/>
                <a:cs typeface="Tahoma"/>
              </a:rPr>
              <a:t> </a:t>
            </a:r>
            <a:r>
              <a:rPr dirty="0" sz="2250" spc="-20" i="1">
                <a:latin typeface="Tahoma"/>
                <a:cs typeface="Tahoma"/>
              </a:rPr>
              <a:t>man.</a:t>
            </a:r>
            <a:r>
              <a:rPr dirty="0" sz="2250" i="1">
                <a:latin typeface="Tahoma"/>
                <a:cs typeface="Tahoma"/>
              </a:rPr>
              <a:t>	Linus</a:t>
            </a:r>
            <a:r>
              <a:rPr dirty="0" sz="2250" spc="-175" i="1">
                <a:latin typeface="Tahoma"/>
                <a:cs typeface="Tahoma"/>
              </a:rPr>
              <a:t> </a:t>
            </a:r>
            <a:r>
              <a:rPr dirty="0" sz="2250" spc="-10" i="1">
                <a:latin typeface="Tahoma"/>
                <a:cs typeface="Tahoma"/>
              </a:rPr>
              <a:t>meant</a:t>
            </a:r>
            <a:r>
              <a:rPr dirty="0" sz="2250" spc="-165" i="1">
                <a:latin typeface="Tahoma"/>
                <a:cs typeface="Tahoma"/>
              </a:rPr>
              <a:t> </a:t>
            </a:r>
            <a:r>
              <a:rPr dirty="0" sz="2250" spc="-10" i="1">
                <a:latin typeface="Tahoma"/>
                <a:cs typeface="Tahoma"/>
              </a:rPr>
              <a:t>himself.)</a:t>
            </a:r>
            <a:endParaRPr sz="225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4723" y="1790701"/>
            <a:ext cx="1714498" cy="171449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2323" y="3867150"/>
            <a:ext cx="2076450" cy="207645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14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44855">
              <a:lnSpc>
                <a:spcPct val="100000"/>
              </a:lnSpc>
              <a:spcBef>
                <a:spcPts val="100"/>
              </a:spcBef>
            </a:pPr>
            <a:r>
              <a:rPr dirty="0"/>
              <a:t>Installing/learning</a:t>
            </a:r>
            <a:r>
              <a:rPr dirty="0" spc="-60"/>
              <a:t> </a:t>
            </a:r>
            <a:r>
              <a:rPr dirty="0" spc="-25"/>
              <a:t>Git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689263" y="1723551"/>
            <a:ext cx="8235950" cy="366522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Git</a:t>
            </a:r>
            <a:r>
              <a:rPr dirty="0" sz="2400" spc="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website:</a:t>
            </a:r>
            <a:r>
              <a:rPr dirty="0" sz="2400" spc="40">
                <a:latin typeface="Tahoma"/>
                <a:cs typeface="Tahoma"/>
              </a:rPr>
              <a:t> </a:t>
            </a:r>
            <a:r>
              <a:rPr dirty="0" u="heavy" sz="2400" spc="-1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2"/>
              </a:rPr>
              <a:t>http://git-scm.com/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  <a:tab pos="3666490" algn="l"/>
              </a:tabLst>
            </a:pPr>
            <a:r>
              <a:rPr dirty="0" sz="2200">
                <a:latin typeface="Tahoma"/>
                <a:cs typeface="Tahoma"/>
              </a:rPr>
              <a:t>Free </a:t>
            </a:r>
            <a:r>
              <a:rPr dirty="0" sz="2200" spc="-10">
                <a:latin typeface="Tahoma"/>
                <a:cs typeface="Tahoma"/>
              </a:rPr>
              <a:t>on-</a:t>
            </a:r>
            <a:r>
              <a:rPr dirty="0" sz="2200">
                <a:latin typeface="Tahoma"/>
                <a:cs typeface="Tahoma"/>
              </a:rPr>
              <a:t>line</a:t>
            </a:r>
            <a:r>
              <a:rPr dirty="0" sz="2200" spc="1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book:</a:t>
            </a:r>
            <a:r>
              <a:rPr dirty="0" sz="2200">
                <a:latin typeface="Tahoma"/>
                <a:cs typeface="Tahoma"/>
              </a:rPr>
              <a:t>	</a:t>
            </a:r>
            <a:r>
              <a:rPr dirty="0" u="sng" sz="2200" spc="-1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3"/>
              </a:rPr>
              <a:t>http://git-scm.com/book</a:t>
            </a:r>
            <a:endParaRPr sz="22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  <a:tab pos="3666490" algn="l"/>
              </a:tabLst>
            </a:pPr>
            <a:r>
              <a:rPr dirty="0" sz="2200">
                <a:latin typeface="Tahoma"/>
                <a:cs typeface="Tahoma"/>
              </a:rPr>
              <a:t>Reference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page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for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 spc="-20">
                <a:latin typeface="Tahoma"/>
                <a:cs typeface="Tahoma"/>
              </a:rPr>
              <a:t>Git:</a:t>
            </a:r>
            <a:r>
              <a:rPr dirty="0" sz="2200">
                <a:latin typeface="Tahoma"/>
                <a:cs typeface="Tahoma"/>
              </a:rPr>
              <a:t>	</a:t>
            </a:r>
            <a:r>
              <a:rPr dirty="0" u="sng" sz="2200" spc="-1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4"/>
              </a:rPr>
              <a:t>http://gitref.org/index.html</a:t>
            </a:r>
            <a:endParaRPr sz="22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Git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tutorial: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u="sng" sz="2200" spc="-1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5"/>
              </a:rPr>
              <a:t>http://schacon.github.com/git/gittutorial.html</a:t>
            </a:r>
            <a:endParaRPr sz="22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Git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for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Computer </a:t>
            </a:r>
            <a:r>
              <a:rPr dirty="0" sz="2200" spc="-10">
                <a:latin typeface="Tahoma"/>
                <a:cs typeface="Tahoma"/>
              </a:rPr>
              <a:t>Scientists:</a:t>
            </a:r>
            <a:endParaRPr sz="2200">
              <a:latin typeface="Tahoma"/>
              <a:cs typeface="Tahoma"/>
            </a:endParaRPr>
          </a:p>
          <a:p>
            <a:pPr lvl="2" marL="923925" indent="-175260">
              <a:lnSpc>
                <a:spcPct val="100000"/>
              </a:lnSpc>
              <a:spcBef>
                <a:spcPts val="509"/>
              </a:spcBef>
              <a:buClr>
                <a:srgbClr val="000000"/>
              </a:buClr>
              <a:buChar char="•"/>
              <a:tabLst>
                <a:tab pos="923925" algn="l"/>
              </a:tabLst>
            </a:pPr>
            <a:r>
              <a:rPr dirty="0" u="sng" sz="2000" spc="-1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6"/>
              </a:rPr>
              <a:t>http://eagain.net/articles/git-</a:t>
            </a:r>
            <a:r>
              <a:rPr dirty="0" u="sng" sz="200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6"/>
              </a:rPr>
              <a:t>for-</a:t>
            </a:r>
            <a:r>
              <a:rPr dirty="0" u="sng" sz="2000" spc="-1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6"/>
              </a:rPr>
              <a:t>computer-scientists/</a:t>
            </a:r>
            <a:endParaRPr sz="20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Font typeface="Tahoma"/>
              <a:buChar char="•"/>
            </a:pPr>
            <a:endParaRPr sz="310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At</a:t>
            </a:r>
            <a:r>
              <a:rPr dirty="0" sz="2400" spc="-8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command</a:t>
            </a:r>
            <a:r>
              <a:rPr dirty="0" sz="2400" spc="-8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line:</a:t>
            </a:r>
            <a:r>
              <a:rPr dirty="0" sz="2400" spc="-80">
                <a:latin typeface="Tahoma"/>
                <a:cs typeface="Tahoma"/>
              </a:rPr>
              <a:t> </a:t>
            </a:r>
            <a:r>
              <a:rPr dirty="0" sz="2450" spc="-20" i="1">
                <a:latin typeface="Tahoma"/>
                <a:cs typeface="Tahoma"/>
              </a:rPr>
              <a:t>(where</a:t>
            </a:r>
            <a:r>
              <a:rPr dirty="0" sz="2450" spc="-95" i="1">
                <a:latin typeface="Tahoma"/>
                <a:cs typeface="Tahoma"/>
              </a:rPr>
              <a:t> </a:t>
            </a:r>
            <a:r>
              <a:rPr dirty="0" sz="2450" i="1">
                <a:latin typeface="Tahoma"/>
                <a:cs typeface="Tahoma"/>
              </a:rPr>
              <a:t>verb</a:t>
            </a:r>
            <a:r>
              <a:rPr dirty="0" sz="2450" spc="-100" i="1">
                <a:latin typeface="Tahoma"/>
                <a:cs typeface="Tahoma"/>
              </a:rPr>
              <a:t> </a:t>
            </a:r>
            <a:r>
              <a:rPr dirty="0" sz="2450" i="1">
                <a:latin typeface="Tahoma"/>
                <a:cs typeface="Tahoma"/>
              </a:rPr>
              <a:t>=</a:t>
            </a:r>
            <a:r>
              <a:rPr dirty="0" sz="2450" spc="-95" i="1">
                <a:latin typeface="Tahoma"/>
                <a:cs typeface="Tahoma"/>
              </a:rPr>
              <a:t> </a:t>
            </a:r>
            <a:r>
              <a:rPr dirty="0" sz="2450" spc="-20" i="1">
                <a:latin typeface="Tahoma"/>
                <a:cs typeface="Tahoma"/>
              </a:rPr>
              <a:t>config,</a:t>
            </a:r>
            <a:r>
              <a:rPr dirty="0" sz="2450" spc="-100" i="1">
                <a:latin typeface="Tahoma"/>
                <a:cs typeface="Tahoma"/>
              </a:rPr>
              <a:t> </a:t>
            </a:r>
            <a:r>
              <a:rPr dirty="0" sz="2450" i="1">
                <a:latin typeface="Tahoma"/>
                <a:cs typeface="Tahoma"/>
              </a:rPr>
              <a:t>add,</a:t>
            </a:r>
            <a:r>
              <a:rPr dirty="0" sz="2450" spc="-100" i="1">
                <a:latin typeface="Tahoma"/>
                <a:cs typeface="Tahoma"/>
              </a:rPr>
              <a:t> </a:t>
            </a:r>
            <a:r>
              <a:rPr dirty="0" sz="2450" spc="-20" i="1">
                <a:latin typeface="Tahoma"/>
                <a:cs typeface="Tahoma"/>
              </a:rPr>
              <a:t>commit,</a:t>
            </a:r>
            <a:r>
              <a:rPr dirty="0" sz="2450" spc="-95" i="1">
                <a:latin typeface="Tahoma"/>
                <a:cs typeface="Tahoma"/>
              </a:rPr>
              <a:t> </a:t>
            </a:r>
            <a:r>
              <a:rPr dirty="0" sz="2450" spc="-10" i="1">
                <a:latin typeface="Tahoma"/>
                <a:cs typeface="Tahoma"/>
              </a:rPr>
              <a:t>etc.)</a:t>
            </a:r>
            <a:endParaRPr sz="245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64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Courier New"/>
                <a:cs typeface="Courier New"/>
              </a:rPr>
              <a:t>git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help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 spc="-20" i="1">
                <a:latin typeface="Courier New"/>
                <a:cs typeface="Courier New"/>
              </a:rPr>
              <a:t>verb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74495">
              <a:lnSpc>
                <a:spcPct val="100000"/>
              </a:lnSpc>
              <a:spcBef>
                <a:spcPts val="100"/>
              </a:spcBef>
            </a:pPr>
            <a:r>
              <a:rPr dirty="0"/>
              <a:t>Centralized</a:t>
            </a:r>
            <a:r>
              <a:rPr dirty="0" spc="-25"/>
              <a:t> VCS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9263" y="1785620"/>
            <a:ext cx="5920105" cy="51142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41300" marR="886460" indent="-228600">
              <a:lnSpc>
                <a:spcPct val="99000"/>
              </a:lnSpc>
              <a:spcBef>
                <a:spcPts val="125"/>
              </a:spcBef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In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Subversion,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CVS,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Perforce,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etc.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central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server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repository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(repo) </a:t>
            </a:r>
            <a:r>
              <a:rPr dirty="0" sz="2400">
                <a:latin typeface="Tahoma"/>
                <a:cs typeface="Tahoma"/>
              </a:rPr>
              <a:t>holds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"official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copy"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 </a:t>
            </a:r>
            <a:r>
              <a:rPr dirty="0" sz="2400" spc="-20">
                <a:latin typeface="Tahoma"/>
                <a:cs typeface="Tahoma"/>
              </a:rPr>
              <a:t>code</a:t>
            </a:r>
            <a:endParaRPr sz="2400">
              <a:latin typeface="Tahoma"/>
              <a:cs typeface="Tahoma"/>
            </a:endParaRPr>
          </a:p>
          <a:p>
            <a:pPr lvl="1" marL="634365" marR="1702435" indent="-279400">
              <a:lnSpc>
                <a:spcPct val="101200"/>
              </a:lnSpc>
              <a:spcBef>
                <a:spcPts val="520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the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server maintains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the </a:t>
            </a:r>
            <a:r>
              <a:rPr dirty="0" sz="2200" spc="-20">
                <a:latin typeface="Tahoma"/>
                <a:cs typeface="Tahoma"/>
              </a:rPr>
              <a:t>sole </a:t>
            </a:r>
            <a:r>
              <a:rPr dirty="0" sz="2200">
                <a:latin typeface="Tahoma"/>
                <a:cs typeface="Tahoma"/>
              </a:rPr>
              <a:t>version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history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of the </a:t>
            </a:r>
            <a:r>
              <a:rPr dirty="0" sz="2200" spc="-20">
                <a:latin typeface="Tahoma"/>
                <a:cs typeface="Tahoma"/>
              </a:rPr>
              <a:t>repo</a:t>
            </a:r>
            <a:endParaRPr sz="2200">
              <a:latin typeface="Tahoma"/>
              <a:cs typeface="Tahoma"/>
            </a:endParaRPr>
          </a:p>
          <a:p>
            <a:pPr marL="241300" marR="2031364" indent="-228600">
              <a:lnSpc>
                <a:spcPct val="101499"/>
              </a:lnSpc>
              <a:spcBef>
                <a:spcPts val="2190"/>
              </a:spcBef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You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make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"checkouts"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it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your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local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copy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50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you</a:t>
            </a:r>
            <a:r>
              <a:rPr dirty="0" sz="2200" spc="-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make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local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modifications</a:t>
            </a:r>
            <a:endParaRPr sz="22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your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changes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are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not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versioned</a:t>
            </a:r>
            <a:endParaRPr sz="2200">
              <a:latin typeface="Tahoma"/>
              <a:cs typeface="Tahoma"/>
            </a:endParaRPr>
          </a:p>
          <a:p>
            <a:pPr marL="241300" marR="1797685" indent="-228600">
              <a:lnSpc>
                <a:spcPct val="101499"/>
              </a:lnSpc>
              <a:spcBef>
                <a:spcPts val="2265"/>
              </a:spcBef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When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you're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done,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you </a:t>
            </a:r>
            <a:r>
              <a:rPr dirty="0" sz="2400">
                <a:latin typeface="Tahoma"/>
                <a:cs typeface="Tahoma"/>
              </a:rPr>
              <a:t>"check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in"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back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 </a:t>
            </a:r>
            <a:r>
              <a:rPr dirty="0" sz="2400" spc="-10">
                <a:latin typeface="Tahoma"/>
                <a:cs typeface="Tahoma"/>
              </a:rPr>
              <a:t>server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45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your</a:t>
            </a:r>
            <a:r>
              <a:rPr dirty="0" sz="2200" spc="-2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checkin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increments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the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repo's</a:t>
            </a:r>
            <a:r>
              <a:rPr dirty="0" sz="2200" spc="-10">
                <a:latin typeface="Tahoma"/>
                <a:cs typeface="Tahoma"/>
              </a:rPr>
              <a:t> version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3260" y="3227984"/>
            <a:ext cx="3654036" cy="270867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48690">
              <a:lnSpc>
                <a:spcPct val="100000"/>
              </a:lnSpc>
              <a:spcBef>
                <a:spcPts val="100"/>
              </a:spcBef>
            </a:pPr>
            <a:r>
              <a:rPr dirty="0"/>
              <a:t>Distributed</a:t>
            </a:r>
            <a:r>
              <a:rPr dirty="0" spc="-30"/>
              <a:t> </a:t>
            </a:r>
            <a:r>
              <a:rPr dirty="0"/>
              <a:t>VCS</a:t>
            </a:r>
            <a:r>
              <a:rPr dirty="0" spc="-15"/>
              <a:t> </a:t>
            </a:r>
            <a:r>
              <a:rPr dirty="0" spc="-10"/>
              <a:t>(Git)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9263" y="1785620"/>
            <a:ext cx="8223250" cy="510032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241300" marR="215519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In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git,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mercurial,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etc.,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you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don't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"checkout" </a:t>
            </a:r>
            <a:r>
              <a:rPr dirty="0" sz="2400">
                <a:latin typeface="Tahoma"/>
                <a:cs typeface="Tahoma"/>
              </a:rPr>
              <a:t>from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 central </a:t>
            </a:r>
            <a:r>
              <a:rPr dirty="0" sz="2400" spc="-20">
                <a:latin typeface="Tahoma"/>
                <a:cs typeface="Tahoma"/>
              </a:rPr>
              <a:t>repo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65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you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"clone"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it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and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"pull"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changes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from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 spc="-25">
                <a:latin typeface="Tahoma"/>
                <a:cs typeface="Tahoma"/>
              </a:rPr>
              <a:t>it</a:t>
            </a:r>
            <a:endParaRPr sz="2200">
              <a:latin typeface="Tahoma"/>
              <a:cs typeface="Tahoma"/>
            </a:endParaRPr>
          </a:p>
          <a:p>
            <a:pPr marL="241300" marR="3270250" indent="-228600">
              <a:lnSpc>
                <a:spcPct val="101499"/>
              </a:lnSpc>
              <a:spcBef>
                <a:spcPts val="2265"/>
              </a:spcBef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Your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local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repo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is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complete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copy </a:t>
            </a:r>
            <a:r>
              <a:rPr dirty="0" sz="2400">
                <a:latin typeface="Tahoma"/>
                <a:cs typeface="Tahoma"/>
              </a:rPr>
              <a:t>of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everything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on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remote </a:t>
            </a:r>
            <a:r>
              <a:rPr dirty="0" sz="2400" spc="-10">
                <a:latin typeface="Tahoma"/>
                <a:cs typeface="Tahoma"/>
              </a:rPr>
              <a:t>server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yours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is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"just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as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good"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as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theirs</a:t>
            </a:r>
            <a:endParaRPr sz="220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2305"/>
              </a:spcBef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Many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operations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are </a:t>
            </a:r>
            <a:r>
              <a:rPr dirty="0" sz="2400" spc="-10">
                <a:latin typeface="Tahoma"/>
                <a:cs typeface="Tahoma"/>
              </a:rPr>
              <a:t>local: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25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check</a:t>
            </a:r>
            <a:r>
              <a:rPr dirty="0" sz="2200" spc="-4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in/out</a:t>
            </a:r>
            <a:r>
              <a:rPr dirty="0" sz="2200" spc="-4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from</a:t>
            </a:r>
            <a:r>
              <a:rPr dirty="0" sz="2200" spc="-40">
                <a:latin typeface="Tahoma"/>
                <a:cs typeface="Tahoma"/>
              </a:rPr>
              <a:t> </a:t>
            </a:r>
            <a:r>
              <a:rPr dirty="0" sz="2250" i="1">
                <a:latin typeface="Tahoma"/>
                <a:cs typeface="Tahoma"/>
              </a:rPr>
              <a:t>local</a:t>
            </a:r>
            <a:r>
              <a:rPr dirty="0" sz="2250" spc="-55" i="1">
                <a:latin typeface="Tahoma"/>
                <a:cs typeface="Tahoma"/>
              </a:rPr>
              <a:t> </a:t>
            </a:r>
            <a:r>
              <a:rPr dirty="0" sz="2200" spc="-20">
                <a:latin typeface="Tahoma"/>
                <a:cs typeface="Tahoma"/>
              </a:rPr>
              <a:t>repo</a:t>
            </a:r>
            <a:endParaRPr sz="22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00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commit</a:t>
            </a:r>
            <a:r>
              <a:rPr dirty="0" sz="2200" spc="-4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changes</a:t>
            </a:r>
            <a:r>
              <a:rPr dirty="0" sz="2200" spc="-4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to</a:t>
            </a:r>
            <a:r>
              <a:rPr dirty="0" sz="2200" spc="-40">
                <a:latin typeface="Tahoma"/>
                <a:cs typeface="Tahoma"/>
              </a:rPr>
              <a:t> </a:t>
            </a:r>
            <a:r>
              <a:rPr dirty="0" sz="2250" i="1">
                <a:latin typeface="Tahoma"/>
                <a:cs typeface="Tahoma"/>
              </a:rPr>
              <a:t>local</a:t>
            </a:r>
            <a:r>
              <a:rPr dirty="0" sz="2250" spc="-60" i="1">
                <a:latin typeface="Tahoma"/>
                <a:cs typeface="Tahoma"/>
              </a:rPr>
              <a:t> </a:t>
            </a:r>
            <a:r>
              <a:rPr dirty="0" sz="2200" spc="-20">
                <a:latin typeface="Tahoma"/>
                <a:cs typeface="Tahoma"/>
              </a:rPr>
              <a:t>repo</a:t>
            </a:r>
            <a:endParaRPr sz="22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local</a:t>
            </a:r>
            <a:r>
              <a:rPr dirty="0" sz="2200" spc="-1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repo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keeps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version</a:t>
            </a:r>
            <a:r>
              <a:rPr dirty="0" sz="2200" spc="-10">
                <a:latin typeface="Tahoma"/>
                <a:cs typeface="Tahoma"/>
              </a:rPr>
              <a:t> history</a:t>
            </a:r>
            <a:endParaRPr sz="220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2305"/>
              </a:spcBef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When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you're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ready,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you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can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"push"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changes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back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server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7507" y="2444631"/>
            <a:ext cx="3095985" cy="3495911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14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774" y="680719"/>
            <a:ext cx="38481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</a:tabLst>
            </a:pPr>
            <a:r>
              <a:rPr dirty="0" spc="-25"/>
              <a:t>Git</a:t>
            </a:r>
            <a:r>
              <a:rPr dirty="0"/>
              <a:t>	</a:t>
            </a:r>
            <a:r>
              <a:rPr dirty="0" spc="-10"/>
              <a:t>snapshots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9263" y="1785620"/>
            <a:ext cx="4490085" cy="11150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41300" marR="5080" indent="-228600">
              <a:lnSpc>
                <a:spcPct val="99000"/>
              </a:lnSpc>
              <a:spcBef>
                <a:spcPts val="125"/>
              </a:spcBef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Centralized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VCS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like </a:t>
            </a:r>
            <a:r>
              <a:rPr dirty="0" sz="2400" spc="-10">
                <a:latin typeface="Tahoma"/>
                <a:cs typeface="Tahoma"/>
              </a:rPr>
              <a:t>Subversion </a:t>
            </a:r>
            <a:r>
              <a:rPr dirty="0" sz="2400">
                <a:latin typeface="Tahoma"/>
                <a:cs typeface="Tahoma"/>
              </a:rPr>
              <a:t>track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version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data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on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each </a:t>
            </a:r>
            <a:r>
              <a:rPr dirty="0" sz="2400">
                <a:latin typeface="Tahoma"/>
                <a:cs typeface="Tahoma"/>
              </a:rPr>
              <a:t>individual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file.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89263" y="3357371"/>
            <a:ext cx="4265295" cy="295846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241300" marR="195580" indent="-228600">
              <a:lnSpc>
                <a:spcPts val="2820"/>
              </a:lnSpc>
              <a:spcBef>
                <a:spcPts val="240"/>
              </a:spcBef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Git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keeps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"snapshots"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 </a:t>
            </a:r>
            <a:r>
              <a:rPr dirty="0" sz="2400" spc="-25">
                <a:latin typeface="Tahoma"/>
                <a:cs typeface="Tahoma"/>
              </a:rPr>
              <a:t>the </a:t>
            </a:r>
            <a:r>
              <a:rPr dirty="0" sz="2400">
                <a:latin typeface="Tahoma"/>
                <a:cs typeface="Tahoma"/>
              </a:rPr>
              <a:t>entire state of the </a:t>
            </a:r>
            <a:r>
              <a:rPr dirty="0" sz="2400" spc="-10">
                <a:latin typeface="Tahoma"/>
                <a:cs typeface="Tahoma"/>
              </a:rPr>
              <a:t>project.</a:t>
            </a:r>
            <a:endParaRPr sz="2400">
              <a:latin typeface="Tahoma"/>
              <a:cs typeface="Tahoma"/>
            </a:endParaRPr>
          </a:p>
          <a:p>
            <a:pPr lvl="1" marL="634365" marR="245110" indent="-279400">
              <a:lnSpc>
                <a:spcPct val="99800"/>
              </a:lnSpc>
              <a:spcBef>
                <a:spcPts val="475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Each</a:t>
            </a:r>
            <a:r>
              <a:rPr dirty="0" sz="2200" spc="-2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checkin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version</a:t>
            </a:r>
            <a:r>
              <a:rPr dirty="0" sz="2200" spc="-1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of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 spc="-25">
                <a:latin typeface="Tahoma"/>
                <a:cs typeface="Tahoma"/>
              </a:rPr>
              <a:t>the </a:t>
            </a:r>
            <a:r>
              <a:rPr dirty="0" sz="2200">
                <a:latin typeface="Tahoma"/>
                <a:cs typeface="Tahoma"/>
              </a:rPr>
              <a:t>overall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code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has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a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copy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 spc="-25">
                <a:latin typeface="Tahoma"/>
                <a:cs typeface="Tahoma"/>
              </a:rPr>
              <a:t>of </a:t>
            </a:r>
            <a:r>
              <a:rPr dirty="0" sz="2200">
                <a:latin typeface="Tahoma"/>
                <a:cs typeface="Tahoma"/>
              </a:rPr>
              <a:t>each</a:t>
            </a:r>
            <a:r>
              <a:rPr dirty="0" sz="2200" spc="-1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file</a:t>
            </a:r>
            <a:r>
              <a:rPr dirty="0" sz="2200" spc="-1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in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 spc="-25">
                <a:latin typeface="Tahoma"/>
                <a:cs typeface="Tahoma"/>
              </a:rPr>
              <a:t>it.</a:t>
            </a:r>
            <a:endParaRPr sz="2200">
              <a:latin typeface="Tahoma"/>
              <a:cs typeface="Tahoma"/>
            </a:endParaRPr>
          </a:p>
          <a:p>
            <a:pPr lvl="1" marL="634365" marR="5080" indent="-279400">
              <a:lnSpc>
                <a:spcPct val="101200"/>
              </a:lnSpc>
              <a:spcBef>
                <a:spcPts val="455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Some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files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change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on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a </a:t>
            </a:r>
            <a:r>
              <a:rPr dirty="0" sz="2200" spc="-10">
                <a:latin typeface="Tahoma"/>
                <a:cs typeface="Tahoma"/>
              </a:rPr>
              <a:t>given </a:t>
            </a:r>
            <a:r>
              <a:rPr dirty="0" sz="2200">
                <a:latin typeface="Tahoma"/>
                <a:cs typeface="Tahoma"/>
              </a:rPr>
              <a:t>checkin,</a:t>
            </a:r>
            <a:r>
              <a:rPr dirty="0" sz="2200" spc="-1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some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do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 spc="-20">
                <a:latin typeface="Tahoma"/>
                <a:cs typeface="Tahoma"/>
              </a:rPr>
              <a:t>not.</a:t>
            </a:r>
            <a:endParaRPr sz="22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90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More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redundancy,</a:t>
            </a:r>
            <a:r>
              <a:rPr dirty="0" sz="2200" spc="-1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but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faster.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8391" y="2316612"/>
            <a:ext cx="4098339" cy="1675951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6830631" y="1923733"/>
            <a:ext cx="1169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Subversion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8401" y="4942702"/>
            <a:ext cx="4111320" cy="175465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7177375" y="4497070"/>
            <a:ext cx="318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Arial"/>
                <a:cs typeface="Arial"/>
              </a:rPr>
              <a:t>Git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14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3399" y="680719"/>
            <a:ext cx="40989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54605" algn="l"/>
              </a:tabLst>
            </a:pPr>
            <a:r>
              <a:rPr dirty="0"/>
              <a:t>Local</a:t>
            </a:r>
            <a:r>
              <a:rPr dirty="0" spc="-10"/>
              <a:t> </a:t>
            </a:r>
            <a:r>
              <a:rPr dirty="0" spc="-25"/>
              <a:t>git</a:t>
            </a:r>
            <a:r>
              <a:rPr dirty="0"/>
              <a:t>	</a:t>
            </a:r>
            <a:r>
              <a:rPr dirty="0" spc="-10"/>
              <a:t>areas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9263" y="1785620"/>
            <a:ext cx="3951604" cy="29819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241300" marR="343535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In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your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local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copy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on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git, </a:t>
            </a:r>
            <a:r>
              <a:rPr dirty="0" sz="2400">
                <a:latin typeface="Tahoma"/>
                <a:cs typeface="Tahoma"/>
              </a:rPr>
              <a:t>files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can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be:</a:t>
            </a:r>
            <a:endParaRPr sz="24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465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In</a:t>
            </a:r>
            <a:r>
              <a:rPr dirty="0" sz="2200" spc="-1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your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local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 spc="-20">
                <a:latin typeface="Tahoma"/>
                <a:cs typeface="Tahoma"/>
              </a:rPr>
              <a:t>repo</a:t>
            </a:r>
            <a:endParaRPr sz="2200">
              <a:latin typeface="Tahoma"/>
              <a:cs typeface="Tahoma"/>
            </a:endParaRPr>
          </a:p>
          <a:p>
            <a:pPr lvl="2" marL="923925" indent="-175260">
              <a:lnSpc>
                <a:spcPct val="100000"/>
              </a:lnSpc>
              <a:spcBef>
                <a:spcPts val="515"/>
              </a:spcBef>
              <a:buChar char="•"/>
              <a:tabLst>
                <a:tab pos="923925" algn="l"/>
              </a:tabLst>
            </a:pPr>
            <a:r>
              <a:rPr dirty="0" sz="2000" spc="-10">
                <a:latin typeface="Tahoma"/>
                <a:cs typeface="Tahoma"/>
              </a:rPr>
              <a:t>(committed)</a:t>
            </a:r>
            <a:endParaRPr sz="20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Font typeface="Tahoma"/>
              <a:buChar char="•"/>
            </a:pPr>
            <a:endParaRPr sz="2700">
              <a:latin typeface="Tahoma"/>
              <a:cs typeface="Tahoma"/>
            </a:endParaRPr>
          </a:p>
          <a:p>
            <a:pPr lvl="1" marL="634365" marR="5080" indent="-279400">
              <a:lnSpc>
                <a:spcPct val="101200"/>
              </a:lnSpc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Checked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out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and</a:t>
            </a:r>
            <a:r>
              <a:rPr dirty="0" sz="2200" spc="-10">
                <a:latin typeface="Tahoma"/>
                <a:cs typeface="Tahoma"/>
              </a:rPr>
              <a:t> modified, </a:t>
            </a:r>
            <a:r>
              <a:rPr dirty="0" sz="2200">
                <a:latin typeface="Tahoma"/>
                <a:cs typeface="Tahoma"/>
              </a:rPr>
              <a:t>but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not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yet </a:t>
            </a:r>
            <a:r>
              <a:rPr dirty="0" sz="2200" spc="-10">
                <a:latin typeface="Tahoma"/>
                <a:cs typeface="Tahoma"/>
              </a:rPr>
              <a:t>committed</a:t>
            </a:r>
            <a:endParaRPr sz="2200">
              <a:latin typeface="Tahoma"/>
              <a:cs typeface="Tahoma"/>
            </a:endParaRPr>
          </a:p>
          <a:p>
            <a:pPr lvl="2" marL="923925" indent="-175260">
              <a:lnSpc>
                <a:spcPct val="100000"/>
              </a:lnSpc>
              <a:spcBef>
                <a:spcPts val="440"/>
              </a:spcBef>
              <a:buChar char="•"/>
              <a:tabLst>
                <a:tab pos="923925" algn="l"/>
              </a:tabLst>
            </a:pPr>
            <a:r>
              <a:rPr dirty="0" sz="2000">
                <a:latin typeface="Tahoma"/>
                <a:cs typeface="Tahoma"/>
              </a:rPr>
              <a:t>(working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copy)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32163" y="5180076"/>
            <a:ext cx="3034665" cy="136842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291465" marR="481330" indent="-279400">
              <a:lnSpc>
                <a:spcPct val="101200"/>
              </a:lnSpc>
              <a:spcBef>
                <a:spcPts val="65"/>
              </a:spcBef>
              <a:buChar char="–"/>
              <a:tabLst>
                <a:tab pos="292100" algn="l"/>
              </a:tabLst>
            </a:pPr>
            <a:r>
              <a:rPr dirty="0" sz="2200">
                <a:latin typeface="Tahoma"/>
                <a:cs typeface="Tahoma"/>
              </a:rPr>
              <a:t>Or,</a:t>
            </a:r>
            <a:r>
              <a:rPr dirty="0" sz="2200" spc="-2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in-between,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 spc="-25">
                <a:latin typeface="Tahoma"/>
                <a:cs typeface="Tahoma"/>
              </a:rPr>
              <a:t>in </a:t>
            </a:r>
            <a:r>
              <a:rPr dirty="0" sz="2200">
                <a:latin typeface="Tahoma"/>
                <a:cs typeface="Tahoma"/>
              </a:rPr>
              <a:t>a</a:t>
            </a:r>
            <a:r>
              <a:rPr dirty="0" sz="2200" spc="-15">
                <a:latin typeface="Tahoma"/>
                <a:cs typeface="Tahoma"/>
              </a:rPr>
              <a:t> </a:t>
            </a:r>
            <a:r>
              <a:rPr dirty="0" sz="2200" b="1">
                <a:latin typeface="Tahoma"/>
                <a:cs typeface="Tahoma"/>
              </a:rPr>
              <a:t>"staging"</a:t>
            </a:r>
            <a:r>
              <a:rPr dirty="0" sz="2200" spc="-5" b="1">
                <a:latin typeface="Tahoma"/>
                <a:cs typeface="Tahoma"/>
              </a:rPr>
              <a:t> </a:t>
            </a:r>
            <a:r>
              <a:rPr dirty="0" sz="2200" spc="-20" b="1">
                <a:latin typeface="Tahoma"/>
                <a:cs typeface="Tahoma"/>
              </a:rPr>
              <a:t>area</a:t>
            </a:r>
            <a:endParaRPr sz="2200">
              <a:latin typeface="Tahoma"/>
              <a:cs typeface="Tahoma"/>
            </a:endParaRPr>
          </a:p>
          <a:p>
            <a:pPr lvl="1" marL="583565" marR="5080" indent="-177800">
              <a:lnSpc>
                <a:spcPct val="100800"/>
              </a:lnSpc>
              <a:spcBef>
                <a:spcPts val="425"/>
              </a:spcBef>
              <a:buChar char="•"/>
              <a:tabLst>
                <a:tab pos="581025" algn="l"/>
              </a:tabLst>
            </a:pPr>
            <a:r>
              <a:rPr dirty="0" sz="2000">
                <a:latin typeface="Tahoma"/>
                <a:cs typeface="Tahoma"/>
              </a:rPr>
              <a:t>Staged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files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are </a:t>
            </a:r>
            <a:r>
              <a:rPr dirty="0" sz="2000" spc="-20">
                <a:latin typeface="Tahoma"/>
                <a:cs typeface="Tahoma"/>
              </a:rPr>
              <a:t>ready </a:t>
            </a:r>
            <a:r>
              <a:rPr dirty="0" sz="2000">
                <a:latin typeface="Tahoma"/>
                <a:cs typeface="Tahoma"/>
              </a:rPr>
              <a:t>to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be </a:t>
            </a:r>
            <a:r>
              <a:rPr dirty="0" sz="2000" spc="-10">
                <a:latin typeface="Tahoma"/>
                <a:cs typeface="Tahoma"/>
              </a:rPr>
              <a:t>committed.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25863" y="6583680"/>
            <a:ext cx="54146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100"/>
              </a:spcBef>
              <a:buChar char="•"/>
              <a:tabLst>
                <a:tab pos="187325" algn="l"/>
              </a:tabLst>
            </a:pPr>
            <a:r>
              <a:rPr dirty="0" sz="2000">
                <a:latin typeface="Tahoma"/>
                <a:cs typeface="Tahoma"/>
              </a:rPr>
              <a:t>A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commit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saves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 snapshot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of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all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staged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state.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1296" y="1675417"/>
            <a:ext cx="4394659" cy="379423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4732625" y="5628957"/>
            <a:ext cx="1891030" cy="5105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749300" marR="5080" indent="-736600">
              <a:lnSpc>
                <a:spcPts val="1900"/>
              </a:lnSpc>
              <a:spcBef>
                <a:spcPts val="180"/>
              </a:spcBef>
            </a:pPr>
            <a:r>
              <a:rPr dirty="0" sz="1600" spc="-10">
                <a:latin typeface="Tahoma"/>
                <a:cs typeface="Tahoma"/>
              </a:rPr>
              <a:t>Unmodified/modified Files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14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6956714" y="5628957"/>
            <a:ext cx="645160" cy="5105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0" marR="5080" indent="-114300">
              <a:lnSpc>
                <a:spcPts val="1900"/>
              </a:lnSpc>
              <a:spcBef>
                <a:spcPts val="180"/>
              </a:spcBef>
            </a:pPr>
            <a:r>
              <a:rPr dirty="0" sz="1600" spc="-10">
                <a:latin typeface="Tahoma"/>
                <a:cs typeface="Tahoma"/>
              </a:rPr>
              <a:t>Staged Files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390227" y="5640071"/>
            <a:ext cx="1000125" cy="5105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292100" marR="5080" indent="-279400">
              <a:lnSpc>
                <a:spcPts val="1900"/>
              </a:lnSpc>
              <a:spcBef>
                <a:spcPts val="180"/>
              </a:spcBef>
            </a:pPr>
            <a:r>
              <a:rPr dirty="0" sz="1600" spc="-10">
                <a:latin typeface="Tahoma"/>
                <a:cs typeface="Tahoma"/>
              </a:rPr>
              <a:t>Committed Files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0629" y="680719"/>
            <a:ext cx="52844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4650" algn="l"/>
                <a:tab pos="2625725" algn="l"/>
              </a:tabLst>
            </a:pPr>
            <a:r>
              <a:rPr dirty="0" spc="-10"/>
              <a:t>Basic</a:t>
            </a:r>
            <a:r>
              <a:rPr dirty="0"/>
              <a:t>	</a:t>
            </a:r>
            <a:r>
              <a:rPr dirty="0" spc="-25"/>
              <a:t>Git</a:t>
            </a:r>
            <a:r>
              <a:rPr dirty="0"/>
              <a:t>	</a:t>
            </a:r>
            <a:r>
              <a:rPr dirty="0" spc="-10"/>
              <a:t>workflow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9263" y="1722628"/>
            <a:ext cx="8490585" cy="1686560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95"/>
              </a:spcBef>
              <a:buFont typeface="Tahoma"/>
              <a:buChar char="•"/>
              <a:tabLst>
                <a:tab pos="244475" algn="l"/>
              </a:tabLst>
            </a:pPr>
            <a:r>
              <a:rPr dirty="0" sz="2400" b="1">
                <a:latin typeface="Tahoma"/>
                <a:cs typeface="Tahoma"/>
              </a:rPr>
              <a:t>Modify</a:t>
            </a:r>
            <a:r>
              <a:rPr dirty="0" sz="2400" spc="-20" b="1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files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your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working</a:t>
            </a:r>
            <a:r>
              <a:rPr dirty="0" sz="2400" spc="-10">
                <a:latin typeface="Tahoma"/>
                <a:cs typeface="Tahoma"/>
              </a:rPr>
              <a:t> directory.</a:t>
            </a:r>
            <a:endParaRPr sz="240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495"/>
              </a:spcBef>
              <a:buFont typeface="Tahoma"/>
              <a:buChar char="•"/>
              <a:tabLst>
                <a:tab pos="244475" algn="l"/>
              </a:tabLst>
            </a:pPr>
            <a:r>
              <a:rPr dirty="0" sz="2400" b="1">
                <a:latin typeface="Tahoma"/>
                <a:cs typeface="Tahoma"/>
              </a:rPr>
              <a:t>Stage</a:t>
            </a:r>
            <a:r>
              <a:rPr dirty="0" sz="2400" spc="-10" b="1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files,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adding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snapshots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them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your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staging</a:t>
            </a:r>
            <a:r>
              <a:rPr dirty="0" sz="2400" spc="-10">
                <a:latin typeface="Tahoma"/>
                <a:cs typeface="Tahoma"/>
              </a:rPr>
              <a:t> area.</a:t>
            </a:r>
            <a:endParaRPr sz="2400">
              <a:latin typeface="Tahoma"/>
              <a:cs typeface="Tahoma"/>
            </a:endParaRPr>
          </a:p>
          <a:p>
            <a:pPr marL="241300" marR="5080" indent="-228600">
              <a:lnSpc>
                <a:spcPts val="2820"/>
              </a:lnSpc>
              <a:spcBef>
                <a:spcPts val="765"/>
              </a:spcBef>
              <a:buFont typeface="Tahoma"/>
              <a:buChar char="•"/>
              <a:tabLst>
                <a:tab pos="244475" algn="l"/>
              </a:tabLst>
            </a:pPr>
            <a:r>
              <a:rPr dirty="0" sz="2400" b="1">
                <a:latin typeface="Tahoma"/>
                <a:cs typeface="Tahoma"/>
              </a:rPr>
              <a:t>Commit</a:t>
            </a:r>
            <a:r>
              <a:rPr dirty="0" sz="2400">
                <a:latin typeface="Tahoma"/>
                <a:cs typeface="Tahoma"/>
              </a:rPr>
              <a:t>,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which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takes the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files in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staging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area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and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stores </a:t>
            </a:r>
            <a:r>
              <a:rPr dirty="0" sz="2400">
                <a:latin typeface="Tahoma"/>
                <a:cs typeface="Tahoma"/>
              </a:rPr>
              <a:t>that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snapshot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permanently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your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Git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directory.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7743" y="3840738"/>
            <a:ext cx="5399378" cy="3176301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14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3930" y="680719"/>
            <a:ext cx="63576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  <a:tab pos="3263265" algn="l"/>
              </a:tabLst>
            </a:pPr>
            <a:r>
              <a:rPr dirty="0" spc="-25"/>
              <a:t>Git</a:t>
            </a:r>
            <a:r>
              <a:rPr dirty="0"/>
              <a:t>	</a:t>
            </a:r>
            <a:r>
              <a:rPr dirty="0" spc="-10"/>
              <a:t>commit</a:t>
            </a:r>
            <a:r>
              <a:rPr dirty="0"/>
              <a:t>	</a:t>
            </a:r>
            <a:r>
              <a:rPr dirty="0" spc="-10"/>
              <a:t>checksums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689263" y="1785620"/>
            <a:ext cx="8730615" cy="48615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241300" marR="508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dirty="0" sz="2400">
                <a:latin typeface="Tahoma"/>
                <a:cs typeface="Tahoma"/>
              </a:rPr>
              <a:t>In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Subversion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each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modification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central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repo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increments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version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#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 the overall </a:t>
            </a:r>
            <a:r>
              <a:rPr dirty="0" sz="2400" spc="-10">
                <a:latin typeface="Tahoma"/>
                <a:cs typeface="Tahoma"/>
              </a:rPr>
              <a:t>repo.</a:t>
            </a:r>
            <a:endParaRPr sz="2400">
              <a:latin typeface="Tahoma"/>
              <a:cs typeface="Tahoma"/>
            </a:endParaRPr>
          </a:p>
          <a:p>
            <a:pPr lvl="1" marL="634365" marR="403225" indent="-279400">
              <a:lnSpc>
                <a:spcPct val="998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In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Git,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each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user has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their own copy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of the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repo,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and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commits </a:t>
            </a:r>
            <a:r>
              <a:rPr dirty="0" sz="2200">
                <a:latin typeface="Tahoma"/>
                <a:cs typeface="Tahoma"/>
              </a:rPr>
              <a:t>changes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to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their local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copy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of the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repo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before pushing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to </a:t>
            </a:r>
            <a:r>
              <a:rPr dirty="0" sz="2200" spc="-25">
                <a:latin typeface="Tahoma"/>
                <a:cs typeface="Tahoma"/>
              </a:rPr>
              <a:t>the </a:t>
            </a:r>
            <a:r>
              <a:rPr dirty="0" sz="2200">
                <a:latin typeface="Tahoma"/>
                <a:cs typeface="Tahoma"/>
              </a:rPr>
              <a:t>central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server.</a:t>
            </a:r>
            <a:endParaRPr sz="2200">
              <a:latin typeface="Tahoma"/>
              <a:cs typeface="Tahoma"/>
            </a:endParaRPr>
          </a:p>
          <a:p>
            <a:pPr lvl="1" marL="634365" marR="656590" indent="-279400">
              <a:lnSpc>
                <a:spcPts val="2570"/>
              </a:lnSpc>
              <a:spcBef>
                <a:spcPts val="735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So</a:t>
            </a:r>
            <a:r>
              <a:rPr dirty="0" sz="2200" spc="-2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Git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generates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a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unique</a:t>
            </a:r>
            <a:r>
              <a:rPr dirty="0" sz="2200" spc="-15">
                <a:latin typeface="Tahoma"/>
                <a:cs typeface="Tahoma"/>
              </a:rPr>
              <a:t> </a:t>
            </a:r>
            <a:r>
              <a:rPr dirty="0" sz="2200" b="1">
                <a:latin typeface="Tahoma"/>
                <a:cs typeface="Tahoma"/>
              </a:rPr>
              <a:t>SHA-1</a:t>
            </a:r>
            <a:r>
              <a:rPr dirty="0" sz="2200" spc="-5" b="1">
                <a:latin typeface="Tahoma"/>
                <a:cs typeface="Tahoma"/>
              </a:rPr>
              <a:t> </a:t>
            </a:r>
            <a:r>
              <a:rPr dirty="0" sz="2200" b="1">
                <a:latin typeface="Tahoma"/>
                <a:cs typeface="Tahoma"/>
              </a:rPr>
              <a:t>hash</a:t>
            </a:r>
            <a:r>
              <a:rPr dirty="0" sz="2200" spc="35" b="1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(40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character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string </a:t>
            </a:r>
            <a:r>
              <a:rPr dirty="0" sz="2200">
                <a:latin typeface="Tahoma"/>
                <a:cs typeface="Tahoma"/>
              </a:rPr>
              <a:t>of</a:t>
            </a:r>
            <a:r>
              <a:rPr dirty="0" sz="2200" spc="-1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hex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digits) for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every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commit.</a:t>
            </a:r>
            <a:endParaRPr sz="22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spcBef>
                <a:spcPts val="515"/>
              </a:spcBef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Refers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to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commits by</a:t>
            </a:r>
            <a:r>
              <a:rPr dirty="0" sz="2200" spc="-1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this ID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rather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than a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version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number.</a:t>
            </a:r>
            <a:endParaRPr sz="2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ahoma"/>
              <a:buChar char="–"/>
            </a:pPr>
            <a:endParaRPr sz="3000">
              <a:latin typeface="Tahoma"/>
              <a:cs typeface="Tahoma"/>
            </a:endParaRPr>
          </a:p>
          <a:p>
            <a:pPr lvl="1" marL="635000" indent="-279400">
              <a:lnSpc>
                <a:spcPct val="100000"/>
              </a:lnSpc>
              <a:buChar char="–"/>
              <a:tabLst>
                <a:tab pos="635000" algn="l"/>
              </a:tabLst>
            </a:pPr>
            <a:r>
              <a:rPr dirty="0" sz="2200">
                <a:latin typeface="Tahoma"/>
                <a:cs typeface="Tahoma"/>
              </a:rPr>
              <a:t>Often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we only</a:t>
            </a:r>
            <a:r>
              <a:rPr dirty="0" sz="2200" spc="-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see the first 7 </a:t>
            </a:r>
            <a:r>
              <a:rPr dirty="0" sz="2200" spc="-10">
                <a:latin typeface="Tahoma"/>
                <a:cs typeface="Tahoma"/>
              </a:rPr>
              <a:t>characters:</a:t>
            </a:r>
            <a:endParaRPr sz="2200">
              <a:latin typeface="Tahoma"/>
              <a:cs typeface="Tahoma"/>
            </a:endParaRPr>
          </a:p>
          <a:p>
            <a:pPr lvl="2" marL="923925" indent="-175260">
              <a:lnSpc>
                <a:spcPct val="100000"/>
              </a:lnSpc>
              <a:spcBef>
                <a:spcPts val="509"/>
              </a:spcBef>
              <a:buChar char="•"/>
              <a:tabLst>
                <a:tab pos="923925" algn="l"/>
              </a:tabLst>
            </a:pPr>
            <a:r>
              <a:rPr dirty="0" sz="2000">
                <a:latin typeface="Courier New"/>
                <a:cs typeface="Courier New"/>
              </a:rPr>
              <a:t>1677b2d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Edited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first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line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of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readme</a:t>
            </a:r>
            <a:endParaRPr sz="2000">
              <a:latin typeface="Courier New"/>
              <a:cs typeface="Courier New"/>
            </a:endParaRPr>
          </a:p>
          <a:p>
            <a:pPr lvl="2" marL="923925" indent="-175260">
              <a:lnSpc>
                <a:spcPct val="100000"/>
              </a:lnSpc>
              <a:spcBef>
                <a:spcPts val="400"/>
              </a:spcBef>
              <a:buChar char="•"/>
              <a:tabLst>
                <a:tab pos="923925" algn="l"/>
              </a:tabLst>
            </a:pPr>
            <a:r>
              <a:rPr dirty="0" sz="2000">
                <a:latin typeface="Courier New"/>
                <a:cs typeface="Courier New"/>
              </a:rPr>
              <a:t>258efa7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Added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line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to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readme</a:t>
            </a:r>
            <a:endParaRPr sz="2000">
              <a:latin typeface="Courier New"/>
              <a:cs typeface="Courier New"/>
            </a:endParaRPr>
          </a:p>
          <a:p>
            <a:pPr lvl="2" marL="923925" indent="-175260">
              <a:lnSpc>
                <a:spcPct val="100000"/>
              </a:lnSpc>
              <a:spcBef>
                <a:spcPts val="500"/>
              </a:spcBef>
              <a:buChar char="•"/>
              <a:tabLst>
                <a:tab pos="923925" algn="l"/>
              </a:tabLst>
            </a:pPr>
            <a:r>
              <a:rPr dirty="0" sz="2000">
                <a:latin typeface="Courier New"/>
                <a:cs typeface="Courier New"/>
              </a:rPr>
              <a:t>0e52da7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Initial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commit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2023-03-01T08:35:27Z</dcterms:created>
  <dcterms:modified xsi:type="dcterms:W3CDTF">2023-03-01T08:35:27Z</dcterms:modified>
</cp:coreProperties>
</file>