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9144000" cy="6858000" type="screen4x3"/>
  <p:notesSz cx="6789738"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89" autoAdjust="0"/>
    <p:restoredTop sz="94660"/>
  </p:normalViewPr>
  <p:slideViewPr>
    <p:cSldViewPr>
      <p:cViewPr>
        <p:scale>
          <a:sx n="125" d="100"/>
          <a:sy n="125" d="100"/>
        </p:scale>
        <p:origin x="-798" y="6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8545284" y="1482022"/>
            <a:ext cx="1371600" cy="276999"/>
          </a:xfrm>
          <a:prstGeom prst="rect">
            <a:avLst/>
          </a:prstGeom>
          <a:noFill/>
        </p:spPr>
        <p:txBody>
          <a:bodyPr wrap="square" rtlCol="0">
            <a:spAutoFit/>
          </a:bodyPr>
          <a:lstStyle/>
          <a:p>
            <a:r>
              <a:rPr lang="en-GB" sz="600" i="1" dirty="0" smtClean="0"/>
              <a:t>If ‘EHRA’ </a:t>
            </a:r>
            <a:br>
              <a:rPr lang="en-GB" sz="600" i="1" dirty="0" smtClean="0"/>
            </a:br>
            <a:r>
              <a:rPr lang="en-GB" sz="600" i="1" dirty="0" smtClean="0"/>
              <a:t>in Q1</a:t>
            </a:r>
            <a:endParaRPr lang="en-GB" sz="600" i="1" dirty="0"/>
          </a:p>
        </p:txBody>
      </p:sp>
      <p:sp>
        <p:nvSpPr>
          <p:cNvPr id="6" name="TextBox 5"/>
          <p:cNvSpPr txBox="1"/>
          <p:nvPr/>
        </p:nvSpPr>
        <p:spPr>
          <a:xfrm>
            <a:off x="43540" y="655842"/>
            <a:ext cx="9067800" cy="738664"/>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GB" sz="600" dirty="0" smtClean="0"/>
              <a:t>Q1. What are your clinical interests? </a:t>
            </a:r>
            <a:r>
              <a:rPr lang="en-GB" sz="600" i="1" dirty="0" smtClean="0"/>
              <a:t>Select all that apply*</a:t>
            </a:r>
            <a:endParaRPr lang="en-GB" sz="600" i="1" dirty="0"/>
          </a:p>
          <a:p>
            <a:pPr marL="180975" indent="-180975">
              <a:buFont typeface="Courier New" panose="02070309020205020404" pitchFamily="49" charset="0"/>
              <a:buChar char="o"/>
            </a:pPr>
            <a:r>
              <a:rPr lang="en-GB" sz="600" dirty="0" smtClean="0"/>
              <a:t>CRT</a:t>
            </a:r>
          </a:p>
          <a:p>
            <a:pPr marL="180975" indent="-180975">
              <a:buFont typeface="Courier New" panose="02070309020205020404" pitchFamily="49" charset="0"/>
              <a:buChar char="o"/>
            </a:pPr>
            <a:r>
              <a:rPr lang="en-GB" sz="600" dirty="0" smtClean="0"/>
              <a:t>ICD</a:t>
            </a:r>
          </a:p>
          <a:p>
            <a:pPr marL="180975" indent="-180975">
              <a:buFont typeface="Courier New" panose="02070309020205020404" pitchFamily="49" charset="0"/>
              <a:buChar char="o"/>
            </a:pPr>
            <a:r>
              <a:rPr lang="en-GB" sz="600" dirty="0" smtClean="0"/>
              <a:t>Pacemakers</a:t>
            </a:r>
          </a:p>
          <a:p>
            <a:pPr marL="180975" indent="-180975">
              <a:buFont typeface="Courier New" panose="02070309020205020404" pitchFamily="49" charset="0"/>
              <a:buChar char="o"/>
            </a:pPr>
            <a:r>
              <a:rPr lang="en-GB" sz="600" dirty="0" smtClean="0">
                <a:solidFill>
                  <a:srgbClr val="FF0000"/>
                </a:solidFill>
              </a:rPr>
              <a:t>Ablation</a:t>
            </a:r>
          </a:p>
          <a:p>
            <a:pPr marL="180975" indent="-180975">
              <a:buFont typeface="Courier New" panose="02070309020205020404" pitchFamily="49" charset="0"/>
              <a:buChar char="o"/>
            </a:pPr>
            <a:r>
              <a:rPr lang="en-GB" sz="600" dirty="0" smtClean="0"/>
              <a:t>ECG interpretation </a:t>
            </a:r>
          </a:p>
          <a:p>
            <a:pPr marL="180975" indent="-180975">
              <a:buFont typeface="Courier New" panose="02070309020205020404" pitchFamily="49" charset="0"/>
              <a:buChar char="o"/>
            </a:pPr>
            <a:r>
              <a:rPr lang="en-GB" sz="600" dirty="0" smtClean="0"/>
              <a:t>Preparation for the EHRA certificate</a:t>
            </a:r>
            <a:endParaRPr lang="en-GB" sz="600" dirty="0">
              <a:solidFill>
                <a:srgbClr val="FF0000"/>
              </a:solidFill>
            </a:endParaRPr>
          </a:p>
        </p:txBody>
      </p:sp>
      <p:sp>
        <p:nvSpPr>
          <p:cNvPr id="38" name="Rectangle 37"/>
          <p:cNvSpPr/>
          <p:nvPr/>
        </p:nvSpPr>
        <p:spPr>
          <a:xfrm>
            <a:off x="7606390" y="6063616"/>
            <a:ext cx="721182" cy="38290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List ECG course in main results – </a:t>
            </a:r>
            <a:br>
              <a:rPr lang="en-GB" sz="600" dirty="0" smtClean="0">
                <a:solidFill>
                  <a:schemeClr val="tx1"/>
                </a:solidFill>
              </a:rPr>
            </a:br>
            <a:r>
              <a:rPr lang="en-GB" sz="600" dirty="0" smtClean="0">
                <a:solidFill>
                  <a:schemeClr val="tx1"/>
                </a:solidFill>
              </a:rPr>
              <a:t>see slide 6</a:t>
            </a:r>
            <a:endParaRPr lang="en-GB" sz="600" dirty="0">
              <a:solidFill>
                <a:schemeClr val="tx1"/>
              </a:solidFill>
            </a:endParaRPr>
          </a:p>
        </p:txBody>
      </p:sp>
      <p:sp>
        <p:nvSpPr>
          <p:cNvPr id="39" name="Rectangle 38"/>
          <p:cNvSpPr/>
          <p:nvPr/>
        </p:nvSpPr>
        <p:spPr>
          <a:xfrm>
            <a:off x="8403772" y="6063615"/>
            <a:ext cx="721182" cy="382905"/>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rPr>
              <a:t>List EHRA course in main results  – </a:t>
            </a:r>
            <a:r>
              <a:rPr lang="en-GB" sz="600" dirty="0" smtClean="0">
                <a:solidFill>
                  <a:schemeClr val="tx1"/>
                </a:solidFill>
              </a:rPr>
              <a:t/>
            </a:r>
            <a:br>
              <a:rPr lang="en-GB" sz="600" dirty="0" smtClean="0">
                <a:solidFill>
                  <a:schemeClr val="tx1"/>
                </a:solidFill>
              </a:rPr>
            </a:br>
            <a:r>
              <a:rPr lang="en-GB" sz="600" dirty="0" smtClean="0">
                <a:solidFill>
                  <a:schemeClr val="tx1"/>
                </a:solidFill>
              </a:rPr>
              <a:t>see </a:t>
            </a:r>
            <a:r>
              <a:rPr lang="en-GB" sz="600" dirty="0">
                <a:solidFill>
                  <a:schemeClr val="tx1"/>
                </a:solidFill>
              </a:rPr>
              <a:t>slide </a:t>
            </a:r>
            <a:r>
              <a:rPr lang="en-GB" sz="600" dirty="0" smtClean="0">
                <a:solidFill>
                  <a:schemeClr val="tx1"/>
                </a:solidFill>
              </a:rPr>
              <a:t>6</a:t>
            </a:r>
            <a:endParaRPr lang="en-GB" sz="600" dirty="0">
              <a:solidFill>
                <a:schemeClr val="tx1"/>
              </a:solidFill>
            </a:endParaRPr>
          </a:p>
          <a:p>
            <a:endParaRPr lang="en-GB" sz="600" dirty="0">
              <a:solidFill>
                <a:schemeClr val="tx1"/>
              </a:solidFill>
            </a:endParaRPr>
          </a:p>
        </p:txBody>
      </p:sp>
      <p:sp>
        <p:nvSpPr>
          <p:cNvPr id="41" name="TextBox 40"/>
          <p:cNvSpPr txBox="1"/>
          <p:nvPr/>
        </p:nvSpPr>
        <p:spPr>
          <a:xfrm>
            <a:off x="7772398" y="1482022"/>
            <a:ext cx="1371600" cy="276999"/>
          </a:xfrm>
          <a:prstGeom prst="rect">
            <a:avLst/>
          </a:prstGeom>
          <a:noFill/>
        </p:spPr>
        <p:txBody>
          <a:bodyPr wrap="square" rtlCol="0">
            <a:spAutoFit/>
          </a:bodyPr>
          <a:lstStyle/>
          <a:p>
            <a:r>
              <a:rPr lang="en-GB" sz="600" i="1" dirty="0" smtClean="0"/>
              <a:t>If ‘ECG’ </a:t>
            </a:r>
            <a:br>
              <a:rPr lang="en-GB" sz="600" i="1" dirty="0" smtClean="0"/>
            </a:br>
            <a:r>
              <a:rPr lang="en-GB" sz="600" i="1" dirty="0" smtClean="0"/>
              <a:t>in Q1</a:t>
            </a:r>
            <a:endParaRPr lang="en-GB" sz="600" i="1" dirty="0"/>
          </a:p>
        </p:txBody>
      </p:sp>
      <p:sp>
        <p:nvSpPr>
          <p:cNvPr id="10" name="Rectangle 9"/>
          <p:cNvSpPr/>
          <p:nvPr/>
        </p:nvSpPr>
        <p:spPr>
          <a:xfrm>
            <a:off x="43542" y="1979020"/>
            <a:ext cx="1771224" cy="502920"/>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a:solidFill>
                  <a:schemeClr val="tx1"/>
                </a:solidFill>
              </a:rPr>
              <a:t>Q2. With CRT </a:t>
            </a:r>
            <a:r>
              <a:rPr lang="en-GB" sz="600" dirty="0" smtClean="0">
                <a:solidFill>
                  <a:schemeClr val="tx1"/>
                </a:solidFill>
              </a:rPr>
              <a:t>devices are </a:t>
            </a:r>
            <a:r>
              <a:rPr lang="en-GB" sz="600" dirty="0">
                <a:solidFill>
                  <a:schemeClr val="tx1"/>
                </a:solidFill>
              </a:rPr>
              <a:t>you involved with: </a:t>
            </a:r>
            <a:r>
              <a:rPr lang="en-GB" sz="600" dirty="0" smtClean="0">
                <a:solidFill>
                  <a:schemeClr val="tx1"/>
                </a:solidFill>
              </a:rPr>
              <a:t/>
            </a:r>
            <a:br>
              <a:rPr lang="en-GB" sz="600" dirty="0" smtClean="0">
                <a:solidFill>
                  <a:schemeClr val="tx1"/>
                </a:solidFill>
              </a:rPr>
            </a:br>
            <a:r>
              <a:rPr lang="en-GB" sz="600" i="1" dirty="0" smtClean="0">
                <a:solidFill>
                  <a:schemeClr val="tx1"/>
                </a:solidFill>
              </a:rPr>
              <a:t>Select </a:t>
            </a:r>
            <a:r>
              <a:rPr lang="en-GB" sz="600" i="1" dirty="0">
                <a:solidFill>
                  <a:schemeClr val="tx1"/>
                </a:solidFill>
              </a:rPr>
              <a:t>all that </a:t>
            </a:r>
            <a:r>
              <a:rPr lang="en-GB" sz="600" i="1" dirty="0" smtClean="0">
                <a:solidFill>
                  <a:schemeClr val="tx1"/>
                </a:solidFill>
              </a:rPr>
              <a:t>apply</a:t>
            </a:r>
          </a:p>
          <a:p>
            <a:pPr marL="171450" indent="-171450">
              <a:buFont typeface="Courier New" panose="02070309020205020404" pitchFamily="49" charset="0"/>
              <a:buChar char="o"/>
            </a:pPr>
            <a:r>
              <a:rPr lang="en-GB" sz="600" dirty="0" smtClean="0">
                <a:solidFill>
                  <a:schemeClr val="tx1"/>
                </a:solidFill>
              </a:rPr>
              <a:t>Implantation</a:t>
            </a:r>
          </a:p>
          <a:p>
            <a:pPr marL="171450" indent="-171450">
              <a:buFont typeface="Courier New" panose="02070309020205020404" pitchFamily="49" charset="0"/>
              <a:buChar char="o"/>
            </a:pPr>
            <a:r>
              <a:rPr lang="en-GB" sz="600" dirty="0" smtClean="0">
                <a:solidFill>
                  <a:schemeClr val="tx1"/>
                </a:solidFill>
              </a:rPr>
              <a:t>Patient follow-up</a:t>
            </a:r>
            <a:endParaRPr lang="en-GB" sz="600" dirty="0">
              <a:solidFill>
                <a:schemeClr val="tx1"/>
              </a:solidFill>
            </a:endParaRPr>
          </a:p>
        </p:txBody>
      </p:sp>
      <p:sp>
        <p:nvSpPr>
          <p:cNvPr id="12" name="TextBox 11"/>
          <p:cNvSpPr txBox="1"/>
          <p:nvPr/>
        </p:nvSpPr>
        <p:spPr>
          <a:xfrm>
            <a:off x="800893" y="1491340"/>
            <a:ext cx="1099381" cy="276999"/>
          </a:xfrm>
          <a:prstGeom prst="rect">
            <a:avLst/>
          </a:prstGeom>
          <a:noFill/>
        </p:spPr>
        <p:txBody>
          <a:bodyPr wrap="square" rtlCol="0">
            <a:spAutoFit/>
          </a:bodyPr>
          <a:lstStyle/>
          <a:p>
            <a:r>
              <a:rPr lang="en-GB" sz="600" i="1" dirty="0" smtClean="0"/>
              <a:t>If ‘CRT’ </a:t>
            </a:r>
            <a:br>
              <a:rPr lang="en-GB" sz="600" i="1" dirty="0" smtClean="0"/>
            </a:br>
            <a:r>
              <a:rPr lang="en-GB" sz="600" i="1" dirty="0" smtClean="0"/>
              <a:t>in Q1</a:t>
            </a:r>
            <a:endParaRPr lang="en-GB" sz="600" i="1" dirty="0"/>
          </a:p>
        </p:txBody>
      </p:sp>
      <p:sp>
        <p:nvSpPr>
          <p:cNvPr id="13" name="Rectangle 12"/>
          <p:cNvSpPr/>
          <p:nvPr/>
        </p:nvSpPr>
        <p:spPr>
          <a:xfrm>
            <a:off x="43542" y="3162024"/>
            <a:ext cx="855074" cy="233553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Q3A. Experience with implanting CRT devices:</a:t>
            </a:r>
          </a:p>
          <a:p>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No/limited experience, but want to learn more</a:t>
            </a:r>
          </a:p>
          <a:p>
            <a:pPr marL="171450" indent="-171450">
              <a:buFont typeface="Courier New" panose="02070309020205020404" pitchFamily="49" charset="0"/>
              <a:buChar char="o"/>
            </a:pPr>
            <a:endParaRPr lang="en-GB" sz="600" dirty="0" smtClean="0">
              <a:solidFill>
                <a:schemeClr val="tx1"/>
              </a:solidFill>
            </a:endParaRPr>
          </a:p>
          <a:p>
            <a:pPr marL="171450" indent="-171450">
              <a:buFont typeface="Courier New" panose="02070309020205020404" pitchFamily="49" charset="0"/>
              <a:buChar char="o"/>
            </a:pPr>
            <a:r>
              <a:rPr lang="en-GB" sz="600" dirty="0">
                <a:solidFill>
                  <a:schemeClr val="tx1"/>
                </a:solidFill>
              </a:rPr>
              <a:t>L</a:t>
            </a:r>
            <a:r>
              <a:rPr lang="en-GB" sz="600" dirty="0" smtClean="0">
                <a:solidFill>
                  <a:schemeClr val="tx1"/>
                </a:solidFill>
              </a:rPr>
              <a:t>imited in </a:t>
            </a:r>
            <a:r>
              <a:rPr lang="en-GB" sz="600" dirty="0">
                <a:solidFill>
                  <a:schemeClr val="tx1"/>
                </a:solidFill>
              </a:rPr>
              <a:t>CRT </a:t>
            </a:r>
            <a:r>
              <a:rPr lang="en-GB" sz="600" dirty="0" smtClean="0">
                <a:solidFill>
                  <a:schemeClr val="tx1"/>
                </a:solidFill>
              </a:rPr>
              <a:t>BUT significant </a:t>
            </a:r>
            <a:r>
              <a:rPr lang="en-GB" sz="600" dirty="0">
                <a:solidFill>
                  <a:schemeClr val="tx1"/>
                </a:solidFill>
              </a:rPr>
              <a:t>experience in pacemaker and ICD implants (at least 100 implants as first operator</a:t>
            </a:r>
            <a:r>
              <a:rPr lang="en-GB" sz="600" dirty="0" smtClean="0">
                <a:solidFill>
                  <a:schemeClr val="tx1"/>
                </a:solidFill>
              </a:rPr>
              <a:t>)</a:t>
            </a:r>
          </a:p>
          <a:p>
            <a:pPr marL="171450" indent="-171450">
              <a:buFont typeface="Courier New" panose="02070309020205020404" pitchFamily="49" charset="0"/>
              <a:buChar char="o"/>
            </a:pPr>
            <a:endParaRPr lang="en-GB" sz="600" dirty="0" smtClean="0">
              <a:solidFill>
                <a:schemeClr val="tx1"/>
              </a:solidFill>
            </a:endParaRPr>
          </a:p>
          <a:p>
            <a:pPr marL="171450" indent="-171450">
              <a:buFont typeface="Courier New" panose="02070309020205020404" pitchFamily="49" charset="0"/>
              <a:buChar char="o"/>
            </a:pPr>
            <a:r>
              <a:rPr lang="en-GB" sz="600" dirty="0">
                <a:solidFill>
                  <a:schemeClr val="tx1"/>
                </a:solidFill>
              </a:rPr>
              <a:t>P</a:t>
            </a:r>
            <a:r>
              <a:rPr lang="en-GB" sz="600" dirty="0" smtClean="0">
                <a:solidFill>
                  <a:schemeClr val="tx1"/>
                </a:solidFill>
              </a:rPr>
              <a:t>revious </a:t>
            </a:r>
            <a:r>
              <a:rPr lang="en-GB" sz="600" dirty="0">
                <a:solidFill>
                  <a:schemeClr val="tx1"/>
                </a:solidFill>
              </a:rPr>
              <a:t>experience with CRT implantation (at least 10 implants)</a:t>
            </a:r>
          </a:p>
        </p:txBody>
      </p:sp>
      <p:sp>
        <p:nvSpPr>
          <p:cNvPr id="14" name="Rectangle 13"/>
          <p:cNvSpPr/>
          <p:nvPr/>
        </p:nvSpPr>
        <p:spPr>
          <a:xfrm>
            <a:off x="959693" y="3165834"/>
            <a:ext cx="855074" cy="2335531"/>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Q3B. Experience in </a:t>
            </a:r>
            <a:r>
              <a:rPr lang="en-GB" sz="600" dirty="0">
                <a:solidFill>
                  <a:schemeClr val="tx1"/>
                </a:solidFill>
              </a:rPr>
              <a:t>follow-up of patients with </a:t>
            </a:r>
            <a:r>
              <a:rPr lang="en-GB" sz="600" dirty="0" smtClean="0">
                <a:solidFill>
                  <a:schemeClr val="tx1"/>
                </a:solidFill>
              </a:rPr>
              <a:t>CRT devices:</a:t>
            </a:r>
          </a:p>
          <a:p>
            <a:r>
              <a:rPr lang="en-GB" sz="600" dirty="0" smtClean="0">
                <a:solidFill>
                  <a:schemeClr val="tx1"/>
                </a:solidFill>
              </a:rPr>
              <a:t> </a:t>
            </a:r>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&lt;6 </a:t>
            </a:r>
            <a:r>
              <a:rPr lang="en-GB" sz="600" dirty="0">
                <a:solidFill>
                  <a:schemeClr val="tx1"/>
                </a:solidFill>
              </a:rPr>
              <a:t>months </a:t>
            </a:r>
            <a:endParaRPr lang="en-GB" sz="600" dirty="0" smtClean="0">
              <a:solidFill>
                <a:schemeClr val="tx1"/>
              </a:solidFill>
            </a:endParaRPr>
          </a:p>
          <a:p>
            <a:pPr marL="171450" indent="-171450">
              <a:buFont typeface="Courier New" panose="02070309020205020404" pitchFamily="49" charset="0"/>
              <a:buChar char="o"/>
            </a:pPr>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a:t>
            </a:r>
            <a:r>
              <a:rPr lang="en-GB" sz="600" dirty="0">
                <a:solidFill>
                  <a:schemeClr val="tx1"/>
                </a:solidFill>
              </a:rPr>
              <a:t>6 </a:t>
            </a:r>
            <a:r>
              <a:rPr lang="en-GB" sz="600" dirty="0" smtClean="0">
                <a:solidFill>
                  <a:schemeClr val="tx1"/>
                </a:solidFill>
              </a:rPr>
              <a:t>months</a:t>
            </a:r>
            <a:endParaRPr lang="en-GB" sz="600" dirty="0">
              <a:solidFill>
                <a:schemeClr val="tx1"/>
              </a:solidFill>
            </a:endParaRPr>
          </a:p>
        </p:txBody>
      </p:sp>
      <p:sp>
        <p:nvSpPr>
          <p:cNvPr id="16" name="TextBox 15"/>
          <p:cNvSpPr txBox="1"/>
          <p:nvPr/>
        </p:nvSpPr>
        <p:spPr>
          <a:xfrm>
            <a:off x="318387" y="2645770"/>
            <a:ext cx="641305" cy="276999"/>
          </a:xfrm>
          <a:prstGeom prst="rect">
            <a:avLst/>
          </a:prstGeom>
          <a:noFill/>
        </p:spPr>
        <p:txBody>
          <a:bodyPr wrap="square" rtlCol="0">
            <a:spAutoFit/>
          </a:bodyPr>
          <a:lstStyle/>
          <a:p>
            <a:r>
              <a:rPr lang="en-GB" sz="600" i="1" dirty="0" smtClean="0"/>
              <a:t>If ‘implantation’ in Q2</a:t>
            </a:r>
            <a:endParaRPr lang="en-GB" sz="600" i="1" dirty="0"/>
          </a:p>
        </p:txBody>
      </p:sp>
      <p:sp>
        <p:nvSpPr>
          <p:cNvPr id="18" name="TextBox 17"/>
          <p:cNvSpPr txBox="1"/>
          <p:nvPr/>
        </p:nvSpPr>
        <p:spPr>
          <a:xfrm>
            <a:off x="1173461" y="2645770"/>
            <a:ext cx="681005" cy="276999"/>
          </a:xfrm>
          <a:prstGeom prst="rect">
            <a:avLst/>
          </a:prstGeom>
          <a:noFill/>
        </p:spPr>
        <p:txBody>
          <a:bodyPr wrap="square" rtlCol="0">
            <a:spAutoFit/>
          </a:bodyPr>
          <a:lstStyle/>
          <a:p>
            <a:r>
              <a:rPr lang="en-GB" sz="600" i="1" dirty="0" smtClean="0"/>
              <a:t>If ‘follow-up’ only in Q2</a:t>
            </a:r>
            <a:endParaRPr lang="en-GB" sz="600" i="1" dirty="0"/>
          </a:p>
        </p:txBody>
      </p:sp>
      <p:sp>
        <p:nvSpPr>
          <p:cNvPr id="21" name="Rectangle 20"/>
          <p:cNvSpPr/>
          <p:nvPr/>
        </p:nvSpPr>
        <p:spPr>
          <a:xfrm>
            <a:off x="1863628" y="1979020"/>
            <a:ext cx="1771224" cy="50292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Q4. </a:t>
            </a:r>
            <a:r>
              <a:rPr lang="en-GB" sz="600" dirty="0">
                <a:solidFill>
                  <a:schemeClr val="tx1"/>
                </a:solidFill>
              </a:rPr>
              <a:t>With </a:t>
            </a:r>
            <a:r>
              <a:rPr lang="en-GB" sz="600" dirty="0" smtClean="0">
                <a:solidFill>
                  <a:schemeClr val="tx1"/>
                </a:solidFill>
              </a:rPr>
              <a:t>ICD devices are </a:t>
            </a:r>
            <a:r>
              <a:rPr lang="en-GB" sz="600" dirty="0">
                <a:solidFill>
                  <a:schemeClr val="tx1"/>
                </a:solidFill>
              </a:rPr>
              <a:t>you involved with</a:t>
            </a:r>
            <a:r>
              <a:rPr lang="en-GB" sz="600" dirty="0" smtClean="0">
                <a:solidFill>
                  <a:schemeClr val="tx1"/>
                </a:solidFill>
              </a:rPr>
              <a:t>: </a:t>
            </a:r>
            <a:br>
              <a:rPr lang="en-GB" sz="600" dirty="0" smtClean="0">
                <a:solidFill>
                  <a:schemeClr val="tx1"/>
                </a:solidFill>
              </a:rPr>
            </a:br>
            <a:r>
              <a:rPr lang="en-GB" sz="600" i="1" dirty="0" smtClean="0">
                <a:solidFill>
                  <a:schemeClr val="tx1"/>
                </a:solidFill>
              </a:rPr>
              <a:t>Select </a:t>
            </a:r>
            <a:r>
              <a:rPr lang="en-GB" sz="600" i="1" dirty="0">
                <a:solidFill>
                  <a:schemeClr val="tx1"/>
                </a:solidFill>
              </a:rPr>
              <a:t>all that </a:t>
            </a:r>
            <a:r>
              <a:rPr lang="en-GB" sz="600" i="1" dirty="0" smtClean="0">
                <a:solidFill>
                  <a:schemeClr val="tx1"/>
                </a:solidFill>
              </a:rPr>
              <a:t>apply</a:t>
            </a:r>
            <a:endParaRPr lang="en-GB" sz="600" dirty="0">
              <a:solidFill>
                <a:schemeClr val="tx1"/>
              </a:solidFill>
            </a:endParaRPr>
          </a:p>
          <a:p>
            <a:pPr marL="171450" indent="-171450">
              <a:buFont typeface="Courier New" panose="02070309020205020404" pitchFamily="49" charset="0"/>
              <a:buChar char="o"/>
            </a:pPr>
            <a:r>
              <a:rPr lang="en-GB" sz="600" dirty="0">
                <a:solidFill>
                  <a:schemeClr val="tx1"/>
                </a:solidFill>
              </a:rPr>
              <a:t>Implantation</a:t>
            </a:r>
          </a:p>
          <a:p>
            <a:pPr marL="171450" indent="-171450">
              <a:buFont typeface="Courier New" panose="02070309020205020404" pitchFamily="49" charset="0"/>
              <a:buChar char="o"/>
            </a:pPr>
            <a:r>
              <a:rPr lang="en-GB" sz="600" dirty="0" smtClean="0">
                <a:solidFill>
                  <a:schemeClr val="tx1"/>
                </a:solidFill>
              </a:rPr>
              <a:t>Patient follow-up</a:t>
            </a:r>
            <a:endParaRPr lang="en-GB" sz="600" dirty="0">
              <a:solidFill>
                <a:schemeClr val="tx1"/>
              </a:solidFill>
            </a:endParaRPr>
          </a:p>
        </p:txBody>
      </p:sp>
      <p:sp>
        <p:nvSpPr>
          <p:cNvPr id="22" name="TextBox 21"/>
          <p:cNvSpPr txBox="1"/>
          <p:nvPr/>
        </p:nvSpPr>
        <p:spPr>
          <a:xfrm>
            <a:off x="2620979" y="1491340"/>
            <a:ext cx="1099381" cy="276999"/>
          </a:xfrm>
          <a:prstGeom prst="rect">
            <a:avLst/>
          </a:prstGeom>
          <a:noFill/>
        </p:spPr>
        <p:txBody>
          <a:bodyPr wrap="square" rtlCol="0">
            <a:spAutoFit/>
          </a:bodyPr>
          <a:lstStyle/>
          <a:p>
            <a:r>
              <a:rPr lang="en-GB" sz="600" i="1" dirty="0" smtClean="0"/>
              <a:t>If ‘ICD’ </a:t>
            </a:r>
            <a:br>
              <a:rPr lang="en-GB" sz="600" i="1" dirty="0" smtClean="0"/>
            </a:br>
            <a:r>
              <a:rPr lang="en-GB" sz="600" i="1" dirty="0" smtClean="0"/>
              <a:t>in Q1</a:t>
            </a:r>
            <a:endParaRPr lang="en-GB" sz="600" i="1" dirty="0"/>
          </a:p>
        </p:txBody>
      </p:sp>
      <p:sp>
        <p:nvSpPr>
          <p:cNvPr id="23" name="Rectangle 22"/>
          <p:cNvSpPr/>
          <p:nvPr/>
        </p:nvSpPr>
        <p:spPr>
          <a:xfrm>
            <a:off x="1863628" y="3162024"/>
            <a:ext cx="855074" cy="233553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Q5A. Experience with implanting ICD devices:</a:t>
            </a:r>
          </a:p>
          <a:p>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No/limited experience, </a:t>
            </a:r>
            <a:r>
              <a:rPr lang="en-GB" sz="600" dirty="0">
                <a:solidFill>
                  <a:schemeClr val="tx1"/>
                </a:solidFill>
              </a:rPr>
              <a:t>but want to learn </a:t>
            </a:r>
            <a:r>
              <a:rPr lang="en-GB" sz="600" dirty="0" smtClean="0">
                <a:solidFill>
                  <a:schemeClr val="tx1"/>
                </a:solidFill>
              </a:rPr>
              <a:t>more</a:t>
            </a:r>
          </a:p>
          <a:p>
            <a:pPr marL="171450" indent="-171450">
              <a:buFont typeface="Courier New" panose="02070309020205020404" pitchFamily="49" charset="0"/>
              <a:buChar char="o"/>
            </a:pPr>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Some experience, but &lt;6 months</a:t>
            </a:r>
          </a:p>
          <a:p>
            <a:pPr marL="171450" indent="-171450">
              <a:buFont typeface="Courier New" panose="02070309020205020404" pitchFamily="49" charset="0"/>
              <a:buChar char="o"/>
            </a:pPr>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a:t>
            </a:r>
            <a:r>
              <a:rPr lang="en-GB" sz="600" dirty="0">
                <a:solidFill>
                  <a:schemeClr val="tx1"/>
                </a:solidFill>
              </a:rPr>
              <a:t>6 </a:t>
            </a:r>
            <a:r>
              <a:rPr lang="en-GB" sz="600" dirty="0" smtClean="0">
                <a:solidFill>
                  <a:schemeClr val="tx1"/>
                </a:solidFill>
              </a:rPr>
              <a:t>months</a:t>
            </a:r>
            <a:endParaRPr lang="en-GB" sz="600" dirty="0">
              <a:solidFill>
                <a:schemeClr val="tx1"/>
              </a:solidFill>
            </a:endParaRPr>
          </a:p>
        </p:txBody>
      </p:sp>
      <p:sp>
        <p:nvSpPr>
          <p:cNvPr id="24" name="Rectangle 23"/>
          <p:cNvSpPr/>
          <p:nvPr/>
        </p:nvSpPr>
        <p:spPr>
          <a:xfrm>
            <a:off x="2779778" y="3165834"/>
            <a:ext cx="855074" cy="233553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Q5B. </a:t>
            </a:r>
            <a:r>
              <a:rPr lang="en-GB" sz="600" dirty="0">
                <a:solidFill>
                  <a:schemeClr val="tx1"/>
                </a:solidFill>
              </a:rPr>
              <a:t>Experience in follow-up of patients with </a:t>
            </a:r>
            <a:r>
              <a:rPr lang="en-GB" sz="600" dirty="0" smtClean="0">
                <a:solidFill>
                  <a:schemeClr val="tx1"/>
                </a:solidFill>
              </a:rPr>
              <a:t>ICD devices:</a:t>
            </a:r>
          </a:p>
          <a:p>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&lt;</a:t>
            </a:r>
            <a:r>
              <a:rPr lang="en-GB" sz="600" dirty="0">
                <a:solidFill>
                  <a:schemeClr val="tx1"/>
                </a:solidFill>
              </a:rPr>
              <a:t>6 </a:t>
            </a:r>
            <a:r>
              <a:rPr lang="en-GB" sz="600" dirty="0" smtClean="0">
                <a:solidFill>
                  <a:schemeClr val="tx1"/>
                </a:solidFill>
              </a:rPr>
              <a:t>months</a:t>
            </a:r>
          </a:p>
          <a:p>
            <a:pPr marL="171450" indent="-171450">
              <a:buFont typeface="Courier New" panose="02070309020205020404" pitchFamily="49" charset="0"/>
              <a:buChar char="o"/>
            </a:pPr>
            <a:endParaRPr lang="en-GB" sz="600" dirty="0">
              <a:solidFill>
                <a:schemeClr val="tx1"/>
              </a:solidFill>
            </a:endParaRPr>
          </a:p>
          <a:p>
            <a:pPr marL="171450" indent="-171450">
              <a:buFont typeface="Courier New" panose="02070309020205020404" pitchFamily="49" charset="0"/>
              <a:buChar char="o"/>
            </a:pPr>
            <a:r>
              <a:rPr lang="en-GB" sz="600" dirty="0">
                <a:solidFill>
                  <a:schemeClr val="tx1"/>
                </a:solidFill>
              </a:rPr>
              <a:t>≥6 months</a:t>
            </a:r>
          </a:p>
        </p:txBody>
      </p:sp>
      <p:sp>
        <p:nvSpPr>
          <p:cNvPr id="26" name="TextBox 25"/>
          <p:cNvSpPr txBox="1"/>
          <p:nvPr/>
        </p:nvSpPr>
        <p:spPr>
          <a:xfrm>
            <a:off x="2138473" y="2645770"/>
            <a:ext cx="622982" cy="276999"/>
          </a:xfrm>
          <a:prstGeom prst="rect">
            <a:avLst/>
          </a:prstGeom>
          <a:noFill/>
        </p:spPr>
        <p:txBody>
          <a:bodyPr wrap="square" rtlCol="0">
            <a:spAutoFit/>
          </a:bodyPr>
          <a:lstStyle/>
          <a:p>
            <a:r>
              <a:rPr lang="en-GB" sz="600" i="1" dirty="0" smtClean="0"/>
              <a:t>If ‘implantation’ in Q4</a:t>
            </a:r>
            <a:endParaRPr lang="en-GB" sz="600" i="1" baseline="30000" dirty="0"/>
          </a:p>
        </p:txBody>
      </p:sp>
      <p:sp>
        <p:nvSpPr>
          <p:cNvPr id="28" name="TextBox 27"/>
          <p:cNvSpPr txBox="1"/>
          <p:nvPr/>
        </p:nvSpPr>
        <p:spPr>
          <a:xfrm>
            <a:off x="2993547" y="2645770"/>
            <a:ext cx="729867" cy="276999"/>
          </a:xfrm>
          <a:prstGeom prst="rect">
            <a:avLst/>
          </a:prstGeom>
          <a:noFill/>
        </p:spPr>
        <p:txBody>
          <a:bodyPr wrap="square" rtlCol="0">
            <a:spAutoFit/>
          </a:bodyPr>
          <a:lstStyle/>
          <a:p>
            <a:r>
              <a:rPr lang="en-GB" sz="600" i="1" dirty="0"/>
              <a:t>If ‘follow-up</a:t>
            </a:r>
            <a:r>
              <a:rPr lang="en-GB" sz="600" i="1" dirty="0" smtClean="0"/>
              <a:t>’ only </a:t>
            </a:r>
            <a:br>
              <a:rPr lang="en-GB" sz="600" i="1" dirty="0" smtClean="0"/>
            </a:br>
            <a:r>
              <a:rPr lang="en-GB" sz="600" i="1" dirty="0" smtClean="0"/>
              <a:t>in Q4</a:t>
            </a:r>
            <a:endParaRPr lang="en-GB" sz="600" i="1" baseline="30000" dirty="0"/>
          </a:p>
        </p:txBody>
      </p:sp>
      <p:cxnSp>
        <p:nvCxnSpPr>
          <p:cNvPr id="8" name="Straight Arrow Connector 7"/>
          <p:cNvCxnSpPr/>
          <p:nvPr/>
        </p:nvCxnSpPr>
        <p:spPr>
          <a:xfrm>
            <a:off x="837539" y="1391804"/>
            <a:ext cx="0" cy="5757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57625" y="1391804"/>
            <a:ext cx="0" cy="5757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89926" y="1391804"/>
            <a:ext cx="0" cy="5757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95929" y="1979020"/>
            <a:ext cx="1771224" cy="5029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Q6. </a:t>
            </a:r>
            <a:r>
              <a:rPr lang="en-GB" sz="600" dirty="0">
                <a:solidFill>
                  <a:schemeClr val="tx1"/>
                </a:solidFill>
              </a:rPr>
              <a:t>With </a:t>
            </a:r>
            <a:r>
              <a:rPr lang="en-GB" sz="600" dirty="0" smtClean="0">
                <a:solidFill>
                  <a:schemeClr val="tx1"/>
                </a:solidFill>
              </a:rPr>
              <a:t>pacemakers </a:t>
            </a:r>
            <a:r>
              <a:rPr lang="en-GB" sz="600" dirty="0">
                <a:solidFill>
                  <a:schemeClr val="tx1"/>
                </a:solidFill>
              </a:rPr>
              <a:t>are you involved with</a:t>
            </a:r>
            <a:r>
              <a:rPr lang="en-GB" sz="600" dirty="0" smtClean="0">
                <a:solidFill>
                  <a:schemeClr val="tx1"/>
                </a:solidFill>
              </a:rPr>
              <a:t>: </a:t>
            </a:r>
            <a:br>
              <a:rPr lang="en-GB" sz="600" dirty="0" smtClean="0">
                <a:solidFill>
                  <a:schemeClr val="tx1"/>
                </a:solidFill>
              </a:rPr>
            </a:br>
            <a:r>
              <a:rPr lang="en-GB" sz="600" i="1" dirty="0" smtClean="0">
                <a:solidFill>
                  <a:schemeClr val="tx1"/>
                </a:solidFill>
              </a:rPr>
              <a:t>Select </a:t>
            </a:r>
            <a:r>
              <a:rPr lang="en-GB" sz="600" i="1" dirty="0">
                <a:solidFill>
                  <a:schemeClr val="tx1"/>
                </a:solidFill>
              </a:rPr>
              <a:t>all that </a:t>
            </a:r>
            <a:r>
              <a:rPr lang="en-GB" sz="600" i="1" dirty="0" smtClean="0">
                <a:solidFill>
                  <a:schemeClr val="tx1"/>
                </a:solidFill>
              </a:rPr>
              <a:t>apply</a:t>
            </a:r>
            <a:endParaRPr lang="en-GB" sz="600" dirty="0">
              <a:solidFill>
                <a:schemeClr val="tx1"/>
              </a:solidFill>
            </a:endParaRPr>
          </a:p>
          <a:p>
            <a:pPr marL="171450" indent="-171450">
              <a:buFont typeface="Courier New" panose="02070309020205020404" pitchFamily="49" charset="0"/>
              <a:buChar char="o"/>
            </a:pPr>
            <a:r>
              <a:rPr lang="en-GB" sz="600" dirty="0">
                <a:solidFill>
                  <a:schemeClr val="tx1"/>
                </a:solidFill>
              </a:rPr>
              <a:t>Implantation</a:t>
            </a:r>
          </a:p>
          <a:p>
            <a:pPr marL="171450" indent="-171450">
              <a:buFont typeface="Courier New" panose="02070309020205020404" pitchFamily="49" charset="0"/>
              <a:buChar char="o"/>
            </a:pPr>
            <a:r>
              <a:rPr lang="en-GB" sz="600" dirty="0" smtClean="0">
                <a:solidFill>
                  <a:schemeClr val="tx1"/>
                </a:solidFill>
              </a:rPr>
              <a:t>Patient follow-up</a:t>
            </a:r>
            <a:endParaRPr lang="en-GB" sz="600" dirty="0">
              <a:solidFill>
                <a:schemeClr val="tx1"/>
              </a:solidFill>
            </a:endParaRPr>
          </a:p>
        </p:txBody>
      </p:sp>
      <p:sp>
        <p:nvSpPr>
          <p:cNvPr id="31" name="TextBox 30"/>
          <p:cNvSpPr txBox="1"/>
          <p:nvPr/>
        </p:nvSpPr>
        <p:spPr>
          <a:xfrm>
            <a:off x="4453280" y="1491340"/>
            <a:ext cx="1099381" cy="276999"/>
          </a:xfrm>
          <a:prstGeom prst="rect">
            <a:avLst/>
          </a:prstGeom>
          <a:noFill/>
        </p:spPr>
        <p:txBody>
          <a:bodyPr wrap="square" rtlCol="0">
            <a:spAutoFit/>
          </a:bodyPr>
          <a:lstStyle/>
          <a:p>
            <a:r>
              <a:rPr lang="en-GB" sz="600" i="1" dirty="0" smtClean="0"/>
              <a:t>If ‘pacemaker’ </a:t>
            </a:r>
            <a:br>
              <a:rPr lang="en-GB" sz="600" i="1" dirty="0" smtClean="0"/>
            </a:br>
            <a:r>
              <a:rPr lang="en-GB" sz="600" i="1" dirty="0" smtClean="0"/>
              <a:t>in Q1</a:t>
            </a:r>
            <a:endParaRPr lang="en-GB" sz="600" i="1" dirty="0"/>
          </a:p>
        </p:txBody>
      </p:sp>
      <p:sp>
        <p:nvSpPr>
          <p:cNvPr id="32" name="Rectangle 31"/>
          <p:cNvSpPr/>
          <p:nvPr/>
        </p:nvSpPr>
        <p:spPr>
          <a:xfrm>
            <a:off x="3695929" y="3162024"/>
            <a:ext cx="855074" cy="233553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Q7A. Experience </a:t>
            </a:r>
            <a:r>
              <a:rPr lang="en-GB" sz="600" dirty="0">
                <a:solidFill>
                  <a:schemeClr val="tx1"/>
                </a:solidFill>
              </a:rPr>
              <a:t>with implanting </a:t>
            </a:r>
            <a:r>
              <a:rPr lang="en-GB" sz="600" dirty="0" smtClean="0">
                <a:solidFill>
                  <a:schemeClr val="tx1"/>
                </a:solidFill>
              </a:rPr>
              <a:t>pacemakers:</a:t>
            </a:r>
          </a:p>
          <a:p>
            <a:endParaRPr lang="en-GB" sz="600" dirty="0">
              <a:solidFill>
                <a:schemeClr val="tx1"/>
              </a:solidFill>
            </a:endParaRPr>
          </a:p>
          <a:p>
            <a:pPr marL="171450" indent="-171450">
              <a:buFont typeface="Courier New" panose="02070309020205020404" pitchFamily="49" charset="0"/>
              <a:buChar char="o"/>
            </a:pPr>
            <a:r>
              <a:rPr lang="en-GB" sz="600" dirty="0">
                <a:solidFill>
                  <a:schemeClr val="tx1"/>
                </a:solidFill>
              </a:rPr>
              <a:t>No/limited experience, but want to learn more</a:t>
            </a:r>
          </a:p>
          <a:p>
            <a:pPr marL="171450" indent="-171450">
              <a:buFont typeface="Courier New" panose="02070309020205020404" pitchFamily="49" charset="0"/>
              <a:buChar char="o"/>
            </a:pPr>
            <a:endParaRPr lang="en-GB" sz="600" dirty="0" smtClean="0">
              <a:solidFill>
                <a:schemeClr val="tx1"/>
              </a:solidFill>
            </a:endParaRPr>
          </a:p>
          <a:p>
            <a:pPr marL="171450" indent="-171450">
              <a:buFont typeface="Courier New" panose="02070309020205020404" pitchFamily="49" charset="0"/>
              <a:buChar char="o"/>
            </a:pPr>
            <a:r>
              <a:rPr lang="en-GB" sz="600" dirty="0" smtClean="0">
                <a:solidFill>
                  <a:schemeClr val="tx1"/>
                </a:solidFill>
              </a:rPr>
              <a:t>&lt;</a:t>
            </a:r>
            <a:r>
              <a:rPr lang="en-GB" sz="600" dirty="0">
                <a:solidFill>
                  <a:schemeClr val="tx1"/>
                </a:solidFill>
              </a:rPr>
              <a:t>6 </a:t>
            </a:r>
            <a:r>
              <a:rPr lang="en-GB" sz="600" dirty="0" smtClean="0">
                <a:solidFill>
                  <a:schemeClr val="tx1"/>
                </a:solidFill>
              </a:rPr>
              <a:t>months</a:t>
            </a:r>
          </a:p>
          <a:p>
            <a:pPr marL="171450" indent="-171450">
              <a:buFont typeface="Courier New" panose="02070309020205020404" pitchFamily="49" charset="0"/>
              <a:buChar char="o"/>
            </a:pPr>
            <a:endParaRPr lang="en-GB" sz="600" dirty="0">
              <a:solidFill>
                <a:schemeClr val="tx1"/>
              </a:solidFill>
            </a:endParaRPr>
          </a:p>
          <a:p>
            <a:pPr marL="171450" indent="-171450">
              <a:buFont typeface="Courier New" panose="02070309020205020404" pitchFamily="49" charset="0"/>
              <a:buChar char="o"/>
            </a:pPr>
            <a:r>
              <a:rPr lang="en-GB" sz="600" dirty="0">
                <a:solidFill>
                  <a:schemeClr val="tx1"/>
                </a:solidFill>
              </a:rPr>
              <a:t>≥6 months</a:t>
            </a:r>
          </a:p>
        </p:txBody>
      </p:sp>
      <p:sp>
        <p:nvSpPr>
          <p:cNvPr id="33" name="Rectangle 32"/>
          <p:cNvSpPr/>
          <p:nvPr/>
        </p:nvSpPr>
        <p:spPr>
          <a:xfrm>
            <a:off x="4612079" y="3165834"/>
            <a:ext cx="855074" cy="2335531"/>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chemeClr val="tx1"/>
                </a:solidFill>
              </a:rPr>
              <a:t>Q7B. </a:t>
            </a:r>
            <a:r>
              <a:rPr lang="en-GB" sz="600" dirty="0">
                <a:solidFill>
                  <a:schemeClr val="tx1"/>
                </a:solidFill>
              </a:rPr>
              <a:t>Experience </a:t>
            </a:r>
            <a:r>
              <a:rPr lang="en-GB" sz="600" dirty="0" smtClean="0">
                <a:solidFill>
                  <a:schemeClr val="tx1"/>
                </a:solidFill>
              </a:rPr>
              <a:t>in follow-up of patients with pacemakers:</a:t>
            </a:r>
          </a:p>
          <a:p>
            <a:endParaRPr lang="en-GB" sz="600" dirty="0">
              <a:solidFill>
                <a:schemeClr val="tx1"/>
              </a:solidFill>
            </a:endParaRPr>
          </a:p>
          <a:p>
            <a:pPr marL="171450" indent="-171450">
              <a:buFont typeface="Courier New" panose="02070309020205020404" pitchFamily="49" charset="0"/>
              <a:buChar char="o"/>
            </a:pPr>
            <a:r>
              <a:rPr lang="en-GB" sz="600" dirty="0" smtClean="0">
                <a:solidFill>
                  <a:schemeClr val="tx1"/>
                </a:solidFill>
              </a:rPr>
              <a:t>&lt;</a:t>
            </a:r>
            <a:r>
              <a:rPr lang="en-GB" sz="600" dirty="0">
                <a:solidFill>
                  <a:schemeClr val="tx1"/>
                </a:solidFill>
              </a:rPr>
              <a:t>6 </a:t>
            </a:r>
            <a:r>
              <a:rPr lang="en-GB" sz="600" dirty="0" smtClean="0">
                <a:solidFill>
                  <a:schemeClr val="tx1"/>
                </a:solidFill>
              </a:rPr>
              <a:t>months</a:t>
            </a:r>
          </a:p>
          <a:p>
            <a:pPr marL="171450" indent="-171450">
              <a:buFont typeface="Courier New" panose="02070309020205020404" pitchFamily="49" charset="0"/>
              <a:buChar char="o"/>
            </a:pPr>
            <a:endParaRPr lang="en-GB" sz="600" dirty="0">
              <a:solidFill>
                <a:schemeClr val="tx1"/>
              </a:solidFill>
            </a:endParaRPr>
          </a:p>
          <a:p>
            <a:pPr marL="171450" indent="-171450">
              <a:buFont typeface="Courier New" panose="02070309020205020404" pitchFamily="49" charset="0"/>
              <a:buChar char="o"/>
            </a:pPr>
            <a:r>
              <a:rPr lang="en-GB" sz="600" dirty="0">
                <a:solidFill>
                  <a:schemeClr val="tx1"/>
                </a:solidFill>
              </a:rPr>
              <a:t>≥6 months</a:t>
            </a:r>
          </a:p>
        </p:txBody>
      </p:sp>
      <p:sp>
        <p:nvSpPr>
          <p:cNvPr id="35" name="TextBox 34"/>
          <p:cNvSpPr txBox="1"/>
          <p:nvPr/>
        </p:nvSpPr>
        <p:spPr>
          <a:xfrm>
            <a:off x="3970774" y="2645770"/>
            <a:ext cx="641305" cy="276999"/>
          </a:xfrm>
          <a:prstGeom prst="rect">
            <a:avLst/>
          </a:prstGeom>
          <a:noFill/>
        </p:spPr>
        <p:txBody>
          <a:bodyPr wrap="square" rtlCol="0">
            <a:spAutoFit/>
          </a:bodyPr>
          <a:lstStyle/>
          <a:p>
            <a:r>
              <a:rPr lang="en-GB" sz="600" i="1" dirty="0" smtClean="0"/>
              <a:t>If ‘implantation’ in Q6</a:t>
            </a:r>
            <a:endParaRPr lang="en-GB" sz="600" i="1" baseline="30000" dirty="0"/>
          </a:p>
        </p:txBody>
      </p:sp>
      <p:cxnSp>
        <p:nvCxnSpPr>
          <p:cNvPr id="15" name="Straight Arrow Connector 14"/>
          <p:cNvCxnSpPr/>
          <p:nvPr/>
        </p:nvCxnSpPr>
        <p:spPr>
          <a:xfrm>
            <a:off x="348926" y="2488101"/>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04000" y="2481940"/>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69012" y="2488101"/>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24086" y="2481940"/>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001313" y="2488101"/>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856387" y="2481940"/>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30428" y="2645770"/>
            <a:ext cx="729867" cy="276999"/>
          </a:xfrm>
          <a:prstGeom prst="rect">
            <a:avLst/>
          </a:prstGeom>
          <a:noFill/>
        </p:spPr>
        <p:txBody>
          <a:bodyPr wrap="square" rtlCol="0">
            <a:spAutoFit/>
          </a:bodyPr>
          <a:lstStyle/>
          <a:p>
            <a:r>
              <a:rPr lang="en-GB" sz="600" i="1" dirty="0" smtClean="0"/>
              <a:t>If ‘follow-up</a:t>
            </a:r>
            <a:r>
              <a:rPr lang="en-GB" sz="600" i="1" dirty="0"/>
              <a:t>’ </a:t>
            </a:r>
            <a:r>
              <a:rPr lang="en-GB" sz="600" i="1" dirty="0" smtClean="0"/>
              <a:t>only </a:t>
            </a:r>
            <a:br>
              <a:rPr lang="en-GB" sz="600" i="1" dirty="0" smtClean="0"/>
            </a:br>
            <a:r>
              <a:rPr lang="en-GB" sz="600" i="1" dirty="0" smtClean="0"/>
              <a:t>in Q6</a:t>
            </a:r>
            <a:endParaRPr lang="en-GB" sz="600" i="1" baseline="30000" dirty="0"/>
          </a:p>
        </p:txBody>
      </p:sp>
      <p:sp>
        <p:nvSpPr>
          <p:cNvPr id="44" name="Rectangle 43"/>
          <p:cNvSpPr/>
          <p:nvPr/>
        </p:nvSpPr>
        <p:spPr>
          <a:xfrm>
            <a:off x="43542" y="6061436"/>
            <a:ext cx="1771224" cy="184666"/>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GB" sz="600" dirty="0" smtClean="0">
                <a:solidFill>
                  <a:schemeClr val="dk1"/>
                </a:solidFill>
              </a:rPr>
              <a:t>List </a:t>
            </a:r>
            <a:r>
              <a:rPr lang="en-GB" sz="600" dirty="0">
                <a:solidFill>
                  <a:schemeClr val="dk1"/>
                </a:solidFill>
              </a:rPr>
              <a:t>relevant CRT </a:t>
            </a:r>
            <a:r>
              <a:rPr lang="en-GB" sz="600" dirty="0" smtClean="0">
                <a:solidFill>
                  <a:schemeClr val="dk1"/>
                </a:solidFill>
              </a:rPr>
              <a:t>courses  </a:t>
            </a:r>
            <a:r>
              <a:rPr lang="en-GB" sz="600" dirty="0" smtClean="0"/>
              <a:t>– see slide 2</a:t>
            </a:r>
            <a:r>
              <a:rPr lang="en-GB" sz="600" dirty="0" smtClean="0">
                <a:solidFill>
                  <a:schemeClr val="dk1"/>
                </a:solidFill>
              </a:rPr>
              <a:t>*</a:t>
            </a:r>
            <a:endParaRPr lang="en-GB" sz="600" dirty="0">
              <a:solidFill>
                <a:schemeClr val="dk1"/>
              </a:solidFill>
            </a:endParaRPr>
          </a:p>
        </p:txBody>
      </p:sp>
      <p:sp>
        <p:nvSpPr>
          <p:cNvPr id="45" name="Rectangle 44"/>
          <p:cNvSpPr/>
          <p:nvPr/>
        </p:nvSpPr>
        <p:spPr>
          <a:xfrm>
            <a:off x="1875843" y="6061436"/>
            <a:ext cx="1759009" cy="184666"/>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GB" sz="600" dirty="0"/>
              <a:t>List relevant </a:t>
            </a:r>
            <a:r>
              <a:rPr lang="en-GB" sz="600" dirty="0" smtClean="0"/>
              <a:t>ICD courses  – </a:t>
            </a:r>
            <a:r>
              <a:rPr lang="en-GB" sz="600" dirty="0"/>
              <a:t>see slide </a:t>
            </a:r>
            <a:r>
              <a:rPr lang="en-GB" sz="600" dirty="0" smtClean="0"/>
              <a:t>3*</a:t>
            </a:r>
            <a:endParaRPr lang="en-GB" sz="600" dirty="0"/>
          </a:p>
        </p:txBody>
      </p:sp>
      <p:sp>
        <p:nvSpPr>
          <p:cNvPr id="46" name="Rectangle 45"/>
          <p:cNvSpPr/>
          <p:nvPr/>
        </p:nvSpPr>
        <p:spPr>
          <a:xfrm>
            <a:off x="3720359" y="6061436"/>
            <a:ext cx="1759009" cy="184666"/>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GB" sz="600" dirty="0"/>
              <a:t>List relevant </a:t>
            </a:r>
            <a:r>
              <a:rPr lang="en-GB" sz="600" dirty="0" smtClean="0"/>
              <a:t>pacemaker </a:t>
            </a:r>
            <a:r>
              <a:rPr lang="en-GB" sz="600" dirty="0"/>
              <a:t>courses – see </a:t>
            </a:r>
            <a:r>
              <a:rPr lang="en-GB" sz="600" dirty="0" smtClean="0"/>
              <a:t> slide 4*</a:t>
            </a:r>
            <a:endParaRPr lang="en-GB" sz="600" dirty="0"/>
          </a:p>
        </p:txBody>
      </p:sp>
      <p:cxnSp>
        <p:nvCxnSpPr>
          <p:cNvPr id="52" name="Elbow Connector 51"/>
          <p:cNvCxnSpPr/>
          <p:nvPr/>
        </p:nvCxnSpPr>
        <p:spPr>
          <a:xfrm rot="16200000" flipH="1">
            <a:off x="927249" y="5041386"/>
            <a:ext cx="3810" cy="916151"/>
          </a:xfrm>
          <a:prstGeom prst="bentConnector3">
            <a:avLst>
              <a:gd name="adj1" fmla="val 88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0417" y="5568040"/>
            <a:ext cx="793997" cy="276999"/>
          </a:xfrm>
          <a:prstGeom prst="rect">
            <a:avLst/>
          </a:prstGeom>
          <a:noFill/>
        </p:spPr>
        <p:txBody>
          <a:bodyPr wrap="square" rtlCol="0">
            <a:spAutoFit/>
          </a:bodyPr>
          <a:lstStyle/>
          <a:p>
            <a:r>
              <a:rPr lang="en-GB" sz="600" i="1" dirty="0" smtClean="0"/>
              <a:t>If both options selected in Q2</a:t>
            </a:r>
            <a:endParaRPr lang="en-GB" sz="600" i="1" dirty="0"/>
          </a:p>
        </p:txBody>
      </p:sp>
      <p:cxnSp>
        <p:nvCxnSpPr>
          <p:cNvPr id="65" name="Elbow Connector 64"/>
          <p:cNvCxnSpPr/>
          <p:nvPr/>
        </p:nvCxnSpPr>
        <p:spPr>
          <a:xfrm rot="16200000" flipH="1">
            <a:off x="2759550" y="5041386"/>
            <a:ext cx="3810" cy="916151"/>
          </a:xfrm>
          <a:prstGeom prst="bentConnector3">
            <a:avLst>
              <a:gd name="adj1" fmla="val 88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492718" y="5568040"/>
            <a:ext cx="793997" cy="276999"/>
          </a:xfrm>
          <a:prstGeom prst="rect">
            <a:avLst/>
          </a:prstGeom>
          <a:noFill/>
        </p:spPr>
        <p:txBody>
          <a:bodyPr wrap="square" rtlCol="0">
            <a:spAutoFit/>
          </a:bodyPr>
          <a:lstStyle/>
          <a:p>
            <a:r>
              <a:rPr lang="en-GB" sz="600" i="1" dirty="0"/>
              <a:t>If both options selected in </a:t>
            </a:r>
            <a:r>
              <a:rPr lang="en-GB" sz="600" i="1" dirty="0" smtClean="0"/>
              <a:t>Q4</a:t>
            </a:r>
            <a:endParaRPr lang="en-GB" sz="600" i="1" dirty="0"/>
          </a:p>
        </p:txBody>
      </p:sp>
      <p:cxnSp>
        <p:nvCxnSpPr>
          <p:cNvPr id="69" name="Elbow Connector 68"/>
          <p:cNvCxnSpPr/>
          <p:nvPr/>
        </p:nvCxnSpPr>
        <p:spPr>
          <a:xfrm rot="16200000" flipH="1">
            <a:off x="4591851" y="5041386"/>
            <a:ext cx="3810" cy="916151"/>
          </a:xfrm>
          <a:prstGeom prst="bentConnector3">
            <a:avLst>
              <a:gd name="adj1" fmla="val 88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325019" y="5568040"/>
            <a:ext cx="793997" cy="276999"/>
          </a:xfrm>
          <a:prstGeom prst="rect">
            <a:avLst/>
          </a:prstGeom>
          <a:noFill/>
        </p:spPr>
        <p:txBody>
          <a:bodyPr wrap="square" rtlCol="0">
            <a:spAutoFit/>
          </a:bodyPr>
          <a:lstStyle/>
          <a:p>
            <a:r>
              <a:rPr lang="en-GB" sz="600" i="1" dirty="0"/>
              <a:t>If both options selected in </a:t>
            </a:r>
            <a:r>
              <a:rPr lang="en-GB" sz="600" i="1" dirty="0" smtClean="0"/>
              <a:t>Q6</a:t>
            </a:r>
            <a:endParaRPr lang="en-GB" sz="600" i="1" dirty="0"/>
          </a:p>
        </p:txBody>
      </p:sp>
      <p:cxnSp>
        <p:nvCxnSpPr>
          <p:cNvPr id="61" name="Straight Arrow Connector 60"/>
          <p:cNvCxnSpPr/>
          <p:nvPr/>
        </p:nvCxnSpPr>
        <p:spPr>
          <a:xfrm>
            <a:off x="348926" y="5497557"/>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631537" y="5501784"/>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181227" y="5497555"/>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463838" y="5501783"/>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013528" y="5497556"/>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296139" y="5501783"/>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6200" y="6629400"/>
            <a:ext cx="9220200" cy="200055"/>
          </a:xfrm>
          <a:prstGeom prst="rect">
            <a:avLst/>
          </a:prstGeom>
          <a:noFill/>
        </p:spPr>
        <p:txBody>
          <a:bodyPr wrap="square" rtlCol="0">
            <a:spAutoFit/>
          </a:bodyPr>
          <a:lstStyle/>
          <a:p>
            <a:r>
              <a:rPr lang="en-GB" sz="700" dirty="0" smtClean="0"/>
              <a:t>*IMPORTANT: As the user may select CRT, ICD, pacemakers and/or atrial fibrillation in Q1, ALL relevant questions regarding clinical experience with EACH device will need to be asked BEFORE providing the list of course results </a:t>
            </a:r>
            <a:endParaRPr lang="en-GB" sz="700" dirty="0"/>
          </a:p>
        </p:txBody>
      </p:sp>
      <p:sp>
        <p:nvSpPr>
          <p:cNvPr id="124" name="Title 1"/>
          <p:cNvSpPr>
            <a:spLocks noGrp="1"/>
          </p:cNvSpPr>
          <p:nvPr>
            <p:ph type="title"/>
          </p:nvPr>
        </p:nvSpPr>
        <p:spPr>
          <a:xfrm>
            <a:off x="457200" y="-228600"/>
            <a:ext cx="8229600" cy="1143000"/>
          </a:xfrm>
        </p:spPr>
        <p:txBody>
          <a:bodyPr>
            <a:noAutofit/>
          </a:bodyPr>
          <a:lstStyle/>
          <a:p>
            <a:pPr algn="l"/>
            <a:r>
              <a:rPr lang="en-GB" sz="2400" dirty="0" smtClean="0"/>
              <a:t>Proposed algorithm for MAP application – CRDM section</a:t>
            </a:r>
            <a:endParaRPr lang="en-GB" sz="2400" dirty="0"/>
          </a:p>
        </p:txBody>
      </p:sp>
      <p:cxnSp>
        <p:nvCxnSpPr>
          <p:cNvPr id="59" name="Straight Arrow Connector 58"/>
          <p:cNvCxnSpPr/>
          <p:nvPr/>
        </p:nvCxnSpPr>
        <p:spPr>
          <a:xfrm>
            <a:off x="6342803" y="1382486"/>
            <a:ext cx="0" cy="5757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548806" y="1969702"/>
            <a:ext cx="1771224" cy="50292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rgbClr val="FF0000"/>
                </a:solidFill>
              </a:rPr>
              <a:t>Q8. </a:t>
            </a:r>
            <a:r>
              <a:rPr lang="en-GB" sz="600" dirty="0">
                <a:solidFill>
                  <a:srgbClr val="FF0000"/>
                </a:solidFill>
              </a:rPr>
              <a:t>With </a:t>
            </a:r>
            <a:r>
              <a:rPr lang="en-GB" sz="600" dirty="0" smtClean="0">
                <a:solidFill>
                  <a:srgbClr val="FF0000"/>
                </a:solidFill>
              </a:rPr>
              <a:t>ablation are </a:t>
            </a:r>
            <a:r>
              <a:rPr lang="en-GB" sz="600" dirty="0">
                <a:solidFill>
                  <a:srgbClr val="FF0000"/>
                </a:solidFill>
              </a:rPr>
              <a:t>you involved with</a:t>
            </a:r>
            <a:r>
              <a:rPr lang="en-GB" sz="600" dirty="0" smtClean="0">
                <a:solidFill>
                  <a:srgbClr val="FF0000"/>
                </a:solidFill>
              </a:rPr>
              <a:t>: </a:t>
            </a:r>
          </a:p>
          <a:p>
            <a:pPr marL="171450" indent="-171450">
              <a:buFont typeface="Courier New" panose="02070309020205020404" pitchFamily="49" charset="0"/>
              <a:buChar char="o"/>
            </a:pPr>
            <a:r>
              <a:rPr lang="en-GB" sz="600" dirty="0" smtClean="0">
                <a:solidFill>
                  <a:srgbClr val="FF0000"/>
                </a:solidFill>
              </a:rPr>
              <a:t>Atrial fibrillation</a:t>
            </a:r>
          </a:p>
          <a:p>
            <a:pPr marL="171450" indent="-171450">
              <a:buFont typeface="Courier New" panose="02070309020205020404" pitchFamily="49" charset="0"/>
              <a:buChar char="o"/>
            </a:pPr>
            <a:r>
              <a:rPr lang="en-GB" sz="600" dirty="0" smtClean="0">
                <a:solidFill>
                  <a:srgbClr val="FF0000"/>
                </a:solidFill>
              </a:rPr>
              <a:t>Other clinical conditions</a:t>
            </a:r>
            <a:endParaRPr lang="en-GB" sz="600" dirty="0">
              <a:solidFill>
                <a:srgbClr val="FF0000"/>
              </a:solidFill>
            </a:endParaRPr>
          </a:p>
        </p:txBody>
      </p:sp>
      <p:sp>
        <p:nvSpPr>
          <p:cNvPr id="63" name="TextBox 62"/>
          <p:cNvSpPr txBox="1"/>
          <p:nvPr/>
        </p:nvSpPr>
        <p:spPr>
          <a:xfrm>
            <a:off x="6306157" y="1482022"/>
            <a:ext cx="1099381" cy="276999"/>
          </a:xfrm>
          <a:prstGeom prst="rect">
            <a:avLst/>
          </a:prstGeom>
          <a:noFill/>
        </p:spPr>
        <p:txBody>
          <a:bodyPr wrap="square" rtlCol="0">
            <a:spAutoFit/>
          </a:bodyPr>
          <a:lstStyle/>
          <a:p>
            <a:r>
              <a:rPr lang="en-GB" sz="600" i="1" dirty="0" smtClean="0">
                <a:solidFill>
                  <a:srgbClr val="FF0000"/>
                </a:solidFill>
              </a:rPr>
              <a:t>If ‘ablation’ </a:t>
            </a:r>
            <a:br>
              <a:rPr lang="en-GB" sz="600" i="1" dirty="0" smtClean="0">
                <a:solidFill>
                  <a:srgbClr val="FF0000"/>
                </a:solidFill>
              </a:rPr>
            </a:br>
            <a:r>
              <a:rPr lang="en-GB" sz="600" i="1" dirty="0" smtClean="0">
                <a:solidFill>
                  <a:srgbClr val="FF0000"/>
                </a:solidFill>
              </a:rPr>
              <a:t>in Q1</a:t>
            </a:r>
            <a:endParaRPr lang="en-GB" sz="600" i="1" dirty="0">
              <a:solidFill>
                <a:srgbClr val="FF0000"/>
              </a:solidFill>
            </a:endParaRPr>
          </a:p>
        </p:txBody>
      </p:sp>
      <p:sp>
        <p:nvSpPr>
          <p:cNvPr id="64" name="Rectangle 63"/>
          <p:cNvSpPr/>
          <p:nvPr/>
        </p:nvSpPr>
        <p:spPr>
          <a:xfrm>
            <a:off x="5548806" y="3159056"/>
            <a:ext cx="855074" cy="2335531"/>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dirty="0" smtClean="0">
                <a:solidFill>
                  <a:srgbClr val="FF0000"/>
                </a:solidFill>
              </a:rPr>
              <a:t>Q9. Experience </a:t>
            </a:r>
            <a:r>
              <a:rPr lang="en-GB" sz="600" dirty="0">
                <a:solidFill>
                  <a:srgbClr val="FF0000"/>
                </a:solidFill>
              </a:rPr>
              <a:t>with </a:t>
            </a:r>
            <a:r>
              <a:rPr lang="en-GB" sz="600" dirty="0" smtClean="0">
                <a:solidFill>
                  <a:srgbClr val="FF0000"/>
                </a:solidFill>
              </a:rPr>
              <a:t>atrial fibrillation ablation:</a:t>
            </a:r>
          </a:p>
          <a:p>
            <a:endParaRPr lang="en-GB" sz="600" dirty="0">
              <a:solidFill>
                <a:srgbClr val="FF0000"/>
              </a:solidFill>
            </a:endParaRPr>
          </a:p>
          <a:p>
            <a:pPr marL="171450" indent="-171450">
              <a:buFont typeface="Courier New" panose="02070309020205020404" pitchFamily="49" charset="0"/>
              <a:buChar char="o"/>
            </a:pPr>
            <a:r>
              <a:rPr lang="en-GB" sz="600" dirty="0">
                <a:solidFill>
                  <a:srgbClr val="FF0000"/>
                </a:solidFill>
              </a:rPr>
              <a:t>No/limited experience, but want to learn more</a:t>
            </a:r>
          </a:p>
          <a:p>
            <a:pPr marL="171450" indent="-171450">
              <a:buFont typeface="Courier New" panose="02070309020205020404" pitchFamily="49" charset="0"/>
              <a:buChar char="o"/>
            </a:pPr>
            <a:endParaRPr lang="en-GB" sz="600" dirty="0" smtClean="0">
              <a:solidFill>
                <a:srgbClr val="FF0000"/>
              </a:solidFill>
            </a:endParaRPr>
          </a:p>
          <a:p>
            <a:pPr marL="171450" indent="-171450">
              <a:buFont typeface="Courier New" panose="02070309020205020404" pitchFamily="49" charset="0"/>
              <a:buChar char="o"/>
            </a:pPr>
            <a:r>
              <a:rPr lang="en-GB" sz="600" dirty="0" smtClean="0">
                <a:solidFill>
                  <a:srgbClr val="FF0000"/>
                </a:solidFill>
              </a:rPr>
              <a:t>&lt;</a:t>
            </a:r>
            <a:r>
              <a:rPr lang="en-GB" sz="600" dirty="0">
                <a:solidFill>
                  <a:srgbClr val="FF0000"/>
                </a:solidFill>
              </a:rPr>
              <a:t>6 </a:t>
            </a:r>
            <a:r>
              <a:rPr lang="en-GB" sz="600" dirty="0" smtClean="0">
                <a:solidFill>
                  <a:srgbClr val="FF0000"/>
                </a:solidFill>
              </a:rPr>
              <a:t>months</a:t>
            </a:r>
          </a:p>
          <a:p>
            <a:pPr marL="171450" indent="-171450">
              <a:buFont typeface="Courier New" panose="02070309020205020404" pitchFamily="49" charset="0"/>
              <a:buChar char="o"/>
            </a:pPr>
            <a:endParaRPr lang="en-GB" sz="600" dirty="0">
              <a:solidFill>
                <a:srgbClr val="FF0000"/>
              </a:solidFill>
            </a:endParaRPr>
          </a:p>
          <a:p>
            <a:pPr marL="171450" indent="-171450">
              <a:buFont typeface="Courier New" panose="02070309020205020404" pitchFamily="49" charset="0"/>
              <a:buChar char="o"/>
            </a:pPr>
            <a:r>
              <a:rPr lang="en-GB" sz="600" dirty="0">
                <a:solidFill>
                  <a:srgbClr val="FF0000"/>
                </a:solidFill>
              </a:rPr>
              <a:t>≥6 months</a:t>
            </a:r>
          </a:p>
        </p:txBody>
      </p:sp>
      <p:sp>
        <p:nvSpPr>
          <p:cNvPr id="73" name="Rectangle 72"/>
          <p:cNvSpPr/>
          <p:nvPr/>
        </p:nvSpPr>
        <p:spPr>
          <a:xfrm>
            <a:off x="6464956" y="3162866"/>
            <a:ext cx="855074" cy="2335531"/>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rgbClr val="FF0000"/>
                </a:solidFill>
              </a:rPr>
              <a:t>NO COURSES ARE AVAILABLE</a:t>
            </a:r>
            <a:endParaRPr lang="en-GB" sz="600" b="1" dirty="0">
              <a:solidFill>
                <a:srgbClr val="FF0000"/>
              </a:solidFill>
            </a:endParaRPr>
          </a:p>
        </p:txBody>
      </p:sp>
      <p:sp>
        <p:nvSpPr>
          <p:cNvPr id="74" name="TextBox 73"/>
          <p:cNvSpPr txBox="1"/>
          <p:nvPr/>
        </p:nvSpPr>
        <p:spPr>
          <a:xfrm>
            <a:off x="5823651" y="2636452"/>
            <a:ext cx="641305" cy="369332"/>
          </a:xfrm>
          <a:prstGeom prst="rect">
            <a:avLst/>
          </a:prstGeom>
          <a:noFill/>
        </p:spPr>
        <p:txBody>
          <a:bodyPr wrap="square" rtlCol="0">
            <a:spAutoFit/>
          </a:bodyPr>
          <a:lstStyle/>
          <a:p>
            <a:r>
              <a:rPr lang="en-GB" sz="600" i="1" dirty="0" smtClean="0">
                <a:solidFill>
                  <a:srgbClr val="FF0000"/>
                </a:solidFill>
              </a:rPr>
              <a:t>If ‘atrial fibrillation’ in Q8</a:t>
            </a:r>
            <a:endParaRPr lang="en-GB" sz="600" i="1" baseline="30000" dirty="0">
              <a:solidFill>
                <a:srgbClr val="FF0000"/>
              </a:solidFill>
            </a:endParaRPr>
          </a:p>
        </p:txBody>
      </p:sp>
      <p:sp>
        <p:nvSpPr>
          <p:cNvPr id="75" name="TextBox 74"/>
          <p:cNvSpPr txBox="1"/>
          <p:nvPr/>
        </p:nvSpPr>
        <p:spPr>
          <a:xfrm>
            <a:off x="6683305" y="2636452"/>
            <a:ext cx="729867" cy="276999"/>
          </a:xfrm>
          <a:prstGeom prst="rect">
            <a:avLst/>
          </a:prstGeom>
          <a:noFill/>
        </p:spPr>
        <p:txBody>
          <a:bodyPr wrap="square" rtlCol="0">
            <a:spAutoFit/>
          </a:bodyPr>
          <a:lstStyle/>
          <a:p>
            <a:r>
              <a:rPr lang="en-GB" sz="600" i="1" dirty="0" smtClean="0">
                <a:solidFill>
                  <a:srgbClr val="FF0000"/>
                </a:solidFill>
              </a:rPr>
              <a:t>If ‘other’ </a:t>
            </a:r>
            <a:br>
              <a:rPr lang="en-GB" sz="600" i="1" dirty="0" smtClean="0">
                <a:solidFill>
                  <a:srgbClr val="FF0000"/>
                </a:solidFill>
              </a:rPr>
            </a:br>
            <a:r>
              <a:rPr lang="en-GB" sz="600" i="1" dirty="0" smtClean="0">
                <a:solidFill>
                  <a:srgbClr val="FF0000"/>
                </a:solidFill>
              </a:rPr>
              <a:t>in Q8</a:t>
            </a:r>
            <a:endParaRPr lang="en-GB" sz="600" i="1" baseline="30000" dirty="0">
              <a:solidFill>
                <a:srgbClr val="FF0000"/>
              </a:solidFill>
            </a:endParaRPr>
          </a:p>
        </p:txBody>
      </p:sp>
      <p:sp>
        <p:nvSpPr>
          <p:cNvPr id="76" name="Rectangle 75"/>
          <p:cNvSpPr/>
          <p:nvPr/>
        </p:nvSpPr>
        <p:spPr>
          <a:xfrm>
            <a:off x="5573236" y="6064818"/>
            <a:ext cx="1759009" cy="18466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GB" sz="600" dirty="0">
                <a:solidFill>
                  <a:srgbClr val="FF0000"/>
                </a:solidFill>
              </a:rPr>
              <a:t>List relevant </a:t>
            </a:r>
            <a:r>
              <a:rPr lang="en-GB" sz="600" dirty="0" smtClean="0">
                <a:solidFill>
                  <a:srgbClr val="FF0000"/>
                </a:solidFill>
              </a:rPr>
              <a:t>AF </a:t>
            </a:r>
            <a:r>
              <a:rPr lang="en-GB" sz="600" dirty="0">
                <a:solidFill>
                  <a:srgbClr val="FF0000"/>
                </a:solidFill>
              </a:rPr>
              <a:t>courses – see </a:t>
            </a:r>
            <a:r>
              <a:rPr lang="en-GB" sz="600" dirty="0" smtClean="0">
                <a:solidFill>
                  <a:srgbClr val="FF0000"/>
                </a:solidFill>
              </a:rPr>
              <a:t> slide 5*</a:t>
            </a:r>
            <a:endParaRPr lang="en-GB" sz="600" dirty="0">
              <a:solidFill>
                <a:srgbClr val="FF0000"/>
              </a:solidFill>
            </a:endParaRPr>
          </a:p>
        </p:txBody>
      </p:sp>
      <p:cxnSp>
        <p:nvCxnSpPr>
          <p:cNvPr id="79" name="Straight Arrow Connector 78"/>
          <p:cNvCxnSpPr/>
          <p:nvPr/>
        </p:nvCxnSpPr>
        <p:spPr>
          <a:xfrm>
            <a:off x="5872298" y="2483296"/>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727372" y="2484755"/>
            <a:ext cx="0" cy="677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889172" y="5505450"/>
            <a:ext cx="0" cy="551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794172" y="1394506"/>
            <a:ext cx="0" cy="46703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556172" y="1393372"/>
            <a:ext cx="0" cy="46703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 y="-119744"/>
            <a:ext cx="5195361" cy="307777"/>
          </a:xfrm>
          <a:prstGeom prst="rect">
            <a:avLst/>
          </a:prstGeom>
          <a:solidFill>
            <a:srgbClr val="FFFF00"/>
          </a:solidFill>
        </p:spPr>
        <p:txBody>
          <a:bodyPr wrap="square" rtlCol="0">
            <a:spAutoFit/>
          </a:bodyPr>
          <a:lstStyle/>
          <a:p>
            <a:r>
              <a:rPr lang="en-GB" sz="1400" dirty="0" smtClean="0"/>
              <a:t>UPDATED SLIDE: Ablation incorporated. Please see </a:t>
            </a:r>
            <a:r>
              <a:rPr lang="en-GB" sz="1400" dirty="0" smtClean="0">
                <a:solidFill>
                  <a:srgbClr val="FF0000"/>
                </a:solidFill>
              </a:rPr>
              <a:t>red</a:t>
            </a:r>
            <a:r>
              <a:rPr lang="en-GB" sz="1400" dirty="0" smtClean="0"/>
              <a:t> copy.</a:t>
            </a:r>
            <a:endParaRPr lang="en-GB" sz="1400" dirty="0"/>
          </a:p>
        </p:txBody>
      </p:sp>
    </p:spTree>
    <p:extLst>
      <p:ext uri="{BB962C8B-B14F-4D97-AF65-F5344CB8AC3E}">
        <p14:creationId xmlns:p14="http://schemas.microsoft.com/office/powerpoint/2010/main" val="178558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400" dirty="0" smtClean="0"/>
              <a:t>Algorithm tags for course recommendations – CRT</a:t>
            </a:r>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2584395079"/>
              </p:ext>
            </p:extLst>
          </p:nvPr>
        </p:nvGraphicFramePr>
        <p:xfrm>
          <a:off x="533400" y="1219200"/>
          <a:ext cx="8001000" cy="5349240"/>
        </p:xfrm>
        <a:graphic>
          <a:graphicData uri="http://schemas.openxmlformats.org/drawingml/2006/table">
            <a:tbl>
              <a:tblPr firstRow="1" bandRow="1">
                <a:tableStyleId>{F5AB1C69-6EDB-4FF4-983F-18BD219EF322}</a:tableStyleId>
              </a:tblPr>
              <a:tblGrid>
                <a:gridCol w="3429000"/>
                <a:gridCol w="4572000"/>
              </a:tblGrid>
              <a:tr h="304705">
                <a:tc>
                  <a:txBody>
                    <a:bodyPr/>
                    <a:lstStyle/>
                    <a:p>
                      <a:r>
                        <a:rPr lang="en-GB" sz="1200" dirty="0" smtClean="0"/>
                        <a:t>Course</a:t>
                      </a:r>
                      <a:endParaRPr lang="en-GB" sz="1200" dirty="0"/>
                    </a:p>
                  </a:txBody>
                  <a:tcPr/>
                </a:tc>
                <a:tc>
                  <a:txBody>
                    <a:bodyPr/>
                    <a:lstStyle/>
                    <a:p>
                      <a:r>
                        <a:rPr lang="en-GB" sz="1200" dirty="0" smtClean="0"/>
                        <a:t>Tag</a:t>
                      </a:r>
                      <a:endParaRPr lang="en-GB" sz="1200" dirty="0"/>
                    </a:p>
                  </a:txBody>
                  <a:tcPr/>
                </a:tc>
              </a:tr>
              <a:tr h="698283">
                <a:tc>
                  <a:txBody>
                    <a:bodyPr/>
                    <a:lstStyle/>
                    <a:p>
                      <a:r>
                        <a:rPr lang="en-GB" sz="1200" dirty="0" smtClean="0"/>
                        <a:t>CRT follow-up clinic</a:t>
                      </a:r>
                      <a:endParaRPr lang="en-GB" sz="1200" dirty="0"/>
                    </a:p>
                  </a:txBody>
                  <a:tcPr/>
                </a:tc>
                <a:tc>
                  <a:txBody>
                    <a:bodyPr/>
                    <a:lstStyle/>
                    <a:p>
                      <a:r>
                        <a:rPr lang="en-GB" sz="1200" dirty="0" smtClean="0"/>
                        <a:t>Q1: CRT</a:t>
                      </a:r>
                    </a:p>
                    <a:p>
                      <a:r>
                        <a:rPr lang="en-GB" sz="1200" dirty="0" smtClean="0"/>
                        <a:t>Q2: Patient follow-up</a:t>
                      </a:r>
                    </a:p>
                    <a:p>
                      <a:r>
                        <a:rPr lang="en-GB" sz="1200" dirty="0" smtClean="0"/>
                        <a:t>Q3B:  ≥6 months</a:t>
                      </a:r>
                      <a:endParaRPr lang="en-GB" sz="1200" dirty="0"/>
                    </a:p>
                  </a:txBody>
                  <a:tcPr/>
                </a:tc>
              </a:tr>
              <a:tr h="825812">
                <a:tc>
                  <a:txBody>
                    <a:bodyPr/>
                    <a:lstStyle/>
                    <a:p>
                      <a:r>
                        <a:rPr lang="en-GB" sz="1200" dirty="0" smtClean="0"/>
                        <a:t>Virtual CRT Hospital</a:t>
                      </a:r>
                      <a:endParaRPr lang="en-GB" sz="1200" dirty="0"/>
                    </a:p>
                  </a:txBody>
                  <a:tcPr/>
                </a:tc>
                <a:tc>
                  <a:txBody>
                    <a:bodyPr/>
                    <a:lstStyle/>
                    <a:p>
                      <a:r>
                        <a:rPr lang="en-GB" sz="1200" dirty="0" smtClean="0"/>
                        <a:t>Q1: CRT</a:t>
                      </a:r>
                    </a:p>
                    <a:p>
                      <a:r>
                        <a:rPr lang="en-GB" sz="1200" dirty="0" smtClean="0"/>
                        <a:t>Q2: Implantation</a:t>
                      </a:r>
                    </a:p>
                    <a:p>
                      <a:r>
                        <a:rPr lang="en-GB" sz="1200" dirty="0" smtClean="0"/>
                        <a:t>Q3A: Limited in CRT BUT significant experience in pacemaker and ICD implants (at least 100 implants as first operator)</a:t>
                      </a:r>
                      <a:endParaRPr lang="en-GB" sz="1200" dirty="0"/>
                    </a:p>
                  </a:txBody>
                  <a:tcPr/>
                </a:tc>
              </a:tr>
              <a:tr h="685800">
                <a:tc>
                  <a:txBody>
                    <a:bodyPr/>
                    <a:lstStyle/>
                    <a:p>
                      <a:r>
                        <a:rPr lang="en-GB" sz="1200" dirty="0" smtClean="0"/>
                        <a:t>Implant Skills Builder Part II - Module 8: Experts in CRT - Challenging Cases</a:t>
                      </a:r>
                      <a:endParaRPr lang="en-GB" sz="1200" dirty="0"/>
                    </a:p>
                  </a:txBody>
                  <a:tcPr/>
                </a:tc>
                <a:tc>
                  <a:txBody>
                    <a:bodyPr/>
                    <a:lstStyle/>
                    <a:p>
                      <a:r>
                        <a:rPr lang="en-GB" sz="1200" dirty="0" smtClean="0"/>
                        <a:t>Q1: CRT</a:t>
                      </a:r>
                    </a:p>
                    <a:p>
                      <a:r>
                        <a:rPr lang="en-GB" sz="1200" dirty="0" smtClean="0"/>
                        <a:t>Q2: Implantation</a:t>
                      </a:r>
                    </a:p>
                    <a:p>
                      <a:r>
                        <a:rPr lang="en-GB" sz="1200" dirty="0" smtClean="0"/>
                        <a:t>Q3A: Previous experience with CRT implantation (at least 10 implants)</a:t>
                      </a:r>
                      <a:endParaRPr lang="en-GB" sz="1200" dirty="0"/>
                    </a:p>
                  </a:txBody>
                  <a:tcPr/>
                </a:tc>
              </a:tr>
              <a:tr h="698283">
                <a:tc>
                  <a:txBody>
                    <a:bodyPr/>
                    <a:lstStyle/>
                    <a:p>
                      <a:r>
                        <a:rPr lang="en-GB" sz="1200" dirty="0" smtClean="0"/>
                        <a:t>Live Implants With Experts</a:t>
                      </a:r>
                      <a:endParaRPr lang="en-GB" sz="1200" dirty="0"/>
                    </a:p>
                  </a:txBody>
                  <a:tcPr/>
                </a:tc>
                <a:tc>
                  <a:txBody>
                    <a:bodyPr/>
                    <a:lstStyle/>
                    <a:p>
                      <a:r>
                        <a:rPr lang="en-GB" sz="1200" dirty="0" smtClean="0"/>
                        <a:t>Q1: CRT </a:t>
                      </a:r>
                    </a:p>
                    <a:p>
                      <a:r>
                        <a:rPr lang="en-GB" sz="1200" dirty="0" smtClean="0"/>
                        <a:t>Q2: Implantation</a:t>
                      </a:r>
                    </a:p>
                    <a:p>
                      <a:r>
                        <a:rPr lang="en-GB" sz="1200" dirty="0" smtClean="0"/>
                        <a:t>Q3A: no/limited</a:t>
                      </a:r>
                      <a:endParaRPr lang="en-GB" sz="1200" i="1" dirty="0" smtClean="0"/>
                    </a:p>
                  </a:txBody>
                  <a:tcPr/>
                </a:tc>
              </a:tr>
              <a:tr h="673317">
                <a:tc>
                  <a:txBody>
                    <a:bodyPr/>
                    <a:lstStyle/>
                    <a:p>
                      <a:r>
                        <a:rPr lang="en-GB" sz="1200" dirty="0" smtClean="0"/>
                        <a:t>The Simulated Implant</a:t>
                      </a:r>
                      <a:endParaRPr lang="en-GB" sz="1200" dirty="0"/>
                    </a:p>
                  </a:txBody>
                  <a:tcPr/>
                </a:tc>
                <a:tc>
                  <a:txBody>
                    <a:bodyPr/>
                    <a:lstStyle/>
                    <a:p>
                      <a:r>
                        <a:rPr lang="en-GB" sz="1200" dirty="0" smtClean="0"/>
                        <a:t>Q1: CRT </a:t>
                      </a:r>
                    </a:p>
                    <a:p>
                      <a:r>
                        <a:rPr lang="en-GB" sz="1200" dirty="0" smtClean="0"/>
                        <a:t>Q2: Implantation</a:t>
                      </a:r>
                    </a:p>
                    <a:p>
                      <a:r>
                        <a:rPr lang="en-GB" sz="1200" dirty="0" smtClean="0"/>
                        <a:t>Q3A: no/limited</a:t>
                      </a:r>
                    </a:p>
                  </a:txBody>
                  <a:tcPr/>
                </a:tc>
              </a:tr>
              <a:tr h="597085">
                <a:tc>
                  <a:txBody>
                    <a:bodyPr/>
                    <a:lstStyle/>
                    <a:p>
                      <a:r>
                        <a:rPr lang="en-GB" sz="1200" dirty="0" smtClean="0">
                          <a:solidFill>
                            <a:srgbClr val="FF0000"/>
                          </a:solidFill>
                        </a:rPr>
                        <a:t>Challenges in CRT Follow-Up Masters</a:t>
                      </a:r>
                      <a:endParaRPr lang="en-GB" sz="1200" dirty="0">
                        <a:solidFill>
                          <a:srgbClr val="FF0000"/>
                        </a:solidFill>
                      </a:endParaRPr>
                    </a:p>
                  </a:txBody>
                  <a:tcPr/>
                </a:tc>
                <a:tc>
                  <a:txBody>
                    <a:bodyPr/>
                    <a:lstStyle/>
                    <a:p>
                      <a:r>
                        <a:rPr lang="en-GB" sz="1200" dirty="0" smtClean="0">
                          <a:solidFill>
                            <a:srgbClr val="FF0000"/>
                          </a:solidFill>
                        </a:rPr>
                        <a:t>Q1: CRT</a:t>
                      </a:r>
                    </a:p>
                    <a:p>
                      <a:r>
                        <a:rPr lang="en-GB" sz="1200" dirty="0" smtClean="0">
                          <a:solidFill>
                            <a:srgbClr val="FF0000"/>
                          </a:solidFill>
                        </a:rPr>
                        <a:t>Q2: Patient follow-up</a:t>
                      </a:r>
                    </a:p>
                    <a:p>
                      <a:r>
                        <a:rPr lang="en-GB" sz="1200" dirty="0" smtClean="0">
                          <a:solidFill>
                            <a:srgbClr val="FF0000"/>
                          </a:solidFill>
                        </a:rPr>
                        <a:t>Q3A: TBC</a:t>
                      </a:r>
                    </a:p>
                  </a:txBody>
                  <a:tcPr/>
                </a:tc>
              </a:tr>
              <a:tr h="698283">
                <a:tc>
                  <a:txBody>
                    <a:bodyPr/>
                    <a:lstStyle/>
                    <a:p>
                      <a:r>
                        <a:rPr lang="en-GB" sz="1200" dirty="0" smtClean="0">
                          <a:solidFill>
                            <a:srgbClr val="FF0000"/>
                          </a:solidFill>
                        </a:rPr>
                        <a:t>Principles and Practice of CRT</a:t>
                      </a:r>
                      <a:endParaRPr lang="en-GB" sz="1200" dirty="0">
                        <a:solidFill>
                          <a:srgbClr val="FF0000"/>
                        </a:solidFill>
                      </a:endParaRPr>
                    </a:p>
                  </a:txBody>
                  <a:tcPr/>
                </a:tc>
                <a:tc>
                  <a:txBody>
                    <a:bodyPr/>
                    <a:lstStyle/>
                    <a:p>
                      <a:r>
                        <a:rPr lang="en-GB" sz="1200" dirty="0" smtClean="0">
                          <a:solidFill>
                            <a:srgbClr val="FF0000"/>
                          </a:solidFill>
                        </a:rPr>
                        <a:t>Q1: CRT</a:t>
                      </a:r>
                    </a:p>
                    <a:p>
                      <a:r>
                        <a:rPr lang="en-GB" sz="1200" dirty="0" smtClean="0">
                          <a:solidFill>
                            <a:srgbClr val="FF0000"/>
                          </a:solidFill>
                        </a:rPr>
                        <a:t>Q2: TBC</a:t>
                      </a:r>
                    </a:p>
                    <a:p>
                      <a:r>
                        <a:rPr lang="en-GB" sz="1200" dirty="0" smtClean="0">
                          <a:solidFill>
                            <a:srgbClr val="FF0000"/>
                          </a:solidFill>
                        </a:rPr>
                        <a:t>Q3A: TBC</a:t>
                      </a:r>
                    </a:p>
                    <a:p>
                      <a:r>
                        <a:rPr lang="en-GB" sz="1200" dirty="0" smtClean="0">
                          <a:solidFill>
                            <a:srgbClr val="FF0000"/>
                          </a:solidFill>
                        </a:rPr>
                        <a:t>Q3B: TBC</a:t>
                      </a:r>
                    </a:p>
                  </a:txBody>
                  <a:tcPr/>
                </a:tc>
              </a:tr>
            </a:tbl>
          </a:graphicData>
        </a:graphic>
      </p:graphicFrame>
      <p:sp>
        <p:nvSpPr>
          <p:cNvPr id="5" name="TextBox 4"/>
          <p:cNvSpPr txBox="1"/>
          <p:nvPr/>
        </p:nvSpPr>
        <p:spPr>
          <a:xfrm>
            <a:off x="0" y="10886"/>
            <a:ext cx="9144000" cy="646331"/>
          </a:xfrm>
          <a:prstGeom prst="rect">
            <a:avLst/>
          </a:prstGeom>
          <a:solidFill>
            <a:srgbClr val="FFFF00"/>
          </a:solidFill>
        </p:spPr>
        <p:txBody>
          <a:bodyPr wrap="square" rtlCol="0">
            <a:spAutoFit/>
          </a:bodyPr>
          <a:lstStyle/>
          <a:p>
            <a:r>
              <a:rPr lang="en-GB" sz="1200" b="1" dirty="0" smtClean="0"/>
              <a:t>UPDATED SLIDE</a:t>
            </a:r>
          </a:p>
          <a:p>
            <a:r>
              <a:rPr lang="en-GB" sz="1200" b="1" dirty="0" smtClean="0"/>
              <a:t>Note to Lindsey: </a:t>
            </a:r>
            <a:r>
              <a:rPr lang="en-GB" sz="1200" dirty="0" smtClean="0"/>
              <a:t>We require full course information on ‘Challenges in CRT Follow-Up Masters’  and ‘Principles and Practice of CRT’ in order to finalize the place of these courses in the algorithm</a:t>
            </a:r>
            <a:r>
              <a:rPr lang="en-GB" sz="1200" dirty="0"/>
              <a:t>. Please see </a:t>
            </a:r>
            <a:r>
              <a:rPr lang="en-GB" sz="1200" dirty="0">
                <a:solidFill>
                  <a:srgbClr val="FF0000"/>
                </a:solidFill>
              </a:rPr>
              <a:t>red </a:t>
            </a:r>
            <a:r>
              <a:rPr lang="en-GB" sz="1200" dirty="0"/>
              <a:t>copy.</a:t>
            </a:r>
          </a:p>
        </p:txBody>
      </p:sp>
    </p:spTree>
    <p:extLst>
      <p:ext uri="{BB962C8B-B14F-4D97-AF65-F5344CB8AC3E}">
        <p14:creationId xmlns:p14="http://schemas.microsoft.com/office/powerpoint/2010/main" val="254456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400" dirty="0" smtClean="0"/>
              <a:t>Algorithm tags for course recommendations – ICD</a:t>
            </a:r>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307639007"/>
              </p:ext>
            </p:extLst>
          </p:nvPr>
        </p:nvGraphicFramePr>
        <p:xfrm>
          <a:off x="533400" y="1219200"/>
          <a:ext cx="8001000" cy="4826000"/>
        </p:xfrm>
        <a:graphic>
          <a:graphicData uri="http://schemas.openxmlformats.org/drawingml/2006/table">
            <a:tbl>
              <a:tblPr firstRow="1" bandRow="1">
                <a:tableStyleId>{5C22544A-7EE6-4342-B048-85BDC9FD1C3A}</a:tableStyleId>
              </a:tblPr>
              <a:tblGrid>
                <a:gridCol w="4000500"/>
                <a:gridCol w="4000500"/>
              </a:tblGrid>
              <a:tr h="370840">
                <a:tc>
                  <a:txBody>
                    <a:bodyPr/>
                    <a:lstStyle/>
                    <a:p>
                      <a:r>
                        <a:rPr lang="en-GB" sz="1400" dirty="0" smtClean="0"/>
                        <a:t>Course</a:t>
                      </a:r>
                      <a:endParaRPr lang="en-GB" sz="1400" dirty="0"/>
                    </a:p>
                  </a:txBody>
                  <a:tcPr/>
                </a:tc>
                <a:tc>
                  <a:txBody>
                    <a:bodyPr/>
                    <a:lstStyle/>
                    <a:p>
                      <a:r>
                        <a:rPr lang="en-GB" sz="1400" dirty="0" smtClean="0"/>
                        <a:t>Tag</a:t>
                      </a:r>
                      <a:endParaRPr lang="en-GB" sz="1400" dirty="0"/>
                    </a:p>
                  </a:txBody>
                  <a:tcPr/>
                </a:tc>
              </a:tr>
              <a:tr h="370840">
                <a:tc>
                  <a:txBody>
                    <a:bodyPr/>
                    <a:lstStyle/>
                    <a:p>
                      <a:r>
                        <a:rPr lang="en-GB" sz="1400" dirty="0" smtClean="0"/>
                        <a:t>ICD Principles In Clinical Practice</a:t>
                      </a:r>
                      <a:endParaRPr lang="en-GB" sz="1400" dirty="0"/>
                    </a:p>
                  </a:txBody>
                  <a:tcPr/>
                </a:tc>
                <a:tc>
                  <a:txBody>
                    <a:bodyPr/>
                    <a:lstStyle/>
                    <a:p>
                      <a:r>
                        <a:rPr lang="en-GB" sz="1400" dirty="0" smtClean="0"/>
                        <a:t>Q1: ICD</a:t>
                      </a:r>
                    </a:p>
                    <a:p>
                      <a:r>
                        <a:rPr lang="en-GB" sz="1400" dirty="0" smtClean="0"/>
                        <a:t>Q4: Patient follow-up OR implantation</a:t>
                      </a:r>
                    </a:p>
                    <a:p>
                      <a:r>
                        <a:rPr lang="en-GB" sz="1400" dirty="0" smtClean="0"/>
                        <a:t>Q5A OR B:  &lt;6 months OR ≥6 months*</a:t>
                      </a:r>
                      <a:endParaRPr lang="en-GB" sz="1400" dirty="0"/>
                    </a:p>
                  </a:txBody>
                  <a:tcPr/>
                </a:tc>
              </a:tr>
              <a:tr h="370840">
                <a:tc>
                  <a:txBody>
                    <a:bodyPr/>
                    <a:lstStyle/>
                    <a:p>
                      <a:r>
                        <a:rPr lang="en-GB" sz="1400" dirty="0" smtClean="0"/>
                        <a:t>Overcoming Challenges In ICD Follow-up</a:t>
                      </a:r>
                      <a:endParaRPr lang="en-GB" sz="1400" dirty="0"/>
                    </a:p>
                  </a:txBody>
                  <a:tcPr/>
                </a:tc>
                <a:tc>
                  <a:txBody>
                    <a:bodyPr/>
                    <a:lstStyle/>
                    <a:p>
                      <a:r>
                        <a:rPr lang="en-GB" sz="1400" dirty="0" smtClean="0"/>
                        <a:t>Q1: ICD</a:t>
                      </a:r>
                    </a:p>
                    <a:p>
                      <a:r>
                        <a:rPr lang="en-GB" sz="1400" dirty="0" smtClean="0"/>
                        <a:t>Q4: Patient follow-up</a:t>
                      </a:r>
                    </a:p>
                    <a:p>
                      <a:r>
                        <a:rPr lang="en-GB" sz="1400" dirty="0" smtClean="0"/>
                        <a:t>Q5B: ≥6 months</a:t>
                      </a:r>
                      <a:endParaRPr lang="en-GB" sz="1400" dirty="0"/>
                    </a:p>
                  </a:txBody>
                  <a:tcPr/>
                </a:tc>
              </a:tr>
              <a:tr h="370840">
                <a:tc>
                  <a:txBody>
                    <a:bodyPr/>
                    <a:lstStyle/>
                    <a:p>
                      <a:r>
                        <a:rPr lang="en-GB" sz="1400" dirty="0" smtClean="0"/>
                        <a:t>Leads Extraction: A Step by Step Training Program</a:t>
                      </a:r>
                      <a:endParaRPr lang="en-GB" sz="1400" dirty="0"/>
                    </a:p>
                  </a:txBody>
                  <a:tcPr/>
                </a:tc>
                <a:tc>
                  <a:txBody>
                    <a:bodyPr/>
                    <a:lstStyle/>
                    <a:p>
                      <a:r>
                        <a:rPr lang="en-GB" sz="1400" dirty="0" smtClean="0"/>
                        <a:t>Q1: ICD†</a:t>
                      </a:r>
                      <a:endParaRPr lang="en-GB" sz="1400" dirty="0"/>
                    </a:p>
                  </a:txBody>
                  <a:tcPr/>
                </a:tc>
              </a:tr>
              <a:tr h="370840">
                <a:tc>
                  <a:txBody>
                    <a:bodyPr/>
                    <a:lstStyle/>
                    <a:p>
                      <a:r>
                        <a:rPr lang="en-GB" sz="1400" dirty="0" smtClean="0"/>
                        <a:t>Live Implants With Experts</a:t>
                      </a:r>
                      <a:endParaRPr lang="en-GB" sz="1400" dirty="0"/>
                    </a:p>
                  </a:txBody>
                  <a:tcPr/>
                </a:tc>
                <a:tc>
                  <a:txBody>
                    <a:bodyPr/>
                    <a:lstStyle/>
                    <a:p>
                      <a:r>
                        <a:rPr lang="en-GB" sz="1400" dirty="0" smtClean="0"/>
                        <a:t>Q1: ICD</a:t>
                      </a:r>
                    </a:p>
                    <a:p>
                      <a:r>
                        <a:rPr lang="en-GB" sz="1400" dirty="0" smtClean="0"/>
                        <a:t>Q4: Implantation</a:t>
                      </a:r>
                    </a:p>
                    <a:p>
                      <a:r>
                        <a:rPr lang="en-GB" sz="1400" dirty="0" smtClean="0"/>
                        <a:t>Q5A: no/limited</a:t>
                      </a:r>
                    </a:p>
                  </a:txBody>
                  <a:tcPr/>
                </a:tc>
              </a:tr>
              <a:tr h="370840">
                <a:tc>
                  <a:txBody>
                    <a:bodyPr/>
                    <a:lstStyle/>
                    <a:p>
                      <a:r>
                        <a:rPr lang="en-GB" sz="1400" dirty="0" smtClean="0"/>
                        <a:t>The Simulated Implant</a:t>
                      </a:r>
                      <a:endParaRPr lang="en-GB" sz="1400" dirty="0"/>
                    </a:p>
                  </a:txBody>
                  <a:tcPr/>
                </a:tc>
                <a:tc>
                  <a:txBody>
                    <a:bodyPr/>
                    <a:lstStyle/>
                    <a:p>
                      <a:r>
                        <a:rPr lang="en-GB" sz="1400" dirty="0" smtClean="0"/>
                        <a:t>Q1:</a:t>
                      </a:r>
                      <a:r>
                        <a:rPr lang="en-GB" sz="1400" baseline="0" dirty="0" smtClean="0"/>
                        <a:t> </a:t>
                      </a:r>
                      <a:r>
                        <a:rPr lang="en-GB" sz="1400" dirty="0" smtClean="0"/>
                        <a:t>ICD</a:t>
                      </a:r>
                    </a:p>
                    <a:p>
                      <a:r>
                        <a:rPr lang="en-GB" sz="1400" i="1" dirty="0" smtClean="0"/>
                        <a:t>PLUS</a:t>
                      </a:r>
                    </a:p>
                    <a:p>
                      <a:r>
                        <a:rPr lang="en-GB" sz="1400" dirty="0" smtClean="0"/>
                        <a:t>Q4: Implantation</a:t>
                      </a:r>
                    </a:p>
                    <a:p>
                      <a:r>
                        <a:rPr lang="en-GB" sz="1400" dirty="0" smtClean="0"/>
                        <a:t>Q5A: no/limited</a:t>
                      </a:r>
                    </a:p>
                  </a:txBody>
                  <a:tcPr/>
                </a:tc>
              </a:tr>
              <a:tr h="370840">
                <a:tc>
                  <a:txBody>
                    <a:bodyPr/>
                    <a:lstStyle/>
                    <a:p>
                      <a:r>
                        <a:rPr lang="en-GB" sz="1400" dirty="0" smtClean="0">
                          <a:solidFill>
                            <a:srgbClr val="FF0000"/>
                          </a:solidFill>
                        </a:rPr>
                        <a:t>ICD</a:t>
                      </a:r>
                      <a:r>
                        <a:rPr lang="en-GB" sz="1400" baseline="0" dirty="0" smtClean="0">
                          <a:solidFill>
                            <a:srgbClr val="FF0000"/>
                          </a:solidFill>
                        </a:rPr>
                        <a:t> challenges</a:t>
                      </a:r>
                      <a:endParaRPr lang="en-GB" sz="1400" dirty="0">
                        <a:solidFill>
                          <a:srgbClr val="FF0000"/>
                        </a:solidFill>
                      </a:endParaRPr>
                    </a:p>
                  </a:txBody>
                  <a:tcPr/>
                </a:tc>
                <a:tc>
                  <a:txBody>
                    <a:bodyPr/>
                    <a:lstStyle/>
                    <a:p>
                      <a:r>
                        <a:rPr lang="en-GB" sz="1400" dirty="0" smtClean="0">
                          <a:solidFill>
                            <a:srgbClr val="FF0000"/>
                          </a:solidFill>
                        </a:rPr>
                        <a:t>Q1: ICD</a:t>
                      </a:r>
                    </a:p>
                    <a:p>
                      <a:r>
                        <a:rPr lang="en-GB" sz="1400" dirty="0" smtClean="0">
                          <a:solidFill>
                            <a:srgbClr val="FF0000"/>
                          </a:solidFill>
                        </a:rPr>
                        <a:t>Q4: TBC</a:t>
                      </a:r>
                    </a:p>
                    <a:p>
                      <a:r>
                        <a:rPr lang="en-GB" sz="1400" dirty="0" smtClean="0">
                          <a:solidFill>
                            <a:srgbClr val="FF0000"/>
                          </a:solidFill>
                        </a:rPr>
                        <a:t>Q5A: TBC</a:t>
                      </a:r>
                    </a:p>
                    <a:p>
                      <a:r>
                        <a:rPr lang="en-GB" sz="1400" dirty="0" smtClean="0">
                          <a:solidFill>
                            <a:srgbClr val="FF0000"/>
                          </a:solidFill>
                        </a:rPr>
                        <a:t>Q5B: TBC</a:t>
                      </a:r>
                    </a:p>
                  </a:txBody>
                  <a:tcPr/>
                </a:tc>
              </a:tr>
            </a:tbl>
          </a:graphicData>
        </a:graphic>
      </p:graphicFrame>
      <p:sp>
        <p:nvSpPr>
          <p:cNvPr id="5" name="TextBox 4"/>
          <p:cNvSpPr txBox="1"/>
          <p:nvPr/>
        </p:nvSpPr>
        <p:spPr>
          <a:xfrm>
            <a:off x="0" y="6324600"/>
            <a:ext cx="7848600" cy="553998"/>
          </a:xfrm>
          <a:prstGeom prst="rect">
            <a:avLst/>
          </a:prstGeom>
          <a:noFill/>
        </p:spPr>
        <p:txBody>
          <a:bodyPr wrap="square" rtlCol="0">
            <a:spAutoFit/>
          </a:bodyPr>
          <a:lstStyle/>
          <a:p>
            <a:r>
              <a:rPr lang="en-GB" sz="1000" dirty="0" smtClean="0"/>
              <a:t>*Course recommended for both &lt; or ≥6 months experience; suggest rep discusses course overview with physician directly to gauge interest in expanding knowledge in the area</a:t>
            </a:r>
          </a:p>
          <a:p>
            <a:r>
              <a:rPr lang="en-GB" sz="1000" dirty="0" smtClean="0"/>
              <a:t>†Course recommended if interest in ICD; suggest rep gauges </a:t>
            </a:r>
            <a:r>
              <a:rPr lang="en-GB" sz="1000" dirty="0"/>
              <a:t>level of interest in learning about lead </a:t>
            </a:r>
            <a:r>
              <a:rPr lang="en-GB" sz="1000" dirty="0" smtClean="0"/>
              <a:t>complications with ICD devices </a:t>
            </a:r>
            <a:endParaRPr lang="en-GB" sz="1000" dirty="0"/>
          </a:p>
        </p:txBody>
      </p:sp>
      <p:sp>
        <p:nvSpPr>
          <p:cNvPr id="6" name="TextBox 5"/>
          <p:cNvSpPr txBox="1"/>
          <p:nvPr/>
        </p:nvSpPr>
        <p:spPr>
          <a:xfrm>
            <a:off x="0" y="10886"/>
            <a:ext cx="9144000" cy="646331"/>
          </a:xfrm>
          <a:prstGeom prst="rect">
            <a:avLst/>
          </a:prstGeom>
          <a:solidFill>
            <a:srgbClr val="FFFF00"/>
          </a:solidFill>
        </p:spPr>
        <p:txBody>
          <a:bodyPr wrap="square" rtlCol="0">
            <a:spAutoFit/>
          </a:bodyPr>
          <a:lstStyle/>
          <a:p>
            <a:r>
              <a:rPr lang="en-GB" sz="1200" b="1" dirty="0" smtClean="0"/>
              <a:t>UPDATED SLIDE</a:t>
            </a:r>
          </a:p>
          <a:p>
            <a:r>
              <a:rPr lang="en-GB" sz="1200" b="1" dirty="0" smtClean="0"/>
              <a:t>Note to Lindsey: </a:t>
            </a:r>
            <a:r>
              <a:rPr lang="en-GB" sz="1200" dirty="0" smtClean="0"/>
              <a:t>We require full course information on ‘ICD challenges’  in order to finalize the place of this course in the algorithm</a:t>
            </a:r>
            <a:r>
              <a:rPr lang="en-GB" sz="1200" dirty="0"/>
              <a:t>. Please see </a:t>
            </a:r>
            <a:r>
              <a:rPr lang="en-GB" sz="1200" dirty="0">
                <a:solidFill>
                  <a:srgbClr val="FF0000"/>
                </a:solidFill>
              </a:rPr>
              <a:t>red </a:t>
            </a:r>
            <a:r>
              <a:rPr lang="en-GB" sz="1200" dirty="0"/>
              <a:t>copy</a:t>
            </a:r>
            <a:r>
              <a:rPr lang="en-GB" sz="1200" dirty="0" smtClean="0"/>
              <a:t>.</a:t>
            </a:r>
            <a:endParaRPr lang="en-GB" sz="1200" dirty="0"/>
          </a:p>
        </p:txBody>
      </p:sp>
    </p:spTree>
    <p:extLst>
      <p:ext uri="{BB962C8B-B14F-4D97-AF65-F5344CB8AC3E}">
        <p14:creationId xmlns:p14="http://schemas.microsoft.com/office/powerpoint/2010/main" val="402477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400" dirty="0" smtClean="0"/>
              <a:t>Algorithm tags for course recommendations – pacemaker</a:t>
            </a:r>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3218431675"/>
              </p:ext>
            </p:extLst>
          </p:nvPr>
        </p:nvGraphicFramePr>
        <p:xfrm>
          <a:off x="533400" y="1219200"/>
          <a:ext cx="8001000" cy="4612640"/>
        </p:xfrm>
        <a:graphic>
          <a:graphicData uri="http://schemas.openxmlformats.org/drawingml/2006/table">
            <a:tbl>
              <a:tblPr firstRow="1" bandRow="1">
                <a:tableStyleId>{93296810-A885-4BE3-A3E7-6D5BEEA58F35}</a:tableStyleId>
              </a:tblPr>
              <a:tblGrid>
                <a:gridCol w="4000500"/>
                <a:gridCol w="4000500"/>
              </a:tblGrid>
              <a:tr h="370840">
                <a:tc>
                  <a:txBody>
                    <a:bodyPr/>
                    <a:lstStyle/>
                    <a:p>
                      <a:r>
                        <a:rPr lang="en-GB" sz="1400" dirty="0" smtClean="0"/>
                        <a:t>Course</a:t>
                      </a:r>
                      <a:endParaRPr lang="en-GB" sz="1400" dirty="0"/>
                    </a:p>
                  </a:txBody>
                  <a:tcPr/>
                </a:tc>
                <a:tc>
                  <a:txBody>
                    <a:bodyPr/>
                    <a:lstStyle/>
                    <a:p>
                      <a:r>
                        <a:rPr lang="en-GB" sz="1400" dirty="0" smtClean="0"/>
                        <a:t>Tag</a:t>
                      </a:r>
                      <a:endParaRPr lang="en-GB" sz="1400" dirty="0"/>
                    </a:p>
                  </a:txBody>
                  <a:tcPr/>
                </a:tc>
              </a:tr>
              <a:tr h="370840">
                <a:tc>
                  <a:txBody>
                    <a:bodyPr/>
                    <a:lstStyle/>
                    <a:p>
                      <a:r>
                        <a:rPr lang="en-GB" sz="1400" dirty="0" smtClean="0"/>
                        <a:t>Overcoming Challenges In Pacemaker Follow-up</a:t>
                      </a:r>
                      <a:endParaRPr lang="en-GB" sz="1400" dirty="0"/>
                    </a:p>
                  </a:txBody>
                  <a:tcPr/>
                </a:tc>
                <a:tc>
                  <a:txBody>
                    <a:bodyPr/>
                    <a:lstStyle/>
                    <a:p>
                      <a:r>
                        <a:rPr lang="en-GB" sz="1400" dirty="0" smtClean="0"/>
                        <a:t>Q1: Pacemaker</a:t>
                      </a:r>
                    </a:p>
                    <a:p>
                      <a:r>
                        <a:rPr lang="en-GB" sz="1400" dirty="0" smtClean="0"/>
                        <a:t>Q6: Patient follow-up</a:t>
                      </a:r>
                    </a:p>
                    <a:p>
                      <a:r>
                        <a:rPr lang="en-GB" sz="1400" dirty="0" smtClean="0"/>
                        <a:t>Q7B: ≥6 months</a:t>
                      </a:r>
                      <a:endParaRPr lang="en-GB" sz="1400" dirty="0"/>
                    </a:p>
                  </a:txBody>
                  <a:tcPr/>
                </a:tc>
              </a:tr>
              <a:tr h="370840">
                <a:tc>
                  <a:txBody>
                    <a:bodyPr/>
                    <a:lstStyle/>
                    <a:p>
                      <a:r>
                        <a:rPr lang="en-GB" sz="1400" dirty="0" smtClean="0"/>
                        <a:t>Pacemaker Principles In Clinical Practice</a:t>
                      </a:r>
                      <a:endParaRPr lang="en-GB" sz="1400" dirty="0"/>
                    </a:p>
                  </a:txBody>
                  <a:tcPr/>
                </a:tc>
                <a:tc>
                  <a:txBody>
                    <a:bodyPr/>
                    <a:lstStyle/>
                    <a:p>
                      <a:r>
                        <a:rPr lang="en-GB" sz="1400" dirty="0" smtClean="0"/>
                        <a:t>Q1: Pacemaker</a:t>
                      </a:r>
                    </a:p>
                    <a:p>
                      <a:r>
                        <a:rPr lang="en-GB" sz="1400" dirty="0" smtClean="0"/>
                        <a:t>Q6: Patient follow-up</a:t>
                      </a:r>
                    </a:p>
                    <a:p>
                      <a:r>
                        <a:rPr lang="en-GB" sz="1400" dirty="0" smtClean="0"/>
                        <a:t>Q7B: &gt;6 months OR ≥6 months*</a:t>
                      </a:r>
                      <a:endParaRPr lang="en-GB" sz="1400" dirty="0"/>
                    </a:p>
                  </a:txBody>
                  <a:tcPr/>
                </a:tc>
              </a:tr>
              <a:tr h="370840">
                <a:tc>
                  <a:txBody>
                    <a:bodyPr/>
                    <a:lstStyle/>
                    <a:p>
                      <a:r>
                        <a:rPr lang="en-GB" sz="1400" dirty="0" smtClean="0"/>
                        <a:t>Leads Extraction: A Step by Step Training Program</a:t>
                      </a:r>
                      <a:endParaRPr lang="en-GB" sz="1400" dirty="0"/>
                    </a:p>
                  </a:txBody>
                  <a:tcPr/>
                </a:tc>
                <a:tc>
                  <a:txBody>
                    <a:bodyPr/>
                    <a:lstStyle/>
                    <a:p>
                      <a:r>
                        <a:rPr lang="en-GB" sz="1400" dirty="0" smtClean="0"/>
                        <a:t>Q1: Pacemaker†</a:t>
                      </a:r>
                      <a:endParaRPr lang="en-GB" sz="1400" dirty="0"/>
                    </a:p>
                  </a:txBody>
                  <a:tcPr/>
                </a:tc>
              </a:tr>
              <a:tr h="370840">
                <a:tc>
                  <a:txBody>
                    <a:bodyPr/>
                    <a:lstStyle/>
                    <a:p>
                      <a:r>
                        <a:rPr lang="en-GB" sz="1400" dirty="0" smtClean="0"/>
                        <a:t>Live Implants With Experts</a:t>
                      </a:r>
                      <a:endParaRPr lang="en-GB" sz="1400" dirty="0"/>
                    </a:p>
                  </a:txBody>
                  <a:tcPr/>
                </a:tc>
                <a:tc>
                  <a:txBody>
                    <a:bodyPr/>
                    <a:lstStyle/>
                    <a:p>
                      <a:r>
                        <a:rPr lang="en-GB" sz="1400" dirty="0" smtClean="0"/>
                        <a:t>Q1: Pacemaker</a:t>
                      </a:r>
                    </a:p>
                    <a:p>
                      <a:r>
                        <a:rPr lang="en-GB" sz="1400" dirty="0" smtClean="0"/>
                        <a:t>Q6: Implantation</a:t>
                      </a:r>
                    </a:p>
                    <a:p>
                      <a:r>
                        <a:rPr lang="en-GB" sz="1400" dirty="0" smtClean="0"/>
                        <a:t>Q7A: no/limited</a:t>
                      </a:r>
                    </a:p>
                  </a:txBody>
                  <a:tcPr/>
                </a:tc>
              </a:tr>
              <a:tr h="370840">
                <a:tc>
                  <a:txBody>
                    <a:bodyPr/>
                    <a:lstStyle/>
                    <a:p>
                      <a:r>
                        <a:rPr lang="en-GB" sz="1400" dirty="0" smtClean="0"/>
                        <a:t>The Simulated Implant</a:t>
                      </a:r>
                      <a:endParaRPr lang="en-GB" sz="1400" dirty="0"/>
                    </a:p>
                  </a:txBody>
                  <a:tcPr/>
                </a:tc>
                <a:tc>
                  <a:txBody>
                    <a:bodyPr/>
                    <a:lstStyle/>
                    <a:p>
                      <a:r>
                        <a:rPr lang="en-GB" sz="1400" dirty="0" smtClean="0"/>
                        <a:t>Q1: Pacemaker</a:t>
                      </a:r>
                    </a:p>
                    <a:p>
                      <a:r>
                        <a:rPr lang="en-GB" sz="1400" dirty="0" smtClean="0"/>
                        <a:t>Q6: Implantation</a:t>
                      </a:r>
                    </a:p>
                    <a:p>
                      <a:r>
                        <a:rPr lang="en-GB" sz="1400" dirty="0" smtClean="0"/>
                        <a:t>Q7A: no/limited</a:t>
                      </a:r>
                    </a:p>
                  </a:txBody>
                  <a:tcPr/>
                </a:tc>
              </a:tr>
              <a:tr h="370840">
                <a:tc>
                  <a:txBody>
                    <a:bodyPr/>
                    <a:lstStyle/>
                    <a:p>
                      <a:r>
                        <a:rPr lang="en-GB" sz="1400" dirty="0" smtClean="0">
                          <a:solidFill>
                            <a:srgbClr val="FF0000"/>
                          </a:solidFill>
                        </a:rPr>
                        <a:t>Challenges</a:t>
                      </a:r>
                      <a:r>
                        <a:rPr lang="en-GB" sz="1400" baseline="0" dirty="0" smtClean="0">
                          <a:solidFill>
                            <a:srgbClr val="FF0000"/>
                          </a:solidFill>
                        </a:rPr>
                        <a:t> in Brady Follow-up</a:t>
                      </a:r>
                      <a:endParaRPr lang="en-GB" sz="1400" dirty="0">
                        <a:solidFill>
                          <a:srgbClr val="FF0000"/>
                        </a:solidFill>
                      </a:endParaRPr>
                    </a:p>
                  </a:txBody>
                  <a:tcPr/>
                </a:tc>
                <a:tc>
                  <a:txBody>
                    <a:bodyPr/>
                    <a:lstStyle/>
                    <a:p>
                      <a:r>
                        <a:rPr lang="en-GB" sz="1400" dirty="0" smtClean="0">
                          <a:solidFill>
                            <a:srgbClr val="FF0000"/>
                          </a:solidFill>
                        </a:rPr>
                        <a:t>Q1: Pacemaker</a:t>
                      </a:r>
                    </a:p>
                    <a:p>
                      <a:r>
                        <a:rPr lang="en-GB" sz="1400" dirty="0" smtClean="0">
                          <a:solidFill>
                            <a:srgbClr val="FF0000"/>
                          </a:solidFill>
                        </a:rPr>
                        <a:t>Q6: Patient follow-up</a:t>
                      </a:r>
                    </a:p>
                    <a:p>
                      <a:r>
                        <a:rPr lang="en-GB" sz="1400" dirty="0" smtClean="0">
                          <a:solidFill>
                            <a:srgbClr val="FF0000"/>
                          </a:solidFill>
                        </a:rPr>
                        <a:t>Q7A: TBC</a:t>
                      </a:r>
                    </a:p>
                    <a:p>
                      <a:r>
                        <a:rPr lang="en-GB" sz="1400" dirty="0" smtClean="0">
                          <a:solidFill>
                            <a:srgbClr val="FF0000"/>
                          </a:solidFill>
                        </a:rPr>
                        <a:t>Q7B: TBC</a:t>
                      </a:r>
                    </a:p>
                  </a:txBody>
                  <a:tcPr/>
                </a:tc>
              </a:tr>
            </a:tbl>
          </a:graphicData>
        </a:graphic>
      </p:graphicFrame>
      <p:sp>
        <p:nvSpPr>
          <p:cNvPr id="5" name="TextBox 4"/>
          <p:cNvSpPr txBox="1"/>
          <p:nvPr/>
        </p:nvSpPr>
        <p:spPr>
          <a:xfrm>
            <a:off x="0" y="6304002"/>
            <a:ext cx="7543800" cy="553998"/>
          </a:xfrm>
          <a:prstGeom prst="rect">
            <a:avLst/>
          </a:prstGeom>
          <a:noFill/>
        </p:spPr>
        <p:txBody>
          <a:bodyPr wrap="square" rtlCol="0">
            <a:spAutoFit/>
          </a:bodyPr>
          <a:lstStyle/>
          <a:p>
            <a:r>
              <a:rPr lang="en-GB" sz="1000" dirty="0" smtClean="0"/>
              <a:t>*Course recommended for both &lt; or ≥6 months experience; suggest rep discusses course overview directly to check that the physician meets the pre-requisites for the client (note: the pre-requisites are to be provided by the client) </a:t>
            </a:r>
          </a:p>
          <a:p>
            <a:r>
              <a:rPr lang="en-GB" sz="1000" dirty="0"/>
              <a:t>†Course recommended if interest in </a:t>
            </a:r>
            <a:r>
              <a:rPr lang="en-GB" sz="1000" dirty="0" smtClean="0"/>
              <a:t>pacemakers; </a:t>
            </a:r>
            <a:r>
              <a:rPr lang="en-GB" sz="1000" dirty="0"/>
              <a:t>suggest rep gauges level of interest in learning about lead complications with </a:t>
            </a:r>
            <a:r>
              <a:rPr lang="en-GB" sz="1000" dirty="0" smtClean="0"/>
              <a:t>pacemakers</a:t>
            </a:r>
            <a:endParaRPr lang="en-GB" sz="1000" dirty="0"/>
          </a:p>
        </p:txBody>
      </p:sp>
      <p:sp>
        <p:nvSpPr>
          <p:cNvPr id="6" name="TextBox 5"/>
          <p:cNvSpPr txBox="1"/>
          <p:nvPr/>
        </p:nvSpPr>
        <p:spPr>
          <a:xfrm>
            <a:off x="0" y="10886"/>
            <a:ext cx="9144000" cy="646331"/>
          </a:xfrm>
          <a:prstGeom prst="rect">
            <a:avLst/>
          </a:prstGeom>
          <a:solidFill>
            <a:srgbClr val="FFFF00"/>
          </a:solidFill>
        </p:spPr>
        <p:txBody>
          <a:bodyPr wrap="square" rtlCol="0">
            <a:spAutoFit/>
          </a:bodyPr>
          <a:lstStyle/>
          <a:p>
            <a:r>
              <a:rPr lang="en-GB" sz="1200" b="1" dirty="0" smtClean="0"/>
              <a:t>UPDATED SLIDE</a:t>
            </a:r>
          </a:p>
          <a:p>
            <a:r>
              <a:rPr lang="en-GB" sz="1200" b="1" dirty="0" smtClean="0"/>
              <a:t>Note to Lindsey: </a:t>
            </a:r>
            <a:r>
              <a:rPr lang="en-GB" sz="1200" dirty="0" smtClean="0"/>
              <a:t>We require full course information on ‘Challenges in Brady Follow-up’ in order to finalize the place of this course in the algorithm. Please see </a:t>
            </a:r>
            <a:r>
              <a:rPr lang="en-GB" sz="1200" dirty="0" smtClean="0">
                <a:solidFill>
                  <a:srgbClr val="FF0000"/>
                </a:solidFill>
              </a:rPr>
              <a:t>red </a:t>
            </a:r>
            <a:r>
              <a:rPr lang="en-GB" sz="1200" dirty="0" smtClean="0"/>
              <a:t>copy.</a:t>
            </a:r>
            <a:endParaRPr lang="en-GB" sz="1200" dirty="0"/>
          </a:p>
        </p:txBody>
      </p:sp>
    </p:spTree>
    <p:extLst>
      <p:ext uri="{BB962C8B-B14F-4D97-AF65-F5344CB8AC3E}">
        <p14:creationId xmlns:p14="http://schemas.microsoft.com/office/powerpoint/2010/main" val="31666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400" dirty="0" smtClean="0"/>
              <a:t>Algorithm tags for course recommendations – ablation</a:t>
            </a:r>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4169787843"/>
              </p:ext>
            </p:extLst>
          </p:nvPr>
        </p:nvGraphicFramePr>
        <p:xfrm>
          <a:off x="533400" y="1219200"/>
          <a:ext cx="8001000" cy="3296920"/>
        </p:xfrm>
        <a:graphic>
          <a:graphicData uri="http://schemas.openxmlformats.org/drawingml/2006/table">
            <a:tbl>
              <a:tblPr firstRow="1" bandRow="1">
                <a:tableStyleId>{7DF18680-E054-41AD-8BC1-D1AEF772440D}</a:tableStyleId>
              </a:tblPr>
              <a:tblGrid>
                <a:gridCol w="4000500"/>
                <a:gridCol w="4000500"/>
              </a:tblGrid>
              <a:tr h="370840">
                <a:tc>
                  <a:txBody>
                    <a:bodyPr/>
                    <a:lstStyle/>
                    <a:p>
                      <a:r>
                        <a:rPr lang="en-GB" sz="1400" dirty="0" smtClean="0"/>
                        <a:t>Course</a:t>
                      </a:r>
                      <a:endParaRPr lang="en-GB" sz="1400" dirty="0"/>
                    </a:p>
                  </a:txBody>
                  <a:tcPr/>
                </a:tc>
                <a:tc>
                  <a:txBody>
                    <a:bodyPr/>
                    <a:lstStyle/>
                    <a:p>
                      <a:r>
                        <a:rPr lang="en-GB" sz="1400" dirty="0" smtClean="0"/>
                        <a:t>Tag</a:t>
                      </a:r>
                      <a:endParaRPr lang="en-GB" sz="1400" dirty="0"/>
                    </a:p>
                  </a:txBody>
                  <a:tcPr/>
                </a:tc>
              </a:tr>
              <a:tr h="370840">
                <a:tc>
                  <a:txBody>
                    <a:bodyPr/>
                    <a:lstStyle/>
                    <a:p>
                      <a:r>
                        <a:rPr lang="en-GB" sz="1400" dirty="0" smtClean="0"/>
                        <a:t>Cryoballoon Training Programme</a:t>
                      </a:r>
                      <a:r>
                        <a:rPr lang="en-GB" sz="1400" baseline="0" dirty="0" smtClean="0"/>
                        <a:t> 1</a:t>
                      </a:r>
                      <a:endParaRPr lang="en-GB" sz="1400" dirty="0"/>
                    </a:p>
                  </a:txBody>
                  <a:tcPr/>
                </a:tc>
                <a:tc>
                  <a:txBody>
                    <a:bodyPr/>
                    <a:lstStyle/>
                    <a:p>
                      <a:r>
                        <a:rPr lang="en-GB" sz="1400" dirty="0" smtClean="0"/>
                        <a:t>Q1: Ablation</a:t>
                      </a:r>
                    </a:p>
                    <a:p>
                      <a:r>
                        <a:rPr lang="en-GB" sz="1400" dirty="0" smtClean="0"/>
                        <a:t>Q8: Atrial fibrillation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Q9: No/limited OR &lt;6 months OR ≥6 months*</a:t>
                      </a:r>
                    </a:p>
                  </a:txBody>
                  <a:tcPr/>
                </a:tc>
              </a:tr>
              <a:tr h="370840">
                <a:tc>
                  <a:txBody>
                    <a:bodyPr/>
                    <a:lstStyle/>
                    <a:p>
                      <a:r>
                        <a:rPr lang="en-GB" sz="1400" dirty="0" smtClean="0"/>
                        <a:t>Cryoballoon Training Programme</a:t>
                      </a:r>
                      <a:r>
                        <a:rPr lang="en-GB" sz="1400" baseline="0" dirty="0" smtClean="0"/>
                        <a:t> 1</a:t>
                      </a:r>
                      <a:endParaRPr lang="en-GB" sz="1400" dirty="0"/>
                    </a:p>
                  </a:txBody>
                  <a:tcPr/>
                </a:tc>
                <a:tc>
                  <a:txBody>
                    <a:bodyPr/>
                    <a:lstStyle/>
                    <a:p>
                      <a:r>
                        <a:rPr lang="en-GB" sz="1400" dirty="0" smtClean="0"/>
                        <a:t>Q1: Ablation</a:t>
                      </a:r>
                    </a:p>
                    <a:p>
                      <a:r>
                        <a:rPr lang="en-GB" sz="1400" dirty="0" smtClean="0"/>
                        <a:t>Q8: Atrial fibrillation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Q9: No/limited OR &lt;6 months OR ≥6 months*</a:t>
                      </a:r>
                    </a:p>
                  </a:txBody>
                  <a:tcPr/>
                </a:tc>
              </a:tr>
              <a:tr h="370840">
                <a:tc>
                  <a:txBody>
                    <a:bodyPr/>
                    <a:lstStyle/>
                    <a:p>
                      <a:r>
                        <a:rPr lang="en-GB" sz="1400" dirty="0" smtClean="0"/>
                        <a:t>Phased</a:t>
                      </a:r>
                      <a:r>
                        <a:rPr lang="en-GB" sz="1400" baseline="0" dirty="0" smtClean="0"/>
                        <a:t> RF Physician CMC</a:t>
                      </a:r>
                      <a:endParaRPr lang="en-GB" sz="1400" dirty="0"/>
                    </a:p>
                  </a:txBody>
                  <a:tcPr/>
                </a:tc>
                <a:tc>
                  <a:txBody>
                    <a:bodyPr/>
                    <a:lstStyle/>
                    <a:p>
                      <a:r>
                        <a:rPr lang="en-GB" sz="1400" dirty="0" smtClean="0"/>
                        <a:t>Q1: Ablation</a:t>
                      </a:r>
                    </a:p>
                    <a:p>
                      <a:r>
                        <a:rPr lang="en-GB" sz="1400" dirty="0" smtClean="0"/>
                        <a:t>Q8: Atrial fibrillation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Q9: No/limited OR &lt;6 months OR ≥6 months*</a:t>
                      </a:r>
                    </a:p>
                  </a:txBody>
                  <a:tcPr/>
                </a:tc>
              </a:tr>
              <a:tr h="370840">
                <a:tc>
                  <a:txBody>
                    <a:bodyPr/>
                    <a:lstStyle/>
                    <a:p>
                      <a:r>
                        <a:rPr lang="en-GB" sz="1400" baseline="0" dirty="0" smtClean="0"/>
                        <a:t>PVAC Gold Experience – From Theory to Lesion Assessment </a:t>
                      </a:r>
                      <a:endParaRPr lang="en-GB" sz="1400" dirty="0"/>
                    </a:p>
                  </a:txBody>
                  <a:tcPr/>
                </a:tc>
                <a:tc>
                  <a:txBody>
                    <a:bodyPr/>
                    <a:lstStyle/>
                    <a:p>
                      <a:r>
                        <a:rPr lang="en-GB" sz="1400" dirty="0" smtClean="0"/>
                        <a:t>Q1: Ablation</a:t>
                      </a:r>
                    </a:p>
                    <a:p>
                      <a:r>
                        <a:rPr lang="en-GB" sz="1400" dirty="0" smtClean="0"/>
                        <a:t>Q8: Atrial fibrillation</a:t>
                      </a:r>
                    </a:p>
                    <a:p>
                      <a:r>
                        <a:rPr lang="en-GB" sz="1400" dirty="0" smtClean="0"/>
                        <a:t>Q9: </a:t>
                      </a:r>
                      <a:r>
                        <a:rPr lang="en-GB" sz="1400" dirty="0" smtClean="0">
                          <a:solidFill>
                            <a:srgbClr val="FF0000"/>
                          </a:solidFill>
                        </a:rPr>
                        <a:t>TBC once information</a:t>
                      </a:r>
                      <a:r>
                        <a:rPr lang="en-GB" sz="1400" baseline="0" dirty="0" smtClean="0">
                          <a:solidFill>
                            <a:srgbClr val="FF0000"/>
                          </a:solidFill>
                        </a:rPr>
                        <a:t> provided</a:t>
                      </a:r>
                      <a:endParaRPr lang="en-GB" sz="1400" dirty="0">
                        <a:solidFill>
                          <a:srgbClr val="FF0000"/>
                        </a:solidFill>
                      </a:endParaRPr>
                    </a:p>
                  </a:txBody>
                  <a:tcPr/>
                </a:tc>
              </a:tr>
            </a:tbl>
          </a:graphicData>
        </a:graphic>
      </p:graphicFrame>
      <p:sp>
        <p:nvSpPr>
          <p:cNvPr id="6" name="TextBox 5"/>
          <p:cNvSpPr txBox="1"/>
          <p:nvPr/>
        </p:nvSpPr>
        <p:spPr>
          <a:xfrm>
            <a:off x="0" y="6445520"/>
            <a:ext cx="7543800" cy="400110"/>
          </a:xfrm>
          <a:prstGeom prst="rect">
            <a:avLst/>
          </a:prstGeom>
          <a:noFill/>
        </p:spPr>
        <p:txBody>
          <a:bodyPr wrap="square" rtlCol="0">
            <a:spAutoFit/>
          </a:bodyPr>
          <a:lstStyle/>
          <a:p>
            <a:r>
              <a:rPr lang="en-GB" sz="1000" dirty="0" smtClean="0"/>
              <a:t>*Course recommended for physicians  who are starting to use the procedure; </a:t>
            </a:r>
            <a:r>
              <a:rPr lang="en-GB" sz="1000" dirty="0"/>
              <a:t>suggest rep discusses course overview with physician directly to gauge interest in </a:t>
            </a:r>
            <a:r>
              <a:rPr lang="en-GB" sz="1000" dirty="0" smtClean="0"/>
              <a:t>the course</a:t>
            </a:r>
            <a:endParaRPr lang="en-GB" sz="1000" dirty="0"/>
          </a:p>
        </p:txBody>
      </p:sp>
      <p:sp>
        <p:nvSpPr>
          <p:cNvPr id="3" name="TextBox 2"/>
          <p:cNvSpPr txBox="1"/>
          <p:nvPr/>
        </p:nvSpPr>
        <p:spPr>
          <a:xfrm>
            <a:off x="8099234" y="3817203"/>
            <a:ext cx="3581400" cy="830997"/>
          </a:xfrm>
          <a:prstGeom prst="rect">
            <a:avLst/>
          </a:prstGeom>
          <a:solidFill>
            <a:srgbClr val="FFFF00"/>
          </a:solidFill>
        </p:spPr>
        <p:txBody>
          <a:bodyPr wrap="square" rtlCol="0">
            <a:spAutoFit/>
          </a:bodyPr>
          <a:lstStyle/>
          <a:p>
            <a:r>
              <a:rPr lang="en-GB" sz="1200" b="1" dirty="0" smtClean="0"/>
              <a:t>Note to Lindsey: </a:t>
            </a:r>
            <a:r>
              <a:rPr lang="en-GB" sz="1200" dirty="0" smtClean="0"/>
              <a:t>as per our comments on p21 of the word document of course information, please can you confirm the audience details for the PVAC course so we can assign the correct algorithm tags </a:t>
            </a:r>
            <a:endParaRPr lang="en-GB" sz="1200" dirty="0"/>
          </a:p>
        </p:txBody>
      </p:sp>
      <p:sp>
        <p:nvSpPr>
          <p:cNvPr id="7" name="TextBox 6"/>
          <p:cNvSpPr txBox="1"/>
          <p:nvPr/>
        </p:nvSpPr>
        <p:spPr>
          <a:xfrm>
            <a:off x="8077200" y="1750874"/>
            <a:ext cx="3581400" cy="1754326"/>
          </a:xfrm>
          <a:prstGeom prst="rect">
            <a:avLst/>
          </a:prstGeom>
          <a:solidFill>
            <a:srgbClr val="FFFF00"/>
          </a:solidFill>
        </p:spPr>
        <p:txBody>
          <a:bodyPr wrap="square" rtlCol="0">
            <a:spAutoFit/>
          </a:bodyPr>
          <a:lstStyle/>
          <a:p>
            <a:r>
              <a:rPr lang="en-GB" sz="1200" b="1" dirty="0" smtClean="0"/>
              <a:t>Note to Lindsey: </a:t>
            </a:r>
            <a:r>
              <a:rPr lang="en-GB" sz="1200" dirty="0" smtClean="0"/>
              <a:t>for the first three courses listed on this slide, we have indicated that the course will appear if they select any of the available options in Q9. As the courses are </a:t>
            </a:r>
            <a:r>
              <a:rPr lang="en-GB" sz="1200" dirty="0"/>
              <a:t>recommended for </a:t>
            </a:r>
            <a:r>
              <a:rPr lang="en-GB" sz="1200" dirty="0" smtClean="0"/>
              <a:t>physicians </a:t>
            </a:r>
            <a:r>
              <a:rPr lang="en-GB" sz="1200" dirty="0"/>
              <a:t>who are </a:t>
            </a:r>
            <a:r>
              <a:rPr lang="en-GB" sz="1200" dirty="0" smtClean="0"/>
              <a:t>“starting </a:t>
            </a:r>
            <a:r>
              <a:rPr lang="en-GB" sz="1200" dirty="0"/>
              <a:t>to </a:t>
            </a:r>
            <a:r>
              <a:rPr lang="en-GB" sz="1200" dirty="0" smtClean="0"/>
              <a:t>use” </a:t>
            </a:r>
            <a:r>
              <a:rPr lang="en-GB" sz="1200" dirty="0"/>
              <a:t>the </a:t>
            </a:r>
            <a:r>
              <a:rPr lang="en-GB" sz="1200" dirty="0" smtClean="0"/>
              <a:t>different procedures, we </a:t>
            </a:r>
            <a:r>
              <a:rPr lang="en-GB" sz="1200" dirty="0"/>
              <a:t>suggest </a:t>
            </a:r>
            <a:r>
              <a:rPr lang="en-GB" sz="1200" dirty="0" smtClean="0"/>
              <a:t>the rep </a:t>
            </a:r>
            <a:r>
              <a:rPr lang="en-GB" sz="1200" dirty="0"/>
              <a:t>discusses </a:t>
            </a:r>
            <a:r>
              <a:rPr lang="en-GB" sz="1200" dirty="0" smtClean="0"/>
              <a:t>the course </a:t>
            </a:r>
            <a:r>
              <a:rPr lang="en-GB" sz="1200" dirty="0"/>
              <a:t>overview with </a:t>
            </a:r>
            <a:r>
              <a:rPr lang="en-GB" sz="1200" dirty="0" smtClean="0"/>
              <a:t>physicians </a:t>
            </a:r>
            <a:r>
              <a:rPr lang="en-GB" sz="1200" dirty="0"/>
              <a:t>directly to gauge interest in the </a:t>
            </a:r>
            <a:r>
              <a:rPr lang="en-GB" sz="1200" dirty="0" smtClean="0"/>
              <a:t>course. Please confirm that you are agreeable with this approach. </a:t>
            </a:r>
            <a:endParaRPr lang="en-GB" sz="1200" dirty="0"/>
          </a:p>
        </p:txBody>
      </p:sp>
      <p:sp>
        <p:nvSpPr>
          <p:cNvPr id="5" name="TextBox 4"/>
          <p:cNvSpPr txBox="1"/>
          <p:nvPr/>
        </p:nvSpPr>
        <p:spPr>
          <a:xfrm>
            <a:off x="0" y="0"/>
            <a:ext cx="1219200" cy="381000"/>
          </a:xfrm>
          <a:prstGeom prst="rect">
            <a:avLst/>
          </a:prstGeom>
          <a:solidFill>
            <a:srgbClr val="FFFF00"/>
          </a:solidFill>
        </p:spPr>
        <p:txBody>
          <a:bodyPr wrap="square" rtlCol="0">
            <a:spAutoFit/>
          </a:bodyPr>
          <a:lstStyle/>
          <a:p>
            <a:r>
              <a:rPr lang="en-GB" dirty="0" smtClean="0"/>
              <a:t>NEW SLIDE</a:t>
            </a:r>
            <a:endParaRPr lang="en-GB" dirty="0"/>
          </a:p>
        </p:txBody>
      </p:sp>
    </p:spTree>
    <p:extLst>
      <p:ext uri="{BB962C8B-B14F-4D97-AF65-F5344CB8AC3E}">
        <p14:creationId xmlns:p14="http://schemas.microsoft.com/office/powerpoint/2010/main" val="278694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2400" dirty="0"/>
              <a:t>Algorithm tags for course recommendations – </a:t>
            </a:r>
            <a:r>
              <a:rPr lang="en-GB" sz="2400" dirty="0" smtClean="0"/>
              <a:t>others of interest</a:t>
            </a:r>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2305648989"/>
              </p:ext>
            </p:extLst>
          </p:nvPr>
        </p:nvGraphicFramePr>
        <p:xfrm>
          <a:off x="533400" y="1219200"/>
          <a:ext cx="8001000" cy="1259840"/>
        </p:xfrm>
        <a:graphic>
          <a:graphicData uri="http://schemas.openxmlformats.org/drawingml/2006/table">
            <a:tbl>
              <a:tblPr firstRow="1" bandRow="1">
                <a:tableStyleId>{073A0DAA-6AF3-43AB-8588-CEC1D06C72B9}</a:tableStyleId>
              </a:tblPr>
              <a:tblGrid>
                <a:gridCol w="4000500"/>
                <a:gridCol w="4000500"/>
              </a:tblGrid>
              <a:tr h="370840">
                <a:tc>
                  <a:txBody>
                    <a:bodyPr/>
                    <a:lstStyle/>
                    <a:p>
                      <a:r>
                        <a:rPr lang="en-GB" sz="1400" dirty="0" smtClean="0"/>
                        <a:t>Course</a:t>
                      </a:r>
                      <a:endParaRPr lang="en-GB" sz="1400" dirty="0"/>
                    </a:p>
                  </a:txBody>
                  <a:tcPr/>
                </a:tc>
                <a:tc>
                  <a:txBody>
                    <a:bodyPr/>
                    <a:lstStyle/>
                    <a:p>
                      <a:r>
                        <a:rPr lang="en-GB" sz="1400" dirty="0" smtClean="0"/>
                        <a:t>Tag</a:t>
                      </a:r>
                      <a:endParaRPr lang="en-GB" sz="1400" dirty="0"/>
                    </a:p>
                  </a:txBody>
                  <a:tcPr/>
                </a:tc>
              </a:tr>
              <a:tr h="370840">
                <a:tc>
                  <a:txBody>
                    <a:bodyPr/>
                    <a:lstStyle/>
                    <a:p>
                      <a:r>
                        <a:rPr lang="en-GB" sz="1400" dirty="0" smtClean="0"/>
                        <a:t>How to approach complex arrhythmias </a:t>
                      </a:r>
                      <a:endParaRPr lang="en-GB" sz="1400" dirty="0"/>
                    </a:p>
                  </a:txBody>
                  <a:tcPr/>
                </a:tc>
                <a:tc>
                  <a:txBody>
                    <a:bodyPr/>
                    <a:lstStyle/>
                    <a:p>
                      <a:r>
                        <a:rPr lang="en-GB" sz="1400" dirty="0" smtClean="0"/>
                        <a:t>Q1: ECG</a:t>
                      </a:r>
                      <a:endParaRPr lang="en-GB" sz="1400" dirty="0"/>
                    </a:p>
                  </a:txBody>
                  <a:tcPr/>
                </a:tc>
              </a:tr>
              <a:tr h="370840">
                <a:tc>
                  <a:txBody>
                    <a:bodyPr/>
                    <a:lstStyle/>
                    <a:p>
                      <a:r>
                        <a:rPr lang="en-GB" sz="1400" dirty="0" smtClean="0"/>
                        <a:t>EHRA - Cardiac Pacing, ICD and Cardiac </a:t>
                      </a:r>
                    </a:p>
                    <a:p>
                      <a:r>
                        <a:rPr lang="en-GB" sz="1400" dirty="0" smtClean="0"/>
                        <a:t>Resynchronisation Course</a:t>
                      </a:r>
                      <a:endParaRPr lang="en-GB" sz="1400" dirty="0"/>
                    </a:p>
                  </a:txBody>
                  <a:tcPr/>
                </a:tc>
                <a:tc>
                  <a:txBody>
                    <a:bodyPr/>
                    <a:lstStyle/>
                    <a:p>
                      <a:r>
                        <a:rPr lang="en-GB" sz="1400" dirty="0" smtClean="0"/>
                        <a:t>Q1: EHRA</a:t>
                      </a:r>
                      <a:endParaRPr lang="en-GB" sz="1400" dirty="0"/>
                    </a:p>
                  </a:txBody>
                  <a:tcPr/>
                </a:tc>
              </a:tr>
            </a:tbl>
          </a:graphicData>
        </a:graphic>
      </p:graphicFrame>
    </p:spTree>
    <p:extLst>
      <p:ext uri="{BB962C8B-B14F-4D97-AF65-F5344CB8AC3E}">
        <p14:creationId xmlns:p14="http://schemas.microsoft.com/office/powerpoint/2010/main" val="148028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1295</Words>
  <Application>Microsoft Office PowerPoint</Application>
  <PresentationFormat>On-screen Show (4:3)</PresentationFormat>
  <Paragraphs>215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Proposed algorithm for MAP application – CRDM section</vt:lpstr>
      <vt:lpstr>Algorithm tags for course recommendations – CRT</vt:lpstr>
      <vt:lpstr>Algorithm tags for course recommendations – ICD</vt:lpstr>
      <vt:lpstr>Algorithm tags for course recommendations – pacemaker</vt:lpstr>
      <vt:lpstr>Algorithm tags for course recommendations – ablation</vt:lpstr>
      <vt:lpstr>Algorithm tags for course recommendations – others of interest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Harvey-Jones</dc:creator>
  <cp:lastModifiedBy>VHarvey-Jones</cp:lastModifiedBy>
  <cp:revision>76</cp:revision>
  <cp:lastPrinted>2014-06-23T15:04:39Z</cp:lastPrinted>
  <dcterms:created xsi:type="dcterms:W3CDTF">2006-08-16T00:00:00Z</dcterms:created>
  <dcterms:modified xsi:type="dcterms:W3CDTF">2014-07-22T14:15:19Z</dcterms:modified>
</cp:coreProperties>
</file>