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97" r:id="rId3"/>
    <p:sldId id="299" r:id="rId4"/>
    <p:sldId id="300" r:id="rId5"/>
    <p:sldId id="261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3C10771-D9B0-495C-9C4A-B87BEC658A3A}" type="datetimeFigureOut">
              <a:rPr lang="ru-RU"/>
              <a:pPr>
                <a:defRPr/>
              </a:pPr>
              <a:t>09.11.2019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8245489-EDE3-40DD-92B4-DC4DE68688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16986E-0B12-4AF8-8B69-BF3A8E0C87AC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D6C8-5C07-4329-9C21-2F0F3742040D}" type="datetimeFigureOut">
              <a:rPr lang="ru-RU"/>
              <a:pPr>
                <a:defRPr/>
              </a:pPr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004D9-B51E-4C6E-9EE1-D11A9C0A8D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D6580-224D-47ED-819B-AB7630E68813}" type="datetimeFigureOut">
              <a:rPr lang="ru-RU"/>
              <a:pPr>
                <a:defRPr/>
              </a:pPr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715CD-05FF-4D45-86C7-B560AF51D9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6D916-6738-4CDA-8E11-95006E7324D6}" type="datetimeFigureOut">
              <a:rPr lang="ru-RU"/>
              <a:pPr>
                <a:defRPr/>
              </a:pPr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760BA-B9C9-4429-8089-14E96A1E33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1C787-D2EF-4846-90C4-0FE3484F46EE}" type="datetimeFigureOut">
              <a:rPr lang="ru-RU"/>
              <a:pPr>
                <a:defRPr/>
              </a:pPr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0589F-158C-4685-B74D-6951F9E761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C9CAF-7A6C-440E-A33B-F4261B20B3C8}" type="datetimeFigureOut">
              <a:rPr lang="ru-RU"/>
              <a:pPr>
                <a:defRPr/>
              </a:pPr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CA99-962B-4C4A-8074-4F8CC80A7B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AF25C-65EA-46A1-85E7-0EDE9B6EA181}" type="datetimeFigureOut">
              <a:rPr lang="ru-RU"/>
              <a:pPr>
                <a:defRPr/>
              </a:pPr>
              <a:t>09.11.2019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384EC-B086-4A19-B882-016CB34B09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37DAE-9226-4FBE-8AA3-C8138CDD2A8C}" type="datetimeFigureOut">
              <a:rPr lang="ru-RU"/>
              <a:pPr>
                <a:defRPr/>
              </a:pPr>
              <a:t>09.11.2019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8F004-7DBB-4A74-9F09-91E5A7B8C0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41AC1-55B3-443B-925D-9719F58E3398}" type="datetimeFigureOut">
              <a:rPr lang="ru-RU"/>
              <a:pPr>
                <a:defRPr/>
              </a:pPr>
              <a:t>09.11.2019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F9C37-9B2C-44B6-A33A-C574DD36A3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E5CA2-AF8A-4C10-B920-A9D406383F16}" type="datetimeFigureOut">
              <a:rPr lang="ru-RU"/>
              <a:pPr>
                <a:defRPr/>
              </a:pPr>
              <a:t>09.11.2019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D2C1E-CD05-44BA-B2F7-F568A72F89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AE494-6BE5-4A1B-A2C2-E6F0EDB29BE5}" type="datetimeFigureOut">
              <a:rPr lang="ru-RU"/>
              <a:pPr>
                <a:defRPr/>
              </a:pPr>
              <a:t>09.11.2019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46967-64AD-48B3-AC55-FC64862FD6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F8B7E-A61B-441B-AEA3-C777CBC49C65}" type="datetimeFigureOut">
              <a:rPr lang="ru-RU"/>
              <a:pPr>
                <a:defRPr/>
              </a:pPr>
              <a:t>09.11.2019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84BFF-611F-4232-BDEE-4DF39DBAA4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BC914EA-88B3-40A7-963C-0AC4366C6910}" type="datetimeFigureOut">
              <a:rPr lang="ru-RU"/>
              <a:pPr>
                <a:defRPr/>
              </a:pPr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118E3E-D9A3-4910-B3AE-5945417C7C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7253288" y="6489700"/>
            <a:ext cx="738187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7A7825-F69A-4A48-979F-AC56FFDA1774}" type="slidenum">
              <a:rPr lang="ru-RU" altLang="ru-RU" sz="1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 sz="140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2349500"/>
            <a:ext cx="8713787" cy="2005013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CC3300"/>
                </a:solidFill>
                <a:latin typeface="Times New Roman" pitchFamily="18" charset="0"/>
              </a:rPr>
              <a:t>Разработка </a:t>
            </a:r>
            <a:r>
              <a:rPr lang="en-US" sz="3200" b="1" dirty="0" smtClean="0">
                <a:solidFill>
                  <a:srgbClr val="CC3300"/>
                </a:solidFill>
                <a:latin typeface="Times New Roman" pitchFamily="18" charset="0"/>
              </a:rPr>
              <a:t>web-</a:t>
            </a:r>
            <a:r>
              <a:rPr lang="ru-RU" sz="3200" b="1" dirty="0" smtClean="0">
                <a:solidFill>
                  <a:srgbClr val="CC3300"/>
                </a:solidFill>
                <a:latin typeface="Times New Roman" pitchFamily="18" charset="0"/>
              </a:rPr>
              <a:t>ориентированной информационной системы поддержки процесса защиты выпускных квалификационных работ</a:t>
            </a:r>
            <a:endParaRPr lang="ru-RU" altLang="ru-RU" sz="3200" b="1" dirty="0" smtClean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635375" y="5734050"/>
            <a:ext cx="5265738" cy="79216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Clr>
                <a:srgbClr val="376092"/>
              </a:buClr>
              <a:buFont typeface="Arial" charset="0"/>
              <a:buNone/>
            </a:pPr>
            <a:r>
              <a:rPr lang="ru-RU" altLang="ru-RU" sz="1800" i="1" smtClean="0"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en-US" altLang="ru-RU" sz="1800" i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altLang="ru-RU" sz="1800" smtClean="0">
                <a:latin typeface="Times New Roman" pitchFamily="18" charset="0"/>
                <a:cs typeface="Times New Roman" pitchFamily="18" charset="0"/>
              </a:rPr>
              <a:t> Кашаев Ильдар Ильясович</a:t>
            </a:r>
          </a:p>
          <a:p>
            <a:pPr marL="0" indent="0">
              <a:lnSpc>
                <a:spcPct val="80000"/>
              </a:lnSpc>
              <a:buClr>
                <a:srgbClr val="376092"/>
              </a:buClr>
              <a:buFont typeface="Arial" charset="0"/>
              <a:buNone/>
            </a:pPr>
            <a:r>
              <a:rPr lang="ru-RU" altLang="ru-RU" sz="1800" i="1" smtClean="0">
                <a:latin typeface="Times New Roman" pitchFamily="18" charset="0"/>
                <a:cs typeface="Times New Roman" pitchFamily="18" charset="0"/>
              </a:rPr>
              <a:t>Руководитель</a:t>
            </a:r>
            <a:r>
              <a:rPr lang="en-US" altLang="ru-RU" sz="1800" i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ru-RU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80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к.т.н., зав. каф.</a:t>
            </a:r>
            <a:r>
              <a:rPr lang="ru-RU" altLang="ru-RU" sz="1800" smtClean="0">
                <a:latin typeface="Times New Roman" pitchFamily="18" charset="0"/>
                <a:cs typeface="Times New Roman" pitchFamily="18" charset="0"/>
              </a:rPr>
              <a:t> ВИТ Рыбанов А.А.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79388" y="188913"/>
            <a:ext cx="87852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МИНИСТЕРСТВО </a:t>
            </a: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НАУКИ И </a:t>
            </a: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ВЫСШЕГООБРАЗОВАНИЯ</a:t>
            </a:r>
          </a:p>
          <a:p>
            <a:pPr algn="ctr"/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РОССИЙСКОЙ </a:t>
            </a: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ФЕДЕРАЦИИ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179512" y="1412776"/>
            <a:ext cx="8785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направление 09.03.01 Информатика и вычислительная техника</a:t>
            </a:r>
            <a:endParaRPr lang="en-US" altLang="ru-RU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79512" y="764704"/>
            <a:ext cx="8785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altLang="ru-RU" dirty="0">
                <a:latin typeface="Times New Roman" pitchFamily="18" charset="0"/>
              </a:rPr>
              <a:t>Волжский политехнический институт (филиал) </a:t>
            </a:r>
          </a:p>
          <a:p>
            <a:pPr algn="ctr"/>
            <a:r>
              <a:rPr lang="ru-RU" altLang="ru-RU" dirty="0">
                <a:latin typeface="Times New Roman" pitchFamily="18" charset="0"/>
              </a:rPr>
              <a:t>ФГБОУ ВО «Волгоградский государственный технический университет»</a:t>
            </a:r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179512" y="1844824"/>
            <a:ext cx="8785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кафедра «ИНФОРМАТИКА И ТЕХНОЛОГИЯ ПРОГРАММИРОВАНИЯ»</a:t>
            </a:r>
            <a:endParaRPr lang="en-US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50825" y="4581525"/>
            <a:ext cx="865028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76092"/>
              </a:buClr>
              <a:buFont typeface="Arial" charset="0"/>
              <a:buNone/>
            </a:pPr>
            <a:r>
              <a:rPr lang="ru-RU" altLang="ru-RU" i="1" dirty="0">
                <a:latin typeface="Times New Roman" pitchFamily="18" charset="0"/>
                <a:cs typeface="Times New Roman" pitchFamily="18" charset="0"/>
              </a:rPr>
              <a:t>тема ВКРБ утверждена приказом </a:t>
            </a:r>
            <a:r>
              <a:rPr lang="ru-RU" altLang="ru-RU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№368-ст от 10 октября 2017 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7451725" y="6308725"/>
            <a:ext cx="1522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i="1">
                <a:solidFill>
                  <a:srgbClr val="CC3300"/>
                </a:solidFill>
                <a:latin typeface="Times New Roman" pitchFamily="18" charset="0"/>
              </a:rPr>
              <a:t>Слайд № 1</a:t>
            </a:r>
          </a:p>
        </p:txBody>
      </p:sp>
      <p:sp>
        <p:nvSpPr>
          <p:cNvPr id="4301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9388" y="188913"/>
            <a:ext cx="8785225" cy="1079500"/>
          </a:xfrm>
        </p:spPr>
        <p:txBody>
          <a:bodyPr/>
          <a:lstStyle/>
          <a:p>
            <a:r>
              <a:rPr lang="ru-RU" sz="3600" b="1" smtClean="0">
                <a:solidFill>
                  <a:srgbClr val="CC3300"/>
                </a:solidFill>
                <a:latin typeface="Times New Roman" pitchFamily="18" charset="0"/>
              </a:rPr>
              <a:t>Обзор аналогов в области студенческого делопроизводства</a:t>
            </a:r>
          </a:p>
        </p:txBody>
      </p:sp>
      <p:sp>
        <p:nvSpPr>
          <p:cNvPr id="43014" name="TextBox 4"/>
          <p:cNvSpPr txBox="1">
            <a:spLocks noChangeArrowheads="1"/>
          </p:cNvSpPr>
          <p:nvPr/>
        </p:nvSpPr>
        <p:spPr bwMode="auto">
          <a:xfrm>
            <a:off x="2087563" y="1476375"/>
            <a:ext cx="50403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>
                <a:latin typeface="Calibri" pitchFamily="34" charset="0"/>
              </a:rPr>
              <a:t>Весовые коэффициенты критериев качества</a:t>
            </a:r>
          </a:p>
        </p:txBody>
      </p:sp>
      <p:pic>
        <p:nvPicPr>
          <p:cNvPr id="43015" name="Рисунок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844675"/>
            <a:ext cx="7272338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7451725" y="6308725"/>
            <a:ext cx="1522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i="1">
                <a:solidFill>
                  <a:srgbClr val="CC3300"/>
                </a:solidFill>
                <a:latin typeface="Times New Roman" pitchFamily="18" charset="0"/>
              </a:rPr>
              <a:t>Слайд № 2</a:t>
            </a:r>
          </a:p>
        </p:txBody>
      </p:sp>
      <p:sp>
        <p:nvSpPr>
          <p:cNvPr id="4506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9388" y="188913"/>
            <a:ext cx="8785225" cy="1079500"/>
          </a:xfrm>
        </p:spPr>
        <p:txBody>
          <a:bodyPr/>
          <a:lstStyle/>
          <a:p>
            <a:r>
              <a:rPr lang="ru-RU" sz="3600" b="1" smtClean="0">
                <a:solidFill>
                  <a:srgbClr val="CC3300"/>
                </a:solidFill>
                <a:latin typeface="Times New Roman" pitchFamily="18" charset="0"/>
              </a:rPr>
              <a:t>IDEF0-диаграмма процесса защиты ВКР</a:t>
            </a:r>
          </a:p>
        </p:txBody>
      </p:sp>
      <p:pic>
        <p:nvPicPr>
          <p:cNvPr id="45062" name="Рисунок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052513"/>
            <a:ext cx="81915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7451725" y="6308725"/>
            <a:ext cx="1522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i="1">
                <a:solidFill>
                  <a:srgbClr val="CC3300"/>
                </a:solidFill>
                <a:latin typeface="Times New Roman" pitchFamily="18" charset="0"/>
              </a:rPr>
              <a:t>Слайд № 3</a:t>
            </a:r>
          </a:p>
        </p:txBody>
      </p:sp>
      <p:sp>
        <p:nvSpPr>
          <p:cNvPr id="4608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9388" y="188913"/>
            <a:ext cx="8785225" cy="1079500"/>
          </a:xfrm>
        </p:spPr>
        <p:txBody>
          <a:bodyPr/>
          <a:lstStyle/>
          <a:p>
            <a:r>
              <a:rPr lang="ru-RU" sz="3600" b="1" smtClean="0">
                <a:solidFill>
                  <a:srgbClr val="CC3300"/>
                </a:solidFill>
                <a:latin typeface="Times New Roman" pitchFamily="18" charset="0"/>
              </a:rPr>
              <a:t>Обзор проблем процесса защиты ВКР</a:t>
            </a:r>
          </a:p>
        </p:txBody>
      </p:sp>
      <p:pic>
        <p:nvPicPr>
          <p:cNvPr id="46086" name="Объект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205038"/>
            <a:ext cx="8229600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2492375"/>
            <a:ext cx="8712200" cy="381635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ru-RU" sz="2800" b="1" u="sng" smtClean="0">
                <a:latin typeface="Times New Roman" pitchFamily="18" charset="0"/>
              </a:rPr>
              <a:t>Исследовательские задачи</a:t>
            </a:r>
            <a:r>
              <a:rPr lang="ru-RU" sz="2800" b="1" smtClean="0">
                <a:latin typeface="Times New Roman" pitchFamily="18" charset="0"/>
              </a:rPr>
              <a:t>: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ru-RU" sz="2800" smtClean="0">
                <a:latin typeface="Times New Roman" pitchFamily="18" charset="0"/>
              </a:rPr>
              <a:t>1) Разработка математического описания компетентностного подхода при оценке выпускных квалификационных работ;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ru-RU" sz="2800" smtClean="0">
                <a:latin typeface="Times New Roman" pitchFamily="18" charset="0"/>
              </a:rPr>
              <a:t>2) Разработка алгоритмов и программная реализация </a:t>
            </a:r>
            <a:r>
              <a:rPr lang="en-US" sz="2800" smtClean="0">
                <a:latin typeface="Times New Roman" pitchFamily="18" charset="0"/>
              </a:rPr>
              <a:t>web</a:t>
            </a:r>
            <a:r>
              <a:rPr lang="ru-RU" sz="2800" smtClean="0">
                <a:latin typeface="Times New Roman" pitchFamily="18" charset="0"/>
              </a:rPr>
              <a:t>-ориентированной системы поддержки процесса защиты выпускных квалификационных работ;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ru-RU" sz="2800" smtClean="0">
                <a:latin typeface="Times New Roman" pitchFamily="18" charset="0"/>
              </a:rPr>
              <a:t>3) Оценка качества веб-интерфейса </a:t>
            </a:r>
            <a:r>
              <a:rPr lang="en-US" sz="2800" smtClean="0">
                <a:latin typeface="Times New Roman" pitchFamily="18" charset="0"/>
              </a:rPr>
              <a:t>web</a:t>
            </a:r>
            <a:r>
              <a:rPr lang="ru-RU" sz="2800" smtClean="0">
                <a:latin typeface="Times New Roman" pitchFamily="18" charset="0"/>
              </a:rPr>
              <a:t>-ориентированной системы поддержки процесса защиты выпускных квалификационных работ.</a:t>
            </a:r>
          </a:p>
        </p:txBody>
      </p:sp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7451725" y="6308725"/>
            <a:ext cx="1522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i="1">
                <a:solidFill>
                  <a:srgbClr val="CC3300"/>
                </a:solidFill>
                <a:latin typeface="Times New Roman" pitchFamily="18" charset="0"/>
              </a:rPr>
              <a:t>Слайд № 4</a:t>
            </a:r>
          </a:p>
        </p:txBody>
      </p:sp>
      <p:sp>
        <p:nvSpPr>
          <p:cNvPr id="21507" name="Заголовок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8785225" cy="1079500"/>
          </a:xfrm>
        </p:spPr>
        <p:txBody>
          <a:bodyPr/>
          <a:lstStyle/>
          <a:p>
            <a:r>
              <a:rPr lang="ru-RU" sz="3600" b="1" smtClean="0">
                <a:solidFill>
                  <a:srgbClr val="CC3300"/>
                </a:solidFill>
                <a:latin typeface="Times New Roman" pitchFamily="18" charset="0"/>
              </a:rPr>
              <a:t>Постановка задач исследования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79388" y="1412875"/>
            <a:ext cx="85693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800" b="1" u="sng">
                <a:latin typeface="Times New Roman" pitchFamily="18" charset="0"/>
              </a:rPr>
              <a:t>Цель работы</a:t>
            </a:r>
            <a:r>
              <a:rPr lang="ru-RU" sz="2800" b="1">
                <a:latin typeface="Times New Roman" pitchFamily="18" charset="0"/>
              </a:rPr>
              <a:t>: </a:t>
            </a:r>
            <a:r>
              <a:rPr lang="ru-RU" sz="2800">
                <a:latin typeface="Times New Roman" pitchFamily="18" charset="0"/>
              </a:rPr>
              <a:t>повышение эффективности процедуры защиты выпускных квалификационных работ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167</Words>
  <Application>Microsoft Office PowerPoint</Application>
  <PresentationFormat>Экран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Разработка web-ориентированной информационной системы поддержки процесса защиты выпускных квалификационных работ</vt:lpstr>
      <vt:lpstr>Обзор аналогов в области студенческого делопроизводства</vt:lpstr>
      <vt:lpstr>IDEF0-диаграмма процесса защиты ВКР</vt:lpstr>
      <vt:lpstr>Обзор проблем процесса защиты ВКР</vt:lpstr>
      <vt:lpstr>Постановка задач исследования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web-ориентированной системы поддержки процесса защиты выпускных квалификационных работ</dc:title>
  <dc:creator>Ildar Kashaev</dc:creator>
  <cp:lastModifiedBy>Александр</cp:lastModifiedBy>
  <cp:revision>59</cp:revision>
  <dcterms:created xsi:type="dcterms:W3CDTF">2017-11-15T07:15:00Z</dcterms:created>
  <dcterms:modified xsi:type="dcterms:W3CDTF">2019-11-09T17:31:15Z</dcterms:modified>
</cp:coreProperties>
</file>