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cade Gamer" charset="1" panose="00000000000000000000"/>
      <p:regular r:id="rId10"/>
    </p:embeddedFont>
    <p:embeddedFont>
      <p:font typeface="Nunito" charset="1" panose="00000500000000000000"/>
      <p:regular r:id="rId11"/>
    </p:embeddedFont>
    <p:embeddedFont>
      <p:font typeface="Nunito Bold" charset="1" panose="00000800000000000000"/>
      <p:regular r:id="rId12"/>
    </p:embeddedFont>
    <p:embeddedFont>
      <p:font typeface="Nunito Bold Italics" charset="1" panose="00000000000000000000"/>
      <p:regular r:id="rId13"/>
    </p:embeddedFont>
    <p:embeddedFont>
      <p:font typeface="Nunito Light" charset="1" panose="00000400000000000000"/>
      <p:regular r:id="rId14"/>
    </p:embeddedFont>
    <p:embeddedFont>
      <p:font typeface="Nunito Heavy" charset="1" panose="00000000000000000000"/>
      <p:regular r:id="rId15"/>
    </p:embeddedFont>
    <p:embeddedFont>
      <p:font typeface="Nunito Heavy Italics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25.png" Type="http://schemas.openxmlformats.org/officeDocument/2006/relationships/image"/><Relationship Id="rId12" Target="../media/image26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15" Target="../media/image27.png" Type="http://schemas.openxmlformats.org/officeDocument/2006/relationships/image"/><Relationship Id="rId16" Target="../media/image28.svg" Type="http://schemas.openxmlformats.org/officeDocument/2006/relationships/image"/><Relationship Id="rId17" Target="../media/image29.png" Type="http://schemas.openxmlformats.org/officeDocument/2006/relationships/image"/><Relationship Id="rId18" Target="../media/image30.svg" Type="http://schemas.openxmlformats.org/officeDocument/2006/relationships/image"/><Relationship Id="rId19" Target="../media/image6.png" Type="http://schemas.openxmlformats.org/officeDocument/2006/relationships/image"/><Relationship Id="rId2" Target="../media/image1.jpeg" Type="http://schemas.openxmlformats.org/officeDocument/2006/relationships/image"/><Relationship Id="rId20" Target="../media/image7.svg" Type="http://schemas.openxmlformats.org/officeDocument/2006/relationships/image"/><Relationship Id="rId21" Target="../media/image31.png" Type="http://schemas.openxmlformats.org/officeDocument/2006/relationships/image"/><Relationship Id="rId22" Target="../media/image32.svg" Type="http://schemas.openxmlformats.org/officeDocument/2006/relationships/image"/><Relationship Id="rId23" Target="../media/image33.png" Type="http://schemas.openxmlformats.org/officeDocument/2006/relationships/image"/><Relationship Id="rId24" Target="../media/image34.svg" Type="http://schemas.openxmlformats.org/officeDocument/2006/relationships/image"/><Relationship Id="rId25" Target="../media/image35.png" Type="http://schemas.openxmlformats.org/officeDocument/2006/relationships/image"/><Relationship Id="rId26" Target="../media/image36.sv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Fz-bZCccE.mp4" Type="http://schemas.openxmlformats.org/officeDocument/2006/relationships/video"/><Relationship Id="rId11" Target="../media/VAFz-bZCccE.mp4" Type="http://schemas.microsoft.com/office/2007/relationships/media"/><Relationship Id="rId12" Target="../media/image38.png" Type="http://schemas.openxmlformats.org/officeDocument/2006/relationships/image"/><Relationship Id="rId13" Target="../media/image39.svg" Type="http://schemas.openxmlformats.org/officeDocument/2006/relationships/image"/><Relationship Id="rId14" Target="../media/image40.png" Type="http://schemas.openxmlformats.org/officeDocument/2006/relationships/image"/><Relationship Id="rId15" Target="../media/image41.svg" Type="http://schemas.openxmlformats.org/officeDocument/2006/relationships/image"/><Relationship Id="rId16" Target="../media/image42.png" Type="http://schemas.openxmlformats.org/officeDocument/2006/relationships/image"/><Relationship Id="rId17" Target="../media/image43.svg" Type="http://schemas.openxmlformats.org/officeDocument/2006/relationships/image"/><Relationship Id="rId18" Target="../media/image23.png" Type="http://schemas.openxmlformats.org/officeDocument/2006/relationships/image"/><Relationship Id="rId19" Target="../media/image24.svg" Type="http://schemas.openxmlformats.org/officeDocument/2006/relationships/image"/><Relationship Id="rId2" Target="../media/image1.jpeg" Type="http://schemas.openxmlformats.org/officeDocument/2006/relationships/image"/><Relationship Id="rId20" Target="../media/image25.png" Type="http://schemas.openxmlformats.org/officeDocument/2006/relationships/image"/><Relationship Id="rId21" Target="../media/image26.svg" Type="http://schemas.openxmlformats.org/officeDocument/2006/relationships/image"/><Relationship Id="rId22" Target="../media/image44.png" Type="http://schemas.openxmlformats.org/officeDocument/2006/relationships/image"/><Relationship Id="rId23" Target="../media/image45.svg" Type="http://schemas.openxmlformats.org/officeDocument/2006/relationships/image"/><Relationship Id="rId24" Target="../media/image12.png" Type="http://schemas.openxmlformats.org/officeDocument/2006/relationships/image"/><Relationship Id="rId25" Target="../media/image13.svg" Type="http://schemas.openxmlformats.org/officeDocument/2006/relationships/image"/><Relationship Id="rId26" Target="../media/image46.png" Type="http://schemas.openxmlformats.org/officeDocument/2006/relationships/image"/><Relationship Id="rId27" Target="../media/image47.sv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37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11" Target="../media/image6.png" Type="http://schemas.openxmlformats.org/officeDocument/2006/relationships/image"/><Relationship Id="rId12" Target="../media/image7.svg" Type="http://schemas.openxmlformats.org/officeDocument/2006/relationships/image"/><Relationship Id="rId13" Target="../media/image48.png" Type="http://schemas.openxmlformats.org/officeDocument/2006/relationships/image"/><Relationship Id="rId14" Target="../media/image49.png" Type="http://schemas.openxmlformats.org/officeDocument/2006/relationships/image"/><Relationship Id="rId15" Target="../media/image50.svg" Type="http://schemas.openxmlformats.org/officeDocument/2006/relationships/image"/><Relationship Id="rId16" Target="../media/image51.png" Type="http://schemas.openxmlformats.org/officeDocument/2006/relationships/image"/><Relationship Id="rId17" Target="../media/image52.svg" Type="http://schemas.openxmlformats.org/officeDocument/2006/relationships/image"/><Relationship Id="rId18" Target="../media/image20.png" Type="http://schemas.openxmlformats.org/officeDocument/2006/relationships/image"/><Relationship Id="rId19" Target="../media/image21.sv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53.png" Type="http://schemas.openxmlformats.org/officeDocument/2006/relationships/image"/><Relationship Id="rId12" Target="../media/image54.svg" Type="http://schemas.openxmlformats.org/officeDocument/2006/relationships/image"/><Relationship Id="rId13" Target="../media/image6.png" Type="http://schemas.openxmlformats.org/officeDocument/2006/relationships/image"/><Relationship Id="rId14" Target="../media/image7.svg" Type="http://schemas.openxmlformats.org/officeDocument/2006/relationships/image"/><Relationship Id="rId15" Target="../media/image55.png" Type="http://schemas.openxmlformats.org/officeDocument/2006/relationships/image"/><Relationship Id="rId16" Target="../media/image56.sv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11" Target="../media/image51.png" Type="http://schemas.openxmlformats.org/officeDocument/2006/relationships/image"/><Relationship Id="rId12" Target="../media/image52.svg" Type="http://schemas.openxmlformats.org/officeDocument/2006/relationships/image"/><Relationship Id="rId13" Target="../media/image59.png" Type="http://schemas.openxmlformats.org/officeDocument/2006/relationships/image"/><Relationship Id="rId14" Target="../media/image60.svg" Type="http://schemas.openxmlformats.org/officeDocument/2006/relationships/image"/><Relationship Id="rId15" Target="../media/image61.png" Type="http://schemas.openxmlformats.org/officeDocument/2006/relationships/image"/><Relationship Id="rId16" Target="../media/image62.svg" Type="http://schemas.openxmlformats.org/officeDocument/2006/relationships/image"/><Relationship Id="rId17" Target="../media/image63.png" Type="http://schemas.openxmlformats.org/officeDocument/2006/relationships/image"/><Relationship Id="rId18" Target="../media/image64.svg" Type="http://schemas.openxmlformats.org/officeDocument/2006/relationships/image"/><Relationship Id="rId19" Target="../media/image65.png" Type="http://schemas.openxmlformats.org/officeDocument/2006/relationships/image"/><Relationship Id="rId2" Target="../media/image1.jpeg" Type="http://schemas.openxmlformats.org/officeDocument/2006/relationships/image"/><Relationship Id="rId20" Target="../media/image23.png" Type="http://schemas.openxmlformats.org/officeDocument/2006/relationships/image"/><Relationship Id="rId21" Target="../media/image24.svg" Type="http://schemas.openxmlformats.org/officeDocument/2006/relationships/image"/><Relationship Id="rId22" Target="../media/image12.png" Type="http://schemas.openxmlformats.org/officeDocument/2006/relationships/image"/><Relationship Id="rId23" Target="../media/image13.sv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57.png" Type="http://schemas.openxmlformats.org/officeDocument/2006/relationships/image"/><Relationship Id="rId8" Target="../media/image58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68.png" Type="http://schemas.openxmlformats.org/officeDocument/2006/relationships/image"/><Relationship Id="rId14" Target="../media/image69.svg" Type="http://schemas.openxmlformats.org/officeDocument/2006/relationships/image"/><Relationship Id="rId15" Target="../media/image70.png" Type="http://schemas.openxmlformats.org/officeDocument/2006/relationships/image"/><Relationship Id="rId16" Target="../media/image71.svg" Type="http://schemas.openxmlformats.org/officeDocument/2006/relationships/image"/><Relationship Id="rId17" Target="../media/image61.png" Type="http://schemas.openxmlformats.org/officeDocument/2006/relationships/image"/><Relationship Id="rId18" Target="../media/image62.svg" Type="http://schemas.openxmlformats.org/officeDocument/2006/relationships/image"/><Relationship Id="rId19" Target="../media/image44.png" Type="http://schemas.openxmlformats.org/officeDocument/2006/relationships/image"/><Relationship Id="rId2" Target="../media/image1.jpeg" Type="http://schemas.openxmlformats.org/officeDocument/2006/relationships/image"/><Relationship Id="rId20" Target="../media/image45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6.png" Type="http://schemas.openxmlformats.org/officeDocument/2006/relationships/image"/><Relationship Id="rId6" Target="../media/image67.svg" Type="http://schemas.openxmlformats.org/officeDocument/2006/relationships/image"/><Relationship Id="rId7" Target="../media/image49.png" Type="http://schemas.openxmlformats.org/officeDocument/2006/relationships/image"/><Relationship Id="rId8" Target="../media/image50.svg" Type="http://schemas.openxmlformats.org/officeDocument/2006/relationships/image"/><Relationship Id="rId9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13157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40265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792" y="495319"/>
            <a:ext cx="2955996" cy="489083"/>
          </a:xfrm>
          <a:custGeom>
            <a:avLst/>
            <a:gdLst/>
            <a:ahLst/>
            <a:cxnLst/>
            <a:rect r="r" b="b" t="t" l="l"/>
            <a:pathLst>
              <a:path h="489083" w="2955996">
                <a:moveTo>
                  <a:pt x="0" y="0"/>
                </a:moveTo>
                <a:lnTo>
                  <a:pt x="2955996" y="0"/>
                </a:lnTo>
                <a:lnTo>
                  <a:pt x="2955996" y="489083"/>
                </a:lnTo>
                <a:lnTo>
                  <a:pt x="0" y="4890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657600" y="2228957"/>
            <a:ext cx="7315200" cy="1782249"/>
          </a:xfrm>
          <a:custGeom>
            <a:avLst/>
            <a:gdLst/>
            <a:ahLst/>
            <a:cxnLst/>
            <a:rect r="r" b="b" t="t" l="l"/>
            <a:pathLst>
              <a:path h="1782249" w="7315200">
                <a:moveTo>
                  <a:pt x="0" y="0"/>
                </a:moveTo>
                <a:lnTo>
                  <a:pt x="7315200" y="0"/>
                </a:lnTo>
                <a:lnTo>
                  <a:pt x="7315200" y="1782248"/>
                </a:lnTo>
                <a:lnTo>
                  <a:pt x="0" y="17822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12577" y="4422281"/>
            <a:ext cx="7315200" cy="1782249"/>
          </a:xfrm>
          <a:custGeom>
            <a:avLst/>
            <a:gdLst/>
            <a:ahLst/>
            <a:cxnLst/>
            <a:rect r="r" b="b" t="t" l="l"/>
            <a:pathLst>
              <a:path h="1782249" w="7315200">
                <a:moveTo>
                  <a:pt x="0" y="0"/>
                </a:moveTo>
                <a:lnTo>
                  <a:pt x="7315200" y="0"/>
                </a:lnTo>
                <a:lnTo>
                  <a:pt x="7315200" y="1782249"/>
                </a:lnTo>
                <a:lnTo>
                  <a:pt x="0" y="17822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457974" y="7156028"/>
            <a:ext cx="7315200" cy="2420666"/>
          </a:xfrm>
          <a:custGeom>
            <a:avLst/>
            <a:gdLst/>
            <a:ahLst/>
            <a:cxnLst/>
            <a:rect r="r" b="b" t="t" l="l"/>
            <a:pathLst>
              <a:path h="2420666" w="7315200">
                <a:moveTo>
                  <a:pt x="0" y="0"/>
                </a:moveTo>
                <a:lnTo>
                  <a:pt x="7315200" y="0"/>
                </a:lnTo>
                <a:lnTo>
                  <a:pt x="7315200" y="2420666"/>
                </a:lnTo>
                <a:lnTo>
                  <a:pt x="0" y="24206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60235" y="8149305"/>
            <a:ext cx="1795130" cy="1622348"/>
          </a:xfrm>
          <a:custGeom>
            <a:avLst/>
            <a:gdLst/>
            <a:ahLst/>
            <a:cxnLst/>
            <a:rect r="r" b="b" t="t" l="l"/>
            <a:pathLst>
              <a:path h="1622348" w="1795130">
                <a:moveTo>
                  <a:pt x="0" y="0"/>
                </a:moveTo>
                <a:lnTo>
                  <a:pt x="1795130" y="0"/>
                </a:lnTo>
                <a:lnTo>
                  <a:pt x="1795130" y="1622349"/>
                </a:lnTo>
                <a:lnTo>
                  <a:pt x="0" y="162234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02567" y="8039534"/>
            <a:ext cx="1795130" cy="1622348"/>
          </a:xfrm>
          <a:custGeom>
            <a:avLst/>
            <a:gdLst/>
            <a:ahLst/>
            <a:cxnLst/>
            <a:rect r="r" b="b" t="t" l="l"/>
            <a:pathLst>
              <a:path h="1622348" w="1795130">
                <a:moveTo>
                  <a:pt x="0" y="0"/>
                </a:moveTo>
                <a:lnTo>
                  <a:pt x="1795129" y="0"/>
                </a:lnTo>
                <a:lnTo>
                  <a:pt x="1795129" y="1622349"/>
                </a:lnTo>
                <a:lnTo>
                  <a:pt x="0" y="162234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761779" y="8366361"/>
            <a:ext cx="1550804" cy="1409822"/>
          </a:xfrm>
          <a:custGeom>
            <a:avLst/>
            <a:gdLst/>
            <a:ahLst/>
            <a:cxnLst/>
            <a:rect r="r" b="b" t="t" l="l"/>
            <a:pathLst>
              <a:path h="1409822" w="1550804">
                <a:moveTo>
                  <a:pt x="0" y="0"/>
                </a:moveTo>
                <a:lnTo>
                  <a:pt x="1550804" y="0"/>
                </a:lnTo>
                <a:lnTo>
                  <a:pt x="1550804" y="1409822"/>
                </a:lnTo>
                <a:lnTo>
                  <a:pt x="0" y="140982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307337" y="508172"/>
            <a:ext cx="2479198" cy="463378"/>
            <a:chOff x="0" y="0"/>
            <a:chExt cx="3305598" cy="6178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68776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1582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34388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7194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7940716" y="7042919"/>
            <a:ext cx="2239449" cy="618902"/>
          </a:xfrm>
          <a:custGeom>
            <a:avLst/>
            <a:gdLst/>
            <a:ahLst/>
            <a:cxnLst/>
            <a:rect r="r" b="b" t="t" l="l"/>
            <a:pathLst>
              <a:path h="618902" w="2239449">
                <a:moveTo>
                  <a:pt x="0" y="0"/>
                </a:moveTo>
                <a:lnTo>
                  <a:pt x="2239448" y="0"/>
                </a:lnTo>
                <a:lnTo>
                  <a:pt x="2239448" y="618902"/>
                </a:lnTo>
                <a:lnTo>
                  <a:pt x="0" y="61890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863632" y="6890300"/>
            <a:ext cx="559396" cy="904762"/>
          </a:xfrm>
          <a:custGeom>
            <a:avLst/>
            <a:gdLst/>
            <a:ahLst/>
            <a:cxnLst/>
            <a:rect r="r" b="b" t="t" l="l"/>
            <a:pathLst>
              <a:path h="904762" w="559396">
                <a:moveTo>
                  <a:pt x="0" y="0"/>
                </a:moveTo>
                <a:lnTo>
                  <a:pt x="559396" y="0"/>
                </a:lnTo>
                <a:lnTo>
                  <a:pt x="559396" y="904762"/>
                </a:lnTo>
                <a:lnTo>
                  <a:pt x="0" y="9047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657600" y="4977055"/>
            <a:ext cx="10805680" cy="1846789"/>
          </a:xfrm>
          <a:custGeom>
            <a:avLst/>
            <a:gdLst/>
            <a:ahLst/>
            <a:cxnLst/>
            <a:rect r="r" b="b" t="t" l="l"/>
            <a:pathLst>
              <a:path h="1846789" w="10805680">
                <a:moveTo>
                  <a:pt x="0" y="0"/>
                </a:moveTo>
                <a:lnTo>
                  <a:pt x="10805680" y="0"/>
                </a:lnTo>
                <a:lnTo>
                  <a:pt x="10805680" y="1846789"/>
                </a:lnTo>
                <a:lnTo>
                  <a:pt x="0" y="184678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809920" y="7042919"/>
            <a:ext cx="2603237" cy="3018246"/>
          </a:xfrm>
          <a:custGeom>
            <a:avLst/>
            <a:gdLst/>
            <a:ahLst/>
            <a:cxnLst/>
            <a:rect r="r" b="b" t="t" l="l"/>
            <a:pathLst>
              <a:path h="3018246" w="2603237">
                <a:moveTo>
                  <a:pt x="0" y="0"/>
                </a:moveTo>
                <a:lnTo>
                  <a:pt x="2603237" y="0"/>
                </a:lnTo>
                <a:lnTo>
                  <a:pt x="2603237" y="3018246"/>
                </a:lnTo>
                <a:lnTo>
                  <a:pt x="0" y="3018246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559643" y="5346026"/>
            <a:ext cx="9168714" cy="1023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2"/>
              </a:lnSpc>
              <a:spcBef>
                <a:spcPct val="0"/>
              </a:spcBef>
            </a:pPr>
            <a:r>
              <a:rPr lang="en-US" sz="2844">
                <a:solidFill>
                  <a:srgbClr val="7329C9"/>
                </a:solidFill>
                <a:latin typeface="Arcade Gamer"/>
              </a:rPr>
              <a:t> </a:t>
            </a:r>
            <a:r>
              <a:rPr lang="en-US" sz="2844">
                <a:solidFill>
                  <a:srgbClr val="FFFFFF"/>
                </a:solidFill>
                <a:latin typeface="Arcade Gamer"/>
              </a:rPr>
              <a:t>A Reinforcement Learning Journey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915882" y="3592027"/>
            <a:ext cx="13684250" cy="116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1"/>
              </a:lnSpc>
              <a:spcBef>
                <a:spcPct val="0"/>
              </a:spcBef>
            </a:pPr>
            <a:r>
              <a:rPr lang="en-US" sz="6522">
                <a:solidFill>
                  <a:srgbClr val="D00096"/>
                </a:solidFill>
                <a:latin typeface="Arcade Gamer"/>
              </a:rPr>
              <a:t>A</a:t>
            </a:r>
            <a:r>
              <a:rPr lang="en-US" sz="6522">
                <a:solidFill>
                  <a:srgbClr val="0096E2"/>
                </a:solidFill>
                <a:latin typeface="Arcade Gamer"/>
              </a:rPr>
              <a:t>u</a:t>
            </a:r>
            <a:r>
              <a:rPr lang="en-US" sz="6522">
                <a:solidFill>
                  <a:srgbClr val="FFFFFF"/>
                </a:solidFill>
                <a:latin typeface="Arcade Gamer"/>
              </a:rPr>
              <a:t>t</a:t>
            </a:r>
            <a:r>
              <a:rPr lang="en-US" sz="6522">
                <a:solidFill>
                  <a:srgbClr val="D00096"/>
                </a:solidFill>
                <a:latin typeface="Arcade Gamer"/>
              </a:rPr>
              <a:t>o</a:t>
            </a:r>
            <a:r>
              <a:rPr lang="en-US" sz="6522">
                <a:solidFill>
                  <a:srgbClr val="FFFFFF"/>
                </a:solidFill>
                <a:latin typeface="Arcade Gamer"/>
              </a:rPr>
              <a:t>n</a:t>
            </a:r>
            <a:r>
              <a:rPr lang="en-US" sz="6522">
                <a:solidFill>
                  <a:srgbClr val="1CA4FF"/>
                </a:solidFill>
                <a:latin typeface="Arcade Gamer"/>
              </a:rPr>
              <a:t>o</a:t>
            </a:r>
            <a:r>
              <a:rPr lang="en-US" sz="6522">
                <a:solidFill>
                  <a:srgbClr val="FFFFFF"/>
                </a:solidFill>
                <a:latin typeface="Arcade Gamer"/>
              </a:rPr>
              <a:t>mo</a:t>
            </a:r>
            <a:r>
              <a:rPr lang="en-US" sz="6522">
                <a:solidFill>
                  <a:srgbClr val="D00096"/>
                </a:solidFill>
                <a:latin typeface="Arcade Gamer"/>
              </a:rPr>
              <a:t>u</a:t>
            </a:r>
            <a:r>
              <a:rPr lang="en-US" sz="6522">
                <a:solidFill>
                  <a:srgbClr val="FFFFFF"/>
                </a:solidFill>
                <a:latin typeface="Arcade Gamer"/>
              </a:rPr>
              <a:t>s </a:t>
            </a:r>
            <a:r>
              <a:rPr lang="en-US" sz="6522">
                <a:solidFill>
                  <a:srgbClr val="A400A0"/>
                </a:solidFill>
                <a:latin typeface="Arcade Gamer"/>
              </a:rPr>
              <a:t>G</a:t>
            </a:r>
            <a:r>
              <a:rPr lang="en-US" sz="6522">
                <a:solidFill>
                  <a:srgbClr val="FFFFFF"/>
                </a:solidFill>
                <a:latin typeface="Arcade Gamer"/>
              </a:rPr>
              <a:t>am</a:t>
            </a:r>
            <a:r>
              <a:rPr lang="en-US" sz="6522">
                <a:solidFill>
                  <a:srgbClr val="D00096"/>
                </a:solidFill>
                <a:latin typeface="Arcade Gamer"/>
              </a:rPr>
              <a:t>i</a:t>
            </a:r>
            <a:r>
              <a:rPr lang="en-US" sz="6522">
                <a:solidFill>
                  <a:srgbClr val="FFFFFF"/>
                </a:solidFill>
                <a:latin typeface="Arcade Gamer"/>
              </a:rPr>
              <a:t>n</a:t>
            </a:r>
            <a:r>
              <a:rPr lang="en-US" sz="6522">
                <a:solidFill>
                  <a:srgbClr val="3D8DFF"/>
                </a:solidFill>
                <a:latin typeface="Arcade Gamer"/>
              </a:rPr>
              <a:t>g</a:t>
            </a:r>
            <a:r>
              <a:rPr lang="en-US" sz="6522">
                <a:solidFill>
                  <a:srgbClr val="FFFFFF"/>
                </a:solidFill>
                <a:latin typeface="Arcade Gamer"/>
              </a:rPr>
              <a:t> </a:t>
            </a:r>
            <a:r>
              <a:rPr lang="en-US" sz="6522">
                <a:solidFill>
                  <a:srgbClr val="D00096"/>
                </a:solidFill>
                <a:latin typeface="Arcade Gamer"/>
              </a:rPr>
              <a:t>C</a:t>
            </a:r>
            <a:r>
              <a:rPr lang="en-US" sz="6522">
                <a:solidFill>
                  <a:srgbClr val="FFFFFF"/>
                </a:solidFill>
                <a:latin typeface="Arcade Gamer"/>
              </a:rPr>
              <a:t>a</a:t>
            </a:r>
            <a:r>
              <a:rPr lang="en-US" sz="6522">
                <a:solidFill>
                  <a:srgbClr val="0096E2"/>
                </a:solidFill>
                <a:latin typeface="Arcade Gamer"/>
              </a:rPr>
              <a:t>b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86594" y="923925"/>
            <a:ext cx="3130391" cy="683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9"/>
              </a:lnSpc>
              <a:spcBef>
                <a:spcPct val="0"/>
              </a:spcBef>
            </a:pPr>
            <a:r>
              <a:rPr lang="en-US" sz="3827">
                <a:solidFill>
                  <a:srgbClr val="000000"/>
                </a:solidFill>
                <a:latin typeface="Arcade Gamer"/>
              </a:rPr>
              <a:t>NIMEESHA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910501" y="923925"/>
            <a:ext cx="3334544" cy="683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9"/>
              </a:lnSpc>
              <a:spcBef>
                <a:spcPct val="0"/>
              </a:spcBef>
            </a:pPr>
            <a:r>
              <a:rPr lang="en-US" sz="3827">
                <a:solidFill>
                  <a:srgbClr val="000000"/>
                </a:solidFill>
                <a:latin typeface="Arcade Gamer"/>
              </a:rPr>
              <a:t>IFRA NAZZ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-551692" y="9624319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3792" y="495319"/>
            <a:ext cx="2955996" cy="489083"/>
          </a:xfrm>
          <a:custGeom>
            <a:avLst/>
            <a:gdLst/>
            <a:ahLst/>
            <a:cxnLst/>
            <a:rect r="r" b="b" t="t" l="l"/>
            <a:pathLst>
              <a:path h="489083" w="2955996">
                <a:moveTo>
                  <a:pt x="0" y="0"/>
                </a:moveTo>
                <a:lnTo>
                  <a:pt x="2955996" y="0"/>
                </a:lnTo>
                <a:lnTo>
                  <a:pt x="2955996" y="489083"/>
                </a:lnTo>
                <a:lnTo>
                  <a:pt x="0" y="4890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307337" y="508172"/>
            <a:ext cx="2479198" cy="463378"/>
            <a:chOff x="0" y="0"/>
            <a:chExt cx="3305598" cy="6178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68776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1582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4388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7194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4395239" y="4852259"/>
            <a:ext cx="4857559" cy="830201"/>
          </a:xfrm>
          <a:custGeom>
            <a:avLst/>
            <a:gdLst/>
            <a:ahLst/>
            <a:cxnLst/>
            <a:rect r="r" b="b" t="t" l="l"/>
            <a:pathLst>
              <a:path h="830201" w="4857559">
                <a:moveTo>
                  <a:pt x="0" y="0"/>
                </a:moveTo>
                <a:lnTo>
                  <a:pt x="4857560" y="0"/>
                </a:lnTo>
                <a:lnTo>
                  <a:pt x="4857560" y="830201"/>
                </a:lnTo>
                <a:lnTo>
                  <a:pt x="0" y="8302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395239" y="6839591"/>
            <a:ext cx="4857559" cy="830201"/>
          </a:xfrm>
          <a:custGeom>
            <a:avLst/>
            <a:gdLst/>
            <a:ahLst/>
            <a:cxnLst/>
            <a:rect r="r" b="b" t="t" l="l"/>
            <a:pathLst>
              <a:path h="830201" w="4857559">
                <a:moveTo>
                  <a:pt x="0" y="0"/>
                </a:moveTo>
                <a:lnTo>
                  <a:pt x="4857560" y="0"/>
                </a:lnTo>
                <a:lnTo>
                  <a:pt x="4857560" y="830201"/>
                </a:lnTo>
                <a:lnTo>
                  <a:pt x="0" y="8302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430441" y="3077649"/>
            <a:ext cx="4857559" cy="830201"/>
          </a:xfrm>
          <a:custGeom>
            <a:avLst/>
            <a:gdLst/>
            <a:ahLst/>
            <a:cxnLst/>
            <a:rect r="r" b="b" t="t" l="l"/>
            <a:pathLst>
              <a:path h="830201" w="4857559">
                <a:moveTo>
                  <a:pt x="0" y="0"/>
                </a:moveTo>
                <a:lnTo>
                  <a:pt x="4857559" y="0"/>
                </a:lnTo>
                <a:lnTo>
                  <a:pt x="4857559" y="830201"/>
                </a:lnTo>
                <a:lnTo>
                  <a:pt x="0" y="8302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802380" y="2616312"/>
            <a:ext cx="1054815" cy="1520455"/>
          </a:xfrm>
          <a:custGeom>
            <a:avLst/>
            <a:gdLst/>
            <a:ahLst/>
            <a:cxnLst/>
            <a:rect r="r" b="b" t="t" l="l"/>
            <a:pathLst>
              <a:path h="1520455" w="1054815">
                <a:moveTo>
                  <a:pt x="0" y="0"/>
                </a:moveTo>
                <a:lnTo>
                  <a:pt x="1054816" y="0"/>
                </a:lnTo>
                <a:lnTo>
                  <a:pt x="1054816" y="1520454"/>
                </a:lnTo>
                <a:lnTo>
                  <a:pt x="0" y="15204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754092" y="6398883"/>
            <a:ext cx="1088698" cy="1449840"/>
          </a:xfrm>
          <a:custGeom>
            <a:avLst/>
            <a:gdLst/>
            <a:ahLst/>
            <a:cxnLst/>
            <a:rect r="r" b="b" t="t" l="l"/>
            <a:pathLst>
              <a:path h="1449840" w="1088698">
                <a:moveTo>
                  <a:pt x="0" y="0"/>
                </a:moveTo>
                <a:lnTo>
                  <a:pt x="1088697" y="0"/>
                </a:lnTo>
                <a:lnTo>
                  <a:pt x="1088697" y="1449840"/>
                </a:lnTo>
                <a:lnTo>
                  <a:pt x="0" y="14498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491181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3759543" y="86331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589927" y="8411649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413157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240265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601845" y="4654939"/>
            <a:ext cx="1444901" cy="1676573"/>
          </a:xfrm>
          <a:custGeom>
            <a:avLst/>
            <a:gdLst/>
            <a:ahLst/>
            <a:cxnLst/>
            <a:rect r="r" b="b" t="t" l="l"/>
            <a:pathLst>
              <a:path h="1676573" w="1444901">
                <a:moveTo>
                  <a:pt x="0" y="0"/>
                </a:moveTo>
                <a:lnTo>
                  <a:pt x="1444901" y="0"/>
                </a:lnTo>
                <a:lnTo>
                  <a:pt x="1444901" y="1676573"/>
                </a:lnTo>
                <a:lnTo>
                  <a:pt x="0" y="167657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384882" y="1106135"/>
            <a:ext cx="15518236" cy="121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8"/>
              </a:lnSpc>
              <a:spcBef>
                <a:spcPct val="0"/>
              </a:spcBef>
            </a:pPr>
            <a:r>
              <a:rPr lang="en-US" sz="6756">
                <a:solidFill>
                  <a:srgbClr val="FFFFFF"/>
                </a:solidFill>
                <a:latin typeface="Arcade Gamer"/>
              </a:rPr>
              <a:t>T</a:t>
            </a:r>
            <a:r>
              <a:rPr lang="en-US" sz="6756">
                <a:solidFill>
                  <a:srgbClr val="A4FFDE"/>
                </a:solidFill>
                <a:latin typeface="Arcade Gamer"/>
              </a:rPr>
              <a:t>a</a:t>
            </a:r>
            <a:r>
              <a:rPr lang="en-US" sz="6756">
                <a:solidFill>
                  <a:srgbClr val="E769E4"/>
                </a:solidFill>
                <a:latin typeface="Arcade Gamer"/>
              </a:rPr>
              <a:t>b</a:t>
            </a:r>
            <a:r>
              <a:rPr lang="en-US" sz="6756">
                <a:solidFill>
                  <a:srgbClr val="FFFFFF"/>
                </a:solidFill>
                <a:latin typeface="Arcade Gamer"/>
              </a:rPr>
              <a:t>le O</a:t>
            </a:r>
            <a:r>
              <a:rPr lang="en-US" sz="6756">
                <a:solidFill>
                  <a:srgbClr val="A4FFDE"/>
                </a:solidFill>
                <a:latin typeface="Arcade Gamer"/>
              </a:rPr>
              <a:t>f</a:t>
            </a:r>
            <a:r>
              <a:rPr lang="en-US" sz="6756">
                <a:solidFill>
                  <a:srgbClr val="FFFFFF"/>
                </a:solidFill>
                <a:latin typeface="Arcade Gamer"/>
              </a:rPr>
              <a:t> Co</a:t>
            </a:r>
            <a:r>
              <a:rPr lang="en-US" sz="6756">
                <a:solidFill>
                  <a:srgbClr val="A4FFDE"/>
                </a:solidFill>
                <a:latin typeface="Arcade Gamer"/>
              </a:rPr>
              <a:t>n</a:t>
            </a:r>
            <a:r>
              <a:rPr lang="en-US" sz="6756">
                <a:solidFill>
                  <a:srgbClr val="FFFFFF"/>
                </a:solidFill>
                <a:latin typeface="Arcade Gamer"/>
              </a:rPr>
              <a:t>t</a:t>
            </a:r>
            <a:r>
              <a:rPr lang="en-US" sz="6756">
                <a:solidFill>
                  <a:srgbClr val="E769E4"/>
                </a:solidFill>
                <a:latin typeface="Arcade Gamer"/>
              </a:rPr>
              <a:t>e</a:t>
            </a:r>
            <a:r>
              <a:rPr lang="en-US" sz="6756">
                <a:solidFill>
                  <a:srgbClr val="FFFFFF"/>
                </a:solidFill>
                <a:latin typeface="Arcade Gamer"/>
              </a:rPr>
              <a:t>n</a:t>
            </a:r>
            <a:r>
              <a:rPr lang="en-US" sz="6756">
                <a:solidFill>
                  <a:srgbClr val="E769E4"/>
                </a:solidFill>
                <a:latin typeface="Arcade Gamer"/>
              </a:rPr>
              <a:t>t</a:t>
            </a:r>
            <a:r>
              <a:rPr lang="en-US" sz="6756">
                <a:solidFill>
                  <a:srgbClr val="A4FFDE"/>
                </a:solidFill>
                <a:latin typeface="Arcade Gamer"/>
              </a:rPr>
              <a:t>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53942" y="4935821"/>
            <a:ext cx="4140155" cy="567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02"/>
              </a:lnSpc>
              <a:spcBef>
                <a:spcPct val="0"/>
              </a:spcBef>
            </a:pPr>
            <a:r>
              <a:rPr lang="en-US" sz="3144">
                <a:solidFill>
                  <a:srgbClr val="FFFFFF"/>
                </a:solidFill>
                <a:latin typeface="Arcade Gamer"/>
              </a:rPr>
              <a:t>OBJECTives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789143" y="3178991"/>
            <a:ext cx="4140155" cy="541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62"/>
              </a:lnSpc>
              <a:spcBef>
                <a:spcPct val="0"/>
              </a:spcBef>
            </a:pPr>
            <a:r>
              <a:rPr lang="en-US" sz="3044">
                <a:solidFill>
                  <a:srgbClr val="FFFFFF"/>
                </a:solidFill>
                <a:latin typeface="Arcade Gamer"/>
              </a:rPr>
              <a:t>Deliverables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53942" y="6940934"/>
            <a:ext cx="4140155" cy="541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62"/>
              </a:lnSpc>
              <a:spcBef>
                <a:spcPct val="0"/>
              </a:spcBef>
            </a:pPr>
            <a:r>
              <a:rPr lang="en-US" sz="3044">
                <a:solidFill>
                  <a:srgbClr val="FFFFFF"/>
                </a:solidFill>
                <a:latin typeface="Arcade Gamer"/>
              </a:rPr>
              <a:t>Approch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3430441" y="5243958"/>
            <a:ext cx="4857559" cy="830201"/>
          </a:xfrm>
          <a:custGeom>
            <a:avLst/>
            <a:gdLst/>
            <a:ahLst/>
            <a:cxnLst/>
            <a:rect r="r" b="b" t="t" l="l"/>
            <a:pathLst>
              <a:path h="830201" w="4857559">
                <a:moveTo>
                  <a:pt x="0" y="0"/>
                </a:moveTo>
                <a:lnTo>
                  <a:pt x="4857559" y="0"/>
                </a:lnTo>
                <a:lnTo>
                  <a:pt x="4857559" y="830201"/>
                </a:lnTo>
                <a:lnTo>
                  <a:pt x="0" y="8302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3789143" y="5417923"/>
            <a:ext cx="4140155" cy="518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82"/>
              </a:lnSpc>
              <a:spcBef>
                <a:spcPct val="0"/>
              </a:spcBef>
            </a:pPr>
            <a:r>
              <a:rPr lang="en-US" sz="2844">
                <a:solidFill>
                  <a:srgbClr val="FFFFFF"/>
                </a:solidFill>
                <a:latin typeface="Arcade Gamer"/>
              </a:rPr>
              <a:t>Methodology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933048">
            <a:off x="2491677" y="4681155"/>
            <a:ext cx="1592159" cy="1172408"/>
          </a:xfrm>
          <a:custGeom>
            <a:avLst/>
            <a:gdLst/>
            <a:ahLst/>
            <a:cxnLst/>
            <a:rect r="r" b="b" t="t" l="l"/>
            <a:pathLst>
              <a:path h="1172408" w="1592159">
                <a:moveTo>
                  <a:pt x="0" y="0"/>
                </a:moveTo>
                <a:lnTo>
                  <a:pt x="1592159" y="0"/>
                </a:lnTo>
                <a:lnTo>
                  <a:pt x="1592159" y="1172409"/>
                </a:lnTo>
                <a:lnTo>
                  <a:pt x="0" y="117240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6161545" y="971550"/>
            <a:ext cx="7315200" cy="1782249"/>
          </a:xfrm>
          <a:custGeom>
            <a:avLst/>
            <a:gdLst/>
            <a:ahLst/>
            <a:cxnLst/>
            <a:rect r="r" b="b" t="t" l="l"/>
            <a:pathLst>
              <a:path h="1782249" w="7315200">
                <a:moveTo>
                  <a:pt x="0" y="0"/>
                </a:moveTo>
                <a:lnTo>
                  <a:pt x="7315200" y="0"/>
                </a:lnTo>
                <a:lnTo>
                  <a:pt x="7315200" y="1782249"/>
                </a:lnTo>
                <a:lnTo>
                  <a:pt x="0" y="178224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60083" y="6331512"/>
            <a:ext cx="2303579" cy="2445885"/>
          </a:xfrm>
          <a:custGeom>
            <a:avLst/>
            <a:gdLst/>
            <a:ahLst/>
            <a:cxnLst/>
            <a:rect r="r" b="b" t="t" l="l"/>
            <a:pathLst>
              <a:path h="2445885" w="2303579">
                <a:moveTo>
                  <a:pt x="0" y="0"/>
                </a:moveTo>
                <a:lnTo>
                  <a:pt x="2303579" y="0"/>
                </a:lnTo>
                <a:lnTo>
                  <a:pt x="2303579" y="2445885"/>
                </a:lnTo>
                <a:lnTo>
                  <a:pt x="0" y="2445885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5163805" y="8384167"/>
            <a:ext cx="1105307" cy="1182721"/>
          </a:xfrm>
          <a:custGeom>
            <a:avLst/>
            <a:gdLst/>
            <a:ahLst/>
            <a:cxnLst/>
            <a:rect r="r" b="b" t="t" l="l"/>
            <a:pathLst>
              <a:path h="1182721" w="1105307">
                <a:moveTo>
                  <a:pt x="0" y="0"/>
                </a:moveTo>
                <a:lnTo>
                  <a:pt x="1105306" y="0"/>
                </a:lnTo>
                <a:lnTo>
                  <a:pt x="1105306" y="1182722"/>
                </a:lnTo>
                <a:lnTo>
                  <a:pt x="0" y="118272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1426869" y="2881362"/>
            <a:ext cx="1619877" cy="1255405"/>
          </a:xfrm>
          <a:custGeom>
            <a:avLst/>
            <a:gdLst/>
            <a:ahLst/>
            <a:cxnLst/>
            <a:rect r="r" b="b" t="t" l="l"/>
            <a:pathLst>
              <a:path h="1255405" w="1619877">
                <a:moveTo>
                  <a:pt x="0" y="0"/>
                </a:moveTo>
                <a:lnTo>
                  <a:pt x="1619877" y="0"/>
                </a:lnTo>
                <a:lnTo>
                  <a:pt x="1619877" y="1255404"/>
                </a:lnTo>
                <a:lnTo>
                  <a:pt x="0" y="1255404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4468200" y="3173616"/>
            <a:ext cx="4857559" cy="830201"/>
          </a:xfrm>
          <a:custGeom>
            <a:avLst/>
            <a:gdLst/>
            <a:ahLst/>
            <a:cxnLst/>
            <a:rect r="r" b="b" t="t" l="l"/>
            <a:pathLst>
              <a:path h="830201" w="4857559">
                <a:moveTo>
                  <a:pt x="0" y="0"/>
                </a:moveTo>
                <a:lnTo>
                  <a:pt x="4857559" y="0"/>
                </a:lnTo>
                <a:lnTo>
                  <a:pt x="4857559" y="830201"/>
                </a:lnTo>
                <a:lnTo>
                  <a:pt x="0" y="8302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4826902" y="3266703"/>
            <a:ext cx="4140155" cy="541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62"/>
              </a:lnSpc>
              <a:spcBef>
                <a:spcPct val="0"/>
              </a:spcBef>
            </a:pPr>
            <a:r>
              <a:rPr lang="en-US" sz="3044">
                <a:solidFill>
                  <a:srgbClr val="FFFFFF"/>
                </a:solidFill>
                <a:latin typeface="Arcade Gamer"/>
              </a:rPr>
              <a:t>project topic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84882" y="549361"/>
            <a:ext cx="15518236" cy="121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8"/>
              </a:lnSpc>
              <a:spcBef>
                <a:spcPct val="0"/>
              </a:spcBef>
            </a:pPr>
            <a:r>
              <a:rPr lang="en-US" sz="6756">
                <a:solidFill>
                  <a:srgbClr val="D00096"/>
                </a:solidFill>
                <a:latin typeface="Arcade Gamer"/>
              </a:rPr>
              <a:t>p</a:t>
            </a:r>
            <a:r>
              <a:rPr lang="en-US" sz="6756">
                <a:solidFill>
                  <a:srgbClr val="0096E2"/>
                </a:solidFill>
                <a:latin typeface="Arcade Gamer"/>
              </a:rPr>
              <a:t>r</a:t>
            </a:r>
            <a:r>
              <a:rPr lang="en-US" sz="6756">
                <a:solidFill>
                  <a:srgbClr val="7329C9"/>
                </a:solidFill>
                <a:latin typeface="Arcade Gamer"/>
              </a:rPr>
              <a:t>o</a:t>
            </a:r>
            <a:r>
              <a:rPr lang="en-US" sz="6756">
                <a:solidFill>
                  <a:srgbClr val="D00096"/>
                </a:solidFill>
                <a:latin typeface="Arcade Gamer"/>
              </a:rPr>
              <a:t>j</a:t>
            </a:r>
            <a:r>
              <a:rPr lang="en-US" sz="6756">
                <a:solidFill>
                  <a:srgbClr val="FFFFFF"/>
                </a:solidFill>
                <a:latin typeface="Arcade Gamer"/>
              </a:rPr>
              <a:t>e</a:t>
            </a:r>
            <a:r>
              <a:rPr lang="en-US" sz="6756">
                <a:solidFill>
                  <a:srgbClr val="0096E2"/>
                </a:solidFill>
                <a:latin typeface="Arcade Gamer"/>
              </a:rPr>
              <a:t>c</a:t>
            </a:r>
            <a:r>
              <a:rPr lang="en-US" sz="6756">
                <a:solidFill>
                  <a:srgbClr val="D00096"/>
                </a:solidFill>
                <a:latin typeface="Arcade Gamer"/>
              </a:rPr>
              <a:t>t</a:t>
            </a:r>
            <a:r>
              <a:rPr lang="en-US" sz="6756">
                <a:solidFill>
                  <a:srgbClr val="FFFFFF"/>
                </a:solidFill>
                <a:latin typeface="Arcade Gamer"/>
              </a:rPr>
              <a:t> </a:t>
            </a:r>
            <a:r>
              <a:rPr lang="en-US" sz="6756">
                <a:solidFill>
                  <a:srgbClr val="D00096"/>
                </a:solidFill>
                <a:latin typeface="Arcade Gamer"/>
              </a:rPr>
              <a:t>t</a:t>
            </a:r>
            <a:r>
              <a:rPr lang="en-US" sz="6756">
                <a:solidFill>
                  <a:srgbClr val="1CA4FF"/>
                </a:solidFill>
                <a:latin typeface="Arcade Gamer"/>
              </a:rPr>
              <a:t>o</a:t>
            </a:r>
            <a:r>
              <a:rPr lang="en-US" sz="6756">
                <a:solidFill>
                  <a:srgbClr val="D00096"/>
                </a:solidFill>
                <a:latin typeface="Arcade Gamer"/>
              </a:rPr>
              <a:t>p</a:t>
            </a:r>
            <a:r>
              <a:rPr lang="en-US" sz="6756">
                <a:solidFill>
                  <a:srgbClr val="A400A0"/>
                </a:solidFill>
                <a:latin typeface="Arcade Gamer"/>
              </a:rPr>
              <a:t>i</a:t>
            </a:r>
            <a:r>
              <a:rPr lang="en-US" sz="6756">
                <a:solidFill>
                  <a:srgbClr val="D00096"/>
                </a:solidFill>
                <a:latin typeface="Arcade Gamer"/>
              </a:rPr>
              <a:t>c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73792" y="495319"/>
            <a:ext cx="2955996" cy="489083"/>
          </a:xfrm>
          <a:custGeom>
            <a:avLst/>
            <a:gdLst/>
            <a:ahLst/>
            <a:cxnLst/>
            <a:rect r="r" b="b" t="t" l="l"/>
            <a:pathLst>
              <a:path h="489083" w="2955996">
                <a:moveTo>
                  <a:pt x="0" y="0"/>
                </a:moveTo>
                <a:lnTo>
                  <a:pt x="2955996" y="0"/>
                </a:lnTo>
                <a:lnTo>
                  <a:pt x="2955996" y="489083"/>
                </a:lnTo>
                <a:lnTo>
                  <a:pt x="0" y="4890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307337" y="508172"/>
            <a:ext cx="2479198" cy="463378"/>
            <a:chOff x="0" y="0"/>
            <a:chExt cx="3305598" cy="6178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68776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01582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34388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7194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0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2400" y="98142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51800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889336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5" id="15">
            <a:hlinkClick action="ppaction://media"/>
          </p:cNvPr>
          <p:cNvPicPr>
            <a:picLocks noChangeAspect="true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9"/>
          <a:srcRect l="0" t="2768" r="0" b="2135"/>
          <a:stretch>
            <a:fillRect/>
          </a:stretch>
        </p:blipFill>
        <p:spPr>
          <a:xfrm flipH="false" flipV="false" rot="0">
            <a:off x="10276927" y="2593975"/>
            <a:ext cx="7509608" cy="4544497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373792" y="2546350"/>
            <a:ext cx="9435841" cy="514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Nunito"/>
              </a:rPr>
              <a:t>We are going to train an agent, cab to self drive itself, pick-up a passenger and drop him of at the designated location. Fast, time efficient and following all safety rules.</a:t>
            </a:r>
          </a:p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Nunito"/>
              </a:rPr>
              <a:t>Pick up passenger and drop him/her off at the right location</a:t>
            </a:r>
          </a:p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Nunito"/>
              </a:rPr>
              <a:t>Be time efficient as possible by taking less turns and easiest route</a:t>
            </a:r>
          </a:p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Nunito"/>
              </a:rPr>
              <a:t>Observe safety rules</a:t>
            </a:r>
          </a:p>
          <a:p>
            <a:pPr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Nunito"/>
              </a:rPr>
              <a:t>Rewards are assigned to the cab based on the route selected, location dropped etc.</a:t>
            </a:r>
          </a:p>
          <a:p>
            <a:pPr algn="ctr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0" y="8794339"/>
            <a:ext cx="4511416" cy="1164766"/>
          </a:xfrm>
          <a:custGeom>
            <a:avLst/>
            <a:gdLst/>
            <a:ahLst/>
            <a:cxnLst/>
            <a:rect r="r" b="b" t="t" l="l"/>
            <a:pathLst>
              <a:path h="1164766" w="4511416">
                <a:moveTo>
                  <a:pt x="0" y="0"/>
                </a:moveTo>
                <a:lnTo>
                  <a:pt x="4511416" y="0"/>
                </a:lnTo>
                <a:lnTo>
                  <a:pt x="4511416" y="1164766"/>
                </a:lnTo>
                <a:lnTo>
                  <a:pt x="0" y="11647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031731" y="8675917"/>
            <a:ext cx="4511416" cy="1164766"/>
          </a:xfrm>
          <a:custGeom>
            <a:avLst/>
            <a:gdLst/>
            <a:ahLst/>
            <a:cxnLst/>
            <a:rect r="r" b="b" t="t" l="l"/>
            <a:pathLst>
              <a:path h="1164766" w="4511416">
                <a:moveTo>
                  <a:pt x="0" y="0"/>
                </a:moveTo>
                <a:lnTo>
                  <a:pt x="4511416" y="0"/>
                </a:lnTo>
                <a:lnTo>
                  <a:pt x="4511416" y="1164766"/>
                </a:lnTo>
                <a:lnTo>
                  <a:pt x="0" y="11647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0" y="7515114"/>
            <a:ext cx="1381739" cy="2146769"/>
          </a:xfrm>
          <a:custGeom>
            <a:avLst/>
            <a:gdLst/>
            <a:ahLst/>
            <a:cxnLst/>
            <a:rect r="r" b="b" t="t" l="l"/>
            <a:pathLst>
              <a:path h="2146769" w="1381739">
                <a:moveTo>
                  <a:pt x="0" y="0"/>
                </a:moveTo>
                <a:lnTo>
                  <a:pt x="1381739" y="0"/>
                </a:lnTo>
                <a:lnTo>
                  <a:pt x="1381739" y="2146769"/>
                </a:lnTo>
                <a:lnTo>
                  <a:pt x="0" y="21467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3240548" y="7800275"/>
            <a:ext cx="791183" cy="1861608"/>
          </a:xfrm>
          <a:custGeom>
            <a:avLst/>
            <a:gdLst/>
            <a:ahLst/>
            <a:cxnLst/>
            <a:rect r="r" b="b" t="t" l="l"/>
            <a:pathLst>
              <a:path h="1861608" w="791183">
                <a:moveTo>
                  <a:pt x="791183" y="0"/>
                </a:moveTo>
                <a:lnTo>
                  <a:pt x="0" y="0"/>
                </a:lnTo>
                <a:lnTo>
                  <a:pt x="0" y="1861608"/>
                </a:lnTo>
                <a:lnTo>
                  <a:pt x="791183" y="1861608"/>
                </a:lnTo>
                <a:lnTo>
                  <a:pt x="791183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856704" y="6856546"/>
            <a:ext cx="456881" cy="658568"/>
          </a:xfrm>
          <a:custGeom>
            <a:avLst/>
            <a:gdLst/>
            <a:ahLst/>
            <a:cxnLst/>
            <a:rect r="r" b="b" t="t" l="l"/>
            <a:pathLst>
              <a:path h="658568" w="456881">
                <a:moveTo>
                  <a:pt x="0" y="0"/>
                </a:moveTo>
                <a:lnTo>
                  <a:pt x="456881" y="0"/>
                </a:lnTo>
                <a:lnTo>
                  <a:pt x="456881" y="658568"/>
                </a:lnTo>
                <a:lnTo>
                  <a:pt x="0" y="65856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255708" y="4358176"/>
            <a:ext cx="589707" cy="785324"/>
          </a:xfrm>
          <a:custGeom>
            <a:avLst/>
            <a:gdLst/>
            <a:ahLst/>
            <a:cxnLst/>
            <a:rect r="r" b="b" t="t" l="l"/>
            <a:pathLst>
              <a:path h="785324" w="589707">
                <a:moveTo>
                  <a:pt x="0" y="0"/>
                </a:moveTo>
                <a:lnTo>
                  <a:pt x="589707" y="0"/>
                </a:lnTo>
                <a:lnTo>
                  <a:pt x="589707" y="785324"/>
                </a:lnTo>
                <a:lnTo>
                  <a:pt x="0" y="78532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313585" y="5689729"/>
            <a:ext cx="610926" cy="610926"/>
          </a:xfrm>
          <a:custGeom>
            <a:avLst/>
            <a:gdLst/>
            <a:ahLst/>
            <a:cxnLst/>
            <a:rect r="r" b="b" t="t" l="l"/>
            <a:pathLst>
              <a:path h="610926" w="610926">
                <a:moveTo>
                  <a:pt x="0" y="0"/>
                </a:moveTo>
                <a:lnTo>
                  <a:pt x="610927" y="0"/>
                </a:lnTo>
                <a:lnTo>
                  <a:pt x="610927" y="610926"/>
                </a:lnTo>
                <a:lnTo>
                  <a:pt x="0" y="6109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073218" y="5325390"/>
            <a:ext cx="736782" cy="669802"/>
          </a:xfrm>
          <a:custGeom>
            <a:avLst/>
            <a:gdLst/>
            <a:ahLst/>
            <a:cxnLst/>
            <a:rect r="r" b="b" t="t" l="l"/>
            <a:pathLst>
              <a:path h="669802" w="736782">
                <a:moveTo>
                  <a:pt x="0" y="0"/>
                </a:moveTo>
                <a:lnTo>
                  <a:pt x="736782" y="0"/>
                </a:lnTo>
                <a:lnTo>
                  <a:pt x="736782" y="669802"/>
                </a:lnTo>
                <a:lnTo>
                  <a:pt x="0" y="66980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511416" y="7966087"/>
            <a:ext cx="3657600" cy="1695796"/>
          </a:xfrm>
          <a:custGeom>
            <a:avLst/>
            <a:gdLst/>
            <a:ahLst/>
            <a:cxnLst/>
            <a:rect r="r" b="b" t="t" l="l"/>
            <a:pathLst>
              <a:path h="1695796" w="3657600">
                <a:moveTo>
                  <a:pt x="0" y="0"/>
                </a:moveTo>
                <a:lnTo>
                  <a:pt x="3657600" y="0"/>
                </a:lnTo>
                <a:lnTo>
                  <a:pt x="3657600" y="1695796"/>
                </a:lnTo>
                <a:lnTo>
                  <a:pt x="0" y="169579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3792" y="495319"/>
            <a:ext cx="2955996" cy="489083"/>
          </a:xfrm>
          <a:custGeom>
            <a:avLst/>
            <a:gdLst/>
            <a:ahLst/>
            <a:cxnLst/>
            <a:rect r="r" b="b" t="t" l="l"/>
            <a:pathLst>
              <a:path h="489083" w="2955996">
                <a:moveTo>
                  <a:pt x="0" y="0"/>
                </a:moveTo>
                <a:lnTo>
                  <a:pt x="2955996" y="0"/>
                </a:lnTo>
                <a:lnTo>
                  <a:pt x="2955996" y="489083"/>
                </a:lnTo>
                <a:lnTo>
                  <a:pt x="0" y="4890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307337" y="508172"/>
            <a:ext cx="2479198" cy="463378"/>
            <a:chOff x="0" y="0"/>
            <a:chExt cx="3305598" cy="6178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68776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1582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4388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7194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876300"/>
            <a:ext cx="18288000" cy="99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78"/>
              </a:lnSpc>
              <a:spcBef>
                <a:spcPct val="0"/>
              </a:spcBef>
            </a:pPr>
            <a:r>
              <a:rPr lang="en-US" sz="5556">
                <a:solidFill>
                  <a:srgbClr val="D00096"/>
                </a:solidFill>
                <a:latin typeface="Arcade Gamer"/>
              </a:rPr>
              <a:t>S</a:t>
            </a:r>
            <a:r>
              <a:rPr lang="en-US" sz="5556">
                <a:solidFill>
                  <a:srgbClr val="0096E2"/>
                </a:solidFill>
                <a:latin typeface="Arcade Gamer"/>
              </a:rPr>
              <a:t>t</a:t>
            </a:r>
            <a:r>
              <a:rPr lang="en-US" sz="5556">
                <a:solidFill>
                  <a:srgbClr val="BF0049"/>
                </a:solidFill>
                <a:latin typeface="Arcade Gamer"/>
              </a:rPr>
              <a:t>a</a:t>
            </a:r>
            <a:r>
              <a:rPr lang="en-US" sz="5556">
                <a:solidFill>
                  <a:srgbClr val="FFFFFF"/>
                </a:solidFill>
                <a:latin typeface="Arcade Gamer"/>
              </a:rPr>
              <a:t>t</a:t>
            </a:r>
            <a:r>
              <a:rPr lang="en-US" sz="5556">
                <a:solidFill>
                  <a:srgbClr val="0096E2"/>
                </a:solidFill>
                <a:latin typeface="Arcade Gamer"/>
              </a:rPr>
              <a:t>e</a:t>
            </a:r>
            <a:r>
              <a:rPr lang="en-US" sz="5556">
                <a:solidFill>
                  <a:srgbClr val="FFFFFF"/>
                </a:solidFill>
                <a:latin typeface="Arcade Gamer"/>
              </a:rPr>
              <a:t>m</a:t>
            </a:r>
            <a:r>
              <a:rPr lang="en-US" sz="5556">
                <a:solidFill>
                  <a:srgbClr val="0096E2"/>
                </a:solidFill>
                <a:latin typeface="Arcade Gamer"/>
              </a:rPr>
              <a:t>e</a:t>
            </a:r>
            <a:r>
              <a:rPr lang="en-US" sz="5556">
                <a:solidFill>
                  <a:srgbClr val="BF0049"/>
                </a:solidFill>
                <a:latin typeface="Arcade Gamer"/>
              </a:rPr>
              <a:t>n</a:t>
            </a:r>
            <a:r>
              <a:rPr lang="en-US" sz="5556">
                <a:solidFill>
                  <a:srgbClr val="FFFFFF"/>
                </a:solidFill>
                <a:latin typeface="Arcade Gamer"/>
              </a:rPr>
              <a:t>t o</a:t>
            </a:r>
            <a:r>
              <a:rPr lang="en-US" sz="5556">
                <a:solidFill>
                  <a:srgbClr val="A400A0"/>
                </a:solidFill>
                <a:latin typeface="Arcade Gamer"/>
              </a:rPr>
              <a:t>f</a:t>
            </a:r>
            <a:r>
              <a:rPr lang="en-US" sz="5556">
                <a:solidFill>
                  <a:srgbClr val="FFFFFF"/>
                </a:solidFill>
                <a:latin typeface="Arcade Gamer"/>
              </a:rPr>
              <a:t> P</a:t>
            </a:r>
            <a:r>
              <a:rPr lang="en-US" sz="5556">
                <a:solidFill>
                  <a:srgbClr val="D00096"/>
                </a:solidFill>
                <a:latin typeface="Arcade Gamer"/>
              </a:rPr>
              <a:t>r</a:t>
            </a:r>
            <a:r>
              <a:rPr lang="en-US" sz="5556">
                <a:solidFill>
                  <a:srgbClr val="0096E2"/>
                </a:solidFill>
                <a:latin typeface="Arcade Gamer"/>
              </a:rPr>
              <a:t>o</a:t>
            </a:r>
            <a:r>
              <a:rPr lang="en-US" sz="5556">
                <a:solidFill>
                  <a:srgbClr val="FFFFFF"/>
                </a:solidFill>
                <a:latin typeface="Arcade Gamer"/>
              </a:rPr>
              <a:t>je</a:t>
            </a:r>
            <a:r>
              <a:rPr lang="en-US" sz="5556">
                <a:solidFill>
                  <a:srgbClr val="D00096"/>
                </a:solidFill>
                <a:latin typeface="Arcade Gamer"/>
              </a:rPr>
              <a:t>ct</a:t>
            </a:r>
            <a:r>
              <a:rPr lang="en-US" sz="5556">
                <a:solidFill>
                  <a:srgbClr val="FFFFFF"/>
                </a:solidFill>
                <a:latin typeface="Arcade Gamer"/>
              </a:rPr>
              <a:t> O</a:t>
            </a:r>
            <a:r>
              <a:rPr lang="en-US" sz="5556">
                <a:solidFill>
                  <a:srgbClr val="0096E2"/>
                </a:solidFill>
                <a:latin typeface="Arcade Gamer"/>
              </a:rPr>
              <a:t>b</a:t>
            </a:r>
            <a:r>
              <a:rPr lang="en-US" sz="5556">
                <a:solidFill>
                  <a:srgbClr val="D00096"/>
                </a:solidFill>
                <a:latin typeface="Arcade Gamer"/>
              </a:rPr>
              <a:t>j</a:t>
            </a:r>
            <a:r>
              <a:rPr lang="en-US" sz="5556">
                <a:solidFill>
                  <a:srgbClr val="FFFFFF"/>
                </a:solidFill>
                <a:latin typeface="Arcade Gamer"/>
              </a:rPr>
              <a:t>e</a:t>
            </a:r>
            <a:r>
              <a:rPr lang="en-US" sz="5556">
                <a:solidFill>
                  <a:srgbClr val="E769E4"/>
                </a:solidFill>
                <a:latin typeface="Arcade Gamer"/>
              </a:rPr>
              <a:t>c</a:t>
            </a:r>
            <a:r>
              <a:rPr lang="en-US" sz="5556">
                <a:solidFill>
                  <a:srgbClr val="FFFFFF"/>
                </a:solidFill>
                <a:latin typeface="Arcade Gamer"/>
              </a:rPr>
              <a:t>t</a:t>
            </a:r>
            <a:r>
              <a:rPr lang="en-US" sz="5556">
                <a:solidFill>
                  <a:srgbClr val="D00096"/>
                </a:solidFill>
                <a:latin typeface="Arcade Gamer"/>
              </a:rPr>
              <a:t>i</a:t>
            </a:r>
            <a:r>
              <a:rPr lang="en-US" sz="5556">
                <a:solidFill>
                  <a:srgbClr val="FFFFFF"/>
                </a:solidFill>
                <a:latin typeface="Arcade Gamer"/>
              </a:rPr>
              <a:t>v</a:t>
            </a:r>
            <a:r>
              <a:rPr lang="en-US" sz="5556">
                <a:solidFill>
                  <a:srgbClr val="0096E2"/>
                </a:solidFill>
                <a:latin typeface="Arcade Gamer"/>
              </a:rPr>
              <a:t>e</a:t>
            </a:r>
            <a:r>
              <a:rPr lang="en-US" sz="5556">
                <a:solidFill>
                  <a:srgbClr val="D00096"/>
                </a:solidFill>
                <a:latin typeface="Arcade Gamer"/>
              </a:rPr>
              <a:t>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333986" y="8369550"/>
            <a:ext cx="3905401" cy="1292333"/>
          </a:xfrm>
          <a:custGeom>
            <a:avLst/>
            <a:gdLst/>
            <a:ahLst/>
            <a:cxnLst/>
            <a:rect r="r" b="b" t="t" l="l"/>
            <a:pathLst>
              <a:path h="1292333" w="3905401">
                <a:moveTo>
                  <a:pt x="0" y="0"/>
                </a:moveTo>
                <a:lnTo>
                  <a:pt x="3905401" y="0"/>
                </a:lnTo>
                <a:lnTo>
                  <a:pt x="3905401" y="1292333"/>
                </a:lnTo>
                <a:lnTo>
                  <a:pt x="0" y="12923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491181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438474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38781" y="98142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247107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297267" y="1579003"/>
            <a:ext cx="7315200" cy="1782249"/>
          </a:xfrm>
          <a:custGeom>
            <a:avLst/>
            <a:gdLst/>
            <a:ahLst/>
            <a:cxnLst/>
            <a:rect r="r" b="b" t="t" l="l"/>
            <a:pathLst>
              <a:path h="1782249" w="7315200">
                <a:moveTo>
                  <a:pt x="0" y="0"/>
                </a:moveTo>
                <a:lnTo>
                  <a:pt x="7315200" y="0"/>
                </a:lnTo>
                <a:lnTo>
                  <a:pt x="7315200" y="1782248"/>
                </a:lnTo>
                <a:lnTo>
                  <a:pt x="0" y="17822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5237983" y="3361251"/>
            <a:ext cx="7315200" cy="1782249"/>
          </a:xfrm>
          <a:custGeom>
            <a:avLst/>
            <a:gdLst/>
            <a:ahLst/>
            <a:cxnLst/>
            <a:rect r="r" b="b" t="t" l="l"/>
            <a:pathLst>
              <a:path h="1782249" w="7315200">
                <a:moveTo>
                  <a:pt x="0" y="0"/>
                </a:moveTo>
                <a:lnTo>
                  <a:pt x="7315200" y="0"/>
                </a:lnTo>
                <a:lnTo>
                  <a:pt x="7315200" y="1782249"/>
                </a:lnTo>
                <a:lnTo>
                  <a:pt x="0" y="178224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247107" y="3507964"/>
            <a:ext cx="5707760" cy="6153919"/>
          </a:xfrm>
          <a:custGeom>
            <a:avLst/>
            <a:gdLst/>
            <a:ahLst/>
            <a:cxnLst/>
            <a:rect r="r" b="b" t="t" l="l"/>
            <a:pathLst>
              <a:path h="6153919" w="5707760">
                <a:moveTo>
                  <a:pt x="0" y="0"/>
                </a:moveTo>
                <a:lnTo>
                  <a:pt x="5707760" y="0"/>
                </a:lnTo>
                <a:lnTo>
                  <a:pt x="5707760" y="6153919"/>
                </a:lnTo>
                <a:lnTo>
                  <a:pt x="0" y="615391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077217" y="4738790"/>
            <a:ext cx="4896233" cy="2270072"/>
          </a:xfrm>
          <a:custGeom>
            <a:avLst/>
            <a:gdLst/>
            <a:ahLst/>
            <a:cxnLst/>
            <a:rect r="r" b="b" t="t" l="l"/>
            <a:pathLst>
              <a:path h="2270072" w="4896233">
                <a:moveTo>
                  <a:pt x="0" y="0"/>
                </a:moveTo>
                <a:lnTo>
                  <a:pt x="4896233" y="0"/>
                </a:lnTo>
                <a:lnTo>
                  <a:pt x="4896233" y="2270072"/>
                </a:lnTo>
                <a:lnTo>
                  <a:pt x="0" y="227007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0" id="20"/>
          <p:cNvSpPr txBox="true"/>
          <p:nvPr/>
        </p:nvSpPr>
        <p:spPr>
          <a:xfrm rot="0">
            <a:off x="2584061" y="5105400"/>
            <a:ext cx="3854413" cy="1502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3"/>
              </a:lnSpc>
            </a:pPr>
            <a:r>
              <a:rPr lang="en-US" sz="2187">
                <a:solidFill>
                  <a:srgbClr val="000000"/>
                </a:solidFill>
                <a:latin typeface="Nunito"/>
              </a:rPr>
              <a:t>Train the self-driving cab to navigate an environment, pick up a passenger, and drop them off at the correct destination.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2063151" y="7544211"/>
            <a:ext cx="4896233" cy="2270072"/>
          </a:xfrm>
          <a:custGeom>
            <a:avLst/>
            <a:gdLst/>
            <a:ahLst/>
            <a:cxnLst/>
            <a:rect r="r" b="b" t="t" l="l"/>
            <a:pathLst>
              <a:path h="2270072" w="4896233">
                <a:moveTo>
                  <a:pt x="0" y="0"/>
                </a:moveTo>
                <a:lnTo>
                  <a:pt x="4896233" y="0"/>
                </a:lnTo>
                <a:lnTo>
                  <a:pt x="4896233" y="2270072"/>
                </a:lnTo>
                <a:lnTo>
                  <a:pt x="0" y="227007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1305558" y="4810845"/>
            <a:ext cx="4896233" cy="2270072"/>
          </a:xfrm>
          <a:custGeom>
            <a:avLst/>
            <a:gdLst/>
            <a:ahLst/>
            <a:cxnLst/>
            <a:rect r="r" b="b" t="t" l="l"/>
            <a:pathLst>
              <a:path h="2270072" w="4896233">
                <a:moveTo>
                  <a:pt x="0" y="0"/>
                </a:moveTo>
                <a:lnTo>
                  <a:pt x="4896233" y="0"/>
                </a:lnTo>
                <a:lnTo>
                  <a:pt x="4896233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1305558" y="7505136"/>
            <a:ext cx="4896233" cy="2270072"/>
          </a:xfrm>
          <a:custGeom>
            <a:avLst/>
            <a:gdLst/>
            <a:ahLst/>
            <a:cxnLst/>
            <a:rect r="r" b="b" t="t" l="l"/>
            <a:pathLst>
              <a:path h="2270072" w="4896233">
                <a:moveTo>
                  <a:pt x="0" y="0"/>
                </a:moveTo>
                <a:lnTo>
                  <a:pt x="4896233" y="0"/>
                </a:lnTo>
                <a:lnTo>
                  <a:pt x="4896233" y="2270072"/>
                </a:lnTo>
                <a:lnTo>
                  <a:pt x="0" y="227007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4" id="24"/>
          <p:cNvSpPr txBox="true"/>
          <p:nvPr/>
        </p:nvSpPr>
        <p:spPr>
          <a:xfrm rot="0">
            <a:off x="2598127" y="7899380"/>
            <a:ext cx="3854413" cy="2481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3"/>
              </a:lnSpc>
            </a:pPr>
            <a:r>
              <a:rPr lang="en-US" sz="2687">
                <a:solidFill>
                  <a:srgbClr val="000000"/>
                </a:solidFill>
                <a:latin typeface="Nunito"/>
              </a:rPr>
              <a:t>Optimize the cab's route to be time-efficient while adhering to safety rules.</a:t>
            </a:r>
          </a:p>
          <a:p>
            <a:pPr algn="ctr">
              <a:lnSpc>
                <a:spcPts val="5442"/>
              </a:lnSpc>
            </a:pPr>
          </a:p>
          <a:p>
            <a:pPr algn="ctr">
              <a:lnSpc>
                <a:spcPts val="3063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1554167" y="5256653"/>
            <a:ext cx="4338503" cy="1976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3"/>
              </a:lnSpc>
            </a:pPr>
            <a:r>
              <a:rPr lang="en-US" sz="2187">
                <a:solidFill>
                  <a:srgbClr val="000000"/>
                </a:solidFill>
                <a:latin typeface="Nunito"/>
              </a:rPr>
              <a:t> Implement a Q-learning algorithm to enable the cab to make intelligent decisions based on rewards and penalties.</a:t>
            </a:r>
          </a:p>
          <a:p>
            <a:pPr algn="ctr">
              <a:lnSpc>
                <a:spcPts val="3763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1584423" y="7951383"/>
            <a:ext cx="4338503" cy="1408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3"/>
              </a:lnSpc>
            </a:pPr>
            <a:r>
              <a:rPr lang="en-US" sz="2687">
                <a:solidFill>
                  <a:srgbClr val="000000"/>
                </a:solidFill>
                <a:latin typeface="Nunito"/>
              </a:rPr>
              <a:t>Demonstrate the application of reinforcement learning in solving real-world problems.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8218229" y="5486811"/>
            <a:ext cx="1877845" cy="4114800"/>
          </a:xfrm>
          <a:custGeom>
            <a:avLst/>
            <a:gdLst/>
            <a:ahLst/>
            <a:cxnLst/>
            <a:rect r="r" b="b" t="t" l="l"/>
            <a:pathLst>
              <a:path h="4114800" w="1877845">
                <a:moveTo>
                  <a:pt x="0" y="0"/>
                </a:moveTo>
                <a:lnTo>
                  <a:pt x="1877845" y="0"/>
                </a:lnTo>
                <a:lnTo>
                  <a:pt x="18778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166419" y="2144868"/>
            <a:ext cx="11331736" cy="1936697"/>
          </a:xfrm>
          <a:custGeom>
            <a:avLst/>
            <a:gdLst/>
            <a:ahLst/>
            <a:cxnLst/>
            <a:rect r="r" b="b" t="t" l="l"/>
            <a:pathLst>
              <a:path h="1936697" w="11331736">
                <a:moveTo>
                  <a:pt x="0" y="0"/>
                </a:moveTo>
                <a:lnTo>
                  <a:pt x="11331735" y="0"/>
                </a:lnTo>
                <a:lnTo>
                  <a:pt x="11331735" y="1936697"/>
                </a:lnTo>
                <a:lnTo>
                  <a:pt x="0" y="19366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4525334" y="2502828"/>
            <a:ext cx="9028121" cy="1154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3"/>
              </a:lnSpc>
            </a:pPr>
            <a:r>
              <a:rPr lang="en-US" sz="2187">
                <a:solidFill>
                  <a:srgbClr val="FFFFFF"/>
                </a:solidFill>
                <a:latin typeface="Arcade Gamer"/>
              </a:rPr>
              <a:t>The objective of this project is to develop a self-driving cab using reinforcement learning in Python.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3792" y="495319"/>
            <a:ext cx="2955996" cy="489083"/>
          </a:xfrm>
          <a:custGeom>
            <a:avLst/>
            <a:gdLst/>
            <a:ahLst/>
            <a:cxnLst/>
            <a:rect r="r" b="b" t="t" l="l"/>
            <a:pathLst>
              <a:path h="489083" w="2955996">
                <a:moveTo>
                  <a:pt x="0" y="0"/>
                </a:moveTo>
                <a:lnTo>
                  <a:pt x="2955996" y="0"/>
                </a:lnTo>
                <a:lnTo>
                  <a:pt x="2955996" y="489083"/>
                </a:lnTo>
                <a:lnTo>
                  <a:pt x="0" y="4890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5307337" y="508172"/>
            <a:ext cx="2479198" cy="463378"/>
            <a:chOff x="0" y="0"/>
            <a:chExt cx="3305598" cy="6178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68776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1582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4388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7194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491181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413157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240265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8269" y="4684078"/>
            <a:ext cx="4584125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Nunito"/>
              </a:rPr>
              <a:t>programming language for coding and implementation.</a:t>
            </a:r>
          </a:p>
          <a:p>
            <a:pPr algn="ctr" marL="0" indent="0" lvl="1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38448" y="3778532"/>
            <a:ext cx="4857559" cy="830201"/>
          </a:xfrm>
          <a:custGeom>
            <a:avLst/>
            <a:gdLst/>
            <a:ahLst/>
            <a:cxnLst/>
            <a:rect r="r" b="b" t="t" l="l"/>
            <a:pathLst>
              <a:path h="830201" w="4857559">
                <a:moveTo>
                  <a:pt x="0" y="0"/>
                </a:moveTo>
                <a:lnTo>
                  <a:pt x="4857559" y="0"/>
                </a:lnTo>
                <a:lnTo>
                  <a:pt x="4857559" y="830201"/>
                </a:lnTo>
                <a:lnTo>
                  <a:pt x="0" y="8302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8269" y="3891622"/>
            <a:ext cx="4140155" cy="518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82"/>
              </a:lnSpc>
              <a:spcBef>
                <a:spcPct val="0"/>
              </a:spcBef>
            </a:pPr>
            <a:r>
              <a:rPr lang="en-US" sz="2844">
                <a:solidFill>
                  <a:srgbClr val="0096E2"/>
                </a:solidFill>
                <a:latin typeface="Arcade Gamer"/>
              </a:rPr>
              <a:t> </a:t>
            </a:r>
            <a:r>
              <a:rPr lang="en-US" sz="2844">
                <a:solidFill>
                  <a:srgbClr val="7329C9"/>
                </a:solidFill>
                <a:latin typeface="Arcade Gamer"/>
              </a:rPr>
              <a:t>Python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31096" y="7180600"/>
            <a:ext cx="4584125" cy="991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Nunito"/>
              </a:rPr>
              <a:t>for creating and managing the taxi environment.</a:t>
            </a:r>
          </a:p>
          <a:p>
            <a:pPr algn="ctr" marL="0" indent="0" lvl="1">
              <a:lnSpc>
                <a:spcPts val="2380"/>
              </a:lnSpc>
              <a:spcBef>
                <a:spcPct val="0"/>
              </a:spcBef>
            </a:pPr>
            <a:r>
              <a:rPr lang="en-US" sz="1700" strike="noStrike" u="none">
                <a:solidFill>
                  <a:srgbClr val="7329C9"/>
                </a:solidFill>
                <a:latin typeface="Nunito"/>
              </a:rPr>
              <a:t>.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857661" y="6387796"/>
            <a:ext cx="4857559" cy="830201"/>
          </a:xfrm>
          <a:custGeom>
            <a:avLst/>
            <a:gdLst/>
            <a:ahLst/>
            <a:cxnLst/>
            <a:rect r="r" b="b" t="t" l="l"/>
            <a:pathLst>
              <a:path h="830201" w="4857559">
                <a:moveTo>
                  <a:pt x="0" y="0"/>
                </a:moveTo>
                <a:lnTo>
                  <a:pt x="4857559" y="0"/>
                </a:lnTo>
                <a:lnTo>
                  <a:pt x="4857559" y="830201"/>
                </a:lnTo>
                <a:lnTo>
                  <a:pt x="0" y="8302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216363" y="6476244"/>
            <a:ext cx="4140155" cy="518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82"/>
              </a:lnSpc>
              <a:spcBef>
                <a:spcPct val="0"/>
              </a:spcBef>
            </a:pPr>
            <a:r>
              <a:rPr lang="en-US" sz="2844">
                <a:solidFill>
                  <a:srgbClr val="7329C9"/>
                </a:solidFill>
                <a:latin typeface="Arcade Gamer"/>
              </a:rPr>
              <a:t>Gym library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300116" y="5651811"/>
            <a:ext cx="4584125" cy="991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Nunito"/>
              </a:rPr>
              <a:t>Exploration and exploitation strategy to balance learning and exploitation.</a:t>
            </a:r>
          </a:p>
          <a:p>
            <a:pPr algn="ctr" marL="0" indent="0" lvl="1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163399" y="4859710"/>
            <a:ext cx="4857559" cy="830201"/>
          </a:xfrm>
          <a:custGeom>
            <a:avLst/>
            <a:gdLst/>
            <a:ahLst/>
            <a:cxnLst/>
            <a:rect r="r" b="b" t="t" l="l"/>
            <a:pathLst>
              <a:path h="830201" w="4857559">
                <a:moveTo>
                  <a:pt x="0" y="0"/>
                </a:moveTo>
                <a:lnTo>
                  <a:pt x="4857559" y="0"/>
                </a:lnTo>
                <a:lnTo>
                  <a:pt x="4857559" y="830201"/>
                </a:lnTo>
                <a:lnTo>
                  <a:pt x="0" y="8302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9522101" y="4991850"/>
            <a:ext cx="4140155" cy="449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62"/>
              </a:lnSpc>
              <a:spcBef>
                <a:spcPct val="0"/>
              </a:spcBef>
            </a:pPr>
            <a:r>
              <a:rPr lang="en-US" sz="2544">
                <a:solidFill>
                  <a:srgbClr val="7329C9"/>
                </a:solidFill>
                <a:latin typeface="Arcade Gamer"/>
              </a:rPr>
              <a:t>E and e strategy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200616" y="2849136"/>
            <a:ext cx="5375191" cy="1081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0"/>
              </a:lnSpc>
            </a:pPr>
            <a:r>
              <a:rPr lang="en-US" sz="2093">
                <a:solidFill>
                  <a:srgbClr val="FFFFFF"/>
                </a:solidFill>
                <a:latin typeface="Nunito"/>
              </a:rPr>
              <a:t> to update Q-values and enable the cab to make informed decisions.</a:t>
            </a:r>
          </a:p>
          <a:p>
            <a:pPr algn="ctr" marL="0" indent="0" lvl="1">
              <a:lnSpc>
                <a:spcPts val="2790"/>
              </a:lnSpc>
              <a:spcBef>
                <a:spcPct val="0"/>
              </a:spcBef>
            </a:pPr>
            <a:r>
              <a:rPr lang="en-US" sz="1993" strike="noStrike" u="none">
                <a:solidFill>
                  <a:srgbClr val="7329C9"/>
                </a:solidFill>
                <a:latin typeface="Nunito"/>
              </a:rPr>
              <a:t>. 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2040305" y="1913770"/>
            <a:ext cx="5695811" cy="973466"/>
          </a:xfrm>
          <a:custGeom>
            <a:avLst/>
            <a:gdLst/>
            <a:ahLst/>
            <a:cxnLst/>
            <a:rect r="r" b="b" t="t" l="l"/>
            <a:pathLst>
              <a:path h="973466" w="5695811">
                <a:moveTo>
                  <a:pt x="0" y="0"/>
                </a:moveTo>
                <a:lnTo>
                  <a:pt x="5695812" y="0"/>
                </a:lnTo>
                <a:lnTo>
                  <a:pt x="5695812" y="973466"/>
                </a:lnTo>
                <a:lnTo>
                  <a:pt x="0" y="9734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2460908" y="2070694"/>
            <a:ext cx="4854607" cy="42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69"/>
              </a:lnSpc>
              <a:spcBef>
                <a:spcPct val="0"/>
              </a:spcBef>
            </a:pPr>
            <a:r>
              <a:rPr lang="en-US" sz="2335">
                <a:solidFill>
                  <a:srgbClr val="7329C9"/>
                </a:solidFill>
                <a:latin typeface="Arcade Gamer"/>
              </a:rPr>
              <a:t>Q-learning algorithm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7269029" y="4560349"/>
            <a:ext cx="1509629" cy="3480414"/>
          </a:xfrm>
          <a:custGeom>
            <a:avLst/>
            <a:gdLst/>
            <a:ahLst/>
            <a:cxnLst/>
            <a:rect r="r" b="b" t="t" l="l"/>
            <a:pathLst>
              <a:path h="3480414" w="1509629">
                <a:moveTo>
                  <a:pt x="0" y="0"/>
                </a:moveTo>
                <a:lnTo>
                  <a:pt x="1509630" y="0"/>
                </a:lnTo>
                <a:lnTo>
                  <a:pt x="1509630" y="3480414"/>
                </a:lnTo>
                <a:lnTo>
                  <a:pt x="0" y="348041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586776" y="4383686"/>
            <a:ext cx="7315200" cy="1782249"/>
          </a:xfrm>
          <a:custGeom>
            <a:avLst/>
            <a:gdLst/>
            <a:ahLst/>
            <a:cxnLst/>
            <a:rect r="r" b="b" t="t" l="l"/>
            <a:pathLst>
              <a:path h="1782249" w="7315200">
                <a:moveTo>
                  <a:pt x="0" y="0"/>
                </a:moveTo>
                <a:lnTo>
                  <a:pt x="7315200" y="0"/>
                </a:lnTo>
                <a:lnTo>
                  <a:pt x="7315200" y="1782249"/>
                </a:lnTo>
                <a:lnTo>
                  <a:pt x="0" y="178224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-3961155" y="1509379"/>
            <a:ext cx="7315200" cy="1782249"/>
          </a:xfrm>
          <a:custGeom>
            <a:avLst/>
            <a:gdLst/>
            <a:ahLst/>
            <a:cxnLst/>
            <a:rect r="r" b="b" t="t" l="l"/>
            <a:pathLst>
              <a:path h="1782249" w="7315200">
                <a:moveTo>
                  <a:pt x="0" y="0"/>
                </a:moveTo>
                <a:lnTo>
                  <a:pt x="7315200" y="0"/>
                </a:lnTo>
                <a:lnTo>
                  <a:pt x="7315200" y="1782248"/>
                </a:lnTo>
                <a:lnTo>
                  <a:pt x="0" y="178224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73792" y="6969175"/>
            <a:ext cx="1077083" cy="2692708"/>
          </a:xfrm>
          <a:custGeom>
            <a:avLst/>
            <a:gdLst/>
            <a:ahLst/>
            <a:cxnLst/>
            <a:rect r="r" b="b" t="t" l="l"/>
            <a:pathLst>
              <a:path h="2692708" w="1077083">
                <a:moveTo>
                  <a:pt x="0" y="0"/>
                </a:moveTo>
                <a:lnTo>
                  <a:pt x="1077083" y="0"/>
                </a:lnTo>
                <a:lnTo>
                  <a:pt x="1077083" y="2692708"/>
                </a:lnTo>
                <a:lnTo>
                  <a:pt x="0" y="269270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4682394" y="399456"/>
            <a:ext cx="8192530" cy="121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8"/>
              </a:lnSpc>
              <a:spcBef>
                <a:spcPct val="0"/>
              </a:spcBef>
            </a:pPr>
            <a:r>
              <a:rPr lang="en-US" sz="6756">
                <a:solidFill>
                  <a:srgbClr val="D00096"/>
                </a:solidFill>
                <a:latin typeface="Arcade Gamer"/>
              </a:rPr>
              <a:t>A</a:t>
            </a:r>
            <a:r>
              <a:rPr lang="en-US" sz="6756">
                <a:solidFill>
                  <a:srgbClr val="7329C9"/>
                </a:solidFill>
                <a:latin typeface="Arcade Gamer"/>
              </a:rPr>
              <a:t>p</a:t>
            </a:r>
            <a:r>
              <a:rPr lang="en-US" sz="6756">
                <a:solidFill>
                  <a:srgbClr val="0096E2"/>
                </a:solidFill>
                <a:latin typeface="Arcade Gamer"/>
              </a:rPr>
              <a:t>p</a:t>
            </a:r>
            <a:r>
              <a:rPr lang="en-US" sz="6756">
                <a:solidFill>
                  <a:srgbClr val="D00096"/>
                </a:solidFill>
                <a:latin typeface="Arcade Gamer"/>
              </a:rPr>
              <a:t>r</a:t>
            </a:r>
            <a:r>
              <a:rPr lang="en-US" sz="6756">
                <a:solidFill>
                  <a:srgbClr val="7329C9"/>
                </a:solidFill>
                <a:latin typeface="Arcade Gamer"/>
              </a:rPr>
              <a:t>oa</a:t>
            </a:r>
            <a:r>
              <a:rPr lang="en-US" sz="6756">
                <a:solidFill>
                  <a:srgbClr val="0096E2"/>
                </a:solidFill>
                <a:latin typeface="Arcade Gamer"/>
              </a:rPr>
              <a:t>c</a:t>
            </a:r>
            <a:r>
              <a:rPr lang="en-US" sz="6756">
                <a:solidFill>
                  <a:srgbClr val="D00096"/>
                </a:solidFill>
                <a:latin typeface="Arcade Gamer"/>
              </a:rPr>
              <a:t>h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909358" y="8615878"/>
            <a:ext cx="6877178" cy="37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010"/>
              </a:lnSpc>
              <a:spcBef>
                <a:spcPct val="0"/>
              </a:spcBef>
            </a:pPr>
            <a:r>
              <a:rPr lang="en-US" sz="2150">
                <a:solidFill>
                  <a:srgbClr val="7329C9"/>
                </a:solidFill>
                <a:latin typeface="Nunito"/>
              </a:rPr>
              <a:t> </a:t>
            </a:r>
            <a:r>
              <a:rPr lang="en-US" sz="2150">
                <a:solidFill>
                  <a:srgbClr val="FFFFFF"/>
                </a:solidFill>
                <a:latin typeface="Nunito"/>
              </a:rPr>
              <a:t>for testing and training the self-driving cab.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0767056" y="7418022"/>
            <a:ext cx="7287389" cy="1245481"/>
          </a:xfrm>
          <a:custGeom>
            <a:avLst/>
            <a:gdLst/>
            <a:ahLst/>
            <a:cxnLst/>
            <a:rect r="r" b="b" t="t" l="l"/>
            <a:pathLst>
              <a:path h="1245481" w="7287389">
                <a:moveTo>
                  <a:pt x="0" y="0"/>
                </a:moveTo>
                <a:lnTo>
                  <a:pt x="7287388" y="0"/>
                </a:lnTo>
                <a:lnTo>
                  <a:pt x="7287388" y="1245481"/>
                </a:lnTo>
                <a:lnTo>
                  <a:pt x="0" y="12454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305187" y="7640087"/>
            <a:ext cx="6211127" cy="475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4"/>
              </a:lnSpc>
              <a:spcBef>
                <a:spcPct val="0"/>
              </a:spcBef>
            </a:pPr>
            <a:r>
              <a:rPr lang="en-US" sz="2667">
                <a:solidFill>
                  <a:srgbClr val="7329C9"/>
                </a:solidFill>
                <a:latin typeface="Arcade Gamer"/>
              </a:rPr>
              <a:t>Simulated environmenT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425836" y="8877552"/>
            <a:ext cx="5136289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7329C9"/>
                </a:solidFill>
                <a:latin typeface="Nunito"/>
              </a:rPr>
              <a:t> </a:t>
            </a:r>
            <a:r>
              <a:rPr lang="en-US" sz="2000">
                <a:solidFill>
                  <a:srgbClr val="FFFFFF"/>
                </a:solidFill>
                <a:latin typeface="Nunito"/>
              </a:rPr>
              <a:t>to monitor the cab's progress and learning.</a:t>
            </a:r>
          </a:p>
          <a:p>
            <a:pPr algn="ctr" marL="0" indent="0" lvl="1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5067134" y="7980274"/>
            <a:ext cx="5494992" cy="939144"/>
          </a:xfrm>
          <a:custGeom>
            <a:avLst/>
            <a:gdLst/>
            <a:ahLst/>
            <a:cxnLst/>
            <a:rect r="r" b="b" t="t" l="l"/>
            <a:pathLst>
              <a:path h="939144" w="5494992">
                <a:moveTo>
                  <a:pt x="0" y="0"/>
                </a:moveTo>
                <a:lnTo>
                  <a:pt x="5494991" y="0"/>
                </a:lnTo>
                <a:lnTo>
                  <a:pt x="5494991" y="939144"/>
                </a:lnTo>
                <a:lnTo>
                  <a:pt x="0" y="9391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5425836" y="8180695"/>
            <a:ext cx="4644921" cy="440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25"/>
              </a:lnSpc>
              <a:spcBef>
                <a:spcPct val="0"/>
              </a:spcBef>
            </a:pPr>
            <a:r>
              <a:rPr lang="en-US" sz="2518">
                <a:solidFill>
                  <a:srgbClr val="7329C9"/>
                </a:solidFill>
                <a:latin typeface="Arcade Gamer"/>
              </a:rPr>
              <a:t> Data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3792" y="495319"/>
            <a:ext cx="2955996" cy="489083"/>
          </a:xfrm>
          <a:custGeom>
            <a:avLst/>
            <a:gdLst/>
            <a:ahLst/>
            <a:cxnLst/>
            <a:rect r="r" b="b" t="t" l="l"/>
            <a:pathLst>
              <a:path h="489083" w="2955996">
                <a:moveTo>
                  <a:pt x="0" y="0"/>
                </a:moveTo>
                <a:lnTo>
                  <a:pt x="2955996" y="0"/>
                </a:lnTo>
                <a:lnTo>
                  <a:pt x="2955996" y="489083"/>
                </a:lnTo>
                <a:lnTo>
                  <a:pt x="0" y="4890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307337" y="508172"/>
            <a:ext cx="2479198" cy="463378"/>
            <a:chOff x="0" y="0"/>
            <a:chExt cx="3305598" cy="6178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68776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1582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4388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7194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255471" y="4428285"/>
            <a:ext cx="1888797" cy="5067503"/>
          </a:xfrm>
          <a:custGeom>
            <a:avLst/>
            <a:gdLst/>
            <a:ahLst/>
            <a:cxnLst/>
            <a:rect r="r" b="b" t="t" l="l"/>
            <a:pathLst>
              <a:path h="5067503" w="1888797">
                <a:moveTo>
                  <a:pt x="0" y="0"/>
                </a:moveTo>
                <a:lnTo>
                  <a:pt x="1888796" y="0"/>
                </a:lnTo>
                <a:lnTo>
                  <a:pt x="1888796" y="5067503"/>
                </a:lnTo>
                <a:lnTo>
                  <a:pt x="0" y="50675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413157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27812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601700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546936" y="4594380"/>
            <a:ext cx="1888797" cy="5067503"/>
          </a:xfrm>
          <a:custGeom>
            <a:avLst/>
            <a:gdLst/>
            <a:ahLst/>
            <a:cxnLst/>
            <a:rect r="r" b="b" t="t" l="l"/>
            <a:pathLst>
              <a:path h="5067503" w="1888797">
                <a:moveTo>
                  <a:pt x="0" y="0"/>
                </a:moveTo>
                <a:lnTo>
                  <a:pt x="1888797" y="0"/>
                </a:lnTo>
                <a:lnTo>
                  <a:pt x="1888797" y="5067503"/>
                </a:lnTo>
                <a:lnTo>
                  <a:pt x="0" y="50675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541050" y="2158623"/>
            <a:ext cx="788738" cy="1728311"/>
          </a:xfrm>
          <a:custGeom>
            <a:avLst/>
            <a:gdLst/>
            <a:ahLst/>
            <a:cxnLst/>
            <a:rect r="r" b="b" t="t" l="l"/>
            <a:pathLst>
              <a:path h="1728311" w="788738">
                <a:moveTo>
                  <a:pt x="0" y="0"/>
                </a:moveTo>
                <a:lnTo>
                  <a:pt x="788738" y="0"/>
                </a:lnTo>
                <a:lnTo>
                  <a:pt x="788738" y="1728311"/>
                </a:lnTo>
                <a:lnTo>
                  <a:pt x="0" y="17283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713543" y="1939871"/>
            <a:ext cx="4671366" cy="2165815"/>
          </a:xfrm>
          <a:custGeom>
            <a:avLst/>
            <a:gdLst/>
            <a:ahLst/>
            <a:cxnLst/>
            <a:rect r="r" b="b" t="t" l="l"/>
            <a:pathLst>
              <a:path h="2165815" w="4671366">
                <a:moveTo>
                  <a:pt x="0" y="0"/>
                </a:moveTo>
                <a:lnTo>
                  <a:pt x="4671366" y="0"/>
                </a:lnTo>
                <a:lnTo>
                  <a:pt x="4671366" y="2165815"/>
                </a:lnTo>
                <a:lnTo>
                  <a:pt x="0" y="216581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973683" y="2307054"/>
            <a:ext cx="4151086" cy="1579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7329C9"/>
                </a:solidFill>
                <a:latin typeface="Nunito"/>
              </a:rPr>
              <a:t> Python code for the self-driving cab using reinforcement learning.</a:t>
            </a:r>
          </a:p>
          <a:p>
            <a:pPr algn="ctr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070757" y="2158623"/>
            <a:ext cx="1507562" cy="1507562"/>
          </a:xfrm>
          <a:custGeom>
            <a:avLst/>
            <a:gdLst/>
            <a:ahLst/>
            <a:cxnLst/>
            <a:rect r="r" b="b" t="t" l="l"/>
            <a:pathLst>
              <a:path h="1507562" w="1507562">
                <a:moveTo>
                  <a:pt x="0" y="0"/>
                </a:moveTo>
                <a:lnTo>
                  <a:pt x="1507562" y="0"/>
                </a:lnTo>
                <a:lnTo>
                  <a:pt x="1507562" y="1507562"/>
                </a:lnTo>
                <a:lnTo>
                  <a:pt x="0" y="15075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226019" y="1939871"/>
            <a:ext cx="4671366" cy="2165815"/>
          </a:xfrm>
          <a:custGeom>
            <a:avLst/>
            <a:gdLst/>
            <a:ahLst/>
            <a:cxnLst/>
            <a:rect r="r" b="b" t="t" l="l"/>
            <a:pathLst>
              <a:path h="2165815" w="4671366">
                <a:moveTo>
                  <a:pt x="0" y="0"/>
                </a:moveTo>
                <a:lnTo>
                  <a:pt x="4671366" y="0"/>
                </a:lnTo>
                <a:lnTo>
                  <a:pt x="4671366" y="2165815"/>
                </a:lnTo>
                <a:lnTo>
                  <a:pt x="0" y="216581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0" id="20"/>
          <p:cNvSpPr txBox="true"/>
          <p:nvPr/>
        </p:nvSpPr>
        <p:spPr>
          <a:xfrm rot="0">
            <a:off x="12486159" y="2213789"/>
            <a:ext cx="4151086" cy="1579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Nunito"/>
              </a:rPr>
              <a:t> </a:t>
            </a:r>
            <a:r>
              <a:rPr lang="en-US" sz="2300">
                <a:solidFill>
                  <a:srgbClr val="7329C9"/>
                </a:solidFill>
                <a:latin typeface="Nunito"/>
              </a:rPr>
              <a:t>A report documenting the project, including explanations of the code and algorithms used.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2017647" y="4791352"/>
            <a:ext cx="1571715" cy="1987225"/>
          </a:xfrm>
          <a:custGeom>
            <a:avLst/>
            <a:gdLst/>
            <a:ahLst/>
            <a:cxnLst/>
            <a:rect r="r" b="b" t="t" l="l"/>
            <a:pathLst>
              <a:path h="1987225" w="1571715">
                <a:moveTo>
                  <a:pt x="0" y="0"/>
                </a:moveTo>
                <a:lnTo>
                  <a:pt x="1571714" y="0"/>
                </a:lnTo>
                <a:lnTo>
                  <a:pt x="1571714" y="1987225"/>
                </a:lnTo>
                <a:lnTo>
                  <a:pt x="0" y="198722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713543" y="4796221"/>
            <a:ext cx="4671366" cy="2165815"/>
          </a:xfrm>
          <a:custGeom>
            <a:avLst/>
            <a:gdLst/>
            <a:ahLst/>
            <a:cxnLst/>
            <a:rect r="r" b="b" t="t" l="l"/>
            <a:pathLst>
              <a:path h="2165815" w="4671366">
                <a:moveTo>
                  <a:pt x="0" y="0"/>
                </a:moveTo>
                <a:lnTo>
                  <a:pt x="4671366" y="0"/>
                </a:lnTo>
                <a:lnTo>
                  <a:pt x="4671366" y="2165815"/>
                </a:lnTo>
                <a:lnTo>
                  <a:pt x="0" y="216581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3" id="23"/>
          <p:cNvSpPr txBox="true"/>
          <p:nvPr/>
        </p:nvSpPr>
        <p:spPr>
          <a:xfrm rot="0">
            <a:off x="3970361" y="5198698"/>
            <a:ext cx="4151086" cy="1579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7329C9"/>
                </a:solidFill>
                <a:latin typeface="Nunito"/>
              </a:rPr>
              <a:t>Visualization of the cab's learning progress, including training episodes and rewards</a:t>
            </a:r>
            <a:r>
              <a:rPr lang="en-US" sz="2300">
                <a:solidFill>
                  <a:srgbClr val="FFFFFF"/>
                </a:solidFill>
                <a:latin typeface="Nunito"/>
              </a:rPr>
              <a:t>.</a:t>
            </a:r>
          </a:p>
          <a:p>
            <a:pPr algn="ctr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0070757" y="5013940"/>
            <a:ext cx="1514162" cy="1720639"/>
          </a:xfrm>
          <a:custGeom>
            <a:avLst/>
            <a:gdLst/>
            <a:ahLst/>
            <a:cxnLst/>
            <a:rect r="r" b="b" t="t" l="l"/>
            <a:pathLst>
              <a:path h="1720639" w="1514162">
                <a:moveTo>
                  <a:pt x="0" y="0"/>
                </a:moveTo>
                <a:lnTo>
                  <a:pt x="1514162" y="0"/>
                </a:lnTo>
                <a:lnTo>
                  <a:pt x="1514162" y="1720639"/>
                </a:lnTo>
                <a:lnTo>
                  <a:pt x="0" y="1720639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226019" y="4791352"/>
            <a:ext cx="4671366" cy="2165815"/>
          </a:xfrm>
          <a:custGeom>
            <a:avLst/>
            <a:gdLst/>
            <a:ahLst/>
            <a:cxnLst/>
            <a:rect r="r" b="b" t="t" l="l"/>
            <a:pathLst>
              <a:path h="2165815" w="4671366">
                <a:moveTo>
                  <a:pt x="0" y="0"/>
                </a:moveTo>
                <a:lnTo>
                  <a:pt x="4671366" y="0"/>
                </a:lnTo>
                <a:lnTo>
                  <a:pt x="4671366" y="2165815"/>
                </a:lnTo>
                <a:lnTo>
                  <a:pt x="0" y="216581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6" id="26"/>
          <p:cNvSpPr txBox="true"/>
          <p:nvPr/>
        </p:nvSpPr>
        <p:spPr>
          <a:xfrm rot="0">
            <a:off x="12486159" y="5376025"/>
            <a:ext cx="4151086" cy="779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7329C9"/>
                </a:solidFill>
                <a:latin typeface="Nunito"/>
              </a:rPr>
              <a:t>A video demonstration of the self-driving cab in action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2257503" y="7712665"/>
            <a:ext cx="1072285" cy="1545635"/>
          </a:xfrm>
          <a:custGeom>
            <a:avLst/>
            <a:gdLst/>
            <a:ahLst/>
            <a:cxnLst/>
            <a:rect r="r" b="b" t="t" l="l"/>
            <a:pathLst>
              <a:path h="1545635" w="1072285">
                <a:moveTo>
                  <a:pt x="0" y="0"/>
                </a:moveTo>
                <a:lnTo>
                  <a:pt x="1072285" y="0"/>
                </a:lnTo>
                <a:lnTo>
                  <a:pt x="1072285" y="1545635"/>
                </a:lnTo>
                <a:lnTo>
                  <a:pt x="0" y="154563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713543" y="7175833"/>
            <a:ext cx="4671366" cy="2165815"/>
          </a:xfrm>
          <a:custGeom>
            <a:avLst/>
            <a:gdLst/>
            <a:ahLst/>
            <a:cxnLst/>
            <a:rect r="r" b="b" t="t" l="l"/>
            <a:pathLst>
              <a:path h="2165815" w="4671366">
                <a:moveTo>
                  <a:pt x="0" y="0"/>
                </a:moveTo>
                <a:lnTo>
                  <a:pt x="4671366" y="0"/>
                </a:lnTo>
                <a:lnTo>
                  <a:pt x="4671366" y="2165815"/>
                </a:lnTo>
                <a:lnTo>
                  <a:pt x="0" y="216581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9" id="29"/>
          <p:cNvSpPr txBox="true"/>
          <p:nvPr/>
        </p:nvSpPr>
        <p:spPr>
          <a:xfrm rot="0">
            <a:off x="3973683" y="7674565"/>
            <a:ext cx="4151086" cy="1579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7329C9"/>
                </a:solidFill>
                <a:latin typeface="Nunito"/>
              </a:rPr>
              <a:t>A summary of lessons learned and insights gained from the project.</a:t>
            </a:r>
          </a:p>
          <a:p>
            <a:pPr algn="ctr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070757" y="7819105"/>
            <a:ext cx="1507562" cy="1370511"/>
          </a:xfrm>
          <a:custGeom>
            <a:avLst/>
            <a:gdLst/>
            <a:ahLst/>
            <a:cxnLst/>
            <a:rect r="r" b="b" t="t" l="l"/>
            <a:pathLst>
              <a:path h="1370511" w="1507562">
                <a:moveTo>
                  <a:pt x="0" y="0"/>
                </a:moveTo>
                <a:lnTo>
                  <a:pt x="1507562" y="0"/>
                </a:lnTo>
                <a:lnTo>
                  <a:pt x="1507562" y="1370511"/>
                </a:lnTo>
                <a:lnTo>
                  <a:pt x="0" y="137051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226019" y="7329973"/>
            <a:ext cx="4671366" cy="2165815"/>
          </a:xfrm>
          <a:custGeom>
            <a:avLst/>
            <a:gdLst/>
            <a:ahLst/>
            <a:cxnLst/>
            <a:rect r="r" b="b" t="t" l="l"/>
            <a:pathLst>
              <a:path h="2165815" w="4671366">
                <a:moveTo>
                  <a:pt x="0" y="0"/>
                </a:moveTo>
                <a:lnTo>
                  <a:pt x="4671366" y="0"/>
                </a:lnTo>
                <a:lnTo>
                  <a:pt x="4671366" y="2165815"/>
                </a:lnTo>
                <a:lnTo>
                  <a:pt x="0" y="216581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2" id="32"/>
          <p:cNvSpPr txBox="true"/>
          <p:nvPr/>
        </p:nvSpPr>
        <p:spPr>
          <a:xfrm rot="0">
            <a:off x="12486159" y="7849212"/>
            <a:ext cx="4151086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7329C9"/>
                </a:solidFill>
                <a:latin typeface="Nunito"/>
              </a:rPr>
              <a:t>Documentation on setting up the development environment and running the project.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682394" y="418506"/>
            <a:ext cx="8192530" cy="116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78"/>
              </a:lnSpc>
              <a:spcBef>
                <a:spcPct val="0"/>
              </a:spcBef>
            </a:pPr>
            <a:r>
              <a:rPr lang="en-US" sz="6556">
                <a:solidFill>
                  <a:srgbClr val="D00096"/>
                </a:solidFill>
                <a:latin typeface="Arcade Gamer"/>
              </a:rPr>
              <a:t>D</a:t>
            </a:r>
            <a:r>
              <a:rPr lang="en-US" sz="6556">
                <a:solidFill>
                  <a:srgbClr val="0096E2"/>
                </a:solidFill>
                <a:latin typeface="Arcade Gamer"/>
              </a:rPr>
              <a:t>e</a:t>
            </a:r>
            <a:r>
              <a:rPr lang="en-US" sz="6556">
                <a:solidFill>
                  <a:srgbClr val="7329C9"/>
                </a:solidFill>
                <a:latin typeface="Arcade Gamer"/>
              </a:rPr>
              <a:t>l</a:t>
            </a:r>
            <a:r>
              <a:rPr lang="en-US" sz="6556">
                <a:solidFill>
                  <a:srgbClr val="D00096"/>
                </a:solidFill>
                <a:latin typeface="Arcade Gamer"/>
              </a:rPr>
              <a:t>i</a:t>
            </a:r>
            <a:r>
              <a:rPr lang="en-US" sz="6556">
                <a:solidFill>
                  <a:srgbClr val="0096E2"/>
                </a:solidFill>
                <a:latin typeface="Arcade Gamer"/>
              </a:rPr>
              <a:t>v</a:t>
            </a:r>
            <a:r>
              <a:rPr lang="en-US" sz="6556">
                <a:solidFill>
                  <a:srgbClr val="7329C9"/>
                </a:solidFill>
                <a:latin typeface="Arcade Gamer"/>
              </a:rPr>
              <a:t>e</a:t>
            </a:r>
            <a:r>
              <a:rPr lang="en-US" sz="6556">
                <a:solidFill>
                  <a:srgbClr val="D00096"/>
                </a:solidFill>
                <a:latin typeface="Arcade Gamer"/>
              </a:rPr>
              <a:t>r</a:t>
            </a:r>
            <a:r>
              <a:rPr lang="en-US" sz="6556">
                <a:solidFill>
                  <a:srgbClr val="0096E2"/>
                </a:solidFill>
                <a:latin typeface="Arcade Gamer"/>
              </a:rPr>
              <a:t>a</a:t>
            </a:r>
            <a:r>
              <a:rPr lang="en-US" sz="6556">
                <a:solidFill>
                  <a:srgbClr val="7329C9"/>
                </a:solidFill>
                <a:latin typeface="Arcade Gamer"/>
              </a:rPr>
              <a:t>b</a:t>
            </a:r>
            <a:r>
              <a:rPr lang="en-US" sz="6556">
                <a:solidFill>
                  <a:srgbClr val="FFFFFF"/>
                </a:solidFill>
                <a:latin typeface="Arcade Gamer"/>
              </a:rPr>
              <a:t>l</a:t>
            </a:r>
            <a:r>
              <a:rPr lang="en-US" sz="6556">
                <a:solidFill>
                  <a:srgbClr val="0096E2"/>
                </a:solidFill>
                <a:latin typeface="Arcade Gamer"/>
              </a:rPr>
              <a:t>e</a:t>
            </a:r>
            <a:r>
              <a:rPr lang="en-US" sz="6556">
                <a:solidFill>
                  <a:srgbClr val="D00096"/>
                </a:solidFill>
                <a:latin typeface="Arcade Gamer"/>
              </a:rPr>
              <a:t>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92308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601700" y="9661883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35746" y="7010254"/>
            <a:ext cx="1152254" cy="2651629"/>
          </a:xfrm>
          <a:custGeom>
            <a:avLst/>
            <a:gdLst/>
            <a:ahLst/>
            <a:cxnLst/>
            <a:rect r="r" b="b" t="t" l="l"/>
            <a:pathLst>
              <a:path h="2651629" w="1152254">
                <a:moveTo>
                  <a:pt x="0" y="0"/>
                </a:moveTo>
                <a:lnTo>
                  <a:pt x="1152254" y="0"/>
                </a:lnTo>
                <a:lnTo>
                  <a:pt x="1152254" y="2651629"/>
                </a:lnTo>
                <a:lnTo>
                  <a:pt x="0" y="26516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13814" y="7543644"/>
            <a:ext cx="721932" cy="1661350"/>
          </a:xfrm>
          <a:custGeom>
            <a:avLst/>
            <a:gdLst/>
            <a:ahLst/>
            <a:cxnLst/>
            <a:rect r="r" b="b" t="t" l="l"/>
            <a:pathLst>
              <a:path h="1661350" w="721932">
                <a:moveTo>
                  <a:pt x="0" y="0"/>
                </a:moveTo>
                <a:lnTo>
                  <a:pt x="721932" y="0"/>
                </a:lnTo>
                <a:lnTo>
                  <a:pt x="721932" y="1661350"/>
                </a:lnTo>
                <a:lnTo>
                  <a:pt x="0" y="16613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57600" y="3140165"/>
            <a:ext cx="11206850" cy="5195903"/>
          </a:xfrm>
          <a:custGeom>
            <a:avLst/>
            <a:gdLst/>
            <a:ahLst/>
            <a:cxnLst/>
            <a:rect r="r" b="b" t="t" l="l"/>
            <a:pathLst>
              <a:path h="5195903" w="11206850">
                <a:moveTo>
                  <a:pt x="0" y="0"/>
                </a:moveTo>
                <a:lnTo>
                  <a:pt x="11206850" y="0"/>
                </a:lnTo>
                <a:lnTo>
                  <a:pt x="11206850" y="5195903"/>
                </a:lnTo>
                <a:lnTo>
                  <a:pt x="0" y="51959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5032315" y="3726983"/>
            <a:ext cx="8569385" cy="391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unito"/>
              </a:rPr>
              <a:t>Performance Metrics: Measure the cab's ability to successfully pick up and drop off passengers, its time efficiency, and adherence to safety rules.</a:t>
            </a:r>
          </a:p>
          <a:p>
            <a:pPr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unito"/>
              </a:rPr>
              <a:t>Q-value Convergence: Evaluate whether the Q-values converge over time, indicating the cab's learning progress.</a:t>
            </a:r>
          </a:p>
          <a:p>
            <a:pPr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unito"/>
              </a:rPr>
              <a:t>Exploration vs. Exploitation: Analyze the balance between exploration and exploitation to ensure effective learning.</a:t>
            </a:r>
          </a:p>
          <a:p>
            <a:pPr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unito"/>
              </a:rPr>
              <a:t> Video Demonstration: The video demonstration will showcase the cab's self-driving capabilities and adherence to the defined objectives.</a:t>
            </a:r>
          </a:p>
          <a:p>
            <a:pPr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unito"/>
              </a:rPr>
              <a:t> User Feedback: Gather feedback from users or testers to assess the cab's performance and user experience.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73792" y="495319"/>
            <a:ext cx="2955996" cy="489083"/>
          </a:xfrm>
          <a:custGeom>
            <a:avLst/>
            <a:gdLst/>
            <a:ahLst/>
            <a:cxnLst/>
            <a:rect r="r" b="b" t="t" l="l"/>
            <a:pathLst>
              <a:path h="489083" w="2955996">
                <a:moveTo>
                  <a:pt x="0" y="0"/>
                </a:moveTo>
                <a:lnTo>
                  <a:pt x="2955996" y="0"/>
                </a:lnTo>
                <a:lnTo>
                  <a:pt x="2955996" y="489083"/>
                </a:lnTo>
                <a:lnTo>
                  <a:pt x="0" y="4890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307337" y="508172"/>
            <a:ext cx="2479198" cy="463378"/>
            <a:chOff x="0" y="0"/>
            <a:chExt cx="3305598" cy="6178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68776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01582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34388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7194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17838" cy="617838"/>
            </a:xfrm>
            <a:custGeom>
              <a:avLst/>
              <a:gdLst/>
              <a:ahLst/>
              <a:cxnLst/>
              <a:rect r="r" b="b" t="t" l="l"/>
              <a:pathLst>
                <a:path h="617838" w="617838">
                  <a:moveTo>
                    <a:pt x="0" y="0"/>
                  </a:moveTo>
                  <a:lnTo>
                    <a:pt x="617838" y="0"/>
                  </a:lnTo>
                  <a:lnTo>
                    <a:pt x="617838" y="617838"/>
                  </a:lnTo>
                  <a:lnTo>
                    <a:pt x="0" y="61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3540575" y="418506"/>
            <a:ext cx="11573263" cy="2329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78"/>
              </a:lnSpc>
              <a:spcBef>
                <a:spcPct val="0"/>
              </a:spcBef>
            </a:pPr>
            <a:r>
              <a:rPr lang="en-US" sz="6556">
                <a:solidFill>
                  <a:srgbClr val="D00096"/>
                </a:solidFill>
                <a:latin typeface="Arcade Gamer"/>
              </a:rPr>
              <a:t>E</a:t>
            </a:r>
            <a:r>
              <a:rPr lang="en-US" sz="6556">
                <a:solidFill>
                  <a:srgbClr val="3D8DFF"/>
                </a:solidFill>
                <a:latin typeface="Arcade Gamer"/>
              </a:rPr>
              <a:t>v</a:t>
            </a:r>
            <a:r>
              <a:rPr lang="en-US" sz="6556">
                <a:solidFill>
                  <a:srgbClr val="7329C9"/>
                </a:solidFill>
                <a:latin typeface="Arcade Gamer"/>
              </a:rPr>
              <a:t>a</a:t>
            </a:r>
            <a:r>
              <a:rPr lang="en-US" sz="6556">
                <a:solidFill>
                  <a:srgbClr val="FFFFFF"/>
                </a:solidFill>
                <a:latin typeface="Arcade Gamer"/>
              </a:rPr>
              <a:t>l</a:t>
            </a:r>
            <a:r>
              <a:rPr lang="en-US" sz="6556">
                <a:solidFill>
                  <a:srgbClr val="D00096"/>
                </a:solidFill>
                <a:latin typeface="Arcade Gamer"/>
              </a:rPr>
              <a:t>u</a:t>
            </a:r>
            <a:r>
              <a:rPr lang="en-US" sz="6556">
                <a:solidFill>
                  <a:srgbClr val="0096E2"/>
                </a:solidFill>
                <a:latin typeface="Arcade Gamer"/>
              </a:rPr>
              <a:t>a</a:t>
            </a:r>
            <a:r>
              <a:rPr lang="en-US" sz="6556">
                <a:solidFill>
                  <a:srgbClr val="D00096"/>
                </a:solidFill>
                <a:latin typeface="Arcade Gamer"/>
              </a:rPr>
              <a:t>t</a:t>
            </a:r>
            <a:r>
              <a:rPr lang="en-US" sz="6556">
                <a:solidFill>
                  <a:srgbClr val="FFFFFF"/>
                </a:solidFill>
                <a:latin typeface="Arcade Gamer"/>
              </a:rPr>
              <a:t>i</a:t>
            </a:r>
            <a:r>
              <a:rPr lang="en-US" sz="6556">
                <a:solidFill>
                  <a:srgbClr val="0096E2"/>
                </a:solidFill>
                <a:latin typeface="Arcade Gamer"/>
              </a:rPr>
              <a:t>o</a:t>
            </a:r>
            <a:r>
              <a:rPr lang="en-US" sz="6556">
                <a:solidFill>
                  <a:srgbClr val="D00096"/>
                </a:solidFill>
                <a:latin typeface="Arcade Gamer"/>
              </a:rPr>
              <a:t>n</a:t>
            </a:r>
            <a:r>
              <a:rPr lang="en-US" sz="6556">
                <a:solidFill>
                  <a:srgbClr val="7329C9"/>
                </a:solidFill>
                <a:latin typeface="Arcade Gamer"/>
              </a:rPr>
              <a:t> </a:t>
            </a:r>
            <a:r>
              <a:rPr lang="en-US" sz="6556">
                <a:solidFill>
                  <a:srgbClr val="D00096"/>
                </a:solidFill>
                <a:latin typeface="Arcade Gamer"/>
              </a:rPr>
              <a:t>M</a:t>
            </a:r>
            <a:r>
              <a:rPr lang="en-US" sz="6556">
                <a:solidFill>
                  <a:srgbClr val="0096E2"/>
                </a:solidFill>
                <a:latin typeface="Arcade Gamer"/>
              </a:rPr>
              <a:t>e</a:t>
            </a:r>
            <a:r>
              <a:rPr lang="en-US" sz="6556">
                <a:solidFill>
                  <a:srgbClr val="D00096"/>
                </a:solidFill>
                <a:latin typeface="Arcade Gamer"/>
              </a:rPr>
              <a:t>th</a:t>
            </a:r>
            <a:r>
              <a:rPr lang="en-US" sz="6556">
                <a:solidFill>
                  <a:srgbClr val="7329C9"/>
                </a:solidFill>
                <a:latin typeface="Arcade Gamer"/>
              </a:rPr>
              <a:t>o</a:t>
            </a:r>
            <a:r>
              <a:rPr lang="en-US" sz="6556">
                <a:solidFill>
                  <a:srgbClr val="D00096"/>
                </a:solidFill>
                <a:latin typeface="Arcade Gamer"/>
              </a:rPr>
              <a:t>d</a:t>
            </a:r>
            <a:r>
              <a:rPr lang="en-US" sz="6556">
                <a:solidFill>
                  <a:srgbClr val="0096E2"/>
                </a:solidFill>
                <a:latin typeface="Arcade Gamer"/>
              </a:rPr>
              <a:t>o</a:t>
            </a:r>
            <a:r>
              <a:rPr lang="en-US" sz="6556">
                <a:solidFill>
                  <a:srgbClr val="D00096"/>
                </a:solidFill>
                <a:latin typeface="Arcade Gamer"/>
              </a:rPr>
              <a:t>l</a:t>
            </a:r>
            <a:r>
              <a:rPr lang="en-US" sz="6556">
                <a:solidFill>
                  <a:srgbClr val="7329C9"/>
                </a:solidFill>
                <a:latin typeface="Arcade Gamer"/>
              </a:rPr>
              <a:t>o</a:t>
            </a:r>
            <a:r>
              <a:rPr lang="en-US" sz="6556">
                <a:solidFill>
                  <a:srgbClr val="0096E2"/>
                </a:solidFill>
                <a:latin typeface="Arcade Gamer"/>
              </a:rPr>
              <a:t>g</a:t>
            </a:r>
            <a:r>
              <a:rPr lang="en-US" sz="6556">
                <a:solidFill>
                  <a:srgbClr val="D00096"/>
                </a:solidFill>
                <a:latin typeface="Arcade Gamer"/>
              </a:rPr>
              <a:t>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2889336" y="9036766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0" y="7086755"/>
            <a:ext cx="2429985" cy="2575128"/>
          </a:xfrm>
          <a:custGeom>
            <a:avLst/>
            <a:gdLst/>
            <a:ahLst/>
            <a:cxnLst/>
            <a:rect r="r" b="b" t="t" l="l"/>
            <a:pathLst>
              <a:path h="2575128" w="2429985">
                <a:moveTo>
                  <a:pt x="0" y="0"/>
                </a:moveTo>
                <a:lnTo>
                  <a:pt x="2429985" y="0"/>
                </a:lnTo>
                <a:lnTo>
                  <a:pt x="2429985" y="2575128"/>
                </a:lnTo>
                <a:lnTo>
                  <a:pt x="0" y="257512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734671" y="5581182"/>
            <a:ext cx="3164655" cy="4114800"/>
          </a:xfrm>
          <a:custGeom>
            <a:avLst/>
            <a:gdLst/>
            <a:ahLst/>
            <a:cxnLst/>
            <a:rect r="r" b="b" t="t" l="l"/>
            <a:pathLst>
              <a:path h="4114800" w="3164655">
                <a:moveTo>
                  <a:pt x="0" y="0"/>
                </a:moveTo>
                <a:lnTo>
                  <a:pt x="3164656" y="0"/>
                </a:lnTo>
                <a:lnTo>
                  <a:pt x="31646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174448" y="7370148"/>
            <a:ext cx="1666618" cy="1666618"/>
          </a:xfrm>
          <a:custGeom>
            <a:avLst/>
            <a:gdLst/>
            <a:ahLst/>
            <a:cxnLst/>
            <a:rect r="r" b="b" t="t" l="l"/>
            <a:pathLst>
              <a:path h="1666618" w="1666618">
                <a:moveTo>
                  <a:pt x="0" y="0"/>
                </a:moveTo>
                <a:lnTo>
                  <a:pt x="1666618" y="0"/>
                </a:lnTo>
                <a:lnTo>
                  <a:pt x="1666618" y="1666618"/>
                </a:lnTo>
                <a:lnTo>
                  <a:pt x="0" y="166661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73443" y="3580322"/>
            <a:ext cx="910513" cy="910513"/>
          </a:xfrm>
          <a:custGeom>
            <a:avLst/>
            <a:gdLst/>
            <a:ahLst/>
            <a:cxnLst/>
            <a:rect r="r" b="b" t="t" l="l"/>
            <a:pathLst>
              <a:path h="910513" w="910513">
                <a:moveTo>
                  <a:pt x="0" y="0"/>
                </a:moveTo>
                <a:lnTo>
                  <a:pt x="910514" y="0"/>
                </a:lnTo>
                <a:lnTo>
                  <a:pt x="910514" y="910513"/>
                </a:lnTo>
                <a:lnTo>
                  <a:pt x="0" y="91051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83957" y="2229652"/>
            <a:ext cx="910513" cy="910513"/>
          </a:xfrm>
          <a:custGeom>
            <a:avLst/>
            <a:gdLst/>
            <a:ahLst/>
            <a:cxnLst/>
            <a:rect r="r" b="b" t="t" l="l"/>
            <a:pathLst>
              <a:path h="910513" w="910513">
                <a:moveTo>
                  <a:pt x="0" y="0"/>
                </a:moveTo>
                <a:lnTo>
                  <a:pt x="910513" y="0"/>
                </a:lnTo>
                <a:lnTo>
                  <a:pt x="910513" y="910513"/>
                </a:lnTo>
                <a:lnTo>
                  <a:pt x="0" y="91051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085318" y="1607027"/>
            <a:ext cx="910513" cy="910513"/>
          </a:xfrm>
          <a:custGeom>
            <a:avLst/>
            <a:gdLst/>
            <a:ahLst/>
            <a:cxnLst/>
            <a:rect r="r" b="b" t="t" l="l"/>
            <a:pathLst>
              <a:path h="910513" w="910513">
                <a:moveTo>
                  <a:pt x="0" y="0"/>
                </a:moveTo>
                <a:lnTo>
                  <a:pt x="910514" y="0"/>
                </a:lnTo>
                <a:lnTo>
                  <a:pt x="910514" y="910513"/>
                </a:lnTo>
                <a:lnTo>
                  <a:pt x="0" y="91051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680490" y="5282860"/>
            <a:ext cx="910513" cy="910513"/>
          </a:xfrm>
          <a:custGeom>
            <a:avLst/>
            <a:gdLst/>
            <a:ahLst/>
            <a:cxnLst/>
            <a:rect r="r" b="b" t="t" l="l"/>
            <a:pathLst>
              <a:path h="910513" w="910513">
                <a:moveTo>
                  <a:pt x="0" y="0"/>
                </a:moveTo>
                <a:lnTo>
                  <a:pt x="910513" y="0"/>
                </a:lnTo>
                <a:lnTo>
                  <a:pt x="910513" y="910513"/>
                </a:lnTo>
                <a:lnTo>
                  <a:pt x="0" y="91051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385809" y="6459635"/>
            <a:ext cx="910513" cy="910513"/>
          </a:xfrm>
          <a:custGeom>
            <a:avLst/>
            <a:gdLst/>
            <a:ahLst/>
            <a:cxnLst/>
            <a:rect r="r" b="b" t="t" l="l"/>
            <a:pathLst>
              <a:path h="910513" w="910513">
                <a:moveTo>
                  <a:pt x="0" y="0"/>
                </a:moveTo>
                <a:lnTo>
                  <a:pt x="910514" y="0"/>
                </a:lnTo>
                <a:lnTo>
                  <a:pt x="910514" y="910513"/>
                </a:lnTo>
                <a:lnTo>
                  <a:pt x="0" y="91051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DAFz9wNdhTs</dc:identifier>
  <dcterms:modified xsi:type="dcterms:W3CDTF">2011-08-01T06:04:30Z</dcterms:modified>
  <cp:revision>1</cp:revision>
  <dc:title>Copy of Gaming Interface Style Thesis</dc:title>
</cp:coreProperties>
</file>