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8"/>
  </p:notesMasterIdLst>
  <p:sldIdLst>
    <p:sldId id="256" r:id="rId2"/>
    <p:sldId id="261" r:id="rId3"/>
    <p:sldId id="257" r:id="rId4"/>
    <p:sldId id="258" r:id="rId5"/>
    <p:sldId id="259" r:id="rId6"/>
    <p:sldId id="290" r:id="rId7"/>
    <p:sldId id="291" r:id="rId8"/>
    <p:sldId id="292" r:id="rId9"/>
    <p:sldId id="260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71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80" r:id="rId28"/>
    <p:sldId id="281" r:id="rId29"/>
    <p:sldId id="282" r:id="rId30"/>
    <p:sldId id="279" r:id="rId31"/>
    <p:sldId id="283" r:id="rId32"/>
    <p:sldId id="284" r:id="rId33"/>
    <p:sldId id="285" r:id="rId34"/>
    <p:sldId id="286" r:id="rId35"/>
    <p:sldId id="288" r:id="rId36"/>
    <p:sldId id="287" r:id="rId37"/>
    <p:sldId id="289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5" r:id="rId60"/>
    <p:sldId id="314" r:id="rId61"/>
    <p:sldId id="316" r:id="rId62"/>
    <p:sldId id="317" r:id="rId63"/>
    <p:sldId id="318" r:id="rId64"/>
    <p:sldId id="319" r:id="rId65"/>
    <p:sldId id="320" r:id="rId66"/>
    <p:sldId id="321" r:id="rId67"/>
    <p:sldId id="323" r:id="rId68"/>
    <p:sldId id="322" r:id="rId69"/>
    <p:sldId id="324" r:id="rId70"/>
    <p:sldId id="325" r:id="rId71"/>
    <p:sldId id="329" r:id="rId72"/>
    <p:sldId id="330" r:id="rId73"/>
    <p:sldId id="331" r:id="rId74"/>
    <p:sldId id="328" r:id="rId75"/>
    <p:sldId id="327" r:id="rId76"/>
    <p:sldId id="326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014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A952F-EB11-4F86-BFCF-60AB6E28432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226F4-8F7E-4875-8877-86038170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33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Politics of Java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Latest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2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hard to read, but that’s ok because, like all documentation, it’s also woefully out of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 or 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5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 place where Lucene stores its files. </a:t>
            </a:r>
          </a:p>
          <a:p>
            <a:endParaRPr lang="en-US" dirty="0"/>
          </a:p>
          <a:p>
            <a:r>
              <a:rPr lang="en-US" dirty="0"/>
              <a:t>Directory should only be opened once.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4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69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Tokens, Stop words,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2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 - treats the entire stream as a single value (useful for zip codes, ids)</a:t>
            </a:r>
          </a:p>
          <a:p>
            <a:endParaRPr lang="en-US" dirty="0"/>
          </a:p>
          <a:p>
            <a:r>
              <a:rPr lang="en-US" dirty="0"/>
              <a:t>Simple - filters letters, uses a lower case filter</a:t>
            </a:r>
          </a:p>
          <a:p>
            <a:endParaRPr lang="en-US" dirty="0"/>
          </a:p>
          <a:p>
            <a:r>
              <a:rPr lang="en-US" dirty="0"/>
              <a:t>Stop - Removes Stop Words (in English), can use a pre specified set of stop words</a:t>
            </a:r>
          </a:p>
          <a:p>
            <a:endParaRPr lang="en-US" dirty="0"/>
          </a:p>
          <a:p>
            <a:r>
              <a:rPr lang="en-US" dirty="0"/>
              <a:t>Whitespace – tokens on whitespace</a:t>
            </a:r>
          </a:p>
          <a:p>
            <a:endParaRPr lang="en-US" dirty="0"/>
          </a:p>
          <a:p>
            <a:r>
              <a:rPr lang="en-US" dirty="0"/>
              <a:t>Standard – analyzer with default stop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2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PerField</a:t>
            </a:r>
            <a:r>
              <a:rPr lang="en-US" dirty="0"/>
              <a:t> (default analyzer)</a:t>
            </a:r>
          </a:p>
          <a:p>
            <a:endParaRPr lang="en-US" dirty="0"/>
          </a:p>
          <a:p>
            <a:r>
              <a:rPr lang="en-US" dirty="0"/>
              <a:t>Customize the analyzer on fields (which we’ll get to)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7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6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only have one writer open at a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95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1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Fields have 4 things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Value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Indexing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5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because a field is not stored, does not mean it cannot be indexed, it just means it cannot be retrieved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5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Analyzed = tokenized</a:t>
            </a:r>
          </a:p>
          <a:p>
            <a:r>
              <a:rPr lang="en-US" dirty="0"/>
              <a:t>Not analyzed = store as single value</a:t>
            </a:r>
          </a:p>
          <a:p>
            <a:r>
              <a:rPr lang="en-US" dirty="0"/>
              <a:t>No = don’t index (but probably stored)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0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9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read-only snapshot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3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as calling commit() and then opening a new reader and provides a near-real-time read-only 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6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Lucene?</a:t>
            </a:r>
          </a:p>
          <a:p>
            <a:r>
              <a:rPr lang="en-US" dirty="0"/>
              <a:t>Offshoot of Java project</a:t>
            </a:r>
          </a:p>
          <a:p>
            <a:endParaRPr lang="en-US" dirty="0"/>
          </a:p>
          <a:p>
            <a:r>
              <a:rPr lang="en-US" dirty="0"/>
              <a:t>Open Source (apache 2)</a:t>
            </a:r>
          </a:p>
          <a:p>
            <a:endParaRPr lang="en-US" dirty="0"/>
          </a:p>
          <a:p>
            <a:r>
              <a:rPr lang="en-US" dirty="0"/>
              <a:t>Used by Stack Overflow</a:t>
            </a:r>
          </a:p>
          <a:p>
            <a:endParaRPr lang="en-US" dirty="0"/>
          </a:p>
          <a:p>
            <a:r>
              <a:rPr lang="en-US" dirty="0"/>
              <a:t>Software library – not a complete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30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Creating a searcher is expensive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0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only search for “Do” in the title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1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one finds test, text</a:t>
            </a:r>
          </a:p>
          <a:p>
            <a:r>
              <a:rPr lang="en-US" dirty="0"/>
              <a:t>Second finds test, tester, testing</a:t>
            </a:r>
          </a:p>
          <a:p>
            <a:r>
              <a:rPr lang="en-US" dirty="0"/>
              <a:t>Last finds test, text, tesseract</a:t>
            </a:r>
          </a:p>
          <a:p>
            <a:endParaRPr lang="en-US" dirty="0"/>
          </a:p>
          <a:p>
            <a:r>
              <a:rPr lang="en-US" dirty="0"/>
              <a:t>Wildcards cannot be at the beginning of a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2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foam, roams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13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is 0-1 determines similarity</a:t>
            </a:r>
          </a:p>
          <a:p>
            <a:endParaRPr lang="en-US" dirty="0"/>
          </a:p>
          <a:p>
            <a:r>
              <a:rPr lang="en-US" dirty="0"/>
              <a:t>Default is 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7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panel and bad within 10 words of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15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Non-inclusive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5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be positive, default is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03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use not with just one term (will return zero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60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include the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Solr</a:t>
            </a:r>
            <a:endParaRPr lang="en-US" dirty="0"/>
          </a:p>
          <a:p>
            <a:r>
              <a:rPr lang="en-US" dirty="0" err="1"/>
              <a:t>ElasticSearch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, Netflix, </a:t>
            </a:r>
            <a:r>
              <a:rPr lang="en-US" dirty="0" err="1"/>
              <a:t>facebook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ElasticSearch</a:t>
            </a:r>
            <a:r>
              <a:rPr lang="en-US" dirty="0"/>
              <a:t> is offered as a managed service by Amazon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5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Parser.defaultoperator</a:t>
            </a:r>
            <a:endParaRPr lang="en-US" dirty="0"/>
          </a:p>
          <a:p>
            <a:r>
              <a:rPr lang="en-US" dirty="0" err="1"/>
              <a:t>Parser.allowleadingwildcard</a:t>
            </a:r>
            <a:r>
              <a:rPr lang="en-US" dirty="0"/>
              <a:t> (slow)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94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93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is suggested for max hits because afterwards it dramatically slows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56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Scoredocs</a:t>
            </a:r>
            <a:r>
              <a:rPr lang="en-US" dirty="0"/>
              <a:t> is an array of type of </a:t>
            </a:r>
            <a:r>
              <a:rPr lang="en-US" dirty="0" err="1"/>
              <a:t>scoredoc</a:t>
            </a:r>
            <a:r>
              <a:rPr lang="en-US" dirty="0"/>
              <a:t> which has a document id and a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39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libraries out there to handle mapping</a:t>
            </a:r>
          </a:p>
          <a:p>
            <a:endParaRPr lang="en-US" dirty="0"/>
          </a:p>
          <a:p>
            <a:r>
              <a:rPr lang="en-US" dirty="0"/>
              <a:t>Check out </a:t>
            </a:r>
            <a:r>
              <a:rPr lang="en-US" dirty="0" err="1"/>
              <a:t>lucene.net.linq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19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96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Analyzers for non-English</a:t>
            </a:r>
          </a:p>
          <a:p>
            <a:r>
              <a:rPr lang="en-US" dirty="0"/>
              <a:t>Hit highlighting</a:t>
            </a:r>
          </a:p>
          <a:p>
            <a:r>
              <a:rPr lang="en-US" dirty="0"/>
              <a:t>Regex queries</a:t>
            </a:r>
          </a:p>
          <a:p>
            <a:r>
              <a:rPr lang="en-US" dirty="0"/>
              <a:t>“</a:t>
            </a:r>
            <a:r>
              <a:rPr lang="en-US" dirty="0" err="1"/>
              <a:t>morelikethis</a:t>
            </a:r>
            <a:r>
              <a:rPr lang="en-US" dirty="0"/>
              <a:t>” query</a:t>
            </a:r>
          </a:p>
          <a:p>
            <a:r>
              <a:rPr lang="en-US" dirty="0"/>
              <a:t>Spellchecker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check out </a:t>
            </a:r>
            <a:r>
              <a:rPr lang="en-US" dirty="0" err="1"/>
              <a:t>lucene.steroids</a:t>
            </a:r>
            <a:r>
              <a:rPr lang="en-US" dirty="0"/>
              <a:t> (replication)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MS FTS will handle updating the index.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2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is a little faster with simple queries executed first time, and is way behind in case of complex query with custom scoring criteria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Lucene with index placed in RAM is unbeatable favorite.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9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Easiest </a:t>
            </a:r>
            <a:r>
              <a:rPr lang="en-US" dirty="0" err="1"/>
              <a:t>Lucene.Net</a:t>
            </a:r>
            <a:r>
              <a:rPr lang="en-US" dirty="0"/>
              <a:t> 3.0.3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Brave way: 4.8.0.770-beta</a:t>
            </a:r>
          </a:p>
          <a:p>
            <a:endParaRPr lang="en-US" dirty="0"/>
          </a:p>
          <a:p>
            <a:r>
              <a:rPr lang="en-US" dirty="0"/>
              <a:t>Considered more stable than 3.0.3 because it’s unit tested and .NET-</a:t>
            </a:r>
            <a:r>
              <a:rPr lang="en-US" dirty="0" err="1"/>
              <a:t>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226F4-8F7E-4875-8877-8603817060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0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Lucene.Net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1495425"/>
            <a:ext cx="103727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0" y="2878016"/>
            <a:ext cx="11328241" cy="11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2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are there two versions in different places?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http://code972.com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https://github.com/apache/lucenenet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8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https://cwiki.apache.org/confluence/display/LUCENENET/Lucene.Net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27" y="3176955"/>
            <a:ext cx="11541969" cy="5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5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2" y="457200"/>
            <a:ext cx="769033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6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Lucene.Net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69" y="4933950"/>
            <a:ext cx="6787662" cy="8572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87675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62" y="2778370"/>
            <a:ext cx="11664826" cy="13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4" y="2801815"/>
            <a:ext cx="11660332" cy="125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2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indexwriter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0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17" y="3159370"/>
            <a:ext cx="11698967" cy="5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53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60" y="3100571"/>
            <a:ext cx="5974280" cy="6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9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9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Field.store.yes</a:t>
            </a:r>
            <a:br>
              <a:rPr lang="en-US" dirty="0"/>
            </a:br>
            <a:r>
              <a:rPr lang="en-US" dirty="0"/>
              <a:t>Field.store.no</a:t>
            </a:r>
          </a:p>
        </p:txBody>
      </p:sp>
    </p:spTree>
    <p:extLst>
      <p:ext uri="{BB962C8B-B14F-4D97-AF65-F5344CB8AC3E}">
        <p14:creationId xmlns:p14="http://schemas.microsoft.com/office/powerpoint/2010/main" val="3869872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828800"/>
            <a:ext cx="8676222" cy="3200400"/>
          </a:xfrm>
        </p:spPr>
        <p:txBody>
          <a:bodyPr/>
          <a:lstStyle/>
          <a:p>
            <a:pPr algn="l"/>
            <a:r>
              <a:rPr lang="en-US" dirty="0" err="1"/>
              <a:t>Field.index.analyzed</a:t>
            </a:r>
            <a:br>
              <a:rPr lang="en-US" dirty="0"/>
            </a:br>
            <a:r>
              <a:rPr lang="en-US" dirty="0" err="1"/>
              <a:t>field.index.not_analyzed</a:t>
            </a:r>
            <a:br>
              <a:rPr lang="en-US" dirty="0"/>
            </a:br>
            <a:r>
              <a:rPr lang="en-US" dirty="0"/>
              <a:t>field.index.no</a:t>
            </a:r>
          </a:p>
        </p:txBody>
      </p:sp>
    </p:spTree>
    <p:extLst>
      <p:ext uri="{BB962C8B-B14F-4D97-AF65-F5344CB8AC3E}">
        <p14:creationId xmlns:p14="http://schemas.microsoft.com/office/powerpoint/2010/main" val="15235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Lucene.Net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 with Joel Kauffman</a:t>
            </a:r>
          </a:p>
        </p:txBody>
      </p:sp>
    </p:spTree>
    <p:extLst>
      <p:ext uri="{BB962C8B-B14F-4D97-AF65-F5344CB8AC3E}">
        <p14:creationId xmlns:p14="http://schemas.microsoft.com/office/powerpoint/2010/main" val="3717445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304" y="3134458"/>
            <a:ext cx="6185393" cy="5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65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Indexreader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84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58" y="3205895"/>
            <a:ext cx="7173684" cy="4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66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54" y="3013197"/>
            <a:ext cx="6871692" cy="8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15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indexsearcher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92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80" y="3176588"/>
            <a:ext cx="765004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59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5" y="1770065"/>
            <a:ext cx="10234247" cy="31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96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22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1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015" y="609601"/>
            <a:ext cx="10468708" cy="3200400"/>
          </a:xfrm>
        </p:spPr>
        <p:txBody>
          <a:bodyPr>
            <a:normAutofit/>
          </a:bodyPr>
          <a:lstStyle/>
          <a:p>
            <a:r>
              <a:rPr lang="en-US" sz="4400" cap="none" dirty="0" err="1"/>
              <a:t>title:“ASP.NET</a:t>
            </a:r>
            <a:r>
              <a:rPr lang="en-US" sz="4400" cap="none" dirty="0"/>
              <a:t> for fun” AND </a:t>
            </a:r>
            <a:r>
              <a:rPr lang="en-US" sz="4400" cap="none" dirty="0" err="1"/>
              <a:t>text:go</a:t>
            </a:r>
            <a:endParaRPr lang="en-US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lucene.NET?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4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title:Do</a:t>
            </a:r>
            <a:r>
              <a:rPr lang="en-US" cap="none" dirty="0"/>
              <a:t> it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3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63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te?t</a:t>
            </a:r>
            <a:br>
              <a:rPr lang="en-US" cap="none" dirty="0"/>
            </a:br>
            <a:r>
              <a:rPr lang="en-US" cap="none" dirty="0"/>
              <a:t>test*</a:t>
            </a:r>
            <a:br>
              <a:rPr lang="en-US" cap="none" dirty="0"/>
            </a:br>
            <a:r>
              <a:rPr lang="en-US" cap="none" dirty="0" err="1"/>
              <a:t>te</a:t>
            </a:r>
            <a:r>
              <a:rPr lang="en-US" cap="none" dirty="0"/>
              <a:t>*t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6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Fuzzy searches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3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roam~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8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roam~0.8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61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proximity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“panel bad”~10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4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7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err="1"/>
              <a:t>mod_date</a:t>
            </a:r>
            <a:r>
              <a:rPr lang="en-US" sz="3600" cap="none" dirty="0"/>
              <a:t>:[20170101 TO 20170501]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if I want a complete app?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3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title:{angular TO </a:t>
            </a:r>
            <a:r>
              <a:rPr lang="en-US" cap="none" dirty="0" err="1"/>
              <a:t>jquery</a:t>
            </a:r>
            <a:r>
              <a:rPr lang="en-US" cap="none" dirty="0"/>
              <a:t>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2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49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lucene</a:t>
            </a:r>
            <a:r>
              <a:rPr lang="en-US" cap="none" dirty="0"/>
              <a:t>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14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lucene^5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lucene</a:t>
            </a:r>
            <a:r>
              <a:rPr lang="en-US" cap="none" dirty="0"/>
              <a:t> search^0.2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7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43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&amp;&amp;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8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 </a:t>
            </a:r>
            <a:br>
              <a:rPr lang="en-US" dirty="0"/>
            </a:br>
            <a:r>
              <a:rPr lang="en-US" dirty="0"/>
              <a:t>||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78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</a:t>
            </a:r>
            <a:br>
              <a:rPr lang="en-US" dirty="0"/>
            </a:br>
            <a:r>
              <a:rPr lang="en-US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1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lucene</a:t>
            </a:r>
            <a:r>
              <a:rPr lang="en-US" cap="none" dirty="0"/>
              <a:t> -</a:t>
            </a:r>
            <a:r>
              <a:rPr lang="en-US" cap="none" dirty="0" err="1"/>
              <a:t>sql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LUCENE.NET VS MS-SQL Full Text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62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+</a:t>
            </a:r>
            <a:r>
              <a:rPr lang="en-US" cap="none" dirty="0" err="1"/>
              <a:t>lucene</a:t>
            </a:r>
            <a:r>
              <a:rPr lang="en-US" cap="none" dirty="0"/>
              <a:t>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48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03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(</a:t>
            </a:r>
            <a:r>
              <a:rPr lang="en-US" cap="none" dirty="0" err="1"/>
              <a:t>lucene</a:t>
            </a:r>
            <a:r>
              <a:rPr lang="en-US" cap="none" dirty="0"/>
              <a:t> OR </a:t>
            </a:r>
            <a:r>
              <a:rPr lang="en-US" cap="none" dirty="0" err="1"/>
              <a:t>sql</a:t>
            </a:r>
            <a:r>
              <a:rPr lang="en-US" cap="none" dirty="0"/>
              <a:t>) AND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1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Queryparser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76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4" y="3030416"/>
            <a:ext cx="11843653" cy="7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00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" y="2913185"/>
            <a:ext cx="11969954" cy="10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913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9" y="2672862"/>
            <a:ext cx="11612622" cy="1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94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567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437" y="3037743"/>
            <a:ext cx="6573126" cy="7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04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61" y="3100754"/>
            <a:ext cx="10365678" cy="65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61552"/>
              </p:ext>
            </p:extLst>
          </p:nvPr>
        </p:nvGraphicFramePr>
        <p:xfrm>
          <a:off x="949568" y="462426"/>
          <a:ext cx="10550769" cy="57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23">
                  <a:extLst>
                    <a:ext uri="{9D8B030D-6E8A-4147-A177-3AD203B41FA5}">
                      <a16:colId xmlns:a16="http://schemas.microsoft.com/office/drawing/2014/main" val="2519349475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val="3962756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val="649392797"/>
                    </a:ext>
                  </a:extLst>
                </a:gridCol>
              </a:tblGrid>
              <a:tr h="5621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LUCENE.NET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MS-SQL FTS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755144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Auto Updating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21638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Store Data 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63839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Location in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59631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22466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Querying Multiple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85727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Stop words, synonyms, sounds 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38795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Custom Index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1403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Wildcards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Restrictions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64911"/>
                  </a:ext>
                </a:extLst>
              </a:tr>
              <a:tr h="562138">
                <a:tc>
                  <a:txBody>
                    <a:bodyPr/>
                    <a:lstStyle/>
                    <a:p>
                      <a:r>
                        <a:rPr lang="en-US" dirty="0"/>
                        <a:t>Spellchecking, hit highlighting,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“</a:t>
                      </a:r>
                      <a:r>
                        <a:rPr lang="en-US" dirty="0" err="1"/>
                        <a:t>contrib</a:t>
                      </a:r>
                      <a:r>
                        <a:rPr lang="en-US" dirty="0"/>
                        <a:t>” 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0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484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20" y="2102013"/>
            <a:ext cx="8957161" cy="26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817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the index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2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0" y="2426677"/>
            <a:ext cx="11435900" cy="20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331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38" y="2702169"/>
            <a:ext cx="11455924" cy="14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43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39" y="2512769"/>
            <a:ext cx="4608922" cy="18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5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Lucene.net.contrib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32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Joel Kauffman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ifranto</a:t>
            </a:r>
            <a:br>
              <a:rPr lang="en-US" dirty="0"/>
            </a:br>
            <a:r>
              <a:rPr lang="en-US" dirty="0"/>
              <a:t>kauffmanjk@gmail.com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4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69673"/>
              </p:ext>
            </p:extLst>
          </p:nvPr>
        </p:nvGraphicFramePr>
        <p:xfrm>
          <a:off x="726830" y="2178779"/>
          <a:ext cx="10738340" cy="2500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632">
                  <a:extLst>
                    <a:ext uri="{9D8B030D-6E8A-4147-A177-3AD203B41FA5}">
                      <a16:colId xmlns:a16="http://schemas.microsoft.com/office/drawing/2014/main" val="463531168"/>
                    </a:ext>
                  </a:extLst>
                </a:gridCol>
                <a:gridCol w="1770184">
                  <a:extLst>
                    <a:ext uri="{9D8B030D-6E8A-4147-A177-3AD203B41FA5}">
                      <a16:colId xmlns:a16="http://schemas.microsoft.com/office/drawing/2014/main" val="3870680627"/>
                    </a:ext>
                  </a:extLst>
                </a:gridCol>
                <a:gridCol w="1852246">
                  <a:extLst>
                    <a:ext uri="{9D8B030D-6E8A-4147-A177-3AD203B41FA5}">
                      <a16:colId xmlns:a16="http://schemas.microsoft.com/office/drawing/2014/main" val="1246412626"/>
                    </a:ext>
                  </a:extLst>
                </a:gridCol>
                <a:gridCol w="3174610">
                  <a:extLst>
                    <a:ext uri="{9D8B030D-6E8A-4147-A177-3AD203B41FA5}">
                      <a16:colId xmlns:a16="http://schemas.microsoft.com/office/drawing/2014/main" val="2342303760"/>
                    </a:ext>
                  </a:extLst>
                </a:gridCol>
                <a:gridCol w="2147668">
                  <a:extLst>
                    <a:ext uri="{9D8B030D-6E8A-4147-A177-3AD203B41FA5}">
                      <a16:colId xmlns:a16="http://schemas.microsoft.com/office/drawing/2014/main" val="2891461356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MS-SQL 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Lucene (File System)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Lucene (RAM)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882"/>
                  </a:ext>
                </a:extLst>
              </a:tr>
              <a:tr h="486469">
                <a:tc>
                  <a:txBody>
                    <a:bodyPr/>
                    <a:lstStyle/>
                    <a:p>
                      <a:r>
                        <a:rPr lang="en-US" dirty="0"/>
                        <a:t>Cold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25233"/>
                  </a:ext>
                </a:extLst>
              </a:tr>
              <a:tr h="486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19669+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89546"/>
                  </a:ext>
                </a:extLst>
              </a:tr>
              <a:tr h="486469">
                <a:tc>
                  <a:txBody>
                    <a:bodyPr/>
                    <a:lstStyle/>
                    <a:p>
                      <a:r>
                        <a:rPr lang="en-US" dirty="0"/>
                        <a:t>Second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04981"/>
                  </a:ext>
                </a:extLst>
              </a:tr>
              <a:tr h="486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472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43446" y="5955323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times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112531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I get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3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1595</TotalTime>
  <Words>848</Words>
  <Application>Microsoft Office PowerPoint</Application>
  <PresentationFormat>Widescreen</PresentationFormat>
  <Paragraphs>238</Paragraphs>
  <Slides>76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Century Gothic</vt:lpstr>
      <vt:lpstr>Mesh</vt:lpstr>
      <vt:lpstr>Modern search</vt:lpstr>
      <vt:lpstr>Modern search</vt:lpstr>
      <vt:lpstr>Modern search</vt:lpstr>
      <vt:lpstr>What is lucene.NET?</vt:lpstr>
      <vt:lpstr>What if I want a complete app?</vt:lpstr>
      <vt:lpstr>LUCENE.NET VS MS-SQL Full Text Search</vt:lpstr>
      <vt:lpstr>PowerPoint Presentation</vt:lpstr>
      <vt:lpstr>PowerPoint Presentation</vt:lpstr>
      <vt:lpstr>How do I get it?</vt:lpstr>
      <vt:lpstr>PowerPoint Presentation</vt:lpstr>
      <vt:lpstr>PowerPoint Presentation</vt:lpstr>
      <vt:lpstr>Why are there two versions in different places?</vt:lpstr>
      <vt:lpstr>http://code972.com</vt:lpstr>
      <vt:lpstr>https://github.com/apache/lucenenet</vt:lpstr>
      <vt:lpstr>https://cwiki.apache.org/confluence/display/LUCENENET/Lucene.Net</vt:lpstr>
      <vt:lpstr>How do I Get Started?</vt:lpstr>
      <vt:lpstr>DIRECTORY</vt:lpstr>
      <vt:lpstr>PowerPoint Presentation</vt:lpstr>
      <vt:lpstr>PowerPoint Presentation</vt:lpstr>
      <vt:lpstr>ANALYZER</vt:lpstr>
      <vt:lpstr>PowerPoint Presentation</vt:lpstr>
      <vt:lpstr>PowerPoint Presentation</vt:lpstr>
      <vt:lpstr>indexwriter</vt:lpstr>
      <vt:lpstr>PowerPoint Presentation</vt:lpstr>
      <vt:lpstr>documents</vt:lpstr>
      <vt:lpstr>PowerPoint Presentation</vt:lpstr>
      <vt:lpstr>FIELDS</vt:lpstr>
      <vt:lpstr>Field.store.yes Field.store.no</vt:lpstr>
      <vt:lpstr>Field.index.analyzed field.index.not_analyzed field.index.no</vt:lpstr>
      <vt:lpstr>PowerPoint Presentation</vt:lpstr>
      <vt:lpstr>Indexreader</vt:lpstr>
      <vt:lpstr>PowerPoint Presentation</vt:lpstr>
      <vt:lpstr>PowerPoint Presentation</vt:lpstr>
      <vt:lpstr>indexsearcher</vt:lpstr>
      <vt:lpstr>PowerPoint Presentation</vt:lpstr>
      <vt:lpstr>PowerPoint Presentation</vt:lpstr>
      <vt:lpstr>queries</vt:lpstr>
      <vt:lpstr>fields</vt:lpstr>
      <vt:lpstr>title:“ASP.NET for fun” AND text:go</vt:lpstr>
      <vt:lpstr>title:Do it right</vt:lpstr>
      <vt:lpstr>wildcards</vt:lpstr>
      <vt:lpstr>te?t test* te*t</vt:lpstr>
      <vt:lpstr>Fuzzy searches</vt:lpstr>
      <vt:lpstr>roam~</vt:lpstr>
      <vt:lpstr>roam~0.8</vt:lpstr>
      <vt:lpstr>proximity</vt:lpstr>
      <vt:lpstr>“panel bad”~10</vt:lpstr>
      <vt:lpstr>range</vt:lpstr>
      <vt:lpstr>mod_date:[20170101 TO 20170501]</vt:lpstr>
      <vt:lpstr>title:{angular TO jquery}</vt:lpstr>
      <vt:lpstr>boosting</vt:lpstr>
      <vt:lpstr>lucene search</vt:lpstr>
      <vt:lpstr>lucene^5 search</vt:lpstr>
      <vt:lpstr>lucene search^0.2</vt:lpstr>
      <vt:lpstr>Boolean operators</vt:lpstr>
      <vt:lpstr>And &amp;&amp;</vt:lpstr>
      <vt:lpstr>OR  ||</vt:lpstr>
      <vt:lpstr>NOT !</vt:lpstr>
      <vt:lpstr>lucene -sql</vt:lpstr>
      <vt:lpstr>+lucene search</vt:lpstr>
      <vt:lpstr>grouping</vt:lpstr>
      <vt:lpstr>(lucene OR sql) AND search</vt:lpstr>
      <vt:lpstr>Queryparser</vt:lpstr>
      <vt:lpstr>PowerPoint Presentation</vt:lpstr>
      <vt:lpstr>PowerPoint Presentation</vt:lpstr>
      <vt:lpstr>PowerPoint Presentation</vt:lpstr>
      <vt:lpstr>Searching</vt:lpstr>
      <vt:lpstr>PowerPoint Presentation</vt:lpstr>
      <vt:lpstr>PowerPoint Presentation</vt:lpstr>
      <vt:lpstr>PowerPoint Presentation</vt:lpstr>
      <vt:lpstr>Managing the index</vt:lpstr>
      <vt:lpstr>PowerPoint Presentation</vt:lpstr>
      <vt:lpstr>PowerPoint Presentation</vt:lpstr>
      <vt:lpstr>PowerPoint Presentation</vt:lpstr>
      <vt:lpstr>Lucene.net.contrib</vt:lpstr>
      <vt:lpstr>Joel Kauffman @ifranto kauffmanjk@gmail.com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search</dc:title>
  <dc:creator>Joel Kauffman</dc:creator>
  <cp:lastModifiedBy>Joel Kauffman</cp:lastModifiedBy>
  <cp:revision>70</cp:revision>
  <dcterms:created xsi:type="dcterms:W3CDTF">2017-05-16T13:02:40Z</dcterms:created>
  <dcterms:modified xsi:type="dcterms:W3CDTF">2017-05-17T15:38:32Z</dcterms:modified>
</cp:coreProperties>
</file>