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8"/>
  </p:notesMasterIdLst>
  <p:sldIdLst>
    <p:sldId id="256" r:id="rId2"/>
    <p:sldId id="261" r:id="rId3"/>
    <p:sldId id="257" r:id="rId4"/>
    <p:sldId id="258" r:id="rId5"/>
    <p:sldId id="259" r:id="rId6"/>
    <p:sldId id="290" r:id="rId7"/>
    <p:sldId id="291" r:id="rId8"/>
    <p:sldId id="292" r:id="rId9"/>
    <p:sldId id="260" r:id="rId10"/>
    <p:sldId id="262" r:id="rId11"/>
    <p:sldId id="263" r:id="rId12"/>
    <p:sldId id="265" r:id="rId13"/>
    <p:sldId id="264" r:id="rId14"/>
    <p:sldId id="266" r:id="rId15"/>
    <p:sldId id="267" r:id="rId16"/>
    <p:sldId id="268" r:id="rId17"/>
    <p:sldId id="271" r:id="rId18"/>
    <p:sldId id="269" r:id="rId19"/>
    <p:sldId id="270" r:id="rId20"/>
    <p:sldId id="272" r:id="rId21"/>
    <p:sldId id="273" r:id="rId22"/>
    <p:sldId id="274" r:id="rId23"/>
    <p:sldId id="275" r:id="rId24"/>
    <p:sldId id="276" r:id="rId25"/>
    <p:sldId id="278" r:id="rId26"/>
    <p:sldId id="277" r:id="rId27"/>
    <p:sldId id="280" r:id="rId28"/>
    <p:sldId id="281" r:id="rId29"/>
    <p:sldId id="282" r:id="rId30"/>
    <p:sldId id="279" r:id="rId31"/>
    <p:sldId id="283" r:id="rId32"/>
    <p:sldId id="284" r:id="rId33"/>
    <p:sldId id="285" r:id="rId34"/>
    <p:sldId id="286" r:id="rId35"/>
    <p:sldId id="288" r:id="rId36"/>
    <p:sldId id="287" r:id="rId37"/>
    <p:sldId id="289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5" r:id="rId60"/>
    <p:sldId id="314" r:id="rId61"/>
    <p:sldId id="316" r:id="rId62"/>
    <p:sldId id="317" r:id="rId63"/>
    <p:sldId id="318" r:id="rId64"/>
    <p:sldId id="319" r:id="rId65"/>
    <p:sldId id="320" r:id="rId66"/>
    <p:sldId id="321" r:id="rId67"/>
    <p:sldId id="323" r:id="rId68"/>
    <p:sldId id="322" r:id="rId69"/>
    <p:sldId id="324" r:id="rId70"/>
    <p:sldId id="325" r:id="rId71"/>
    <p:sldId id="329" r:id="rId72"/>
    <p:sldId id="330" r:id="rId73"/>
    <p:sldId id="331" r:id="rId74"/>
    <p:sldId id="328" r:id="rId75"/>
    <p:sldId id="327" r:id="rId76"/>
    <p:sldId id="326" r:id="rId7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2014" autoAdjust="0"/>
  </p:normalViewPr>
  <p:slideViewPr>
    <p:cSldViewPr snapToGrid="0">
      <p:cViewPr varScale="1">
        <p:scale>
          <a:sx n="82" d="100"/>
          <a:sy n="82" d="100"/>
        </p:scale>
        <p:origin x="165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EA952F-EB11-4F86-BFCF-60AB6E28432A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A226F4-8F7E-4875-8877-860381706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140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A226F4-8F7E-4875-8877-8603817060B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6339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Politics of Java Libraries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A226F4-8F7E-4875-8877-8603817060B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3271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Latest bits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A226F4-8F7E-4875-8877-8603817060B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7276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hard to read, but that’s ok because, like all documentation, it’s also woefully out of date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A226F4-8F7E-4875-8877-8603817060B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7098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A226F4-8F7E-4875-8877-8603817060B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9262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Directory or 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A226F4-8F7E-4875-8877-8603817060B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8756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Directory place where Lucene stores its files. </a:t>
            </a:r>
          </a:p>
          <a:p>
            <a:endParaRPr lang="en-US" dirty="0"/>
          </a:p>
          <a:p>
            <a:r>
              <a:rPr lang="en-US" dirty="0"/>
              <a:t>Directory should only be opened once.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A226F4-8F7E-4875-8877-8603817060B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7401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A226F4-8F7E-4875-8877-8603817060B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3694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Tokens, Stop words, filters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A226F4-8F7E-4875-8877-8603817060B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0206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Keyword - treats the entire stream as a single value (useful for zip codes, ids)</a:t>
            </a:r>
          </a:p>
          <a:p>
            <a:endParaRPr lang="en-US" dirty="0"/>
          </a:p>
          <a:p>
            <a:r>
              <a:rPr lang="en-US" dirty="0"/>
              <a:t>Simple - filters letters, uses a lower case filter</a:t>
            </a:r>
          </a:p>
          <a:p>
            <a:endParaRPr lang="en-US" dirty="0"/>
          </a:p>
          <a:p>
            <a:r>
              <a:rPr lang="en-US" dirty="0"/>
              <a:t>Stop - Removes Stop Words (in English), can use a pre specified set of stop words</a:t>
            </a:r>
          </a:p>
          <a:p>
            <a:endParaRPr lang="en-US" dirty="0"/>
          </a:p>
          <a:p>
            <a:r>
              <a:rPr lang="en-US" dirty="0"/>
              <a:t>Whitespace – tokens on whitespace</a:t>
            </a:r>
          </a:p>
          <a:p>
            <a:endParaRPr lang="en-US" dirty="0"/>
          </a:p>
          <a:p>
            <a:r>
              <a:rPr lang="en-US" dirty="0"/>
              <a:t>Standard – analyzer with default stop words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A226F4-8F7E-4875-8877-8603817060B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3028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PerField</a:t>
            </a:r>
            <a:r>
              <a:rPr lang="en-US" dirty="0"/>
              <a:t> (default analyzer)</a:t>
            </a:r>
          </a:p>
          <a:p>
            <a:endParaRPr lang="en-US" dirty="0"/>
          </a:p>
          <a:p>
            <a:r>
              <a:rPr lang="en-US" dirty="0"/>
              <a:t>Customize the analyzer on fields (which we’ll get to)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A226F4-8F7E-4875-8877-8603817060B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5845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A226F4-8F7E-4875-8877-8603817060B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8078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A226F4-8F7E-4875-8877-8603817060B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0565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can only have one writer open at a time.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A226F4-8F7E-4875-8877-8603817060B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4955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A226F4-8F7E-4875-8877-8603817060B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9714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Fields have 4 things</a:t>
            </a:r>
          </a:p>
          <a:p>
            <a:endParaRPr lang="en-US" dirty="0"/>
          </a:p>
          <a:p>
            <a:r>
              <a:rPr lang="en-US" dirty="0"/>
              <a:t>Name</a:t>
            </a:r>
          </a:p>
          <a:p>
            <a:r>
              <a:rPr lang="en-US" dirty="0"/>
              <a:t>Value</a:t>
            </a:r>
          </a:p>
          <a:p>
            <a:r>
              <a:rPr lang="en-US" dirty="0"/>
              <a:t>Storage</a:t>
            </a:r>
          </a:p>
          <a:p>
            <a:r>
              <a:rPr lang="en-US" dirty="0"/>
              <a:t>Indexing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A226F4-8F7E-4875-8877-8603817060B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1156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Just because a field is not stored, does not mean it cannot be indexed, it just means it cannot be retrieved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A226F4-8F7E-4875-8877-8603817060B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2650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Analyzed = tokenized</a:t>
            </a:r>
          </a:p>
          <a:p>
            <a:r>
              <a:rPr lang="en-US" dirty="0"/>
              <a:t>Not analyzed = store as single value</a:t>
            </a:r>
          </a:p>
          <a:p>
            <a:r>
              <a:rPr lang="en-US" dirty="0"/>
              <a:t>No = don’t index (but probably stored)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A226F4-8F7E-4875-8877-8603817060B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47080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A226F4-8F7E-4875-8877-8603817060B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33964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read-only snapshot of the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A226F4-8F7E-4875-8877-8603817060B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01376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the same as calling commit() and then opening a new reader and provides a near-real-time read-only reader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A226F4-8F7E-4875-8877-8603817060B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01668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A226F4-8F7E-4875-8877-8603817060B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4267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Lucene?</a:t>
            </a:r>
          </a:p>
          <a:p>
            <a:r>
              <a:rPr lang="en-US" dirty="0"/>
              <a:t>Offshoot of Java project</a:t>
            </a:r>
          </a:p>
          <a:p>
            <a:endParaRPr lang="en-US" dirty="0"/>
          </a:p>
          <a:p>
            <a:r>
              <a:rPr lang="en-US" dirty="0"/>
              <a:t>Open Source (apache 2)</a:t>
            </a:r>
          </a:p>
          <a:p>
            <a:endParaRPr lang="en-US" dirty="0"/>
          </a:p>
          <a:p>
            <a:r>
              <a:rPr lang="en-US" dirty="0"/>
              <a:t>Used by Stack Overflow</a:t>
            </a:r>
          </a:p>
          <a:p>
            <a:endParaRPr lang="en-US" dirty="0"/>
          </a:p>
          <a:p>
            <a:r>
              <a:rPr lang="en-US" dirty="0"/>
              <a:t>Software library – not a complete app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A226F4-8F7E-4875-8877-8603817060B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43022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Creating a searcher is expensive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A226F4-8F7E-4875-8877-8603817060BE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61059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will only search for “Do” in the title field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A226F4-8F7E-4875-8877-8603817060BE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85145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one finds test, text</a:t>
            </a:r>
          </a:p>
          <a:p>
            <a:r>
              <a:rPr lang="en-US" dirty="0"/>
              <a:t>Second finds test, tester, testing</a:t>
            </a:r>
          </a:p>
          <a:p>
            <a:r>
              <a:rPr lang="en-US" dirty="0"/>
              <a:t>Last finds test, text, tesseract</a:t>
            </a:r>
          </a:p>
          <a:p>
            <a:endParaRPr lang="en-US" dirty="0"/>
          </a:p>
          <a:p>
            <a:r>
              <a:rPr lang="en-US" dirty="0"/>
              <a:t>Wildcards cannot be at the beginning of a word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A226F4-8F7E-4875-8877-8603817060BE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79278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Finds foam, roams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A226F4-8F7E-4875-8877-8603817060BE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81340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Number is 0-1 determines similarity</a:t>
            </a:r>
          </a:p>
          <a:p>
            <a:endParaRPr lang="en-US" dirty="0"/>
          </a:p>
          <a:p>
            <a:r>
              <a:rPr lang="en-US" dirty="0"/>
              <a:t>Default is 0.5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A226F4-8F7E-4875-8877-8603817060BE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078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Finds panel and bad within 10 words of each other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A226F4-8F7E-4875-8877-8603817060BE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71596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Non-inclusive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A226F4-8F7E-4875-8877-8603817060BE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13566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Must be positive, default is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A226F4-8F7E-4875-8877-8603817060BE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50321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Can’t use not with just one term (will return zero results)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A226F4-8F7E-4875-8877-8603817060BE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63605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Must include the term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A226F4-8F7E-4875-8877-8603817060BE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5510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Solr</a:t>
            </a:r>
            <a:endParaRPr lang="en-US" dirty="0"/>
          </a:p>
          <a:p>
            <a:r>
              <a:rPr lang="en-US" dirty="0" err="1"/>
              <a:t>ElasticSearch</a:t>
            </a:r>
            <a:r>
              <a:rPr lang="en-US" dirty="0"/>
              <a:t> (</a:t>
            </a:r>
            <a:r>
              <a:rPr lang="en-US" dirty="0" err="1"/>
              <a:t>github</a:t>
            </a:r>
            <a:r>
              <a:rPr lang="en-US" dirty="0"/>
              <a:t>, Netflix, </a:t>
            </a:r>
            <a:r>
              <a:rPr lang="en-US" dirty="0" err="1"/>
              <a:t>facebook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 err="1"/>
              <a:t>ElasticSearch</a:t>
            </a:r>
            <a:r>
              <a:rPr lang="en-US" dirty="0"/>
              <a:t> is offered as a managed service by Amazon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A226F4-8F7E-4875-8877-8603817060B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80548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Parser.defaultoperator</a:t>
            </a:r>
            <a:endParaRPr lang="en-US" dirty="0"/>
          </a:p>
          <a:p>
            <a:r>
              <a:rPr lang="en-US" dirty="0" err="1"/>
              <a:t>Parser.allowleadingwildcard</a:t>
            </a:r>
            <a:r>
              <a:rPr lang="en-US" dirty="0"/>
              <a:t> (slow)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A226F4-8F7E-4875-8877-8603817060BE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83943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Finally!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A226F4-8F7E-4875-8877-8603817060BE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47932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1000 is suggested for max hits because afterwards it dramatically slows down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A226F4-8F7E-4875-8877-8603817060BE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02569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Scoredocs</a:t>
            </a:r>
            <a:r>
              <a:rPr lang="en-US" dirty="0"/>
              <a:t> is an array of type of </a:t>
            </a:r>
            <a:r>
              <a:rPr lang="en-US" dirty="0" err="1"/>
              <a:t>scoredoc</a:t>
            </a:r>
            <a:r>
              <a:rPr lang="en-US" dirty="0"/>
              <a:t> which has a document id and a score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A226F4-8F7E-4875-8877-8603817060BE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72394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libraries out there to handle mapping</a:t>
            </a:r>
          </a:p>
          <a:p>
            <a:endParaRPr lang="en-US" dirty="0"/>
          </a:p>
          <a:p>
            <a:r>
              <a:rPr lang="en-US" dirty="0"/>
              <a:t>Check out </a:t>
            </a:r>
            <a:r>
              <a:rPr lang="en-US" dirty="0" err="1"/>
              <a:t>lucene.net.linq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A226F4-8F7E-4875-8877-8603817060BE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30198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A226F4-8F7E-4875-8877-8603817060BE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22960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Analyzers for non-English</a:t>
            </a:r>
          </a:p>
          <a:p>
            <a:r>
              <a:rPr lang="en-US" dirty="0"/>
              <a:t>Hit highlighting</a:t>
            </a:r>
          </a:p>
          <a:p>
            <a:r>
              <a:rPr lang="en-US" dirty="0"/>
              <a:t>Regex queries</a:t>
            </a:r>
          </a:p>
          <a:p>
            <a:r>
              <a:rPr lang="en-US" dirty="0"/>
              <a:t>“</a:t>
            </a:r>
            <a:r>
              <a:rPr lang="en-US" dirty="0" err="1"/>
              <a:t>morelikethis</a:t>
            </a:r>
            <a:r>
              <a:rPr lang="en-US" dirty="0"/>
              <a:t>” query</a:t>
            </a:r>
          </a:p>
          <a:p>
            <a:r>
              <a:rPr lang="en-US" dirty="0"/>
              <a:t>Spellchecker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Also check out </a:t>
            </a:r>
            <a:r>
              <a:rPr lang="en-US" dirty="0" err="1"/>
              <a:t>lucene.steroids</a:t>
            </a:r>
            <a:r>
              <a:rPr lang="en-US" dirty="0"/>
              <a:t> (replication)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A226F4-8F7E-4875-8877-8603817060BE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7264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So, MS FTS will handle updating the index.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A226F4-8F7E-4875-8877-8603817060B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8253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 Server is a little faster with simple queries executed first time, and is way behind in case of complex query with custom scoring criteria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And Lucene with index placed in RAM is unbeatable favorite.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A226F4-8F7E-4875-8877-8603817060B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347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A226F4-8F7E-4875-8877-8603817060B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3997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Easiest </a:t>
            </a:r>
            <a:r>
              <a:rPr lang="en-US" dirty="0" err="1"/>
              <a:t>Lucene.Net</a:t>
            </a:r>
            <a:r>
              <a:rPr lang="en-US" dirty="0"/>
              <a:t> 3.0.3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A226F4-8F7E-4875-8877-8603817060B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5296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Brave way: 4.8.0.770-beta</a:t>
            </a:r>
          </a:p>
          <a:p>
            <a:endParaRPr lang="en-US" dirty="0"/>
          </a:p>
          <a:p>
            <a:r>
              <a:rPr lang="en-US" dirty="0"/>
              <a:t>Considered more stable than 3.0.3 because it’s unit tested and .NET-</a:t>
            </a:r>
            <a:r>
              <a:rPr lang="en-US" dirty="0" err="1"/>
              <a:t>ified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A226F4-8F7E-4875-8877-8603817060B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701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Modern search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With </a:t>
            </a:r>
            <a:r>
              <a:rPr lang="en-US" dirty="0" err="1"/>
              <a:t>Lucene.Net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039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638" y="1495425"/>
            <a:ext cx="10372725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865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880" y="2878016"/>
            <a:ext cx="11328241" cy="1101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1207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Why are there two versions in different places?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2057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http://code972.com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779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https://github.com/apache/lucenenet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1834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https://cwiki.apache.org/confluence/display/LUCENENET/Lucene.Net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6460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How do I Get Started?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9648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DIRECTORY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0008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027" y="3176955"/>
            <a:ext cx="11541969" cy="504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7053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0832" y="457200"/>
            <a:ext cx="7690337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068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Modern search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With </a:t>
            </a:r>
            <a:r>
              <a:rPr lang="en-US" dirty="0" err="1"/>
              <a:t>Lucene.Net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0769" y="4933950"/>
            <a:ext cx="6787662" cy="857250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29876759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ANALYZER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7276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662" y="2778370"/>
            <a:ext cx="11664826" cy="1312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7198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834" y="2801815"/>
            <a:ext cx="11660332" cy="125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2270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indexwriter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2074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517" y="3159370"/>
            <a:ext cx="11698967" cy="539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4538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documents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775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8860" y="3100571"/>
            <a:ext cx="5974280" cy="656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4913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FIELDS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5294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err="1"/>
              <a:t>Field.store.yes</a:t>
            </a:r>
            <a:br>
              <a:rPr lang="en-US" dirty="0"/>
            </a:br>
            <a:r>
              <a:rPr lang="en-US" dirty="0"/>
              <a:t>Field.store.no</a:t>
            </a:r>
          </a:p>
        </p:txBody>
      </p:sp>
    </p:spTree>
    <p:extLst>
      <p:ext uri="{BB962C8B-B14F-4D97-AF65-F5344CB8AC3E}">
        <p14:creationId xmlns:p14="http://schemas.microsoft.com/office/powerpoint/2010/main" val="38698721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828800"/>
            <a:ext cx="8676222" cy="3200400"/>
          </a:xfrm>
        </p:spPr>
        <p:txBody>
          <a:bodyPr/>
          <a:lstStyle/>
          <a:p>
            <a:pPr algn="l"/>
            <a:r>
              <a:rPr lang="en-US" dirty="0" err="1"/>
              <a:t>Field.index.analyzed</a:t>
            </a:r>
            <a:br>
              <a:rPr lang="en-US" dirty="0"/>
            </a:br>
            <a:r>
              <a:rPr lang="en-US" dirty="0" err="1"/>
              <a:t>field.index.not_analyzed</a:t>
            </a:r>
            <a:br>
              <a:rPr lang="en-US" dirty="0"/>
            </a:br>
            <a:r>
              <a:rPr lang="en-US" dirty="0"/>
              <a:t>field.index.no</a:t>
            </a:r>
          </a:p>
        </p:txBody>
      </p:sp>
    </p:spTree>
    <p:extLst>
      <p:ext uri="{BB962C8B-B14F-4D97-AF65-F5344CB8AC3E}">
        <p14:creationId xmlns:p14="http://schemas.microsoft.com/office/powerpoint/2010/main" val="152351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Modern search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With </a:t>
            </a:r>
            <a:r>
              <a:rPr lang="en-US" dirty="0" err="1"/>
              <a:t>Lucene.Net</a:t>
            </a:r>
            <a:endParaRPr lang="en-US" dirty="0"/>
          </a:p>
          <a:p>
            <a:endParaRPr lang="en-US" dirty="0"/>
          </a:p>
          <a:p>
            <a:r>
              <a:rPr lang="en-US" dirty="0"/>
              <a:t>Also with Joel Kauffman</a:t>
            </a:r>
          </a:p>
        </p:txBody>
      </p:sp>
    </p:spTree>
    <p:extLst>
      <p:ext uri="{BB962C8B-B14F-4D97-AF65-F5344CB8AC3E}">
        <p14:creationId xmlns:p14="http://schemas.microsoft.com/office/powerpoint/2010/main" val="37174455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3304" y="3134458"/>
            <a:ext cx="6185393" cy="589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1652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Indexreader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5845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9158" y="3205895"/>
            <a:ext cx="7173684" cy="446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0667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0154" y="3013197"/>
            <a:ext cx="6871692" cy="831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5157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indexsearcher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1922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0980" y="3176588"/>
            <a:ext cx="7650040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7590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445" y="1770065"/>
            <a:ext cx="10234247" cy="3197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2969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queries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8223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fields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1816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3015" y="609601"/>
            <a:ext cx="10468708" cy="3200400"/>
          </a:xfrm>
        </p:spPr>
        <p:txBody>
          <a:bodyPr>
            <a:normAutofit/>
          </a:bodyPr>
          <a:lstStyle/>
          <a:p>
            <a:r>
              <a:rPr lang="en-US" sz="4400" cap="none" dirty="0" err="1"/>
              <a:t>title:“ASP.NET</a:t>
            </a:r>
            <a:r>
              <a:rPr lang="en-US" sz="4400" cap="none" dirty="0"/>
              <a:t> for fun” AND </a:t>
            </a:r>
            <a:r>
              <a:rPr lang="en-US" sz="4400" cap="none" dirty="0" err="1"/>
              <a:t>text:go</a:t>
            </a:r>
            <a:endParaRPr lang="en-US" sz="4400" cap="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34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is lucene.NET?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5242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 err="1"/>
              <a:t>title:Do</a:t>
            </a:r>
            <a:r>
              <a:rPr lang="en-US" cap="none" dirty="0"/>
              <a:t> it right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49326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wildcards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5636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 err="1"/>
              <a:t>te?t</a:t>
            </a:r>
            <a:br>
              <a:rPr lang="en-US" cap="none" dirty="0"/>
            </a:br>
            <a:r>
              <a:rPr lang="en-US" cap="none" dirty="0"/>
              <a:t>test*</a:t>
            </a:r>
            <a:br>
              <a:rPr lang="en-US" cap="none" dirty="0"/>
            </a:br>
            <a:r>
              <a:rPr lang="en-US" cap="none" dirty="0" err="1"/>
              <a:t>te</a:t>
            </a:r>
            <a:r>
              <a:rPr lang="en-US" cap="none" dirty="0"/>
              <a:t>*t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44681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Fuzzy searches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73367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/>
              <a:t>roam~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44851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/>
              <a:t>roam~0.8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86180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proximity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5749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/>
              <a:t>“panel bad”~10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97479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range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88737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cap="none" dirty="0" err="1"/>
              <a:t>mod_date</a:t>
            </a:r>
            <a:r>
              <a:rPr lang="en-US" sz="3600" cap="none" dirty="0"/>
              <a:t>:[20170101 TO 20170501]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915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if I want a complete app?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17389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/>
              <a:t>title:{angular TO </a:t>
            </a:r>
            <a:r>
              <a:rPr lang="en-US" cap="none" dirty="0" err="1"/>
              <a:t>jquery</a:t>
            </a:r>
            <a:r>
              <a:rPr lang="en-US" cap="none" dirty="0"/>
              <a:t>}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71249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boosting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74960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 err="1"/>
              <a:t>lucene</a:t>
            </a:r>
            <a:r>
              <a:rPr lang="en-US" cap="none" dirty="0"/>
              <a:t> search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11457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/>
              <a:t>lucene^5 search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4812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 err="1"/>
              <a:t>lucene</a:t>
            </a:r>
            <a:r>
              <a:rPr lang="en-US" cap="none" dirty="0"/>
              <a:t> search^0.2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49737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Boolean operators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14340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And</a:t>
            </a:r>
            <a:br>
              <a:rPr lang="en-US" dirty="0"/>
            </a:br>
            <a:r>
              <a:rPr lang="en-US" dirty="0"/>
              <a:t>&amp;&amp;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68861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OR </a:t>
            </a:r>
            <a:br>
              <a:rPr lang="en-US" dirty="0"/>
            </a:br>
            <a:r>
              <a:rPr lang="en-US" dirty="0"/>
              <a:t>||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87805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NOT</a:t>
            </a:r>
            <a:br>
              <a:rPr lang="en-US" dirty="0"/>
            </a:br>
            <a:r>
              <a:rPr lang="en-US" dirty="0"/>
              <a:t>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90143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 err="1"/>
              <a:t>lucene</a:t>
            </a:r>
            <a:r>
              <a:rPr lang="en-US" cap="none" dirty="0"/>
              <a:t> -</a:t>
            </a:r>
            <a:r>
              <a:rPr lang="en-US" cap="none" dirty="0" err="1"/>
              <a:t>sql</a:t>
            </a:r>
            <a:endParaRPr lang="en-US" cap="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196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LUCENE.NET VS MS-SQL Full Text Search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34624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/>
              <a:t>+</a:t>
            </a:r>
            <a:r>
              <a:rPr lang="en-US" cap="none" dirty="0" err="1"/>
              <a:t>lucene</a:t>
            </a:r>
            <a:r>
              <a:rPr lang="en-US" cap="none" dirty="0"/>
              <a:t> search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54817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grouping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80303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/>
              <a:t>(</a:t>
            </a:r>
            <a:r>
              <a:rPr lang="en-US" cap="none" dirty="0" err="1"/>
              <a:t>lucene</a:t>
            </a:r>
            <a:r>
              <a:rPr lang="en-US" cap="none" dirty="0"/>
              <a:t> OR </a:t>
            </a:r>
            <a:r>
              <a:rPr lang="en-US" cap="none" dirty="0" err="1"/>
              <a:t>sql</a:t>
            </a:r>
            <a:r>
              <a:rPr lang="en-US" cap="none" dirty="0"/>
              <a:t>) AND search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10184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Queryparser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08767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174" y="3030416"/>
            <a:ext cx="11843653" cy="797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15001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023" y="2913185"/>
            <a:ext cx="11969954" cy="1031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59137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689" y="2672862"/>
            <a:ext cx="11612622" cy="1512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41948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Searching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75672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9437" y="3037743"/>
            <a:ext cx="6573126" cy="78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50437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161" y="3100754"/>
            <a:ext cx="10365678" cy="65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43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2061552"/>
              </p:ext>
            </p:extLst>
          </p:nvPr>
        </p:nvGraphicFramePr>
        <p:xfrm>
          <a:off x="949568" y="462426"/>
          <a:ext cx="10550769" cy="57772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6923">
                  <a:extLst>
                    <a:ext uri="{9D8B030D-6E8A-4147-A177-3AD203B41FA5}">
                      <a16:colId xmlns:a16="http://schemas.microsoft.com/office/drawing/2014/main" val="2519349475"/>
                    </a:ext>
                  </a:extLst>
                </a:gridCol>
                <a:gridCol w="3516923">
                  <a:extLst>
                    <a:ext uri="{9D8B030D-6E8A-4147-A177-3AD203B41FA5}">
                      <a16:colId xmlns:a16="http://schemas.microsoft.com/office/drawing/2014/main" val="3962756"/>
                    </a:ext>
                  </a:extLst>
                </a:gridCol>
                <a:gridCol w="3516923">
                  <a:extLst>
                    <a:ext uri="{9D8B030D-6E8A-4147-A177-3AD203B41FA5}">
                      <a16:colId xmlns:a16="http://schemas.microsoft.com/office/drawing/2014/main" val="649392797"/>
                    </a:ext>
                  </a:extLst>
                </a:gridCol>
              </a:tblGrid>
              <a:tr h="56213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LUCENE.NET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MS-SQL FTS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0755144"/>
                  </a:ext>
                </a:extLst>
              </a:tr>
              <a:tr h="562138">
                <a:tc>
                  <a:txBody>
                    <a:bodyPr/>
                    <a:lstStyle/>
                    <a:p>
                      <a:r>
                        <a:rPr lang="en-US" dirty="0"/>
                        <a:t>Auto Updating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421638"/>
                  </a:ext>
                </a:extLst>
              </a:tr>
              <a:tr h="562138">
                <a:tc>
                  <a:txBody>
                    <a:bodyPr/>
                    <a:lstStyle/>
                    <a:p>
                      <a:r>
                        <a:rPr lang="en-US" dirty="0"/>
                        <a:t>Store Data in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0263839"/>
                  </a:ext>
                </a:extLst>
              </a:tr>
              <a:tr h="562138">
                <a:tc>
                  <a:txBody>
                    <a:bodyPr/>
                    <a:lstStyle/>
                    <a:p>
                      <a:r>
                        <a:rPr lang="en-US" dirty="0"/>
                        <a:t>Location in 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3859631"/>
                  </a:ext>
                </a:extLst>
              </a:tr>
              <a:tr h="562138">
                <a:tc>
                  <a:txBody>
                    <a:bodyPr/>
                    <a:lstStyle/>
                    <a:p>
                      <a:r>
                        <a:rPr lang="en-US" dirty="0"/>
                        <a:t>Interface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SQL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1422466"/>
                  </a:ext>
                </a:extLst>
              </a:tr>
              <a:tr h="562138">
                <a:tc>
                  <a:txBody>
                    <a:bodyPr/>
                    <a:lstStyle/>
                    <a:p>
                      <a:r>
                        <a:rPr lang="en-US" dirty="0"/>
                        <a:t>Querying Multiple Columns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8985727"/>
                  </a:ext>
                </a:extLst>
              </a:tr>
              <a:tr h="562138">
                <a:tc>
                  <a:txBody>
                    <a:bodyPr/>
                    <a:lstStyle/>
                    <a:p>
                      <a:r>
                        <a:rPr lang="en-US" dirty="0"/>
                        <a:t>Stop words, synonyms, sounds like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8738795"/>
                  </a:ext>
                </a:extLst>
              </a:tr>
              <a:tr h="562138">
                <a:tc>
                  <a:txBody>
                    <a:bodyPr/>
                    <a:lstStyle/>
                    <a:p>
                      <a:r>
                        <a:rPr lang="en-US" dirty="0"/>
                        <a:t>Custom Index Structure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861403"/>
                  </a:ext>
                </a:extLst>
              </a:tr>
              <a:tr h="562138">
                <a:tc>
                  <a:txBody>
                    <a:bodyPr/>
                    <a:lstStyle/>
                    <a:p>
                      <a:r>
                        <a:rPr lang="en-US" dirty="0"/>
                        <a:t>Wildcards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With Restrictions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0164911"/>
                  </a:ext>
                </a:extLst>
              </a:tr>
              <a:tr h="562138">
                <a:tc>
                  <a:txBody>
                    <a:bodyPr/>
                    <a:lstStyle/>
                    <a:p>
                      <a:r>
                        <a:rPr lang="en-US" dirty="0"/>
                        <a:t>Spellchecking, hit highlighting, etc.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 “</a:t>
                      </a:r>
                      <a:r>
                        <a:rPr lang="en-US" dirty="0" err="1"/>
                        <a:t>contrib</a:t>
                      </a:r>
                      <a:r>
                        <a:rPr lang="en-US" dirty="0"/>
                        <a:t>” extensions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6070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114846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7420" y="2102013"/>
            <a:ext cx="8957161" cy="2653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98170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Managing the index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7329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050" y="2426677"/>
            <a:ext cx="11435900" cy="2004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33317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038" y="2702169"/>
            <a:ext cx="11455924" cy="1453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01434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1539" y="2512769"/>
            <a:ext cx="4608922" cy="1832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4650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Lucene.net.contrib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23270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Joel Kauffman</a:t>
            </a:r>
            <a:br>
              <a:rPr lang="en-US" dirty="0"/>
            </a:br>
            <a:r>
              <a:rPr lang="en-US" dirty="0"/>
              <a:t>@</a:t>
            </a:r>
            <a:r>
              <a:rPr lang="en-US" dirty="0" err="1"/>
              <a:t>ifranto</a:t>
            </a:r>
            <a:br>
              <a:rPr lang="en-US" dirty="0"/>
            </a:br>
            <a:r>
              <a:rPr lang="en-US" dirty="0"/>
              <a:t>kauffmanjk@gmail.com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Github.com/</a:t>
            </a:r>
            <a:r>
              <a:rPr lang="en-US" dirty="0" err="1"/>
              <a:t>ifranto</a:t>
            </a:r>
            <a:r>
              <a:rPr lang="en-US" dirty="0"/>
              <a:t>/</a:t>
            </a:r>
            <a:r>
              <a:rPr lang="en-US" dirty="0" err="1"/>
              <a:t>modernsearch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440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0369673"/>
              </p:ext>
            </p:extLst>
          </p:nvPr>
        </p:nvGraphicFramePr>
        <p:xfrm>
          <a:off x="726830" y="2178779"/>
          <a:ext cx="10738340" cy="25004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3632">
                  <a:extLst>
                    <a:ext uri="{9D8B030D-6E8A-4147-A177-3AD203B41FA5}">
                      <a16:colId xmlns:a16="http://schemas.microsoft.com/office/drawing/2014/main" val="463531168"/>
                    </a:ext>
                  </a:extLst>
                </a:gridCol>
                <a:gridCol w="1770184">
                  <a:extLst>
                    <a:ext uri="{9D8B030D-6E8A-4147-A177-3AD203B41FA5}">
                      <a16:colId xmlns:a16="http://schemas.microsoft.com/office/drawing/2014/main" val="3870680627"/>
                    </a:ext>
                  </a:extLst>
                </a:gridCol>
                <a:gridCol w="1852246">
                  <a:extLst>
                    <a:ext uri="{9D8B030D-6E8A-4147-A177-3AD203B41FA5}">
                      <a16:colId xmlns:a16="http://schemas.microsoft.com/office/drawing/2014/main" val="1246412626"/>
                    </a:ext>
                  </a:extLst>
                </a:gridCol>
                <a:gridCol w="3174610">
                  <a:extLst>
                    <a:ext uri="{9D8B030D-6E8A-4147-A177-3AD203B41FA5}">
                      <a16:colId xmlns:a16="http://schemas.microsoft.com/office/drawing/2014/main" val="2342303760"/>
                    </a:ext>
                  </a:extLst>
                </a:gridCol>
                <a:gridCol w="2147668">
                  <a:extLst>
                    <a:ext uri="{9D8B030D-6E8A-4147-A177-3AD203B41FA5}">
                      <a16:colId xmlns:a16="http://schemas.microsoft.com/office/drawing/2014/main" val="2891461356"/>
                    </a:ext>
                  </a:extLst>
                </a:gridCol>
              </a:tblGrid>
              <a:tr h="55456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MS-SQL FTS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Lucene (File System)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Lucene (RAM)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88882"/>
                  </a:ext>
                </a:extLst>
              </a:tr>
              <a:tr h="486469">
                <a:tc>
                  <a:txBody>
                    <a:bodyPr/>
                    <a:lstStyle/>
                    <a:p>
                      <a:r>
                        <a:rPr lang="en-US" dirty="0"/>
                        <a:t>Cold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Simple Query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3725233"/>
                  </a:ext>
                </a:extLst>
              </a:tr>
              <a:tr h="48646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Boost Query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19669+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189546"/>
                  </a:ext>
                </a:extLst>
              </a:tr>
              <a:tr h="486469">
                <a:tc>
                  <a:txBody>
                    <a:bodyPr/>
                    <a:lstStyle/>
                    <a:p>
                      <a:r>
                        <a:rPr lang="en-US" dirty="0"/>
                        <a:t>Second Query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Simple Query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5504981"/>
                  </a:ext>
                </a:extLst>
              </a:tr>
              <a:tr h="48646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Boost Query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047239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643446" y="5955323"/>
            <a:ext cx="3158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Query times in Milliseconds</a:t>
            </a:r>
          </a:p>
        </p:txBody>
      </p:sp>
    </p:spTree>
    <p:extLst>
      <p:ext uri="{BB962C8B-B14F-4D97-AF65-F5344CB8AC3E}">
        <p14:creationId xmlns:p14="http://schemas.microsoft.com/office/powerpoint/2010/main" val="1125313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How do I get it?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9331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5AD0B8"/>
      </a:accent1>
      <a:accent2>
        <a:srgbClr val="47BB7E"/>
      </a:accent2>
      <a:accent3>
        <a:srgbClr val="96CD4B"/>
      </a:accent3>
      <a:accent4>
        <a:srgbClr val="61C7DD"/>
      </a:accent4>
      <a:accent5>
        <a:srgbClr val="2495CF"/>
      </a:accent5>
      <a:accent6>
        <a:srgbClr val="5A74D1"/>
      </a:accent6>
      <a:hlink>
        <a:srgbClr val="72CEBB"/>
      </a:hlink>
      <a:folHlink>
        <a:srgbClr val="98E6D6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0F262FD6-3409-4039-A531-64BD4D2F99E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1595</TotalTime>
  <Words>855</Words>
  <Application>Microsoft Office PowerPoint</Application>
  <PresentationFormat>Widescreen</PresentationFormat>
  <Paragraphs>239</Paragraphs>
  <Slides>76</Slides>
  <Notes>46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80" baseType="lpstr">
      <vt:lpstr>Arial</vt:lpstr>
      <vt:lpstr>Calibri</vt:lpstr>
      <vt:lpstr>Century Gothic</vt:lpstr>
      <vt:lpstr>Mesh</vt:lpstr>
      <vt:lpstr>Modern search</vt:lpstr>
      <vt:lpstr>Modern search</vt:lpstr>
      <vt:lpstr>Modern search</vt:lpstr>
      <vt:lpstr>What is lucene.NET?</vt:lpstr>
      <vt:lpstr>What if I want a complete app?</vt:lpstr>
      <vt:lpstr>LUCENE.NET VS MS-SQL Full Text Search</vt:lpstr>
      <vt:lpstr>PowerPoint Presentation</vt:lpstr>
      <vt:lpstr>PowerPoint Presentation</vt:lpstr>
      <vt:lpstr>How do I get it?</vt:lpstr>
      <vt:lpstr>PowerPoint Presentation</vt:lpstr>
      <vt:lpstr>PowerPoint Presentation</vt:lpstr>
      <vt:lpstr>Why are there two versions in different places?</vt:lpstr>
      <vt:lpstr>http://code972.com</vt:lpstr>
      <vt:lpstr>https://github.com/apache/lucenenet</vt:lpstr>
      <vt:lpstr>https://cwiki.apache.org/confluence/display/LUCENENET/Lucene.Net</vt:lpstr>
      <vt:lpstr>How do I Get Started?</vt:lpstr>
      <vt:lpstr>DIRECTORY</vt:lpstr>
      <vt:lpstr>PowerPoint Presentation</vt:lpstr>
      <vt:lpstr>PowerPoint Presentation</vt:lpstr>
      <vt:lpstr>ANALYZER</vt:lpstr>
      <vt:lpstr>PowerPoint Presentation</vt:lpstr>
      <vt:lpstr>PowerPoint Presentation</vt:lpstr>
      <vt:lpstr>indexwriter</vt:lpstr>
      <vt:lpstr>PowerPoint Presentation</vt:lpstr>
      <vt:lpstr>documents</vt:lpstr>
      <vt:lpstr>PowerPoint Presentation</vt:lpstr>
      <vt:lpstr>FIELDS</vt:lpstr>
      <vt:lpstr>Field.store.yes Field.store.no</vt:lpstr>
      <vt:lpstr>Field.index.analyzed field.index.not_analyzed field.index.no</vt:lpstr>
      <vt:lpstr>PowerPoint Presentation</vt:lpstr>
      <vt:lpstr>Indexreader</vt:lpstr>
      <vt:lpstr>PowerPoint Presentation</vt:lpstr>
      <vt:lpstr>PowerPoint Presentation</vt:lpstr>
      <vt:lpstr>indexsearcher</vt:lpstr>
      <vt:lpstr>PowerPoint Presentation</vt:lpstr>
      <vt:lpstr>PowerPoint Presentation</vt:lpstr>
      <vt:lpstr>queries</vt:lpstr>
      <vt:lpstr>fields</vt:lpstr>
      <vt:lpstr>title:“ASP.NET for fun” AND text:go</vt:lpstr>
      <vt:lpstr>title:Do it right</vt:lpstr>
      <vt:lpstr>wildcards</vt:lpstr>
      <vt:lpstr>te?t test* te*t</vt:lpstr>
      <vt:lpstr>Fuzzy searches</vt:lpstr>
      <vt:lpstr>roam~</vt:lpstr>
      <vt:lpstr>roam~0.8</vt:lpstr>
      <vt:lpstr>proximity</vt:lpstr>
      <vt:lpstr>“panel bad”~10</vt:lpstr>
      <vt:lpstr>range</vt:lpstr>
      <vt:lpstr>mod_date:[20170101 TO 20170501]</vt:lpstr>
      <vt:lpstr>title:{angular TO jquery}</vt:lpstr>
      <vt:lpstr>boosting</vt:lpstr>
      <vt:lpstr>lucene search</vt:lpstr>
      <vt:lpstr>lucene^5 search</vt:lpstr>
      <vt:lpstr>lucene search^0.2</vt:lpstr>
      <vt:lpstr>Boolean operators</vt:lpstr>
      <vt:lpstr>And &amp;&amp;</vt:lpstr>
      <vt:lpstr>OR  ||</vt:lpstr>
      <vt:lpstr>NOT !</vt:lpstr>
      <vt:lpstr>lucene -sql</vt:lpstr>
      <vt:lpstr>+lucene search</vt:lpstr>
      <vt:lpstr>grouping</vt:lpstr>
      <vt:lpstr>(lucene OR sql) AND search</vt:lpstr>
      <vt:lpstr>Queryparser</vt:lpstr>
      <vt:lpstr>PowerPoint Presentation</vt:lpstr>
      <vt:lpstr>PowerPoint Presentation</vt:lpstr>
      <vt:lpstr>PowerPoint Presentation</vt:lpstr>
      <vt:lpstr>Searching</vt:lpstr>
      <vt:lpstr>PowerPoint Presentation</vt:lpstr>
      <vt:lpstr>PowerPoint Presentation</vt:lpstr>
      <vt:lpstr>PowerPoint Presentation</vt:lpstr>
      <vt:lpstr>Managing the index</vt:lpstr>
      <vt:lpstr>PowerPoint Presentation</vt:lpstr>
      <vt:lpstr>PowerPoint Presentation</vt:lpstr>
      <vt:lpstr>PowerPoint Presentation</vt:lpstr>
      <vt:lpstr>Lucene.net.contrib</vt:lpstr>
      <vt:lpstr>Joel Kauffman @ifranto kauffmanjk@gmail.com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search</dc:title>
  <dc:creator>Joel Kauffman</dc:creator>
  <cp:lastModifiedBy>Joel Kauffman</cp:lastModifiedBy>
  <cp:revision>71</cp:revision>
  <dcterms:created xsi:type="dcterms:W3CDTF">2017-05-16T13:02:40Z</dcterms:created>
  <dcterms:modified xsi:type="dcterms:W3CDTF">2017-05-17T15:42:20Z</dcterms:modified>
</cp:coreProperties>
</file>