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t.ifrass.fr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28852" y="-397786"/>
            <a:ext cx="9966960" cy="2926080"/>
          </a:xfrm>
        </p:spPr>
        <p:txBody>
          <a:bodyPr/>
          <a:lstStyle/>
          <a:p>
            <a:r>
              <a:rPr lang="fr-FR" dirty="0" smtClean="0"/>
              <a:t>CAIRN</a:t>
            </a:r>
            <a:br>
              <a:rPr lang="fr-FR" dirty="0" smtClean="0"/>
            </a:br>
            <a:r>
              <a:rPr lang="fr-FR" dirty="0" smtClean="0"/>
              <a:t>ACCES ET RECHERCHE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55250" y="3676922"/>
            <a:ext cx="8767860" cy="1388165"/>
          </a:xfrm>
        </p:spPr>
        <p:txBody>
          <a:bodyPr>
            <a:normAutofit/>
          </a:bodyPr>
          <a:lstStyle/>
          <a:p>
            <a:r>
              <a:rPr lang="fr-FR" sz="3200" dirty="0"/>
              <a:t>Accéder et Utiliser Cairn via l'Espace Numérique de Travail de </a:t>
            </a:r>
            <a:r>
              <a:rPr lang="fr-FR" sz="3200" dirty="0" smtClean="0"/>
              <a:t>l'IFRASS</a:t>
            </a:r>
            <a:endParaRPr lang="fr-FR" sz="3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714" y="2726799"/>
            <a:ext cx="1828294" cy="89586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912" y="4681305"/>
            <a:ext cx="6437376" cy="145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9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b="1" dirty="0" smtClean="0">
                <a:solidFill>
                  <a:schemeClr val="accent4">
                    <a:lumMod val="50000"/>
                  </a:schemeClr>
                </a:solidFill>
              </a:rPr>
              <a:t>Connectez-vous </a:t>
            </a:r>
            <a:r>
              <a:rPr lang="fr-FR" b="1" dirty="0">
                <a:solidFill>
                  <a:schemeClr val="accent4">
                    <a:lumMod val="50000"/>
                  </a:schemeClr>
                </a:solidFill>
              </a:rPr>
              <a:t>à l'Espace Numérique de Travail (ENT</a:t>
            </a:r>
            <a:r>
              <a:rPr lang="fr-FR" b="1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  <a:r>
              <a:rPr lang="fr-FR" dirty="0"/>
              <a:t> </a:t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smtClean="0"/>
              <a:t>  </a:t>
            </a:r>
            <a:r>
              <a:rPr lang="fr-FR" dirty="0"/>
              <a:t> Rendez-vous sur l'adresse </a:t>
            </a:r>
            <a:endParaRPr lang="fr-FR" dirty="0" smtClean="0"/>
          </a:p>
          <a:p>
            <a:pPr marL="45720" indent="0">
              <a:buNone/>
            </a:pP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://ent.ifrass.fr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r>
              <a:rPr lang="fr-FR" dirty="0" smtClean="0"/>
              <a:t>  Cliquez sur le bouton Cairn</a:t>
            </a:r>
            <a:r>
              <a:rPr lang="fr-FR" dirty="0"/>
              <a:t> </a:t>
            </a:r>
          </a:p>
          <a:p>
            <a:r>
              <a:rPr lang="fr-FR" dirty="0"/>
              <a:t>   </a:t>
            </a:r>
            <a:r>
              <a:rPr lang="fr-FR" dirty="0"/>
              <a:t>Connectez-vous avec vos </a:t>
            </a:r>
            <a:r>
              <a:rPr lang="fr-FR" dirty="0" smtClean="0"/>
              <a:t>identifiants.</a:t>
            </a:r>
            <a:endParaRPr lang="fr-FR" dirty="0"/>
          </a:p>
          <a:p>
            <a:r>
              <a:rPr lang="fr-FR" dirty="0"/>
              <a:t> </a:t>
            </a:r>
            <a:r>
              <a:rPr lang="fr-FR" dirty="0" smtClean="0"/>
              <a:t> En cas d’oubli de vos identifiants, cliquez sur « Mot de passe oublié »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2368296"/>
            <a:ext cx="5129784" cy="3611880"/>
          </a:xfrm>
        </p:spPr>
      </p:pic>
      <p:sp>
        <p:nvSpPr>
          <p:cNvPr id="8" name="Ellipse 7"/>
          <p:cNvSpPr/>
          <p:nvPr/>
        </p:nvSpPr>
        <p:spPr>
          <a:xfrm>
            <a:off x="9738360" y="4681728"/>
            <a:ext cx="1124712" cy="9966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84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b="1" dirty="0" smtClean="0">
                <a:solidFill>
                  <a:schemeClr val="accent4">
                    <a:lumMod val="50000"/>
                  </a:schemeClr>
                </a:solidFill>
              </a:rPr>
              <a:t>IDENTIFIEZ-VOUS !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fr-FR" dirty="0" smtClean="0"/>
          </a:p>
          <a:p>
            <a:pPr marL="45720" indent="0">
              <a:buNone/>
            </a:pPr>
            <a:endParaRPr lang="fr-FR" dirty="0" smtClean="0"/>
          </a:p>
          <a:p>
            <a:pPr marL="45720" indent="0">
              <a:buNone/>
            </a:pPr>
            <a:r>
              <a:rPr lang="fr-FR" dirty="0" smtClean="0"/>
              <a:t>Sur </a:t>
            </a:r>
            <a:r>
              <a:rPr lang="fr-FR" dirty="0"/>
              <a:t>la page </a:t>
            </a:r>
            <a:r>
              <a:rPr lang="fr-FR" dirty="0" smtClean="0"/>
              <a:t>Cairn</a:t>
            </a:r>
            <a:endParaRPr lang="fr-FR" dirty="0"/>
          </a:p>
          <a:p>
            <a:r>
              <a:rPr lang="fr-FR" dirty="0" smtClean="0"/>
              <a:t> Cliquez sur le </a:t>
            </a:r>
            <a:r>
              <a:rPr lang="fr-FR" dirty="0"/>
              <a:t>champ "</a:t>
            </a:r>
            <a:r>
              <a:rPr lang="fr-FR" dirty="0" smtClean="0"/>
              <a:t>Pays, région ou </a:t>
            </a:r>
            <a:r>
              <a:rPr lang="fr-FR" dirty="0" err="1"/>
              <a:t>ou</a:t>
            </a:r>
            <a:r>
              <a:rPr lang="fr-FR" dirty="0"/>
              <a:t> </a:t>
            </a:r>
            <a:r>
              <a:rPr lang="fr-FR" dirty="0" smtClean="0"/>
              <a:t>institution</a:t>
            </a:r>
            <a:r>
              <a:rPr lang="fr-FR" dirty="0"/>
              <a:t>". </a:t>
            </a:r>
            <a:r>
              <a:rPr lang="fr-FR" dirty="0" smtClean="0"/>
              <a:t>Saisissez </a:t>
            </a:r>
            <a:r>
              <a:rPr lang="fr-FR" dirty="0"/>
              <a:t>"ifrass" </a:t>
            </a:r>
            <a:endParaRPr lang="fr-FR" dirty="0" smtClean="0"/>
          </a:p>
          <a:p>
            <a:r>
              <a:rPr lang="fr-FR" dirty="0"/>
              <a:t>S</a:t>
            </a:r>
            <a:r>
              <a:rPr lang="fr-FR" dirty="0" smtClean="0"/>
              <a:t>électionnez « IFRASS </a:t>
            </a:r>
            <a:r>
              <a:rPr lang="fr-FR" dirty="0"/>
              <a:t>Accès </a:t>
            </a:r>
            <a:r>
              <a:rPr lang="fr-FR" dirty="0" smtClean="0"/>
              <a:t>Distant ». </a:t>
            </a:r>
            <a:r>
              <a:rPr lang="fr-FR" dirty="0"/>
              <a:t>Vous êtes maintenant identifié sur le portail Cairn.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52" y="2057399"/>
            <a:ext cx="5212080" cy="4023360"/>
          </a:xfrm>
        </p:spPr>
      </p:pic>
      <p:sp>
        <p:nvSpPr>
          <p:cNvPr id="2" name="Ellipse 1"/>
          <p:cNvSpPr/>
          <p:nvPr/>
        </p:nvSpPr>
        <p:spPr>
          <a:xfrm>
            <a:off x="8659368" y="3017520"/>
            <a:ext cx="1517904" cy="4937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7296912" y="4224528"/>
            <a:ext cx="1536192" cy="2651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77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b="1" dirty="0" smtClean="0">
                <a:solidFill>
                  <a:schemeClr val="accent4">
                    <a:lumMod val="50000"/>
                  </a:schemeClr>
                </a:solidFill>
              </a:rPr>
              <a:t>Effectuez </a:t>
            </a:r>
            <a:r>
              <a:rPr lang="fr-FR" b="1" dirty="0">
                <a:solidFill>
                  <a:schemeClr val="accent4">
                    <a:lumMod val="50000"/>
                  </a:schemeClr>
                </a:solidFill>
              </a:rPr>
              <a:t>une r</a:t>
            </a:r>
            <a:r>
              <a:rPr lang="fr-FR" b="1" dirty="0" smtClean="0">
                <a:solidFill>
                  <a:schemeClr val="accent4">
                    <a:lumMod val="50000"/>
                  </a:schemeClr>
                </a:solidFill>
              </a:rPr>
              <a:t>echerche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r-FR" sz="2000" dirty="0"/>
              <a:t>C</a:t>
            </a:r>
            <a:r>
              <a:rPr lang="fr-FR" sz="2000" dirty="0" smtClean="0"/>
              <a:t>liquez </a:t>
            </a:r>
            <a:r>
              <a:rPr lang="fr-FR" sz="2000" dirty="0"/>
              <a:t>sur la roue crantée située dans la zone de </a:t>
            </a:r>
            <a:r>
              <a:rPr lang="fr-FR" sz="2000" dirty="0" smtClean="0"/>
              <a:t>recherche puis sur « Recherche Avancée »</a:t>
            </a:r>
            <a:endParaRPr lang="fr-FR" sz="2000" dirty="0"/>
          </a:p>
          <a:p>
            <a:r>
              <a:rPr lang="fr-FR" sz="2000" dirty="0"/>
              <a:t> </a:t>
            </a:r>
            <a:r>
              <a:rPr lang="fr-FR" sz="2000" dirty="0" smtClean="0"/>
              <a:t>En bas de page, </a:t>
            </a:r>
            <a:r>
              <a:rPr lang="fr-FR" sz="2000" dirty="0"/>
              <a:t>d</a:t>
            </a:r>
            <a:r>
              <a:rPr lang="fr-FR" sz="2000" dirty="0" smtClean="0"/>
              <a:t>ans </a:t>
            </a:r>
            <a:r>
              <a:rPr lang="fr-FR" sz="2000" dirty="0"/>
              <a:t>la section </a:t>
            </a:r>
            <a:r>
              <a:rPr lang="fr-FR" sz="2000" dirty="0" smtClean="0"/>
              <a:t>« Type d‘accès », </a:t>
            </a:r>
            <a:r>
              <a:rPr lang="fr-FR" sz="2000" dirty="0"/>
              <a:t>choisissez "Texte intégral accessible via votre institution". </a:t>
            </a:r>
            <a:endParaRPr lang="fr-FR" sz="2000" dirty="0" smtClean="0"/>
          </a:p>
          <a:p>
            <a:r>
              <a:rPr lang="fr-FR" sz="2000" dirty="0" smtClean="0"/>
              <a:t>Vous </a:t>
            </a:r>
            <a:r>
              <a:rPr lang="fr-FR" sz="2000" dirty="0"/>
              <a:t>pouvez ensuite saisir un mot-clé ou une thématique pour votre </a:t>
            </a:r>
            <a:r>
              <a:rPr lang="fr-FR" sz="2000" dirty="0" smtClean="0"/>
              <a:t>recherche</a:t>
            </a:r>
          </a:p>
          <a:p>
            <a:r>
              <a:rPr lang="fr-FR" sz="2000" dirty="0" smtClean="0"/>
              <a:t>Changez « Texte intégral » et choisir dans la liste « Titre d’article/Chapitre » ou « Titre d’ouvrage/Numéro »</a:t>
            </a:r>
          </a:p>
          <a:p>
            <a:r>
              <a:rPr lang="fr-FR" sz="2000" dirty="0" smtClean="0"/>
              <a:t>Lancez la recherche</a:t>
            </a:r>
            <a:endParaRPr lang="fr-FR" sz="2000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2057399"/>
            <a:ext cx="5129784" cy="4023359"/>
          </a:xfrm>
        </p:spPr>
      </p:pic>
      <p:sp>
        <p:nvSpPr>
          <p:cNvPr id="3" name="Ellipse 2"/>
          <p:cNvSpPr/>
          <p:nvPr/>
        </p:nvSpPr>
        <p:spPr>
          <a:xfrm>
            <a:off x="6775704" y="5550408"/>
            <a:ext cx="2176272" cy="530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6556248" y="4297680"/>
            <a:ext cx="1463040" cy="3749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573768" y="2057399"/>
            <a:ext cx="594360" cy="5029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66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b="1" dirty="0" smtClean="0">
                <a:solidFill>
                  <a:schemeClr val="accent4">
                    <a:lumMod val="50000"/>
                  </a:schemeClr>
                </a:solidFill>
              </a:rPr>
              <a:t>Exploitez vos résultats et allez plus loin…</a:t>
            </a:r>
            <a:r>
              <a:rPr lang="fr-FR" dirty="0"/>
              <a:t> </a:t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r-FR" sz="1800" dirty="0" smtClean="0"/>
              <a:t>Cliquez sur un titre parmi les résultats obtenus.</a:t>
            </a:r>
          </a:p>
          <a:p>
            <a:r>
              <a:rPr lang="fr-FR" sz="1800" dirty="0" smtClean="0"/>
              <a:t>Cliquez </a:t>
            </a:r>
            <a:r>
              <a:rPr lang="fr-FR" sz="1800" dirty="0"/>
              <a:t>sur </a:t>
            </a:r>
            <a:r>
              <a:rPr lang="fr-FR" sz="1800" dirty="0" smtClean="0"/>
              <a:t>"Télécharger</a:t>
            </a:r>
            <a:r>
              <a:rPr lang="fr-FR" sz="1800" dirty="0"/>
              <a:t>" pour enregistrer le document sur votre appareil.</a:t>
            </a:r>
          </a:p>
          <a:p>
            <a:r>
              <a:rPr lang="fr-FR" sz="1800" dirty="0" smtClean="0"/>
              <a:t>Le bouton « Citer </a:t>
            </a:r>
            <a:r>
              <a:rPr lang="fr-FR" sz="1800" dirty="0"/>
              <a:t>ou </a:t>
            </a:r>
            <a:r>
              <a:rPr lang="fr-FR" sz="1800" dirty="0" smtClean="0"/>
              <a:t>Exporter »</a:t>
            </a:r>
            <a:r>
              <a:rPr lang="fr-FR" sz="1800" dirty="0"/>
              <a:t> </a:t>
            </a:r>
            <a:r>
              <a:rPr lang="fr-FR" sz="1800" dirty="0" smtClean="0"/>
              <a:t>vous permet d’enregistrer </a:t>
            </a:r>
            <a:r>
              <a:rPr lang="fr-FR" sz="1800" dirty="0"/>
              <a:t>la référence dans un document annexe (comme Word) pour vos bibliographies futures.</a:t>
            </a:r>
          </a:p>
          <a:p>
            <a:r>
              <a:rPr lang="fr-FR" sz="1800" dirty="0"/>
              <a:t> </a:t>
            </a:r>
            <a:r>
              <a:rPr lang="fr-FR" sz="1800" dirty="0" smtClean="0"/>
              <a:t>Ajouter à une liste sert à constituer des listes bibliographiques et à conserver vos recherches. Créez un compte gratuitement !</a:t>
            </a:r>
            <a:endParaRPr lang="fr-FR" sz="1800" dirty="0"/>
          </a:p>
          <a:p>
            <a:r>
              <a:rPr lang="fr-FR" sz="1800" dirty="0" smtClean="0"/>
              <a:t> Suivre une revue permet d’être informé de la parution de nouveaux numéros.</a:t>
            </a:r>
            <a:endParaRPr lang="fr-FR" sz="2000" dirty="0"/>
          </a:p>
          <a:p>
            <a:endParaRPr lang="fr-FR" sz="2000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2057399"/>
            <a:ext cx="5129784" cy="4023359"/>
          </a:xfrm>
        </p:spPr>
      </p:pic>
      <p:sp>
        <p:nvSpPr>
          <p:cNvPr id="2" name="Ellipse 1"/>
          <p:cNvSpPr/>
          <p:nvPr/>
        </p:nvSpPr>
        <p:spPr>
          <a:xfrm>
            <a:off x="9976104" y="4151376"/>
            <a:ext cx="1042416" cy="3749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9592056" y="2880360"/>
            <a:ext cx="1362456" cy="10058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7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b="1" dirty="0" smtClean="0">
                <a:solidFill>
                  <a:schemeClr val="accent4">
                    <a:lumMod val="50000"/>
                  </a:schemeClr>
                </a:solidFill>
              </a:rPr>
              <a:t>Repérez nos ressources</a:t>
            </a:r>
            <a:r>
              <a:rPr lang="fr-FR" dirty="0"/>
              <a:t> </a:t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1143000" y="2121407"/>
            <a:ext cx="4754880" cy="3959351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r-FR" sz="1800" dirty="0" smtClean="0"/>
              <a:t>Le CRD de l’IFRASS est abonné à 3 types de supports sur CAIRN : </a:t>
            </a:r>
            <a:endParaRPr lang="fr-FR" sz="1800" dirty="0"/>
          </a:p>
          <a:p>
            <a:r>
              <a:rPr lang="fr-FR" sz="1800" dirty="0" smtClean="0"/>
              <a:t>Les Revues </a:t>
            </a:r>
            <a:r>
              <a:rPr lang="fr-FR" sz="1800" dirty="0"/>
              <a:t>: Cliquez sur "Revues" puis sur "Texte intégral accessible" dans la colonne de gauche. Le CRD est abonné à </a:t>
            </a:r>
            <a:r>
              <a:rPr lang="fr-FR" sz="1800" dirty="0" smtClean="0"/>
              <a:t>plus de 140 revues.</a:t>
            </a:r>
          </a:p>
          <a:p>
            <a:r>
              <a:rPr lang="fr-FR" sz="1800" dirty="0" smtClean="0"/>
              <a:t>Les Ouvrages </a:t>
            </a:r>
            <a:r>
              <a:rPr lang="fr-FR" sz="1800" dirty="0"/>
              <a:t>: Cliquez sur "Ouvrages</a:t>
            </a:r>
            <a:r>
              <a:rPr lang="fr-FR" sz="1800" dirty="0" smtClean="0"/>
              <a:t>"</a:t>
            </a:r>
            <a:r>
              <a:rPr lang="fr-FR" sz="1800" dirty="0"/>
              <a:t> puis sur "Texte intégral accessible"</a:t>
            </a:r>
            <a:r>
              <a:rPr lang="fr-FR" sz="1800" dirty="0" smtClean="0"/>
              <a:t> </a:t>
            </a:r>
            <a:r>
              <a:rPr lang="fr-FR" sz="1800" dirty="0"/>
              <a:t>pour accéder à plus de 2000 ouvrages </a:t>
            </a:r>
            <a:r>
              <a:rPr lang="fr-FR" sz="1800" dirty="0" smtClean="0"/>
              <a:t>que vous pourrez télécharger intégralement.</a:t>
            </a:r>
          </a:p>
          <a:p>
            <a:r>
              <a:rPr lang="fr-FR" sz="1800" dirty="0" smtClean="0"/>
              <a:t>Le bouquet "</a:t>
            </a:r>
            <a:r>
              <a:rPr lang="fr-FR" sz="1800" dirty="0"/>
              <a:t>Que </a:t>
            </a:r>
            <a:r>
              <a:rPr lang="fr-FR" sz="1800" dirty="0" smtClean="0"/>
              <a:t>sais-je et Repères</a:t>
            </a:r>
            <a:r>
              <a:rPr lang="fr-FR" sz="1800" dirty="0"/>
              <a:t>" </a:t>
            </a:r>
            <a:r>
              <a:rPr lang="fr-FR" sz="1800" dirty="0" smtClean="0"/>
              <a:t>, cliquez sur "Texte </a:t>
            </a:r>
            <a:r>
              <a:rPr lang="fr-FR" sz="1800" dirty="0"/>
              <a:t>intégral </a:t>
            </a:r>
            <a:r>
              <a:rPr lang="fr-FR" sz="1800" dirty="0" smtClean="0"/>
              <a:t>accessible« . Le bouquet contient plus </a:t>
            </a:r>
            <a:r>
              <a:rPr lang="fr-FR" sz="1800" dirty="0"/>
              <a:t>de 280 </a:t>
            </a:r>
            <a:r>
              <a:rPr lang="fr-FR" sz="1800" dirty="0" smtClean="0"/>
              <a:t>livres de poche.</a:t>
            </a:r>
            <a:endParaRPr lang="fr-FR" sz="1800" dirty="0"/>
          </a:p>
          <a:p>
            <a:endParaRPr lang="fr-FR" sz="2000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032" y="2057399"/>
            <a:ext cx="5312664" cy="4023360"/>
          </a:xfrm>
        </p:spPr>
      </p:pic>
      <p:sp>
        <p:nvSpPr>
          <p:cNvPr id="2" name="Ellipse 1"/>
          <p:cNvSpPr/>
          <p:nvPr/>
        </p:nvSpPr>
        <p:spPr>
          <a:xfrm>
            <a:off x="5971032" y="3538728"/>
            <a:ext cx="1271016" cy="3108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7717536" y="2953512"/>
            <a:ext cx="722376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637220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</Template>
  <TotalTime>200</TotalTime>
  <Words>164</Words>
  <Application>Microsoft Office PowerPoint</Application>
  <PresentationFormat>Grand écran</PresentationFormat>
  <Paragraphs>31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8" baseType="lpstr">
      <vt:lpstr>Corbel</vt:lpstr>
      <vt:lpstr>Base</vt:lpstr>
      <vt:lpstr>CAIRN ACCES ET RECHERCHE</vt:lpstr>
      <vt:lpstr> Connectez-vous à l'Espace Numérique de Travail (ENT)  </vt:lpstr>
      <vt:lpstr> IDENTIFIEZ-VOUS ! </vt:lpstr>
      <vt:lpstr> Effectuez une recherche </vt:lpstr>
      <vt:lpstr> Exploitez vos résultats et allez plus loin…  </vt:lpstr>
      <vt:lpstr> Repérez nos ressources 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CAIRN ACCES ET RECHERCHE</dc:title>
  <dc:creator>Sabahadin BAKARI</dc:creator>
  <cp:lastModifiedBy>Sabahadin BAKARI</cp:lastModifiedBy>
  <cp:revision>18</cp:revision>
  <cp:lastPrinted>2024-06-19T00:09:10Z</cp:lastPrinted>
  <dcterms:created xsi:type="dcterms:W3CDTF">2024-06-18T20:50:15Z</dcterms:created>
  <dcterms:modified xsi:type="dcterms:W3CDTF">2024-06-19T00:11:10Z</dcterms:modified>
</cp:coreProperties>
</file>