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10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3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36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9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3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9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6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3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2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3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t.ifrass.f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88188" y="-836698"/>
            <a:ext cx="9966960" cy="2926080"/>
          </a:xfrm>
        </p:spPr>
        <p:txBody>
          <a:bodyPr/>
          <a:lstStyle/>
          <a:p>
            <a:pPr algn="ctr"/>
            <a:r>
              <a:rPr lang="fr-FR" dirty="0" smtClean="0"/>
              <a:t>Catalogue</a:t>
            </a:r>
            <a:br>
              <a:rPr lang="fr-FR" dirty="0" smtClean="0"/>
            </a:br>
            <a:r>
              <a:rPr lang="fr-FR" dirty="0" smtClean="0"/>
              <a:t>du CRD de l’IFRASS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274" y="2920072"/>
            <a:ext cx="8767860" cy="1388165"/>
          </a:xfrm>
        </p:spPr>
        <p:txBody>
          <a:bodyPr>
            <a:normAutofit/>
          </a:bodyPr>
          <a:lstStyle/>
          <a:p>
            <a:pPr algn="ctr"/>
            <a:r>
              <a:rPr lang="fr-FR" sz="4000" dirty="0" smtClean="0"/>
              <a:t>Utiliser le portail PMB et exploiter les ressources</a:t>
            </a:r>
            <a:endParaRPr lang="fr-FR" sz="4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67" y="4700017"/>
            <a:ext cx="368695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77754" y="19992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Se connecter à PMB via l'Espace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Numérique de Travail (ENT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461594" cy="3880772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  </a:t>
            </a:r>
            <a:r>
              <a:rPr lang="fr-FR" dirty="0">
                <a:solidFill>
                  <a:schemeClr val="tx1"/>
                </a:solidFill>
              </a:rPr>
              <a:t> Rendez-vous sur l'adresse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rgbClr val="00B0F0"/>
                </a:solidFill>
                <a:hlinkClick r:id="rId2"/>
              </a:rPr>
              <a:t>https</a:t>
            </a:r>
            <a:r>
              <a:rPr lang="fr-FR" dirty="0">
                <a:solidFill>
                  <a:srgbClr val="00B0F0"/>
                </a:solidFill>
                <a:hlinkClick r:id="rId2"/>
              </a:rPr>
              <a:t>://ent.ifrass.fr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/</a:t>
            </a:r>
            <a:endParaRPr lang="fr-FR" dirty="0" smtClean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  Cliquez sur le bouton PMB</a:t>
            </a:r>
            <a:r>
              <a:rPr lang="fr-FR" dirty="0">
                <a:solidFill>
                  <a:schemeClr val="tx1"/>
                </a:solidFill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   Connectez-vous avec vos </a:t>
            </a:r>
            <a:r>
              <a:rPr lang="fr-FR" dirty="0" smtClean="0">
                <a:solidFill>
                  <a:schemeClr val="tx1"/>
                </a:solidFill>
              </a:rPr>
              <a:t>identifiants.</a:t>
            </a:r>
            <a:endParaRPr lang="fr-FR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 </a:t>
            </a:r>
            <a:r>
              <a:rPr lang="fr-FR" dirty="0" smtClean="0">
                <a:solidFill>
                  <a:schemeClr val="tx1"/>
                </a:solidFill>
              </a:rPr>
              <a:t> En cas d’oubli de vos identifiants, cliquez sur « Mot de passe oublié</a:t>
            </a:r>
            <a:r>
              <a:rPr lang="fr-FR" dirty="0" smtClean="0"/>
              <a:t> »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88" y="2249425"/>
            <a:ext cx="4425695" cy="3791936"/>
          </a:xfrm>
        </p:spPr>
      </p:pic>
      <p:sp>
        <p:nvSpPr>
          <p:cNvPr id="2" name="Ellipse 1"/>
          <p:cNvSpPr/>
          <p:nvPr/>
        </p:nvSpPr>
        <p:spPr>
          <a:xfrm>
            <a:off x="7050024" y="4690872"/>
            <a:ext cx="1197864" cy="84124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8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87062" y="20472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Effectuer une recherche simple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126803" y="1525523"/>
            <a:ext cx="4792669" cy="3903539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fr-FR" dirty="0" smtClean="0"/>
          </a:p>
          <a:p>
            <a:pPr marL="45720" indent="0">
              <a:buNone/>
            </a:pPr>
            <a:r>
              <a:rPr lang="fr-FR" dirty="0" smtClean="0"/>
              <a:t>Sur </a:t>
            </a:r>
            <a:r>
              <a:rPr lang="fr-FR" dirty="0"/>
              <a:t>la page </a:t>
            </a:r>
            <a:r>
              <a:rPr lang="fr-FR" dirty="0" smtClean="0"/>
              <a:t>PMB : </a:t>
            </a:r>
          </a:p>
          <a:p>
            <a:pPr marL="4572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dirty="0"/>
              <a:t>V</a:t>
            </a:r>
            <a:r>
              <a:rPr lang="fr-FR" dirty="0" smtClean="0"/>
              <a:t>ous pouvez effectuer une recherche simple directement dans la case </a:t>
            </a:r>
            <a:r>
              <a:rPr lang="fr-FR" u="sng" dirty="0" smtClean="0">
                <a:solidFill>
                  <a:srgbClr val="00B0F0"/>
                </a:solidFill>
              </a:rPr>
              <a:t>« rechercher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Pour une recherche plus efficace nous vous invitons à cliquer sur "</a:t>
            </a:r>
            <a:r>
              <a:rPr lang="fr-FR" u="sng" dirty="0" smtClean="0">
                <a:solidFill>
                  <a:srgbClr val="FF0000"/>
                </a:solidFill>
              </a:rPr>
              <a:t>Recherche avancée</a:t>
            </a:r>
            <a:r>
              <a:rPr lang="fr-FR" dirty="0" smtClean="0"/>
              <a:t> » afin d’utiliser des critères de recherche</a:t>
            </a:r>
            <a:endParaRPr lang="fr-FR" dirty="0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100" y="1699765"/>
            <a:ext cx="6206049" cy="4035322"/>
          </a:xfrm>
        </p:spPr>
      </p:pic>
      <p:cxnSp>
        <p:nvCxnSpPr>
          <p:cNvPr id="24" name="Connecteur droit avec flèche 23"/>
          <p:cNvCxnSpPr/>
          <p:nvPr/>
        </p:nvCxnSpPr>
        <p:spPr>
          <a:xfrm flipV="1">
            <a:off x="4437476" y="2372868"/>
            <a:ext cx="875188" cy="4734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4435506" y="2693964"/>
            <a:ext cx="1053530" cy="1393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63458" y="238816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Effectuer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une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recherche avancée</a:t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fr-F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17228" y="1446902"/>
            <a:ext cx="4568316" cy="409622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Cliquez sur « Sélectionner un critère"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 Dans la liste déroulante, vous pouvez, par exemple, saisir un </a:t>
            </a:r>
            <a:r>
              <a:rPr lang="fr-FR" sz="2000" dirty="0" smtClean="0">
                <a:solidFill>
                  <a:srgbClr val="FF0000"/>
                </a:solidFill>
              </a:rPr>
              <a:t>mot-clé</a:t>
            </a:r>
            <a:r>
              <a:rPr lang="fr-FR" sz="2000" dirty="0" smtClean="0">
                <a:solidFill>
                  <a:schemeClr val="tx1"/>
                </a:solidFill>
              </a:rPr>
              <a:t>  correspondant à la thématique recherchée, s’il existe dans la </a:t>
            </a:r>
            <a:r>
              <a:rPr lang="fr-FR" sz="2000" dirty="0" smtClean="0">
                <a:solidFill>
                  <a:schemeClr val="tx1"/>
                </a:solidFill>
              </a:rPr>
              <a:t>liste, il </a:t>
            </a:r>
            <a:r>
              <a:rPr lang="fr-FR" sz="2000" dirty="0" smtClean="0">
                <a:solidFill>
                  <a:schemeClr val="tx1"/>
                </a:solidFill>
              </a:rPr>
              <a:t>vous sera proposé en tapant </a:t>
            </a:r>
            <a:r>
              <a:rPr lang="fr-FR" sz="2000" dirty="0" smtClean="0">
                <a:solidFill>
                  <a:schemeClr val="tx1"/>
                </a:solidFill>
              </a:rPr>
              <a:t>les 3 premières lettres, vous pourrez utiliser plusieurs critères pour une recherche multicritères en utilisant la ou les lignes suivantes.</a:t>
            </a:r>
            <a:endParaRPr lang="fr-FR" sz="20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 smtClean="0">
                <a:solidFill>
                  <a:schemeClr val="tx1"/>
                </a:solidFill>
              </a:rPr>
              <a:t>Si le mot clé n’existe pas dans la liste, changez </a:t>
            </a:r>
            <a:r>
              <a:rPr lang="fr-FR" sz="2000" dirty="0" smtClean="0">
                <a:solidFill>
                  <a:schemeClr val="tx1"/>
                </a:solidFill>
              </a:rPr>
              <a:t>le critère « </a:t>
            </a:r>
            <a:r>
              <a:rPr lang="fr-FR" sz="2000" dirty="0" smtClean="0">
                <a:solidFill>
                  <a:srgbClr val="FF0000"/>
                </a:solidFill>
              </a:rPr>
              <a:t>mot clé</a:t>
            </a:r>
            <a:r>
              <a:rPr lang="fr-FR" sz="2000" dirty="0" smtClean="0">
                <a:solidFill>
                  <a:schemeClr val="tx1"/>
                </a:solidFill>
              </a:rPr>
              <a:t> » contre « titre » ou « Auteur »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52" y="1446902"/>
            <a:ext cx="5424263" cy="4835026"/>
          </a:xfrm>
        </p:spPr>
      </p:pic>
      <p:sp>
        <p:nvSpPr>
          <p:cNvPr id="14" name="Ellipse 13"/>
          <p:cNvSpPr/>
          <p:nvPr/>
        </p:nvSpPr>
        <p:spPr>
          <a:xfrm>
            <a:off x="5357485" y="3366996"/>
            <a:ext cx="512064" cy="256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6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50252" y="22171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Exploiter les résultats de la recherche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567606" y="1799684"/>
            <a:ext cx="4184035" cy="4212779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Vous pouvez filtrer les </a:t>
            </a:r>
            <a:r>
              <a:rPr lang="fr-FR" dirty="0" smtClean="0">
                <a:solidFill>
                  <a:schemeClr val="tx1"/>
                </a:solidFill>
              </a:rPr>
              <a:t>résultats </a:t>
            </a:r>
            <a:r>
              <a:rPr lang="fr-FR" dirty="0">
                <a:solidFill>
                  <a:schemeClr val="tx1"/>
                </a:solidFill>
              </a:rPr>
              <a:t>de recherche dans la colonne de gauche. </a:t>
            </a:r>
            <a:endParaRPr lang="fr-F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	Les </a:t>
            </a:r>
            <a:r>
              <a:rPr lang="fr-FR" dirty="0">
                <a:solidFill>
                  <a:schemeClr val="tx1"/>
                </a:solidFill>
              </a:rPr>
              <a:t>filtres possibles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	</a:t>
            </a:r>
            <a:r>
              <a:rPr lang="fr-FR" sz="2000" dirty="0" smtClean="0">
                <a:solidFill>
                  <a:schemeClr val="tx1"/>
                </a:solidFill>
              </a:rPr>
              <a:t>	- </a:t>
            </a:r>
            <a:r>
              <a:rPr lang="fr-FR" sz="1600" dirty="0">
                <a:solidFill>
                  <a:schemeClr val="tx1"/>
                </a:solidFill>
              </a:rPr>
              <a:t>Filtrer par support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		- Filtrer par date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		- Filtrer par auteur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tx1"/>
                </a:solidFill>
              </a:rPr>
              <a:t>		- Filtrer par mot clé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Cliquez sur </a:t>
            </a:r>
            <a:r>
              <a:rPr lang="fr-FR" dirty="0" smtClean="0">
                <a:solidFill>
                  <a:srgbClr val="FF0000"/>
                </a:solidFill>
              </a:rPr>
              <a:t>Réserver</a:t>
            </a:r>
            <a:r>
              <a:rPr lang="fr-FR" sz="1800" dirty="0" smtClean="0">
                <a:solidFill>
                  <a:schemeClr val="tx1"/>
                </a:solidFill>
              </a:rPr>
              <a:t> pour valider une </a:t>
            </a:r>
            <a:r>
              <a:rPr lang="fr-FR" sz="1800" dirty="0" err="1" smtClean="0">
                <a:solidFill>
                  <a:schemeClr val="tx1"/>
                </a:solidFill>
              </a:rPr>
              <a:t>reservation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L’information sur la disponibilité d’un document apparait ici avec la mention </a:t>
            </a:r>
            <a:r>
              <a:rPr lang="fr-FR" dirty="0" smtClean="0">
                <a:solidFill>
                  <a:srgbClr val="00B0F0"/>
                </a:solidFill>
              </a:rPr>
              <a:t>« Disponible »</a:t>
            </a:r>
            <a:endParaRPr lang="fr-FR" sz="1800" dirty="0" smtClean="0">
              <a:solidFill>
                <a:srgbClr val="00B0F0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365" y="1900268"/>
            <a:ext cx="5635942" cy="4270247"/>
          </a:xfrm>
        </p:spPr>
      </p:pic>
      <p:sp>
        <p:nvSpPr>
          <p:cNvPr id="6" name="Ellipse 5"/>
          <p:cNvSpPr/>
          <p:nvPr/>
        </p:nvSpPr>
        <p:spPr>
          <a:xfrm>
            <a:off x="9720072" y="4700016"/>
            <a:ext cx="745235" cy="4937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144768" y="4700016"/>
            <a:ext cx="612648" cy="4937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 flipV="1">
            <a:off x="3355848" y="5193792"/>
            <a:ext cx="2880360" cy="9175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07925" y="-395296"/>
            <a:ext cx="8596668" cy="174040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Effectuer une suggestion d’achat aux documentalistes du CRD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521232" y="1635105"/>
            <a:ext cx="4196418" cy="2135800"/>
          </a:xfrm>
          <a:noFill/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tx1"/>
                </a:solidFill>
              </a:rPr>
              <a:t>Vous pouvez transmettre une suggestion d’achat à partir de votre liste de résultats.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Cliquer sur le bouton « </a:t>
            </a:r>
            <a:r>
              <a:rPr lang="fr-FR" dirty="0" smtClean="0">
                <a:solidFill>
                  <a:srgbClr val="FF0000"/>
                </a:solidFill>
              </a:rPr>
              <a:t>Faire une suggestion </a:t>
            </a:r>
            <a:r>
              <a:rPr lang="fr-FR" dirty="0" smtClean="0">
                <a:solidFill>
                  <a:schemeClr val="tx1"/>
                </a:solidFill>
              </a:rPr>
              <a:t>»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/>
              <a:t>de poche.</a:t>
            </a: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8" name="Ellipse 7"/>
          <p:cNvSpPr/>
          <p:nvPr/>
        </p:nvSpPr>
        <p:spPr>
          <a:xfrm>
            <a:off x="7736502" y="2743200"/>
            <a:ext cx="1297770" cy="4389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2" y="4518536"/>
            <a:ext cx="3602712" cy="222601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2" y="1345111"/>
            <a:ext cx="5778330" cy="2764932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6088453" y="2623199"/>
            <a:ext cx="1187727" cy="321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389120" y="2784056"/>
            <a:ext cx="1699333" cy="96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Espace réservé du contenu 4"/>
          <p:cNvSpPr>
            <a:spLocks noGrp="1"/>
          </p:cNvSpPr>
          <p:nvPr>
            <p:ph sz="half" idx="1"/>
          </p:nvPr>
        </p:nvSpPr>
        <p:spPr>
          <a:xfrm>
            <a:off x="4855464" y="4741595"/>
            <a:ext cx="4196418" cy="1779892"/>
          </a:xfrm>
          <a:noFill/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tx1"/>
                </a:solidFill>
              </a:rPr>
              <a:t>Remplir le formulaire en indiquant le document que vous voulez voir acheté par le CRD.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</a:rPr>
              <a:t>S</a:t>
            </a:r>
            <a:r>
              <a:rPr lang="fr-FR" sz="1800" dirty="0" smtClean="0">
                <a:solidFill>
                  <a:schemeClr val="tx1"/>
                </a:solidFill>
              </a:rPr>
              <a:t>uivre la consigne (</a:t>
            </a:r>
            <a:r>
              <a:rPr lang="fr-FR" sz="1800" dirty="0" smtClean="0">
                <a:solidFill>
                  <a:srgbClr val="00B0F0"/>
                </a:solidFill>
              </a:rPr>
              <a:t>2 champs suffisent</a:t>
            </a:r>
            <a:r>
              <a:rPr lang="fr-FR" sz="1800" dirty="0" smtClean="0">
                <a:solidFill>
                  <a:schemeClr val="tx1"/>
                </a:solidFill>
              </a:rPr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Validez le formulaire.</a:t>
            </a:r>
            <a:r>
              <a:rPr lang="fr-FR" sz="1800" dirty="0" smtClean="0"/>
              <a:t>de poche.</a:t>
            </a: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sp>
        <p:nvSpPr>
          <p:cNvPr id="22" name="Ellipse 21"/>
          <p:cNvSpPr/>
          <p:nvPr/>
        </p:nvSpPr>
        <p:spPr>
          <a:xfrm>
            <a:off x="749808" y="5348077"/>
            <a:ext cx="2651760" cy="9064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H="1" flipV="1">
            <a:off x="3465576" y="5724144"/>
            <a:ext cx="1719072" cy="3017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98542" y="265179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Engager des actions sur les résultats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269748" y="2149856"/>
            <a:ext cx="4754880" cy="4168645"/>
          </a:xfrm>
          <a:noFill/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>
                <a:solidFill>
                  <a:schemeClr val="tx1"/>
                </a:solidFill>
              </a:rPr>
              <a:t>Vous pouvez ajouter des documents à votre panier en cliquant sur le bouton « </a:t>
            </a:r>
            <a:r>
              <a:rPr lang="fr-FR" dirty="0">
                <a:solidFill>
                  <a:srgbClr val="FF0000"/>
                </a:solidFill>
              </a:rPr>
              <a:t>A</a:t>
            </a:r>
            <a:r>
              <a:rPr lang="fr-FR" sz="1800" dirty="0" smtClean="0">
                <a:solidFill>
                  <a:srgbClr val="FF0000"/>
                </a:solidFill>
              </a:rPr>
              <a:t>jouter au panier</a:t>
            </a:r>
            <a:r>
              <a:rPr lang="fr-FR" sz="1800" dirty="0" smtClean="0">
                <a:solidFill>
                  <a:schemeClr val="tx1"/>
                </a:solidFill>
              </a:rPr>
              <a:t> »</a:t>
            </a:r>
            <a:endParaRPr lang="fr-FR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Accédez ensuite à votre panier en cliquant sur le bouton « </a:t>
            </a:r>
            <a:r>
              <a:rPr lang="fr-FR" dirty="0" smtClean="0">
                <a:solidFill>
                  <a:srgbClr val="00B0F0"/>
                </a:solidFill>
              </a:rPr>
              <a:t>Panier</a:t>
            </a:r>
            <a:r>
              <a:rPr lang="fr-FR" dirty="0" smtClean="0">
                <a:solidFill>
                  <a:schemeClr val="tx1"/>
                </a:solidFill>
              </a:rPr>
              <a:t> »</a:t>
            </a:r>
            <a:r>
              <a:rPr lang="fr-FR" sz="1800" dirty="0" smtClean="0">
                <a:solidFill>
                  <a:schemeClr val="tx1"/>
                </a:solidFill>
              </a:rPr>
              <a:t> </a:t>
            </a:r>
            <a:r>
              <a:rPr lang="fr-FR" sz="1800" dirty="0" smtClean="0"/>
              <a:t>de poche.</a:t>
            </a: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628" y="1929894"/>
            <a:ext cx="5422392" cy="4168644"/>
          </a:xfrm>
        </p:spPr>
      </p:pic>
      <p:sp>
        <p:nvSpPr>
          <p:cNvPr id="6" name="Ellipse 5"/>
          <p:cNvSpPr/>
          <p:nvPr/>
        </p:nvSpPr>
        <p:spPr>
          <a:xfrm>
            <a:off x="9127698" y="3666744"/>
            <a:ext cx="1335024" cy="3474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892040" y="2377440"/>
            <a:ext cx="1463040" cy="43891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6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960798" y="-193548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Editer une bibliographie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784297" y="1381760"/>
            <a:ext cx="4754880" cy="4168645"/>
          </a:xfrm>
          <a:noFill/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Editez une bibliographie aux normes APA en cliquant sur « </a:t>
            </a:r>
            <a:r>
              <a:rPr lang="fr-FR" dirty="0" smtClean="0">
                <a:solidFill>
                  <a:srgbClr val="00B0F0"/>
                </a:solidFill>
              </a:rPr>
              <a:t>imprimer</a:t>
            </a:r>
            <a:r>
              <a:rPr lang="fr-FR" dirty="0" smtClean="0">
                <a:solidFill>
                  <a:schemeClr val="tx1"/>
                </a:solidFill>
              </a:rPr>
              <a:t> »</a:t>
            </a:r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 smtClean="0"/>
              <a:t>de poche.</a:t>
            </a:r>
            <a:endParaRPr lang="fr-FR" sz="1800" dirty="0"/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339" y="1095753"/>
            <a:ext cx="4160521" cy="3640839"/>
          </a:xfr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717" y="2770632"/>
            <a:ext cx="3407283" cy="3132308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8065008" y="1381760"/>
            <a:ext cx="530352" cy="22758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4069080" y="1495552"/>
            <a:ext cx="3995928" cy="3606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Espace réservé du contenu 4"/>
          <p:cNvSpPr txBox="1">
            <a:spLocks/>
          </p:cNvSpPr>
          <p:nvPr/>
        </p:nvSpPr>
        <p:spPr>
          <a:xfrm>
            <a:off x="5185980" y="4958674"/>
            <a:ext cx="4754880" cy="4168645"/>
          </a:xfrm>
          <a:prstGeom prst="rect">
            <a:avLst/>
          </a:prstGeom>
          <a:noFill/>
          <a:ln w="19050" cap="rnd" cmpd="sng" algn="ctr">
            <a:solidFill>
              <a:schemeClr val="bg1"/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dirty="0" smtClean="0">
                <a:solidFill>
                  <a:schemeClr val="tx1"/>
                </a:solidFill>
              </a:rPr>
              <a:t>Sélectionnez « </a:t>
            </a:r>
            <a:r>
              <a:rPr lang="fr-FR" dirty="0" smtClean="0">
                <a:solidFill>
                  <a:srgbClr val="FF0000"/>
                </a:solidFill>
              </a:rPr>
              <a:t>Traitement de texte</a:t>
            </a:r>
            <a:r>
              <a:rPr lang="fr-FR" dirty="0" smtClean="0">
                <a:solidFill>
                  <a:schemeClr val="tx1"/>
                </a:solidFill>
              </a:rPr>
              <a:t> », « </a:t>
            </a:r>
            <a:r>
              <a:rPr lang="fr-FR" dirty="0" smtClean="0">
                <a:solidFill>
                  <a:schemeClr val="accent3"/>
                </a:solidFill>
              </a:rPr>
              <a:t>Tout le panier </a:t>
            </a:r>
            <a:r>
              <a:rPr lang="fr-FR" dirty="0" smtClean="0">
                <a:solidFill>
                  <a:schemeClr val="tx1"/>
                </a:solidFill>
              </a:rPr>
              <a:t>» puis validez! </a:t>
            </a:r>
            <a:r>
              <a:rPr lang="fr-FR" dirty="0" smtClean="0"/>
              <a:t>de poche.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</p:txBody>
      </p:sp>
      <p:cxnSp>
        <p:nvCxnSpPr>
          <p:cNvPr id="16" name="Connecteur droit avec flèche 15"/>
          <p:cNvCxnSpPr/>
          <p:nvPr/>
        </p:nvCxnSpPr>
        <p:spPr>
          <a:xfrm flipH="1" flipV="1">
            <a:off x="2501550" y="4076683"/>
            <a:ext cx="4594194" cy="934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2395728" y="4736592"/>
            <a:ext cx="3143449" cy="7223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1492</TotalTime>
  <Words>117</Words>
  <Application>Microsoft Office PowerPoint</Application>
  <PresentationFormat>Grand écran</PresentationFormat>
  <Paragraphs>40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Facette</vt:lpstr>
      <vt:lpstr>Catalogue du CRD de l’IFRASS</vt:lpstr>
      <vt:lpstr> Se connecter à PMB via l'Espace Numérique de Travail (ENT)  </vt:lpstr>
      <vt:lpstr> Effectuer une recherche simple </vt:lpstr>
      <vt:lpstr> Effectuer une recherche avancée </vt:lpstr>
      <vt:lpstr> Exploiter les résultats de la recherche </vt:lpstr>
      <vt:lpstr> Effectuer une suggestion d’achat aux documentalistes du CRD  </vt:lpstr>
      <vt:lpstr> Engager des actions sur les résultats  </vt:lpstr>
      <vt:lpstr> Editer une bibliographie 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CAIRN ACCES ET RECHERCHE</dc:title>
  <dc:creator>Sabahadin BAKARI</dc:creator>
  <cp:lastModifiedBy>Sabahadin BAKARI</cp:lastModifiedBy>
  <cp:revision>58</cp:revision>
  <cp:lastPrinted>2024-06-20T07:48:08Z</cp:lastPrinted>
  <dcterms:created xsi:type="dcterms:W3CDTF">2024-06-18T20:50:15Z</dcterms:created>
  <dcterms:modified xsi:type="dcterms:W3CDTF">2024-06-20T12:09:01Z</dcterms:modified>
</cp:coreProperties>
</file>