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83" r:id="rId8"/>
    <p:sldId id="285" r:id="rId9"/>
    <p:sldId id="277" r:id="rId10"/>
    <p:sldId id="291" r:id="rId11"/>
    <p:sldId id="278" r:id="rId12"/>
    <p:sldId id="279" r:id="rId13"/>
    <p:sldId id="286" r:id="rId14"/>
    <p:sldId id="289" r:id="rId15"/>
    <p:sldId id="288" r:id="rId16"/>
    <p:sldId id="290" r:id="rId17"/>
    <p:sldId id="280" r:id="rId18"/>
    <p:sldId id="281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2"/>
    <p:restoredTop sz="95859"/>
  </p:normalViewPr>
  <p:slideViewPr>
    <p:cSldViewPr snapToGrid="0">
      <p:cViewPr varScale="1">
        <p:scale>
          <a:sx n="129" d="100"/>
          <a:sy n="129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12/1/22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12/1/22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12/1/22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12/1/22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12/1/22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12/1/22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12/1/22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471" y="548835"/>
            <a:ext cx="7705574" cy="2387600"/>
          </a:xfrm>
        </p:spPr>
        <p:txBody>
          <a:bodyPr/>
          <a:lstStyle/>
          <a:p>
            <a:r>
              <a:rPr lang="en-US" dirty="0"/>
              <a:t>Lung Cancer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471" y="3259901"/>
            <a:ext cx="8334309" cy="1858588"/>
          </a:xfrm>
        </p:spPr>
        <p:txBody>
          <a:bodyPr/>
          <a:lstStyle/>
          <a:p>
            <a:r>
              <a:rPr lang="en-US" sz="2400" dirty="0"/>
              <a:t>Gnana Deepak </a:t>
            </a:r>
            <a:r>
              <a:rPr lang="en-US" sz="2400" dirty="0" err="1"/>
              <a:t>Madduri</a:t>
            </a:r>
            <a:endParaRPr lang="en-US" sz="2400" dirty="0"/>
          </a:p>
          <a:p>
            <a:r>
              <a:rPr lang="en-US" sz="2400" dirty="0" err="1"/>
              <a:t>Ifrat</a:t>
            </a:r>
            <a:r>
              <a:rPr lang="en-US" sz="2400" dirty="0"/>
              <a:t> Zaman</a:t>
            </a:r>
          </a:p>
          <a:p>
            <a:r>
              <a:rPr lang="en-US" sz="2400" dirty="0"/>
              <a:t>Shubham Pawar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35CD-F401-F2A3-9666-D7602F64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927410"/>
            <a:ext cx="9779183" cy="1325563"/>
          </a:xfrm>
        </p:spPr>
        <p:txBody>
          <a:bodyPr/>
          <a:lstStyle/>
          <a:p>
            <a:r>
              <a:rPr lang="en-US" dirty="0"/>
              <a:t>Support Vector Machine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1D0D5-91A6-2F9E-F92E-F2508E735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Effective in high dimensional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Memory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Easy to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Sensitivity: 98%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8342E-96D5-6EDB-75D2-09DFA65E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09BCAA-F1CC-FF5B-43CC-0F911C6E1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949" y="3429000"/>
            <a:ext cx="5584902" cy="26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6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D0A5-2E48-D194-EE8C-B67ECFC1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3038D-A00B-D1FE-BA2C-6D8E30A7B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Scaling variable “AGE”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Easier to train ML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Computing user input “age” manually using scalar fit transformation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81EFB-742A-E909-B708-E6B821CA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21478B-9575-4E54-6BF4-64D0EB26F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5" y="3252368"/>
            <a:ext cx="7772400" cy="911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BA706B-858B-6895-C79B-14952E88F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25" y="5343415"/>
            <a:ext cx="7772400" cy="5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3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C75ED-F2C9-F05C-BEA0-88DEBDBC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C8CDD-B0DC-C38A-8CC7-1E1FFE35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A39A0-F26C-098E-7AA9-4654356F5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2787359"/>
            <a:ext cx="7772400" cy="20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2B1E-BEE3-0314-0072-41C298D6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044C6-FFF1-4C29-4078-B10D456B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2559050"/>
            <a:ext cx="7251700" cy="37973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432E5-637F-C274-3D9F-760D0113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58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5DCB-D06E-559A-BA07-D8A6B523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5C00B-B270-F55E-487A-96110BD19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Vector Machine performs best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Application outputs are accurate to 93%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Application SVM model had different training set of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Possibly because of the random nature of sampling train and test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0766B-6937-1DA2-46D4-B656F9DB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6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3FDD-1B68-CD6D-8460-D41877D0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9085C-C187-089E-D10D-B987B415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1" y="2313215"/>
            <a:ext cx="9779183" cy="4163785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M. A. Bhat, “Lung cancer,”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01-Oct-2021. [Online]. Available: https://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www.kaggle.com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/datasets/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mysarahmadbhat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/lung-cancer. [Accessed: 05-Nov-2022].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Sklearn.preprocessing.StandardScaler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,” </a:t>
            </a:r>
            <a:r>
              <a:rPr lang="en-US" sz="18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scikit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[Online]. Available: https://scikit-</a:t>
            </a:r>
            <a:r>
              <a:rPr lang="en-US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learn.org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/stable/modules/generated/</a:t>
            </a:r>
            <a:r>
              <a:rPr lang="en-US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sklearn.preprocessing.StandardScaler.html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[Accessed: 01-Dec-2022].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A. Joby, “What is K-nearest neighbor? an ML algorithm to classify data,” </a:t>
            </a:r>
            <a:r>
              <a:rPr lang="en-US" sz="18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Learn Hub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[Online]. Available: https://learn.g2.com/k-nearest-neighbor. [Accessed: 01-Dec-2022].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</a:t>
            </a:r>
            <a:r>
              <a:rPr lang="en-US" dirty="0">
                <a:effectLst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“1.4. Support Vector Machines,” </a:t>
            </a:r>
            <a:r>
              <a:rPr lang="en-US" sz="18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scikit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[Online]. Available: https://scikit-</a:t>
            </a:r>
            <a:r>
              <a:rPr lang="en-US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learn.org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/stable/modules/</a:t>
            </a:r>
            <a:r>
              <a:rPr lang="en-US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svm.html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[Accessed: 01-Dec-2022].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25E2-6998-4036-C0EF-7F747CB1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2BCB-EC38-D87D-263F-5F79CFF1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DF4C-1C49-9EE7-6DB9-A5AF6CB6A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A549-1350-C15C-07B6-A9AF717C2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 descr="Thank You transparent PNG images - StickPNG">
            <a:extLst>
              <a:ext uri="{FF2B5EF4-FFF2-40B4-BE49-F238E27FC236}">
                <a16:creationId xmlns:a16="http://schemas.microsoft.com/office/drawing/2014/main" id="{AC611B68-2C8E-E5F4-1CD8-94F97BF7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083" y="889000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54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Objective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Libraries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9891" y="2336801"/>
            <a:ext cx="9856784" cy="37130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Why Lung Cancer? It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is estimated that 1 in every 16 people will suffer from lung cancer in their lifetime. </a:t>
            </a:r>
            <a:r>
              <a:rPr lang="en-US" dirty="0">
                <a:latin typeface="Calibri" panose="020F0502020204030204" pitchFamily="34" charset="0"/>
                <a:cs typeface="Vrinda" panose="020B0502040204020203" pitchFamily="34" charset="0"/>
              </a:rPr>
              <a:t>An estimated 236,740 people will be diagnosed with lung cancer in 2022 in the U.S.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Cause?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Smoking is responsible for 80% of cases.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ther risk factors that contribute are secondhand smoke, asbestos, air pollution, and automobile exhaust, etc.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332510"/>
            <a:ext cx="9779183" cy="766617"/>
          </a:xfrm>
        </p:spPr>
        <p:txBody>
          <a:bodyPr/>
          <a:lstStyle/>
          <a:p>
            <a:r>
              <a:rPr lang="en-US" sz="3200" dirty="0"/>
              <a:t>Project 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376218"/>
            <a:ext cx="9629816" cy="41933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ung cancer prediction based on different factors affecting the cause of lung cancer - smoking, chronic diseases, fatigue, allergy, alcohol consumption, etc., along with the symptoms of coughing, chest pain, shortness of breath, and swallowing difficulties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Investigate different ML models to achieve best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After the evaluation of models, we will select out best model for use in application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ML model to build an application that predicts lung cancer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8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9891" y="2336801"/>
            <a:ext cx="9856784" cy="37130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There are a total of 309 instances in this structured dataset. Each instance has a value for each of the attributes mentioned below.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The best feature of this dataset is that it contains no missing values. Therefore, the veracity of data is high and analysis outputs will be accurate and useful.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The dataset has the following attributes: </a:t>
            </a:r>
            <a:r>
              <a:rPr lang="en-US" sz="1800" dirty="0">
                <a:latin typeface="Calibri" panose="020F0502020204030204" pitchFamily="34" charset="0"/>
                <a:cs typeface="Vrinda" panose="020B0502040204020203" pitchFamily="34" charset="0"/>
              </a:rPr>
              <a:t>Gender (M/F), Age, Smoking, Yellow Fingers, Anxiety, Peer Pressure, Chronic Disease, Fatigue, Allergy, Wheezing, Alcohol, Coughing, Shortness of Breath, Swallowing Difficulty, Chest pain, Lung Cancer. (YES/NO).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Vrinda" panose="020B0502040204020203" pitchFamily="34" charset="0"/>
              </a:rPr>
              <a:t>NO = 1 &amp; YES =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B674-A84D-394A-CFD3-5D537E9D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9DF1D-E419-AB39-6D39-35BDFE21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D4944-24F6-E72D-E8E8-1CE09A6C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0EF1F1-6F31-C25E-2145-716AEB730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260" y="2333126"/>
            <a:ext cx="7020339" cy="43883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233C95-8F45-7B29-5A6E-386949B8F2C3}"/>
              </a:ext>
            </a:extLst>
          </p:cNvPr>
          <p:cNvSpPr txBox="1"/>
          <p:nvPr/>
        </p:nvSpPr>
        <p:spPr>
          <a:xfrm>
            <a:off x="479778" y="2614255"/>
            <a:ext cx="44301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Imblearn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Extension of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sklearn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Provides tools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to deal with imbalanced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Lightgbm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Light Gradient Boosting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Gradient boosting framework that uses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tree based learning algorithm 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7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5516-FF66-7923-84F9-58093D71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&amp;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A99A4-9F4A-B934-4073-440EC7ACD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missing values in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Duplicate rows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Encoding categorical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Male = 1 &amp; Female =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Yes = 1 &amp; No =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Heatmap indicated multicollinearity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501EE-DE99-A531-56CF-471A7DE3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34085-566B-A192-402F-C4A48F547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583" y="2278256"/>
            <a:ext cx="4211754" cy="421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1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8932-8691-772F-AB21-8273464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DE450-50E1-9188-9545-77E4B8AB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1" y="2313215"/>
            <a:ext cx="9779183" cy="34364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KNN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Vector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Forest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Gradient Boosting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LGBM Classifier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7D192-0F5A-29B5-85DB-B84AEAF4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7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0A88-45BA-7861-495B-09678C88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707BA-1513-243E-47CE-178279B41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Easy to understand and implement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Good for non-linear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Sensitivity: 86%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F1016-D1E5-9A7F-F819-7B9D721C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F7CA8E-6E20-F94D-4CB6-22D15C68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284" y="3672908"/>
            <a:ext cx="4826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644</Words>
  <Application>Microsoft Macintosh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Office Theme</vt:lpstr>
      <vt:lpstr>Lung Cancer Detection</vt:lpstr>
      <vt:lpstr>Agenda</vt:lpstr>
      <vt:lpstr>Introduction</vt:lpstr>
      <vt:lpstr>Project Objective</vt:lpstr>
      <vt:lpstr>Data</vt:lpstr>
      <vt:lpstr>Libraries</vt:lpstr>
      <vt:lpstr>Data Cleansing &amp; Exploration</vt:lpstr>
      <vt:lpstr>Models</vt:lpstr>
      <vt:lpstr>KNN Classifier</vt:lpstr>
      <vt:lpstr>Support Vector Machine </vt:lpstr>
      <vt:lpstr>Application</vt:lpstr>
      <vt:lpstr>Application</vt:lpstr>
      <vt:lpstr>Application Example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Cancer Detection</dc:title>
  <dc:creator>Ifrat Zaman</dc:creator>
  <cp:lastModifiedBy>Ifrat Zaman</cp:lastModifiedBy>
  <cp:revision>5</cp:revision>
  <dcterms:created xsi:type="dcterms:W3CDTF">2022-11-30T17:35:33Z</dcterms:created>
  <dcterms:modified xsi:type="dcterms:W3CDTF">2022-12-01T19:44:21Z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