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70" r:id="rId2"/>
  </p:sldMasterIdLst>
  <p:notesMasterIdLst>
    <p:notesMasterId r:id="rId23"/>
  </p:notesMasterIdLst>
  <p:handoutMasterIdLst>
    <p:handoutMasterId r:id="rId24"/>
  </p:handoutMasterIdLst>
  <p:sldIdLst>
    <p:sldId id="283" r:id="rId3"/>
    <p:sldId id="352" r:id="rId4"/>
    <p:sldId id="351" r:id="rId5"/>
    <p:sldId id="353" r:id="rId6"/>
    <p:sldId id="406" r:id="rId7"/>
    <p:sldId id="349" r:id="rId8"/>
    <p:sldId id="355" r:id="rId9"/>
    <p:sldId id="356" r:id="rId10"/>
    <p:sldId id="357" r:id="rId11"/>
    <p:sldId id="358" r:id="rId12"/>
    <p:sldId id="386" r:id="rId13"/>
    <p:sldId id="411" r:id="rId14"/>
    <p:sldId id="407" r:id="rId15"/>
    <p:sldId id="413" r:id="rId16"/>
    <p:sldId id="408" r:id="rId17"/>
    <p:sldId id="414" r:id="rId18"/>
    <p:sldId id="412" r:id="rId19"/>
    <p:sldId id="415" r:id="rId20"/>
    <p:sldId id="410" r:id="rId21"/>
    <p:sldId id="350" r:id="rId22"/>
  </p:sldIdLst>
  <p:sldSz cx="9144000" cy="6858000" type="screen4x3"/>
  <p:notesSz cx="6858000" cy="96869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5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lvia Geha KEZENGWA" initials="SGK" lastIdx="2" clrIdx="0">
    <p:extLst>
      <p:ext uri="{19B8F6BF-5375-455C-9EA6-DF929625EA0E}">
        <p15:presenceInfo xmlns:p15="http://schemas.microsoft.com/office/powerpoint/2012/main" userId="S-1-5-21-2741550979-3692690122-3832376278-130074" providerId="AD"/>
      </p:ext>
    </p:extLst>
  </p:cmAuthor>
  <p:cmAuthor id="2" name="Daniel SAYI" initials="DS" lastIdx="3" clrIdx="1">
    <p:extLst>
      <p:ext uri="{19B8F6BF-5375-455C-9EA6-DF929625EA0E}">
        <p15:presenceInfo xmlns:p15="http://schemas.microsoft.com/office/powerpoint/2012/main" userId="Daniel SAY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99FF"/>
    <a:srgbClr val="BC5908"/>
    <a:srgbClr val="E8C7B0"/>
    <a:srgbClr val="009900"/>
    <a:srgbClr val="B9BFC9"/>
    <a:srgbClr val="8B4907"/>
    <a:srgbClr val="CC0000"/>
    <a:srgbClr val="541818"/>
    <a:srgbClr val="CF1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7" autoAdjust="0"/>
    <p:restoredTop sz="94280" autoAdjust="0"/>
  </p:normalViewPr>
  <p:slideViewPr>
    <p:cSldViewPr>
      <p:cViewPr varScale="1">
        <p:scale>
          <a:sx n="70" d="100"/>
          <a:sy n="70" d="100"/>
        </p:scale>
        <p:origin x="14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84"/>
      </p:cViewPr>
      <p:guideLst>
        <p:guide orient="horz" pos="305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[Milestone.25.07.17.xlsx..xlsx]Analysis-chart-AOF!PivotTable3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MILESTONE RATING PER AREA OF FOCUS</a:t>
            </a:r>
            <a:endParaRPr lang="en-US" dirty="0"/>
          </a:p>
        </c:rich>
      </c:tx>
      <c:layout>
        <c:manualLayout>
          <c:xMode val="edge"/>
          <c:yMode val="edge"/>
          <c:x val="0.32225083986424563"/>
          <c:y val="0.127961277567576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3"/>
        <c:spPr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4"/>
        <c:spPr>
          <a:solidFill>
            <a:srgbClr val="FFFF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5"/>
        <c:spPr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6"/>
        <c:spPr>
          <a:solidFill>
            <a:srgbClr val="FFFF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7"/>
        <c:spPr>
          <a:solidFill>
            <a:srgbClr val="FFFF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8"/>
        <c:spPr>
          <a:solidFill>
            <a:srgbClr val="FFFF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9"/>
        <c:spPr>
          <a:solidFill>
            <a:srgbClr val="FFFF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FF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13"/>
        <c:spPr>
          <a:solidFill>
            <a:srgbClr val="FFFF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14"/>
        <c:spPr>
          <a:solidFill>
            <a:srgbClr val="FFFF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15"/>
        <c:spPr>
          <a:solidFill>
            <a:srgbClr val="FFFF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16"/>
        <c:spPr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17"/>
        <c:spPr>
          <a:solidFill>
            <a:srgbClr val="FFFF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18"/>
        <c:spPr>
          <a:solidFill>
            <a:srgbClr val="FF00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19"/>
        <c:spPr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00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22"/>
        <c:spPr>
          <a:solidFill>
            <a:srgbClr val="FFFF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23"/>
        <c:spPr>
          <a:solidFill>
            <a:srgbClr val="FFFF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24"/>
        <c:spPr>
          <a:solidFill>
            <a:srgbClr val="FFFF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25"/>
        <c:spPr>
          <a:solidFill>
            <a:srgbClr val="FFFF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26"/>
        <c:spPr>
          <a:solidFill>
            <a:srgbClr val="FFFF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27"/>
        <c:spPr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28"/>
        <c:spPr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2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FF00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31"/>
        <c:spPr>
          <a:solidFill>
            <a:srgbClr val="FFFF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32"/>
        <c:spPr>
          <a:solidFill>
            <a:srgbClr val="FFFF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33"/>
        <c:spPr>
          <a:solidFill>
            <a:srgbClr val="FFFF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34"/>
        <c:spPr>
          <a:solidFill>
            <a:srgbClr val="FFFF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35"/>
        <c:spPr>
          <a:solidFill>
            <a:srgbClr val="FFFF0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36"/>
        <c:spPr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37"/>
        <c:spPr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44627739776668129"/>
          <c:y val="0.28310449475065613"/>
          <c:w val="0.51356953394120708"/>
          <c:h val="0.5669534667541557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'Analysis-chart-AOF'!$F$8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898-4232-8F63-553659BEAE81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898-4232-8F63-553659BEAE81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898-4232-8F63-553659BEAE81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898-4232-8F63-553659BEAE81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898-4232-8F63-553659BEAE81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D898-4232-8F63-553659BEAE81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D898-4232-8F63-553659BEAE81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D898-4232-8F63-553659BEAE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'Analysis-chart-AOF'!$E$9:$E$17</c:f>
              <c:strCache>
                <c:ptCount val="8"/>
                <c:pt idx="0">
                  <c:v>AOF 2: SHELTER</c:v>
                </c:pt>
                <c:pt idx="1">
                  <c:v>AOF 5: WATER, SANITATION AND HYGENE</c:v>
                </c:pt>
                <c:pt idx="2">
                  <c:v>AOF:7 CULTURE OF PEACE &amp; NON-VIOLENCE</c:v>
                </c:pt>
                <c:pt idx="3">
                  <c:v>AOF 3: LIVELIHOODS</c:v>
                </c:pt>
                <c:pt idx="4">
                  <c:v>AOF 8: MIGRATION</c:v>
                </c:pt>
                <c:pt idx="5">
                  <c:v>AOF 6: SOCIAL INCLUSION</c:v>
                </c:pt>
                <c:pt idx="6">
                  <c:v>AOF 1: DISASTER RISK REDUCTION</c:v>
                </c:pt>
                <c:pt idx="7">
                  <c:v>AOF 4: HEALTH AND CARE</c:v>
                </c:pt>
              </c:strCache>
            </c:strRef>
          </c:cat>
          <c:val>
            <c:numRef>
              <c:f>'Analysis-chart-AOF'!$F$9:$F$17</c:f>
              <c:numCache>
                <c:formatCode>0.0</c:formatCode>
                <c:ptCount val="8"/>
                <c:pt idx="0">
                  <c:v>1</c:v>
                </c:pt>
                <c:pt idx="1">
                  <c:v>1.6666666666666667</c:v>
                </c:pt>
                <c:pt idx="2">
                  <c:v>1.75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2.1428571428571428</c:v>
                </c:pt>
                <c:pt idx="7">
                  <c:v>2.25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D898-4232-8F63-553659BEAE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42743520"/>
        <c:axId val="142745696"/>
        <c:axId val="0"/>
      </c:bar3DChart>
      <c:catAx>
        <c:axId val="1427435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AOF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5696"/>
        <c:crosses val="autoZero"/>
        <c:auto val="1"/>
        <c:lblAlgn val="ctr"/>
        <c:lblOffset val="100"/>
        <c:noMultiLvlLbl val="0"/>
      </c:catAx>
      <c:valAx>
        <c:axId val="142745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AOF</a:t>
                </a:r>
                <a:r>
                  <a:rPr lang="en-GB" baseline="0"/>
                  <a:t> Levels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[Milestone.03.01.18.xlsx_ (002).xlsx]Analysis-chart-AOF!PivotTable3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AVERAGE MILESTONE RATING PER AREA OF FOCUS</a:t>
            </a:r>
          </a:p>
        </c:rich>
      </c:tx>
      <c:layout>
        <c:manualLayout>
          <c:xMode val="edge"/>
          <c:yMode val="edge"/>
          <c:x val="0.32225083986424563"/>
          <c:y val="0.127961277567576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dLbl>
          <c:idx val="0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44627739776668129"/>
          <c:y val="0.28310449475065613"/>
          <c:w val="0.51356953394120708"/>
          <c:h val="0.57697840401528755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'Analysis-chart-AOF'!$F$8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0AA-4F0F-A3EB-4983C69920EA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0AA-4F0F-A3EB-4983C69920EA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0AA-4F0F-A3EB-4983C69920EA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0AA-4F0F-A3EB-4983C69920E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60AA-4F0F-A3EB-4983C69920EA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60AA-4F0F-A3EB-4983C69920EA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60AA-4F0F-A3EB-4983C69920EA}"/>
              </c:ext>
            </c:extLst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60AA-4F0F-A3EB-4983C69920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'Analysis-chart-AOF'!$E$9:$E$17</c:f>
              <c:strCache>
                <c:ptCount val="8"/>
                <c:pt idx="0">
                  <c:v>AOF 5: WATER, SANITATION AND HYGENE</c:v>
                </c:pt>
                <c:pt idx="1">
                  <c:v>AOF 6: SOCIAL INCLUSION</c:v>
                </c:pt>
                <c:pt idx="2">
                  <c:v>AOF 4: HEALTH AND CARE</c:v>
                </c:pt>
                <c:pt idx="3">
                  <c:v>AOF 1: DISASTER RISK REDUCTION</c:v>
                </c:pt>
                <c:pt idx="4">
                  <c:v>AOF 2: SHELTER</c:v>
                </c:pt>
                <c:pt idx="5">
                  <c:v>AOF 8: MIGRATION</c:v>
                </c:pt>
                <c:pt idx="6">
                  <c:v>AOF:7 CULTURE OF PEACE &amp; NON-VIOLENCE</c:v>
                </c:pt>
                <c:pt idx="7">
                  <c:v>AOF 3: LIVELIHOODS</c:v>
                </c:pt>
              </c:strCache>
            </c:strRef>
          </c:cat>
          <c:val>
            <c:numRef>
              <c:f>'Analysis-chart-AOF'!$F$9:$F$17</c:f>
              <c:numCache>
                <c:formatCode>0.0</c:formatCode>
                <c:ptCount val="8"/>
                <c:pt idx="0">
                  <c:v>2.2833333333333332</c:v>
                </c:pt>
                <c:pt idx="1">
                  <c:v>2.5750000000000002</c:v>
                </c:pt>
                <c:pt idx="2">
                  <c:v>2.6625000000000001</c:v>
                </c:pt>
                <c:pt idx="3">
                  <c:v>2.7428571428571429</c:v>
                </c:pt>
                <c:pt idx="4">
                  <c:v>2.8333333333333335</c:v>
                </c:pt>
                <c:pt idx="5">
                  <c:v>2.9</c:v>
                </c:pt>
                <c:pt idx="6">
                  <c:v>2.9249999999999998</c:v>
                </c:pt>
                <c:pt idx="7">
                  <c:v>2.9333333333333336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60AA-4F0F-A3EB-4983C6992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2751680"/>
        <c:axId val="142756576"/>
        <c:axId val="0"/>
      </c:bar3DChart>
      <c:catAx>
        <c:axId val="142751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AOF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56576"/>
        <c:crosses val="autoZero"/>
        <c:auto val="1"/>
        <c:lblAlgn val="ctr"/>
        <c:lblOffset val="100"/>
        <c:noMultiLvlLbl val="0"/>
      </c:catAx>
      <c:valAx>
        <c:axId val="142756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AOF Levels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5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[Book1]Sheet3!PivotTable1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AVERAGE</a:t>
            </a:r>
            <a:r>
              <a:rPr lang="en-US" b="1" baseline="0" dirty="0"/>
              <a:t> MILESTONE RATING PER STRATEGY FOR IMPLEMENTATION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50"/>
          </a:solidFill>
          <a:ln>
            <a:noFill/>
          </a:ln>
          <a:effectLst/>
          <a:sp3d/>
        </c:spPr>
      </c:pivotFmt>
      <c:pivotFmt>
        <c:idx val="2"/>
        <c:spPr>
          <a:solidFill>
            <a:srgbClr val="00B050"/>
          </a:solidFill>
          <a:ln>
            <a:noFill/>
          </a:ln>
          <a:effectLst/>
          <a:sp3d/>
        </c:spPr>
      </c:pivotFmt>
      <c:pivotFmt>
        <c:idx val="3"/>
        <c:spPr>
          <a:solidFill>
            <a:srgbClr val="FFFF00"/>
          </a:solidFill>
          <a:ln>
            <a:noFill/>
          </a:ln>
          <a:effectLst/>
          <a:sp3d/>
        </c:spPr>
      </c:pivotFmt>
      <c:pivotFmt>
        <c:idx val="4"/>
        <c:spPr>
          <a:solidFill>
            <a:srgbClr val="FFFF00"/>
          </a:solidFill>
          <a:ln>
            <a:noFill/>
          </a:ln>
          <a:effectLst/>
          <a:sp3d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FF00"/>
          </a:solidFill>
          <a:ln>
            <a:noFill/>
          </a:ln>
          <a:effectLst/>
          <a:sp3d/>
        </c:spPr>
      </c:pivotFmt>
      <c:pivotFmt>
        <c:idx val="7"/>
        <c:spPr>
          <a:solidFill>
            <a:srgbClr val="FFFF00"/>
          </a:solidFill>
          <a:ln>
            <a:noFill/>
          </a:ln>
          <a:effectLst/>
          <a:sp3d/>
        </c:spPr>
      </c:pivotFmt>
      <c:pivotFmt>
        <c:idx val="8"/>
        <c:spPr>
          <a:solidFill>
            <a:srgbClr val="00B050"/>
          </a:solidFill>
          <a:ln>
            <a:noFill/>
          </a:ln>
          <a:effectLst/>
          <a:sp3d/>
        </c:spPr>
      </c:pivotFmt>
      <c:pivotFmt>
        <c:idx val="9"/>
        <c:spPr>
          <a:solidFill>
            <a:srgbClr val="00B050"/>
          </a:solidFill>
          <a:ln>
            <a:noFill/>
          </a:ln>
          <a:effectLst/>
          <a:sp3d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FF00"/>
          </a:solidFill>
          <a:ln>
            <a:noFill/>
          </a:ln>
          <a:effectLst/>
          <a:sp3d/>
        </c:spPr>
      </c:pivotFmt>
      <c:pivotFmt>
        <c:idx val="12"/>
        <c:spPr>
          <a:solidFill>
            <a:srgbClr val="FFFF00"/>
          </a:solidFill>
          <a:ln>
            <a:noFill/>
          </a:ln>
          <a:effectLst/>
          <a:sp3d/>
        </c:spPr>
      </c:pivotFmt>
      <c:pivotFmt>
        <c:idx val="13"/>
        <c:spPr>
          <a:solidFill>
            <a:srgbClr val="00B050"/>
          </a:solidFill>
          <a:ln>
            <a:noFill/>
          </a:ln>
          <a:effectLst/>
          <a:sp3d/>
        </c:spPr>
      </c:pivotFmt>
      <c:pivotFmt>
        <c:idx val="14"/>
        <c:spPr>
          <a:solidFill>
            <a:srgbClr val="00B050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5B4-4388-87DB-B5DDB722C17B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5B4-4388-87DB-B5DDB722C17B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5B4-4388-87DB-B5DDB722C17B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5B4-4388-87DB-B5DDB722C1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Sheet3!$A$4:$A$8</c:f>
              <c:strCache>
                <c:ptCount val="4"/>
                <c:pt idx="0">
                  <c:v>SFI 4</c:v>
                </c:pt>
                <c:pt idx="1">
                  <c:v>SFI 3</c:v>
                </c:pt>
                <c:pt idx="2">
                  <c:v>SFI 1</c:v>
                </c:pt>
                <c:pt idx="3">
                  <c:v>SFI 2</c:v>
                </c:pt>
              </c:strCache>
            </c:strRef>
          </c:cat>
          <c:val>
            <c:numRef>
              <c:f>Sheet3!$B$4:$B$8</c:f>
              <c:numCache>
                <c:formatCode>0.0</c:formatCode>
                <c:ptCount val="4"/>
                <c:pt idx="0">
                  <c:v>1.8</c:v>
                </c:pt>
                <c:pt idx="1">
                  <c:v>1.9444444444444444</c:v>
                </c:pt>
                <c:pt idx="2">
                  <c:v>2.2727272727272729</c:v>
                </c:pt>
                <c:pt idx="3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5B4-4388-87DB-B5DDB722C1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2748416"/>
        <c:axId val="142748960"/>
        <c:axId val="0"/>
      </c:bar3DChart>
      <c:catAx>
        <c:axId val="1427484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SFIs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8960"/>
        <c:crosses val="autoZero"/>
        <c:auto val="1"/>
        <c:lblAlgn val="ctr"/>
        <c:lblOffset val="100"/>
        <c:noMultiLvlLbl val="0"/>
      </c:catAx>
      <c:valAx>
        <c:axId val="142748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Levels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[Copy of Milestone.03.01.18.xlsx_ (002).xlsx]Analysis-chart SFIs!PivotTable4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AVERAGE MILESTONE RATING PER STRATEGY</a:t>
            </a:r>
            <a:r>
              <a:rPr lang="en-US" baseline="0" dirty="0"/>
              <a:t> FOR IMPLEMENTATION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2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3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4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7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8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9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2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3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4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3797381710264937"/>
          <c:y val="0.19068827832691126"/>
          <c:w val="0.66202515310586174"/>
          <c:h val="0.6293157626130067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'Analysis-chart SFIs'!$B$3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C26-4D9A-8299-C2F5FA69E12D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C26-4D9A-8299-C2F5FA69E12D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C26-4D9A-8299-C2F5FA69E12D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C26-4D9A-8299-C2F5FA69E1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'Analysis-chart SFIs'!$A$4:$A$8</c:f>
              <c:strCache>
                <c:ptCount val="4"/>
                <c:pt idx="0">
                  <c:v>SFI 3</c:v>
                </c:pt>
                <c:pt idx="1">
                  <c:v>SFI 1</c:v>
                </c:pt>
                <c:pt idx="2">
                  <c:v>SFI 4</c:v>
                </c:pt>
                <c:pt idx="3">
                  <c:v>SFI 2</c:v>
                </c:pt>
              </c:strCache>
            </c:strRef>
          </c:cat>
          <c:val>
            <c:numRef>
              <c:f>'Analysis-chart SFIs'!$B$4:$B$8</c:f>
              <c:numCache>
                <c:formatCode>0.0</c:formatCode>
                <c:ptCount val="4"/>
                <c:pt idx="0">
                  <c:v>2.9222222222222225</c:v>
                </c:pt>
                <c:pt idx="1">
                  <c:v>3.5</c:v>
                </c:pt>
                <c:pt idx="2">
                  <c:v>3.66</c:v>
                </c:pt>
                <c:pt idx="3">
                  <c:v>3.8200000000000003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C26-4D9A-8299-C2F5FA69E12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42744608"/>
        <c:axId val="142755488"/>
        <c:axId val="0"/>
      </c:bar3DChart>
      <c:catAx>
        <c:axId val="1427446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SFIs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55488"/>
        <c:crosses val="autoZero"/>
        <c:auto val="1"/>
        <c:lblAlgn val="ctr"/>
        <c:lblOffset val="100"/>
        <c:noMultiLvlLbl val="0"/>
      </c:catAx>
      <c:valAx>
        <c:axId val="142755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Levels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6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6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1629-2D2C-40F0-AE54-1E8CF8027C36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00898"/>
            <a:ext cx="2971800" cy="4860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200898"/>
            <a:ext cx="2971800" cy="4860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98118-8823-4AF9-902F-CD9C5CF2B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527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9A7BCFB-D4B5-49C5-B3D9-F90D8907E983}" type="datetimeFigureOut">
              <a:rPr lang="en-US"/>
              <a:pPr>
                <a:defRPr/>
              </a:pPr>
              <a:t>1/19/2018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1875" cy="363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01290"/>
            <a:ext cx="5486400" cy="435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00898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200898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78B8DEC-A7BA-4399-9600-D57FF16F8E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457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1" dirty="0"/>
              <a:t>1. Getting closer to National Societies</a:t>
            </a:r>
          </a:p>
          <a:p>
            <a:pPr marL="0" indent="0">
              <a:buNone/>
            </a:pPr>
            <a:r>
              <a:rPr lang="en-US" sz="2000" dirty="0"/>
              <a:t> We will ensure that the experience of National Societies is characterized by consistent, reliable and relevant support by:</a:t>
            </a:r>
            <a:endParaRPr lang="en-GB" sz="2000" dirty="0"/>
          </a:p>
          <a:p>
            <a:pPr lvl="1"/>
            <a:r>
              <a:rPr lang="en-US" sz="1800" dirty="0"/>
              <a:t>Provide seed money through grant support to all National Societies based on needs</a:t>
            </a:r>
            <a:endParaRPr lang="en-GB" sz="1800" dirty="0"/>
          </a:p>
          <a:p>
            <a:pPr lvl="1"/>
            <a:r>
              <a:rPr lang="en-US" sz="1800" dirty="0"/>
              <a:t>Travel and training support to National Society staff to expand technical teams in regional office</a:t>
            </a:r>
            <a:endParaRPr lang="en-GB" sz="1800" dirty="0"/>
          </a:p>
          <a:p>
            <a:pPr lvl="1"/>
            <a:r>
              <a:rPr lang="en-US" sz="1800" dirty="0"/>
              <a:t>Greater support for </a:t>
            </a:r>
            <a:r>
              <a:rPr lang="en-US" sz="1800" dirty="0" err="1"/>
              <a:t>secondments</a:t>
            </a:r>
            <a:r>
              <a:rPr lang="en-US" sz="1800" dirty="0"/>
              <a:t> and deployments between </a:t>
            </a:r>
            <a:r>
              <a:rPr lang="en-GB" sz="1800" dirty="0"/>
              <a:t>National </a:t>
            </a:r>
            <a:r>
              <a:rPr lang="en-GB" sz="1800" dirty="0" err="1"/>
              <a:t>Socities</a:t>
            </a:r>
            <a:r>
              <a:rPr lang="en-GB" sz="1800" dirty="0"/>
              <a:t> in the region</a:t>
            </a:r>
          </a:p>
          <a:p>
            <a:pPr lvl="1"/>
            <a:r>
              <a:rPr lang="en-US" sz="1800" dirty="0"/>
              <a:t>Support for National Societies to adapt apps and new technology.</a:t>
            </a:r>
            <a:endParaRPr lang="en-GB" sz="1800" dirty="0"/>
          </a:p>
          <a:p>
            <a:pPr lvl="1"/>
            <a:r>
              <a:rPr lang="en-US" sz="1800" dirty="0"/>
              <a:t>Support to National Societies to convene diverse coalitions and lead implementation of projects.</a:t>
            </a:r>
            <a:endParaRPr lang="en-GB" sz="1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BC6F7-DC2C-4CCF-A082-601AE16E47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7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8B8DEC-A7BA-4399-9600-D57FF16F8E0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417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8B8DEC-A7BA-4399-9600-D57FF16F8E06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97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ifrc.org/africa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withou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208" y="152400"/>
            <a:ext cx="8839200" cy="5753100"/>
          </a:xfrm>
          <a:prstGeom prst="rect">
            <a:avLst/>
          </a:prstGeom>
          <a:solidFill>
            <a:srgbClr val="665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39725" y="260648"/>
            <a:ext cx="1260475" cy="1260475"/>
            <a:chOff x="228600" y="149553"/>
            <a:chExt cx="1260000" cy="1260000"/>
          </a:xfrm>
        </p:grpSpPr>
        <p:sp>
          <p:nvSpPr>
            <p:cNvPr id="6" name="Oval 5"/>
            <p:cNvSpPr/>
            <p:nvPr/>
          </p:nvSpPr>
          <p:spPr>
            <a:xfrm>
              <a:off x="228600" y="149553"/>
              <a:ext cx="1260000" cy="1260000"/>
            </a:xfrm>
            <a:prstGeom prst="ellipse">
              <a:avLst/>
            </a:prstGeom>
            <a:solidFill>
              <a:srgbClr val="CF1C21"/>
            </a:solidFill>
            <a:ln w="31750">
              <a:solidFill>
                <a:schemeClr val="bg1"/>
              </a:solidFill>
              <a:rou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6521" y="475309"/>
              <a:ext cx="1144157" cy="61532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chemeClr val="bg1"/>
                  </a:solidFill>
                  <a:latin typeface="Arial Narrow" panose="020B0606020202030204" pitchFamily="34" charset="0"/>
                  <a:cs typeface="Arial" pitchFamily="34" charset="0"/>
                </a:rPr>
                <a:t>Africa Region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819400"/>
            <a:ext cx="7239000" cy="647591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239000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5418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1828800" y="354013"/>
            <a:ext cx="6858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828800" y="1495425"/>
            <a:ext cx="6858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sz="20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29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1828800" y="354013"/>
            <a:ext cx="6858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828800" y="1495425"/>
            <a:ext cx="6858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457200" y="1676400"/>
            <a:ext cx="3352800" cy="4191000"/>
          </a:xfrm>
        </p:spPr>
        <p:txBody>
          <a:bodyPr rtlCol="0">
            <a:normAutofit/>
          </a:bodyPr>
          <a:lstStyle/>
          <a:p>
            <a:pPr lvl="0"/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959770" y="1676400"/>
            <a:ext cx="4724400" cy="4191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081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828800" y="354013"/>
            <a:ext cx="6858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828800" y="1495425"/>
            <a:ext cx="6858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8800" y="2895600"/>
            <a:ext cx="6858000" cy="2971800"/>
          </a:xfrm>
        </p:spPr>
        <p:txBody>
          <a:bodyPr rtlCol="0">
            <a:normAutofit/>
          </a:bodyPr>
          <a:lstStyle/>
          <a:p>
            <a:pPr lvl="0"/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828800" y="1631732"/>
            <a:ext cx="6858000" cy="1143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5575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828800" y="354013"/>
            <a:ext cx="6858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828800" y="1495425"/>
            <a:ext cx="6858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191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191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014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828800" y="354013"/>
            <a:ext cx="6858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828800" y="1495425"/>
            <a:ext cx="6858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399"/>
            <a:ext cx="4040188" cy="574675"/>
          </a:xfrm>
        </p:spPr>
        <p:txBody>
          <a:bodyPr anchor="ctr"/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51075"/>
            <a:ext cx="4040188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6399"/>
            <a:ext cx="4041775" cy="574675"/>
          </a:xfrm>
        </p:spPr>
        <p:txBody>
          <a:bodyPr anchor="ctr"/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51075"/>
            <a:ext cx="4041775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385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 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152400" y="152400"/>
            <a:ext cx="8839200" cy="6553200"/>
            <a:chOff x="152400" y="76200"/>
            <a:chExt cx="8839200" cy="6553200"/>
          </a:xfrm>
        </p:grpSpPr>
        <p:sp>
          <p:nvSpPr>
            <p:cNvPr id="3" name="Rectangle 2"/>
            <p:cNvSpPr/>
            <p:nvPr userDrawn="1"/>
          </p:nvSpPr>
          <p:spPr>
            <a:xfrm>
              <a:off x="152400" y="76200"/>
              <a:ext cx="8839200" cy="655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152400" y="76200"/>
              <a:ext cx="8839200" cy="5029200"/>
            </a:xfrm>
            <a:prstGeom prst="rect">
              <a:avLst/>
            </a:prstGeom>
            <a:solidFill>
              <a:srgbClr val="CF1C2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533400" y="623888"/>
              <a:ext cx="5910808" cy="276998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baseline="300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rgbClr val="E8C7B0"/>
                  </a:solidFill>
                  <a:latin typeface="Calibri (Body)"/>
                  <a:cs typeface="Calibri (Body)"/>
                </a:rPr>
                <a:t>THIS PRESENTATION IS PUBLISHED BY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INTERNATIONAL FEDERATION OF </a:t>
              </a:r>
              <a:b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</a:b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RED CROSS AND RED CRESCENT SOCIETIES,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AFRICA REGION,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WOODLANDS ROAD, OFF DENNIS PRITT ROAD,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P.O. BOX 41275 – 00100,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NAIROBI,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KENYA.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  <a:hlinkClick r:id="rId2"/>
                </a:rPr>
                <a:t>www.ifrc.org/africa</a:t>
              </a:r>
              <a:endParaRPr lang="en-US" sz="2000" b="1" baseline="300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baseline="300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 TEL.: +254 20 2835000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FAX.: +254 20 271 2777</a:t>
              </a:r>
              <a:endParaRPr lang="en-US" sz="20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</p:txBody>
        </p:sp>
        <p:pic>
          <p:nvPicPr>
            <p:cNvPr id="6" name="Picture 15" descr="SLCM-icons logo-EN.jp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" y="5486400"/>
              <a:ext cx="1905000" cy="983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6" descr="IFRC_logo_EN.jpg"/>
            <p:cNvPicPr>
              <a:picLocks noChangeAspect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15000" y="6096000"/>
              <a:ext cx="3157728" cy="2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262437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lvin 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152400" y="152400"/>
            <a:ext cx="8839200" cy="6553200"/>
            <a:chOff x="152400" y="76200"/>
            <a:chExt cx="8839200" cy="6553200"/>
          </a:xfrm>
        </p:grpSpPr>
        <p:sp>
          <p:nvSpPr>
            <p:cNvPr id="3" name="Rectangle 2"/>
            <p:cNvSpPr/>
            <p:nvPr userDrawn="1"/>
          </p:nvSpPr>
          <p:spPr>
            <a:xfrm>
              <a:off x="152400" y="76200"/>
              <a:ext cx="8839200" cy="655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152400" y="76200"/>
              <a:ext cx="8839200" cy="5029200"/>
            </a:xfrm>
            <a:prstGeom prst="rect">
              <a:avLst/>
            </a:prstGeom>
            <a:solidFill>
              <a:srgbClr val="CF1C2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533400" y="623888"/>
              <a:ext cx="5694784" cy="3898900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rgbClr val="E8C7B0"/>
                  </a:solidFill>
                  <a:latin typeface="Calibri (Body)"/>
                  <a:cs typeface="Calibri (Body)"/>
                </a:rPr>
                <a:t>FOR FURTHER INFORMATION ON THE DIGITAL DIVIDE INITIATIVE</a:t>
              </a:r>
              <a:r>
                <a:rPr lang="en-US" sz="2000" b="1" baseline="0" dirty="0">
                  <a:solidFill>
                    <a:srgbClr val="E8C7B0"/>
                  </a:solidFill>
                  <a:latin typeface="Calibri (Body)"/>
                  <a:cs typeface="Calibri (Body)"/>
                </a:rPr>
                <a:t> </a:t>
              </a:r>
              <a:r>
                <a:rPr lang="en-US" sz="2000" b="1" baseline="30000" dirty="0">
                  <a:solidFill>
                    <a:srgbClr val="E8C7B0"/>
                  </a:solidFill>
                  <a:latin typeface="Calibri (Body)"/>
                  <a:cs typeface="Calibri (Body)"/>
                </a:rPr>
                <a:t>, PLEASE CONTACT: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baseline="300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rgbClr val="E8C7B0"/>
                  </a:solidFill>
                  <a:latin typeface="Calibri (Body)"/>
                  <a:cs typeface="Calibri (Body)"/>
                </a:rPr>
                <a:t>IFRC  INFORMATION SERVICES</a:t>
              </a:r>
              <a:r>
                <a:rPr lang="en-US" sz="2000" b="1" dirty="0">
                  <a:solidFill>
                    <a:srgbClr val="E8C7B0"/>
                  </a:solidFill>
                  <a:latin typeface="Calibri (Body)"/>
                  <a:cs typeface="Calibri (Body)"/>
                </a:rPr>
                <a:t> </a:t>
              </a:r>
              <a:r>
                <a:rPr lang="en-US" sz="2000" b="1" baseline="30000" dirty="0">
                  <a:solidFill>
                    <a:srgbClr val="E8C7B0"/>
                  </a:solidFill>
                  <a:latin typeface="Calibri (Body)"/>
                  <a:cs typeface="Calibri (Body)"/>
                </a:rPr>
                <a:t>DEPARTMENT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KELVIN CANTAFIO, TEAM LEADER</a:t>
              </a:r>
              <a:br>
                <a:rPr lang="en-US" sz="2000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</a:b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TEL. : +41 022 730 4658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EMAIL: kelvin.cantafio@ifrc.org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baseline="300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rgbClr val="E8C7B0"/>
                  </a:solidFill>
                  <a:latin typeface="Calibri (Body)"/>
                  <a:cs typeface="Calibri (Body)"/>
                </a:rPr>
                <a:t>THIS PRESENTATION IS PUBLISHED BY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INTERNATIONAL FEDERATION OF </a:t>
              </a:r>
              <a:b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</a:b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RED CROSS AND RED CRESCENT SOCIETIES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P.O. BOX 372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CH-1211 GENEVA 19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SWITZERLAND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baseline="300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TEL.: +41 22 730 42 22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FAX.: +41 22 733 03 95</a:t>
              </a:r>
              <a:endParaRPr lang="en-US" sz="20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</p:txBody>
        </p:sp>
        <p:pic>
          <p:nvPicPr>
            <p:cNvPr id="6" name="Picture 15" descr="SLCM-icons logo-EN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5486400"/>
              <a:ext cx="1905000" cy="983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6" descr="IFRC_logo_EN.jp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6096000"/>
              <a:ext cx="3157728" cy="2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88102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eremy 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152400" y="152400"/>
            <a:ext cx="8839200" cy="6553200"/>
            <a:chOff x="152400" y="76200"/>
            <a:chExt cx="8839200" cy="6553200"/>
          </a:xfrm>
        </p:grpSpPr>
        <p:sp>
          <p:nvSpPr>
            <p:cNvPr id="3" name="Rectangle 2"/>
            <p:cNvSpPr/>
            <p:nvPr userDrawn="1"/>
          </p:nvSpPr>
          <p:spPr>
            <a:xfrm>
              <a:off x="152400" y="76200"/>
              <a:ext cx="8839200" cy="655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152400" y="76200"/>
              <a:ext cx="8839200" cy="5029200"/>
            </a:xfrm>
            <a:prstGeom prst="rect">
              <a:avLst/>
            </a:prstGeom>
            <a:solidFill>
              <a:srgbClr val="CF1C2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533400" y="623888"/>
              <a:ext cx="5622776" cy="3898900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rgbClr val="E8C7B0"/>
                  </a:solidFill>
                  <a:latin typeface="Calibri (Body)"/>
                  <a:cs typeface="Calibri (Body)"/>
                </a:rPr>
                <a:t>FOR FURTHER INFORMATION ON THE DIGITAL DIVIDE INITIATIVE</a:t>
              </a:r>
              <a:r>
                <a:rPr lang="en-US" sz="2000" b="1" baseline="0" dirty="0">
                  <a:solidFill>
                    <a:srgbClr val="E8C7B0"/>
                  </a:solidFill>
                  <a:latin typeface="Calibri (Body)"/>
                  <a:cs typeface="Calibri (Body)"/>
                </a:rPr>
                <a:t> </a:t>
              </a:r>
              <a:r>
                <a:rPr lang="en-US" sz="2000" b="1" baseline="30000" dirty="0">
                  <a:solidFill>
                    <a:srgbClr val="E8C7B0"/>
                  </a:solidFill>
                  <a:latin typeface="Calibri (Body)"/>
                  <a:cs typeface="Calibri (Body)"/>
                </a:rPr>
                <a:t>, PLEASE CONTACT: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baseline="300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rgbClr val="E8C7B0"/>
                  </a:solidFill>
                  <a:latin typeface="Calibri (Body)"/>
                  <a:cs typeface="Calibri (Body)"/>
                </a:rPr>
                <a:t>IFRC  INFORMATION SERVICES</a:t>
              </a:r>
              <a:r>
                <a:rPr lang="en-US" sz="2000" b="1" dirty="0">
                  <a:solidFill>
                    <a:srgbClr val="E8C7B0"/>
                  </a:solidFill>
                  <a:latin typeface="Calibri (Body)"/>
                  <a:cs typeface="Calibri (Body)"/>
                </a:rPr>
                <a:t> </a:t>
              </a:r>
              <a:r>
                <a:rPr lang="en-US" sz="2000" b="1" baseline="30000" dirty="0">
                  <a:solidFill>
                    <a:srgbClr val="E8C7B0"/>
                  </a:solidFill>
                  <a:latin typeface="Calibri (Body)"/>
                  <a:cs typeface="Calibri (Body)"/>
                </a:rPr>
                <a:t>DEPARTMENT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JEREMY MORTIMER, DIGITAL DIVIDE ADVISOR</a:t>
              </a:r>
              <a:br>
                <a:rPr lang="en-US" sz="2000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</a:b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TEL. : +41 022 730 4497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EMAIL: jeremy.mortimer@ifrc.org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baseline="300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rgbClr val="E8C7B0"/>
                  </a:solidFill>
                  <a:latin typeface="Calibri (Body)"/>
                  <a:cs typeface="Calibri (Body)"/>
                </a:rPr>
                <a:t>THIS PRESENTATION IS PUBLISHED BY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INTERNATIONAL FEDERATION OF </a:t>
              </a:r>
              <a:b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</a:b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RED CROSS AND RED CRESCENT SOCIETIES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P.O. BOX 372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CH-1211 GENEVA 19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SWITZERLAND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baseline="300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TEL.: +41 22 730 42 22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baseline="30000" dirty="0">
                  <a:solidFill>
                    <a:schemeClr val="bg1"/>
                  </a:solidFill>
                  <a:latin typeface="Calibri (Body)"/>
                  <a:cs typeface="Calibri (Body)"/>
                </a:rPr>
                <a:t>FAX.: +41 22 733 03 95</a:t>
              </a:r>
              <a:endParaRPr lang="en-US" sz="2000" dirty="0">
                <a:solidFill>
                  <a:schemeClr val="bg1"/>
                </a:solidFill>
                <a:latin typeface="Calibri (Body)"/>
                <a:cs typeface="Calibri (Body)"/>
              </a:endParaRPr>
            </a:p>
          </p:txBody>
        </p:sp>
        <p:pic>
          <p:nvPicPr>
            <p:cNvPr id="6" name="Picture 15" descr="SLCM-icons logo-EN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5486400"/>
              <a:ext cx="1905000" cy="983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6" descr="IFRC_logo_EN.jp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6096000"/>
              <a:ext cx="3157728" cy="2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221787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828800" y="354013"/>
            <a:ext cx="6858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1828800" y="1495425"/>
            <a:ext cx="6858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519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07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828800" y="354013"/>
            <a:ext cx="6858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28800" y="1316038"/>
            <a:ext cx="6858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858000" cy="965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762" y="1403368"/>
            <a:ext cx="8555038" cy="4525963"/>
          </a:xfr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buSzPct val="100000"/>
              <a:buFont typeface="Lucida Grande"/>
              <a:buChar char="−"/>
              <a:defRPr>
                <a:solidFill>
                  <a:schemeClr val="tx1"/>
                </a:solidFill>
              </a:defRPr>
            </a:lvl3pPr>
            <a:lvl4pPr>
              <a:buClrTx/>
              <a:defRPr baseline="0">
                <a:solidFill>
                  <a:schemeClr val="tx1"/>
                </a:solidFill>
              </a:defRPr>
            </a:lvl4pPr>
            <a:lvl5pPr>
              <a:buClrTx/>
              <a:buFont typeface="Lucida Grande"/>
              <a:buChar char="−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6056" y="285306"/>
            <a:ext cx="5472070" cy="843390"/>
          </a:xfrm>
        </p:spPr>
        <p:txBody>
          <a:bodyPr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04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d cont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400" y="152400"/>
            <a:ext cx="8839200" cy="6553200"/>
            <a:chOff x="152400" y="76200"/>
            <a:chExt cx="8839200" cy="6553200"/>
          </a:xfrm>
        </p:grpSpPr>
        <p:sp>
          <p:nvSpPr>
            <p:cNvPr id="3" name="Rectangle 2"/>
            <p:cNvSpPr/>
            <p:nvPr/>
          </p:nvSpPr>
          <p:spPr>
            <a:xfrm>
              <a:off x="152400" y="76200"/>
              <a:ext cx="8839200" cy="655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" name="Picture 15" descr="SLCM-icons logo-EN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91400" y="184448"/>
              <a:ext cx="1800200" cy="928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10163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828800" y="354013"/>
            <a:ext cx="6858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28800" y="1495425"/>
            <a:ext cx="6858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457200" y="1676400"/>
            <a:ext cx="3352800" cy="4191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959770" y="1676400"/>
            <a:ext cx="47244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cont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cont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400" y="152400"/>
            <a:ext cx="8839200" cy="6553200"/>
            <a:chOff x="152400" y="76200"/>
            <a:chExt cx="8839200" cy="6553200"/>
          </a:xfrm>
        </p:grpSpPr>
        <p:sp>
          <p:nvSpPr>
            <p:cNvPr id="3" name="Rectangle 2"/>
            <p:cNvSpPr/>
            <p:nvPr/>
          </p:nvSpPr>
          <p:spPr>
            <a:xfrm>
              <a:off x="152400" y="76200"/>
              <a:ext cx="8839200" cy="655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" name="Picture 15" descr="SLCM-icons logo-EN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91400" y="184448"/>
              <a:ext cx="1800200" cy="928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76152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828800" y="354013"/>
            <a:ext cx="6858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28800" y="1495425"/>
            <a:ext cx="6858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191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191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28800" y="354013"/>
            <a:ext cx="6858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28800" y="1495425"/>
            <a:ext cx="6858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399"/>
            <a:ext cx="4040188" cy="574675"/>
          </a:xfrm>
        </p:spPr>
        <p:txBody>
          <a:bodyPr anchor="ctr"/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51075"/>
            <a:ext cx="4040188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6399"/>
            <a:ext cx="4041775" cy="574675"/>
          </a:xfrm>
        </p:spPr>
        <p:txBody>
          <a:bodyPr anchor="ctr"/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51075"/>
            <a:ext cx="4041775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withou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2400" y="152400"/>
            <a:ext cx="8839200" cy="5753100"/>
          </a:xfrm>
          <a:prstGeom prst="rect">
            <a:avLst/>
          </a:prstGeom>
          <a:solidFill>
            <a:srgbClr val="665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 userDrawn="1"/>
        </p:nvSpPr>
        <p:spPr bwMode="auto">
          <a:xfrm>
            <a:off x="339725" y="339725"/>
            <a:ext cx="1260475" cy="1260475"/>
          </a:xfrm>
          <a:prstGeom prst="ellipse">
            <a:avLst/>
          </a:prstGeom>
          <a:solidFill>
            <a:srgbClr val="CF1C21"/>
          </a:solidFill>
          <a:ln w="31750">
            <a:solidFill>
              <a:schemeClr val="bg1"/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819400"/>
            <a:ext cx="7239000" cy="647591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239000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5418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395536" y="694437"/>
            <a:ext cx="1152128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Africa Region</a:t>
            </a:r>
          </a:p>
        </p:txBody>
      </p:sp>
    </p:spTree>
    <p:extLst>
      <p:ext uri="{BB962C8B-B14F-4D97-AF65-F5344CB8AC3E}">
        <p14:creationId xmlns:p14="http://schemas.microsoft.com/office/powerpoint/2010/main" val="289396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/>
        </p:nvGrpSpPr>
        <p:grpSpPr bwMode="auto">
          <a:xfrm>
            <a:off x="152400" y="5943600"/>
            <a:ext cx="8839200" cy="787400"/>
            <a:chOff x="152400" y="5918015"/>
            <a:chExt cx="8839200" cy="787585"/>
          </a:xfrm>
        </p:grpSpPr>
        <p:sp>
          <p:nvSpPr>
            <p:cNvPr id="9" name="Rectangle 8"/>
            <p:cNvSpPr/>
            <p:nvPr/>
          </p:nvSpPr>
          <p:spPr bwMode="auto">
            <a:xfrm>
              <a:off x="152400" y="5918015"/>
              <a:ext cx="8839200" cy="787585"/>
            </a:xfrm>
            <a:prstGeom prst="rect">
              <a:avLst/>
            </a:prstGeom>
            <a:solidFill>
              <a:srgbClr val="DB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endParaRPr lang="en-US" sz="3200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04800" y="6106972"/>
              <a:ext cx="3124200" cy="36997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>
                  <a:solidFill>
                    <a:srgbClr val="551C15"/>
                  </a:solidFill>
                  <a:latin typeface="Arial Rounded MT Bold" pitchFamily="-110" charset="0"/>
                  <a:ea typeface="Arial Rounded MT Bold" pitchFamily="-110" charset="0"/>
                  <a:cs typeface="Arial Rounded MT Bold" pitchFamily="-110" charset="0"/>
                </a:rPr>
                <a:t>www.ifrc.org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>
                  <a:solidFill>
                    <a:schemeClr val="bg1"/>
                  </a:solidFill>
                  <a:latin typeface="Arial Rounded MT Bold" pitchFamily="-110" charset="0"/>
                  <a:ea typeface="Arial Rounded MT Bold" pitchFamily="-110" charset="0"/>
                  <a:cs typeface="Arial Rounded MT Bold" pitchFamily="-110" charset="0"/>
                </a:rPr>
                <a:t>Saving lives, changing minds.</a:t>
              </a:r>
              <a:endParaRPr lang="en-US" sz="1200">
                <a:solidFill>
                  <a:schemeClr val="bg1"/>
                </a:solidFill>
                <a:latin typeface="Arial Rounded MT Bold" pitchFamily="-110" charset="0"/>
                <a:ea typeface="Arial Rounded MT Bold" pitchFamily="-110" charset="0"/>
                <a:cs typeface="Arial Rounded MT Bold" pitchFamily="-110" charset="0"/>
              </a:endParaRPr>
            </a:p>
          </p:txBody>
        </p:sp>
        <p:pic>
          <p:nvPicPr>
            <p:cNvPr id="1034" name="Picture 14" descr="IFRC_logo_EN.gif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613869" y="6172201"/>
              <a:ext cx="3225331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828800" y="350838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800" y="1676400"/>
            <a:ext cx="685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029" name="Group 16"/>
          <p:cNvGrpSpPr>
            <a:grpSpLocks/>
          </p:cNvGrpSpPr>
          <p:nvPr/>
        </p:nvGrpSpPr>
        <p:grpSpPr bwMode="auto">
          <a:xfrm>
            <a:off x="339724" y="256655"/>
            <a:ext cx="1260475" cy="1260475"/>
            <a:chOff x="228599" y="145561"/>
            <a:chExt cx="1260000" cy="1260000"/>
          </a:xfrm>
        </p:grpSpPr>
        <p:sp>
          <p:nvSpPr>
            <p:cNvPr id="18" name="Oval 17"/>
            <p:cNvSpPr/>
            <p:nvPr/>
          </p:nvSpPr>
          <p:spPr>
            <a:xfrm>
              <a:off x="228599" y="145561"/>
              <a:ext cx="1260000" cy="1260000"/>
            </a:xfrm>
            <a:prstGeom prst="ellipse">
              <a:avLst/>
            </a:prstGeom>
            <a:solidFill>
              <a:srgbClr val="CF1C21"/>
            </a:solidFill>
            <a:ln w="31750">
              <a:solidFill>
                <a:schemeClr val="bg1"/>
              </a:solidFill>
              <a:rou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5667" y="467899"/>
              <a:ext cx="1144157" cy="61532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chemeClr val="bg1"/>
                  </a:solidFill>
                  <a:latin typeface="Arial Narrow" panose="020B0606020202030204" pitchFamily="34" charset="0"/>
                  <a:cs typeface="Arial" pitchFamily="34" charset="0"/>
                </a:rPr>
                <a:t>Africa Region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8" r:id="rId4"/>
    <p:sldLayoutId id="2147483969" r:id="rId5"/>
    <p:sldLayoutId id="2147483965" r:id="rId6"/>
    <p:sldLayoutId id="2147483966" r:id="rId7"/>
    <p:sldLayoutId id="2147483967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 i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itchFamily="2" charset="2"/>
        <a:buChar char="§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0850" indent="-177800" algn="l" rtl="0" eaLnBrk="0" fontAlgn="base" hangingPunct="0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27063" indent="-176213" algn="l" rtl="0" eaLnBrk="0" fontAlgn="base" hangingPunct="0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27063" indent="-176213" algn="l" rtl="0" eaLnBrk="0" fontAlgn="base" hangingPunct="0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27063" indent="-176213" algn="l" rtl="0" eaLnBrk="0" fontAlgn="base" hangingPunct="0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2400" y="5943600"/>
            <a:ext cx="8839200" cy="787400"/>
            <a:chOff x="152400" y="5918015"/>
            <a:chExt cx="8839200" cy="78758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152400" y="5918015"/>
              <a:ext cx="8839200" cy="787585"/>
            </a:xfrm>
            <a:prstGeom prst="rect">
              <a:avLst/>
            </a:prstGeom>
            <a:solidFill>
              <a:srgbClr val="DB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endParaRPr lang="en-US" sz="3200">
                <a:latin typeface="Arial" charset="0"/>
                <a:cs typeface="Arial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auto">
            <a:xfrm>
              <a:off x="304800" y="6106972"/>
              <a:ext cx="3124200" cy="36997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>
                  <a:solidFill>
                    <a:srgbClr val="551C15"/>
                  </a:solidFill>
                  <a:latin typeface="Arial Rounded MT Bold" pitchFamily="-110" charset="0"/>
                  <a:ea typeface="Arial Rounded MT Bold" pitchFamily="-110" charset="0"/>
                  <a:cs typeface="Arial Rounded MT Bold" pitchFamily="-110" charset="0"/>
                </a:rPr>
                <a:t>www.ifrc.org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>
                  <a:solidFill>
                    <a:schemeClr val="bg1"/>
                  </a:solidFill>
                  <a:latin typeface="Arial Rounded MT Bold" pitchFamily="-110" charset="0"/>
                  <a:ea typeface="Arial Rounded MT Bold" pitchFamily="-110" charset="0"/>
                  <a:cs typeface="Arial Rounded MT Bold" pitchFamily="-110" charset="0"/>
                </a:rPr>
                <a:t>Saving lives, changing minds.</a:t>
              </a:r>
              <a:endParaRPr lang="en-US" sz="1200">
                <a:solidFill>
                  <a:schemeClr val="bg1"/>
                </a:solidFill>
                <a:latin typeface="Arial Rounded MT Bold" pitchFamily="-110" charset="0"/>
                <a:ea typeface="Arial Rounded MT Bold" pitchFamily="-110" charset="0"/>
                <a:cs typeface="Arial Rounded MT Bold" pitchFamily="-110" charset="0"/>
              </a:endParaRPr>
            </a:p>
          </p:txBody>
        </p:sp>
        <p:pic>
          <p:nvPicPr>
            <p:cNvPr id="1034" name="Picture 14" descr="IFRC_logo_EN.gif"/>
            <p:cNvPicPr>
              <a:picLocks noChangeAspect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613869" y="6172201"/>
              <a:ext cx="3225331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828800" y="350838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(possible two lines)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800" y="1676400"/>
            <a:ext cx="685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 bwMode="auto">
          <a:xfrm>
            <a:off x="339725" y="339725"/>
            <a:ext cx="1260475" cy="1260475"/>
          </a:xfrm>
          <a:prstGeom prst="ellipse">
            <a:avLst/>
          </a:prstGeom>
          <a:solidFill>
            <a:srgbClr val="CF1C21"/>
          </a:solidFill>
          <a:ln w="31750">
            <a:solidFill>
              <a:schemeClr val="bg1"/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395536" y="694437"/>
            <a:ext cx="1152128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Africa Region</a:t>
            </a:r>
          </a:p>
        </p:txBody>
      </p:sp>
    </p:spTree>
    <p:extLst>
      <p:ext uri="{BB962C8B-B14F-4D97-AF65-F5344CB8AC3E}">
        <p14:creationId xmlns:p14="http://schemas.microsoft.com/office/powerpoint/2010/main" val="163860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itchFamily="2" charset="2"/>
        <a:buNone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0850" indent="-177800" algn="l" rtl="0" eaLnBrk="0" fontAlgn="base" hangingPunct="0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27063" indent="-176213" algn="l" rtl="0" eaLnBrk="0" fontAlgn="base" hangingPunct="0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27063" indent="-176213" algn="l" rtl="0" eaLnBrk="0" fontAlgn="base" hangingPunct="0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27063" indent="-176213" algn="l" rtl="0" eaLnBrk="0" fontAlgn="base" hangingPunct="0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3995936" y="4656403"/>
            <a:ext cx="5328592" cy="940013"/>
          </a:xfrm>
        </p:spPr>
        <p:txBody>
          <a:bodyPr/>
          <a:lstStyle/>
          <a:p>
            <a:pPr algn="ctr"/>
            <a:r>
              <a:rPr lang="en-US" i="0" dirty="0"/>
              <a:t> </a:t>
            </a:r>
            <a:br>
              <a:rPr lang="en-US" i="0" dirty="0"/>
            </a:br>
            <a:endParaRPr lang="en-GB" i="0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043608" y="622905"/>
            <a:ext cx="7239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600" b="1" i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dirty="0">
                <a:latin typeface="Arial" charset="0"/>
                <a:cs typeface="Arial" charset="0"/>
              </a:rPr>
              <a:t>Road Map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8" y="1650923"/>
            <a:ext cx="8812740" cy="3005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2378" y="1781454"/>
            <a:ext cx="6982544" cy="3132772"/>
            <a:chOff x="662850" y="1371600"/>
            <a:chExt cx="7795350" cy="5582130"/>
          </a:xfrm>
        </p:grpSpPr>
        <p:sp>
          <p:nvSpPr>
            <p:cNvPr id="5" name="Oval 12"/>
            <p:cNvSpPr/>
            <p:nvPr/>
          </p:nvSpPr>
          <p:spPr>
            <a:xfrm>
              <a:off x="1219198" y="1371600"/>
              <a:ext cx="7239002" cy="5582130"/>
            </a:xfrm>
            <a:custGeom>
              <a:avLst/>
              <a:gdLst/>
              <a:ahLst/>
              <a:cxnLst/>
              <a:rect l="l" t="t" r="r" b="b"/>
              <a:pathLst>
                <a:path w="6791194" h="5236817">
                  <a:moveTo>
                    <a:pt x="1255439" y="0"/>
                  </a:moveTo>
                  <a:lnTo>
                    <a:pt x="1304159" y="63956"/>
                  </a:lnTo>
                  <a:cubicBezTo>
                    <a:pt x="874453" y="503674"/>
                    <a:pt x="609601" y="1122754"/>
                    <a:pt x="609601" y="1807817"/>
                  </a:cubicBezTo>
                  <a:cubicBezTo>
                    <a:pt x="609601" y="3154508"/>
                    <a:pt x="1633078" y="4246217"/>
                    <a:pt x="2895601" y="4246217"/>
                  </a:cubicBezTo>
                  <a:cubicBezTo>
                    <a:pt x="3843859" y="4246217"/>
                    <a:pt x="4657265" y="3630359"/>
                    <a:pt x="5000369" y="2752089"/>
                  </a:cubicBezTo>
                  <a:lnTo>
                    <a:pt x="4234140" y="2578973"/>
                  </a:lnTo>
                  <a:lnTo>
                    <a:pt x="5763203" y="1433713"/>
                  </a:lnTo>
                  <a:lnTo>
                    <a:pt x="6791194" y="3156694"/>
                  </a:lnTo>
                  <a:lnTo>
                    <a:pt x="6008088" y="2979765"/>
                  </a:lnTo>
                  <a:cubicBezTo>
                    <a:pt x="5705922" y="4272158"/>
                    <a:pt x="4492929" y="5236817"/>
                    <a:pt x="3043146" y="5236817"/>
                  </a:cubicBezTo>
                  <a:cubicBezTo>
                    <a:pt x="1362463" y="5236817"/>
                    <a:pt x="0" y="3940413"/>
                    <a:pt x="0" y="2341217"/>
                  </a:cubicBezTo>
                  <a:cubicBezTo>
                    <a:pt x="0" y="1378076"/>
                    <a:pt x="494199" y="524765"/>
                    <a:pt x="1255439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266700" dist="9525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7699988" lon="0" rev="0"/>
              </a:camera>
              <a:lightRig rig="twoPt" dir="t"/>
            </a:scene3d>
            <a:sp3d extrusionH="190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1747807" y="2656960"/>
              <a:ext cx="0" cy="581724"/>
            </a:xfrm>
            <a:prstGeom prst="line">
              <a:avLst/>
            </a:prstGeom>
            <a:ln w="285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62850" y="2656960"/>
              <a:ext cx="1442446" cy="0"/>
            </a:xfrm>
            <a:prstGeom prst="line">
              <a:avLst/>
            </a:prstGeom>
            <a:ln w="285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1493334" y="3092547"/>
              <a:ext cx="508947" cy="584817"/>
              <a:chOff x="6005512" y="2938464"/>
              <a:chExt cx="1188720" cy="1365927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6005512" y="3847191"/>
                <a:ext cx="1188720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" name="Oval 33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accent6">
                        <a:lumMod val="100000"/>
                      </a:schemeClr>
                    </a:gs>
                    <a:gs pos="0">
                      <a:srgbClr val="FFFF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862579" y="1944716"/>
              <a:ext cx="778835" cy="76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latin typeface="Arial Narrow" panose="020B0606020202030204" pitchFamily="34" charset="0"/>
                </a:rPr>
                <a:t>2017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70205" y="4494462"/>
              <a:ext cx="0" cy="1644821"/>
            </a:xfrm>
            <a:prstGeom prst="line">
              <a:avLst/>
            </a:prstGeom>
            <a:ln w="285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385248" y="6153511"/>
              <a:ext cx="1442446" cy="0"/>
            </a:xfrm>
            <a:prstGeom prst="line">
              <a:avLst/>
            </a:prstGeom>
            <a:ln w="285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27122" y="6139284"/>
              <a:ext cx="778835" cy="76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latin typeface="Arial Narrow" panose="020B0606020202030204" pitchFamily="34" charset="0"/>
                </a:rPr>
                <a:t>2018</a:t>
              </a:r>
            </a:p>
          </p:txBody>
        </p:sp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1995912" y="3986017"/>
              <a:ext cx="933069" cy="1072165"/>
              <a:chOff x="6005512" y="2938464"/>
              <a:chExt cx="1188720" cy="136592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005512" y="3847191"/>
                <a:ext cx="1188720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" name="Oval 29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2060">
                        <a:lumMod val="86000"/>
                        <a:lumOff val="14000"/>
                      </a:srgbClr>
                    </a:gs>
                    <a:gs pos="0">
                      <a:srgbClr val="00B0F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00206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4" name="Straight Connector 13"/>
            <p:cNvCxnSpPr/>
            <p:nvPr/>
          </p:nvCxnSpPr>
          <p:spPr>
            <a:xfrm>
              <a:off x="4646983" y="4527799"/>
              <a:ext cx="0" cy="1644821"/>
            </a:xfrm>
            <a:prstGeom prst="line">
              <a:avLst/>
            </a:prstGeom>
            <a:ln w="285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13496" y="6186848"/>
              <a:ext cx="1442446" cy="0"/>
            </a:xfrm>
            <a:prstGeom prst="line">
              <a:avLst/>
            </a:prstGeom>
            <a:ln w="285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040647" y="4027787"/>
              <a:ext cx="1161895" cy="1335103"/>
              <a:chOff x="6005512" y="2938464"/>
              <a:chExt cx="1188720" cy="136592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6005512" y="3847191"/>
                <a:ext cx="1188720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6" name="Oval 25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860D"/>
                    </a:gs>
                    <a:gs pos="0">
                      <a:srgbClr val="00F228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00860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7" name="Straight Connector 16"/>
            <p:cNvCxnSpPr/>
            <p:nvPr/>
          </p:nvCxnSpPr>
          <p:spPr>
            <a:xfrm>
              <a:off x="6655145" y="4060275"/>
              <a:ext cx="0" cy="1644821"/>
            </a:xfrm>
            <a:prstGeom prst="line">
              <a:avLst/>
            </a:prstGeom>
            <a:ln w="285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921658" y="5719324"/>
              <a:ext cx="1442446" cy="0"/>
            </a:xfrm>
            <a:prstGeom prst="line">
              <a:avLst/>
            </a:prstGeom>
            <a:ln w="285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5996221" y="3463135"/>
              <a:ext cx="1267104" cy="1455996"/>
              <a:chOff x="6005512" y="2938464"/>
              <a:chExt cx="1188720" cy="1365927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005512" y="3847191"/>
                <a:ext cx="1188720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2" name="Oval 21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C00000"/>
                    </a:gs>
                    <a:gs pos="0">
                      <a:srgbClr val="FF0000">
                        <a:lumMod val="74000"/>
                        <a:lumOff val="26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76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6" name="TextBox 35"/>
          <p:cNvSpPr txBox="1"/>
          <p:nvPr/>
        </p:nvSpPr>
        <p:spPr>
          <a:xfrm>
            <a:off x="4160684" y="4518109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 Narrow" panose="020B0606020202030204" pitchFamily="34" charset="0"/>
              </a:rPr>
              <a:t>2019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95818" y="4221483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 Narrow" panose="020B0606020202030204" pitchFamily="34" charset="0"/>
              </a:rPr>
              <a:t>2020</a:t>
            </a: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1736269" y="404664"/>
            <a:ext cx="6858000" cy="1143000"/>
          </a:xfrm>
        </p:spPr>
        <p:txBody>
          <a:bodyPr/>
          <a:lstStyle/>
          <a:p>
            <a:r>
              <a:rPr lang="en-GB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The IFRC Africa Road Map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4246937" y="1568407"/>
            <a:ext cx="4974366" cy="782041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F1C21"/>
              </a:buClr>
              <a:buSzPct val="80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085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F1C2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2706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F1C2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2706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F1C2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62706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F1C2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b="1" dirty="0">
                <a:latin typeface="Agency FB" panose="020B0503020202020204" pitchFamily="34" charset="0"/>
                <a:cs typeface="+mn-cs"/>
              </a:rPr>
              <a:t>Compliments Strategy 2020 - </a:t>
            </a:r>
            <a:r>
              <a:rPr lang="en-US" sz="2200" b="1" dirty="0">
                <a:solidFill>
                  <a:srgbClr val="009900"/>
                </a:solidFill>
                <a:latin typeface="Agency FB" panose="020B0503020202020204" pitchFamily="34" charset="0"/>
                <a:cs typeface="+mn-cs"/>
              </a:rPr>
              <a:t>provides the rationale, key actions and milestones to realize the organization’s global targets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1135" y="5023909"/>
            <a:ext cx="70680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200" b="1" dirty="0">
                <a:latin typeface="Agency FB" panose="020B0503020202020204" pitchFamily="34" charset="0"/>
                <a:cs typeface="+mn-cs"/>
              </a:rPr>
              <a:t>A framework to engage partners – </a:t>
            </a:r>
            <a:r>
              <a:rPr lang="en-US" sz="2200" b="1" dirty="0">
                <a:solidFill>
                  <a:srgbClr val="009900"/>
                </a:solidFill>
                <a:latin typeface="Agency FB" panose="020B0503020202020204" pitchFamily="34" charset="0"/>
                <a:cs typeface="+mn-cs"/>
              </a:rPr>
              <a:t>to build a strong, resilient and effective humanitarian and development program.</a:t>
            </a:r>
          </a:p>
        </p:txBody>
      </p:sp>
    </p:spTree>
    <p:extLst>
      <p:ext uri="{BB962C8B-B14F-4D97-AF65-F5344CB8AC3E}">
        <p14:creationId xmlns:p14="http://schemas.microsoft.com/office/powerpoint/2010/main" val="279407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17690"/>
          </a:xfrm>
          <a:prstGeom prst="rect">
            <a:avLst/>
          </a:prstGeom>
          <a:solidFill>
            <a:srgbClr val="CC0000"/>
          </a:solidFill>
          <a:ln>
            <a:solidFill>
              <a:srgbClr val="8B4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83668" y="2348880"/>
            <a:ext cx="5976664" cy="13122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F1C21"/>
              </a:buClr>
              <a:buSzPct val="8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085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F1C21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2706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F1C21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2706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F1C21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62706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F1C21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solidFill>
                  <a:schemeClr val="bg1"/>
                </a:solidFill>
                <a:latin typeface="Arial Narrow" panose="020B0606020202030204" pitchFamily="34" charset="0"/>
              </a:rPr>
              <a:t>So, how’d we do?</a:t>
            </a:r>
            <a:endParaRPr lang="en-GB" sz="5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6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DB55A9-4D3C-4BEB-98A5-6784E413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value proposition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1F0B4-9789-45ED-8DE5-B74592844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676400"/>
            <a:ext cx="7571184" cy="4191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There were missed opportunities early in 2017, members made attempts to present coherent and cross-border activities to DEVCO and ECHO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Met expectations for Movement Coordination and bridging the humanitarian to development divide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One International Appeal for NE Nigeria and South Sudan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Localizing aid and mobilizing trained volunteers through a “branches as centres of resilience” lens</a:t>
            </a:r>
          </a:p>
          <a:p>
            <a:r>
              <a:rPr lang="en-GB" sz="1600" dirty="0"/>
              <a:t> </a:t>
            </a:r>
            <a:r>
              <a:rPr lang="en-GB" sz="1800" dirty="0"/>
              <a:t>Analysis of the context and trends was accurate but incomplete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Food insecurity and Cholera outbreaks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The private sector has been an eager partner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Coordination with ICRC and strong participation in shared leadership groups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Questions about </a:t>
            </a:r>
            <a:r>
              <a:rPr lang="en-GB" sz="1600" dirty="0"/>
              <a:t>integrity and transparency recurring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</a:t>
            </a:r>
            <a:r>
              <a:rPr lang="en-GB" sz="1600" dirty="0" err="1"/>
              <a:t>mergencies</a:t>
            </a:r>
            <a:r>
              <a:rPr lang="en-GB" sz="1600" dirty="0"/>
              <a:t> in DRC and Uganda bigger than expected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78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3FF9B-6545-4405-8B60-412005A6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Road Map Progress Report, July 2017</a:t>
            </a:r>
            <a:br>
              <a:rPr lang="en-US" dirty="0"/>
            </a:br>
            <a:r>
              <a:rPr lang="en-US" sz="1800" dirty="0"/>
              <a:t>(out of 3)</a:t>
            </a:r>
            <a:endParaRPr lang="en-GB" sz="18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xmlns="" id="{00000000-0008-0000-02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09938"/>
              </p:ext>
            </p:extLst>
          </p:nvPr>
        </p:nvGraphicFramePr>
        <p:xfrm>
          <a:off x="323528" y="1844824"/>
          <a:ext cx="836327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4713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456CD-22C6-4641-A985-5B93D013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Road Map Progress Report, Dec 2017</a:t>
            </a:r>
            <a:br>
              <a:rPr lang="en-US" dirty="0"/>
            </a:br>
            <a:r>
              <a:rPr lang="en-US" sz="1800" dirty="0"/>
              <a:t>(out of 5)</a:t>
            </a:r>
            <a:endParaRPr lang="en-GB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00000000-0008-0000-02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599809"/>
              </p:ext>
            </p:extLst>
          </p:nvPr>
        </p:nvGraphicFramePr>
        <p:xfrm>
          <a:off x="579754" y="1760854"/>
          <a:ext cx="8107045" cy="3900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471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3FF9B-6545-4405-8B60-412005A6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Road Map Progress Report, July 2017</a:t>
            </a:r>
            <a:br>
              <a:rPr lang="en-US" dirty="0"/>
            </a:br>
            <a:r>
              <a:rPr lang="en-US" sz="1800" dirty="0"/>
              <a:t>(OUT OF 3)</a:t>
            </a:r>
            <a:endParaRPr lang="en-GB" sz="1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78B7EC1E-AE00-469D-B704-FF51C6178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5665387"/>
              </p:ext>
            </p:extLst>
          </p:nvPr>
        </p:nvGraphicFramePr>
        <p:xfrm>
          <a:off x="467544" y="1890712"/>
          <a:ext cx="8219256" cy="3770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066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4E4ACC-72FD-484D-911F-A1614B6A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Road Map Progress Report, Dec 2017</a:t>
            </a:r>
            <a:br>
              <a:rPr lang="en-US" dirty="0"/>
            </a:br>
            <a:r>
              <a:rPr lang="en-US" sz="1800" dirty="0"/>
              <a:t>(OUT OF 5)</a:t>
            </a:r>
            <a:endParaRPr lang="en-GB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xmlns="" id="{00000000-0008-0000-03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413622"/>
              </p:ext>
            </p:extLst>
          </p:nvPr>
        </p:nvGraphicFramePr>
        <p:xfrm>
          <a:off x="323528" y="1772816"/>
          <a:ext cx="856895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7647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4748" y="14324"/>
            <a:ext cx="6630736" cy="6697548"/>
            <a:chOff x="-14748" y="14324"/>
            <a:chExt cx="6630736" cy="669754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48" y="14324"/>
              <a:ext cx="6588224" cy="6697548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5967916" y="3114022"/>
              <a:ext cx="648072" cy="2222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l 2"/>
            <p:cNvSpPr/>
            <p:nvPr/>
          </p:nvSpPr>
          <p:spPr>
            <a:xfrm flipH="1">
              <a:off x="2559384" y="3021561"/>
              <a:ext cx="648072" cy="2035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4182464" y="2666408"/>
              <a:ext cx="648072" cy="3769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5061603" y="2565684"/>
              <a:ext cx="662525" cy="3742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3491880" y="2704850"/>
              <a:ext cx="648072" cy="4638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3432822" y="3439678"/>
              <a:ext cx="648072" cy="5760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544636" y="1836079"/>
              <a:ext cx="495672" cy="2712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3320100" y="1952623"/>
              <a:ext cx="496125" cy="2374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4237781" y="1917618"/>
              <a:ext cx="495672" cy="2546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 Box 1073741842"/>
          <p:cNvSpPr txBox="1"/>
          <p:nvPr/>
        </p:nvSpPr>
        <p:spPr>
          <a:xfrm>
            <a:off x="4279940" y="655969"/>
            <a:ext cx="2332990" cy="110844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45720" tIns="9144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20040" algn="r">
              <a:spcAft>
                <a:spcPts val="0"/>
              </a:spcAft>
            </a:pPr>
            <a:r>
              <a:rPr lang="en-US" sz="1600" b="1" cap="small" dirty="0">
                <a:solidFill>
                  <a:srgbClr val="C0504D"/>
                </a:solidFill>
                <a:latin typeface="Agency FB" panose="020B0503020202020204" pitchFamily="34" charset="0"/>
                <a:ea typeface="Arial Unicode MS" panose="020B0604020202020204" pitchFamily="34" charset="-128"/>
              </a:rPr>
              <a:t>Top 10 Countries Likely To Require Assistance in 2017</a:t>
            </a:r>
            <a:endParaRPr lang="en-GB" sz="1600" b="1" cap="small" dirty="0">
              <a:solidFill>
                <a:srgbClr val="C0504D"/>
              </a:solidFill>
              <a:latin typeface="Agency FB" panose="020B0503020202020204" pitchFamily="34" charset="0"/>
              <a:ea typeface="Arial Unicode MS" panose="020B0604020202020204" pitchFamily="34" charset="-128"/>
            </a:endParaRPr>
          </a:p>
          <a:p>
            <a:pPr marL="320040" algn="r">
              <a:spcAft>
                <a:spcPts val="0"/>
              </a:spcAft>
            </a:pPr>
            <a:r>
              <a:rPr lang="en-US" sz="1600" b="1" cap="small" dirty="0">
                <a:solidFill>
                  <a:srgbClr val="C0504D"/>
                </a:solidFill>
                <a:latin typeface="Agency FB" panose="020B0503020202020204" pitchFamily="34" charset="0"/>
                <a:ea typeface="Arial Unicode MS" panose="020B0604020202020204" pitchFamily="34" charset="-128"/>
              </a:rPr>
              <a:t>(INFORM, 2016)</a:t>
            </a:r>
            <a:endParaRPr lang="en-GB" sz="1600" b="1" cap="small" dirty="0">
              <a:solidFill>
                <a:srgbClr val="C0504D"/>
              </a:solidFill>
              <a:latin typeface="Agency FB" panose="020B0503020202020204" pitchFamily="34" charset="0"/>
              <a:ea typeface="Arial Unicode MS" panose="020B0604020202020204" pitchFamily="34" charset="-128"/>
            </a:endParaRPr>
          </a:p>
          <a:p>
            <a:pPr marL="320040" algn="r">
              <a:spcAft>
                <a:spcPts val="0"/>
              </a:spcAft>
            </a:pPr>
            <a:r>
              <a:rPr lang="en-US" sz="1400" cap="small" dirty="0">
                <a:solidFill>
                  <a:srgbClr val="C0504D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endParaRPr lang="en-GB" sz="12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pPr marL="457200" indent="-228600">
              <a:spcAft>
                <a:spcPts val="0"/>
              </a:spcAft>
            </a:pPr>
            <a:endParaRPr lang="en-GB" sz="12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  <p:sp>
        <p:nvSpPr>
          <p:cNvPr id="22" name="Text Box 1073741842"/>
          <p:cNvSpPr txBox="1"/>
          <p:nvPr/>
        </p:nvSpPr>
        <p:spPr>
          <a:xfrm>
            <a:off x="6714084" y="1922105"/>
            <a:ext cx="2332990" cy="303514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45720" tIns="9144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20040">
              <a:spcAft>
                <a:spcPts val="0"/>
              </a:spcAft>
            </a:pPr>
            <a:r>
              <a:rPr lang="en-US" sz="2000" b="1" cap="small" dirty="0">
                <a:solidFill>
                  <a:srgbClr val="C0504D"/>
                </a:solidFill>
                <a:latin typeface="Agency FB" panose="020B0503020202020204" pitchFamily="34" charset="0"/>
                <a:ea typeface="Arial Unicode MS" panose="020B0604020202020204" pitchFamily="34" charset="-128"/>
              </a:rPr>
              <a:t>10 AGG Countries 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GB" sz="1600" b="1" dirty="0">
                <a:latin typeface="Agency FB" panose="020B0503020202020204" pitchFamily="34" charset="0"/>
              </a:rPr>
              <a:t>Central Africa Republic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GB" sz="1600" b="1" dirty="0">
                <a:latin typeface="Agency FB" panose="020B0503020202020204" pitchFamily="34" charset="0"/>
              </a:rPr>
              <a:t>Côte d’Ivoire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latin typeface="Agency FB" panose="020B0503020202020204" pitchFamily="34" charset="0"/>
              </a:rPr>
              <a:t>Gambia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latin typeface="Agency FB" panose="020B0503020202020204" pitchFamily="34" charset="0"/>
              </a:rPr>
              <a:t>G</a:t>
            </a:r>
            <a:r>
              <a:rPr lang="en-GB" sz="1600" b="1" dirty="0" err="1">
                <a:latin typeface="Agency FB" panose="020B0503020202020204" pitchFamily="34" charset="0"/>
              </a:rPr>
              <a:t>uinea</a:t>
            </a:r>
            <a:r>
              <a:rPr lang="en-GB" sz="1600" b="1" dirty="0">
                <a:latin typeface="Agency FB" panose="020B0503020202020204" pitchFamily="34" charset="0"/>
              </a:rPr>
              <a:t> Bissau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latin typeface="Agency FB" panose="020B0503020202020204" pitchFamily="34" charset="0"/>
              </a:rPr>
              <a:t>G</a:t>
            </a:r>
            <a:r>
              <a:rPr lang="en-GB" sz="1600" b="1" dirty="0" err="1">
                <a:latin typeface="Agency FB" panose="020B0503020202020204" pitchFamily="34" charset="0"/>
              </a:rPr>
              <a:t>uinea</a:t>
            </a:r>
            <a:r>
              <a:rPr lang="en-GB" sz="1600" b="1" dirty="0">
                <a:latin typeface="Agency FB" panose="020B0503020202020204" pitchFamily="34" charset="0"/>
              </a:rPr>
              <a:t> Equatorial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GB" sz="1600" b="1" dirty="0">
                <a:latin typeface="Agency FB" panose="020B0503020202020204" pitchFamily="34" charset="0"/>
              </a:rPr>
              <a:t>Mozambique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GB" sz="1600" b="1" dirty="0">
                <a:latin typeface="Agency FB" panose="020B0503020202020204" pitchFamily="34" charset="0"/>
              </a:rPr>
              <a:t>Nigeria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GB" sz="1600" b="1" dirty="0">
                <a:latin typeface="Agency FB" panose="020B0503020202020204" pitchFamily="34" charset="0"/>
              </a:rPr>
              <a:t>South Sudan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latin typeface="Agency FB" panose="020B0503020202020204" pitchFamily="34" charset="0"/>
              </a:rPr>
              <a:t>Tanzania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latin typeface="Agency FB" panose="020B0503020202020204" pitchFamily="34" charset="0"/>
              </a:rPr>
              <a:t> Zambia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endParaRPr lang="en-GB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703506" y="332656"/>
            <a:ext cx="0" cy="60486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/>
          <p:cNvSpPr/>
          <p:nvPr/>
        </p:nvSpPr>
        <p:spPr>
          <a:xfrm>
            <a:off x="6791025" y="1332023"/>
            <a:ext cx="2254081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Agency FB" panose="020B0503020202020204" pitchFamily="34" charset="0"/>
              </a:rPr>
              <a:t>IFRC PRIORITY AREAS</a:t>
            </a:r>
            <a:endParaRPr lang="en-GB" sz="22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Text Box 1073741842"/>
          <p:cNvSpPr txBox="1"/>
          <p:nvPr/>
        </p:nvSpPr>
        <p:spPr>
          <a:xfrm>
            <a:off x="6573476" y="4957250"/>
            <a:ext cx="2507548" cy="2728034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45720" tIns="9144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20040">
              <a:spcAft>
                <a:spcPts val="0"/>
              </a:spcAft>
            </a:pPr>
            <a:r>
              <a:rPr lang="en-US" sz="2000" b="1" cap="small" dirty="0">
                <a:solidFill>
                  <a:srgbClr val="C0504D"/>
                </a:solidFill>
                <a:latin typeface="Agency FB" panose="020B0503020202020204" pitchFamily="34" charset="0"/>
                <a:ea typeface="Arial Unicode MS" panose="020B0604020202020204" pitchFamily="34" charset="-128"/>
              </a:rPr>
              <a:t>RESILIENCE PROGRAMS</a:t>
            </a:r>
            <a:endParaRPr lang="en-US" sz="1600" b="1" dirty="0">
              <a:latin typeface="Agency FB" panose="020B0503020202020204" pitchFamily="34" charset="0"/>
            </a:endParaRP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GB" sz="1600" b="1" dirty="0">
                <a:latin typeface="Agency FB" panose="020B0503020202020204" pitchFamily="34" charset="0"/>
              </a:rPr>
              <a:t>Lake Chad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GB" sz="1600" b="1" dirty="0">
                <a:latin typeface="Agency FB" panose="020B0503020202020204" pitchFamily="34" charset="0"/>
              </a:rPr>
              <a:t>Southern Africa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latin typeface="Agency FB" panose="020B0503020202020204" pitchFamily="34" charset="0"/>
              </a:rPr>
              <a:t>Population Movement</a:t>
            </a:r>
            <a:endParaRPr lang="en-GB" sz="1600" b="1" dirty="0">
              <a:latin typeface="Agency FB" panose="020B0503020202020204" pitchFamily="34" charset="0"/>
            </a:endParaRPr>
          </a:p>
          <a:p>
            <a:pPr marL="228600">
              <a:spcAft>
                <a:spcPts val="0"/>
              </a:spcAft>
            </a:pPr>
            <a:endParaRPr lang="en-GB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FF25A22-363A-4E8E-BA6B-B4E3B4F83080}"/>
              </a:ext>
            </a:extLst>
          </p:cNvPr>
          <p:cNvSpPr/>
          <p:nvPr/>
        </p:nvSpPr>
        <p:spPr>
          <a:xfrm>
            <a:off x="2772373" y="2238833"/>
            <a:ext cx="64807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95B8BEDD-5498-43C6-991F-498532C6741E}"/>
              </a:ext>
            </a:extLst>
          </p:cNvPr>
          <p:cNvSpPr/>
          <p:nvPr/>
        </p:nvSpPr>
        <p:spPr>
          <a:xfrm>
            <a:off x="4930793" y="3168732"/>
            <a:ext cx="64807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2CD9E312-43E3-438A-B377-9823B98D406B}"/>
              </a:ext>
            </a:extLst>
          </p:cNvPr>
          <p:cNvSpPr/>
          <p:nvPr/>
        </p:nvSpPr>
        <p:spPr>
          <a:xfrm>
            <a:off x="4346804" y="3114022"/>
            <a:ext cx="64807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97649C20-7FF8-4652-81C6-9093A076B52E}"/>
              </a:ext>
            </a:extLst>
          </p:cNvPr>
          <p:cNvSpPr/>
          <p:nvPr/>
        </p:nvSpPr>
        <p:spPr>
          <a:xfrm>
            <a:off x="787182" y="1729375"/>
            <a:ext cx="1269607" cy="10855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59AFFF1-E2F4-4C59-B162-73B61A305946}"/>
              </a:ext>
            </a:extLst>
          </p:cNvPr>
          <p:cNvSpPr/>
          <p:nvPr/>
        </p:nvSpPr>
        <p:spPr>
          <a:xfrm>
            <a:off x="3320100" y="4286688"/>
            <a:ext cx="1413353" cy="20226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F567604-EF41-49E6-A6BC-BB4810A1E77B}"/>
              </a:ext>
            </a:extLst>
          </p:cNvPr>
          <p:cNvSpPr/>
          <p:nvPr/>
        </p:nvSpPr>
        <p:spPr>
          <a:xfrm>
            <a:off x="5767289" y="4957250"/>
            <a:ext cx="289230" cy="6203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BD8936-2C0F-46E7-8A1C-0669FBE0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Operations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F2B3E6-BA27-48F0-96F0-F34A1C4B7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360" y="1621643"/>
            <a:ext cx="4040188" cy="574675"/>
          </a:xfrm>
        </p:spPr>
        <p:txBody>
          <a:bodyPr/>
          <a:lstStyle/>
          <a:p>
            <a:pPr algn="ctr"/>
            <a:r>
              <a:rPr lang="en-US" b="1" u="sng" dirty="0"/>
              <a:t>As of July 2017</a:t>
            </a:r>
            <a:endParaRPr lang="en-GB" b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3E6ADF-F000-4480-BBED-3ABCBFEF5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520" y="2276872"/>
            <a:ext cx="4245868" cy="3590529"/>
          </a:xfrm>
        </p:spPr>
        <p:txBody>
          <a:bodyPr/>
          <a:lstStyle/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ea typeface="Calibri" panose="020F0502020204030204" pitchFamily="34" charset="0"/>
              </a:rPr>
              <a:t>11 active emergency appeals</a:t>
            </a: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Calibri" panose="020F0502020204030204" pitchFamily="34" charset="0"/>
              </a:rPr>
              <a:t>Food insecurity (6), pop movement and complex emergencies (3)</a:t>
            </a: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ea typeface="Calibri" panose="020F0502020204030204" pitchFamily="34" charset="0"/>
              </a:rPr>
              <a:t>As of 7 Sept, 20 DREF operations</a:t>
            </a: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a typeface="Calibri" panose="020F0502020204030204" pitchFamily="34" charset="0"/>
              </a:rPr>
              <a:t>CHF 1</a:t>
            </a:r>
            <a:r>
              <a:rPr lang="en-GB" sz="1400" b="1" dirty="0">
                <a:ea typeface="Calibri" panose="020F0502020204030204" pitchFamily="34" charset="0"/>
              </a:rPr>
              <a:t>42 million budget; 11 million people</a:t>
            </a: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ea typeface="Calibri" panose="020F0502020204030204" pitchFamily="34" charset="0"/>
              </a:rPr>
              <a:t>Develop programs that build resilience through</a:t>
            </a:r>
          </a:p>
          <a:p>
            <a:pPr marL="628650" lvl="1" indent="-1714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Calibri" panose="020F0502020204030204" pitchFamily="34" charset="0"/>
              </a:rPr>
              <a:t>preparedness and organizational development, </a:t>
            </a:r>
          </a:p>
          <a:p>
            <a:pPr marL="628650" lvl="1" indent="-1714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Calibri" panose="020F0502020204030204" pitchFamily="34" charset="0"/>
              </a:rPr>
              <a:t>livelihoods programs, </a:t>
            </a:r>
          </a:p>
          <a:p>
            <a:pPr marL="628650" lvl="1" indent="-1714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Calibri" panose="020F0502020204030204" pitchFamily="34" charset="0"/>
              </a:rPr>
              <a:t>pre-positioning of stocks, </a:t>
            </a:r>
          </a:p>
          <a:p>
            <a:pPr marL="628650" lvl="1" indent="-1714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Calibri" panose="020F0502020204030204" pitchFamily="34" charset="0"/>
              </a:rPr>
              <a:t>training of staff and volunteers</a:t>
            </a:r>
            <a:endParaRPr lang="en-GB" sz="1400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288BE8-1370-423C-8ACF-00FA61F21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4" y="1621642"/>
            <a:ext cx="4041775" cy="574675"/>
          </a:xfrm>
        </p:spPr>
        <p:txBody>
          <a:bodyPr/>
          <a:lstStyle/>
          <a:p>
            <a:pPr algn="ctr"/>
            <a:r>
              <a:rPr lang="en-US" b="1" u="sng" dirty="0"/>
              <a:t>As of Jan 2018</a:t>
            </a:r>
            <a:endParaRPr lang="en-GB" b="1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CF81FF2-5447-4DE7-A522-0183A0834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276871"/>
            <a:ext cx="4041775" cy="3590529"/>
          </a:xfrm>
        </p:spPr>
        <p:txBody>
          <a:bodyPr/>
          <a:lstStyle/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ea typeface="Calibri" panose="020F0502020204030204" pitchFamily="34" charset="0"/>
              </a:rPr>
              <a:t>11 active emergency appeals</a:t>
            </a: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Calibri" panose="020F0502020204030204" pitchFamily="34" charset="0"/>
              </a:rPr>
              <a:t>Food insecurity (3), pop movement and complex emergencies (2), epidemics (3)</a:t>
            </a: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ea typeface="Calibri" panose="020F0502020204030204" pitchFamily="34" charset="0"/>
              </a:rPr>
              <a:t>As of 11 Jan,  16 DREF operations</a:t>
            </a: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a typeface="Calibri" panose="020F0502020204030204" pitchFamily="34" charset="0"/>
              </a:rPr>
              <a:t>CHF 1</a:t>
            </a:r>
            <a:r>
              <a:rPr lang="en-GB" sz="1400" b="1" dirty="0">
                <a:ea typeface="Calibri" panose="020F0502020204030204" pitchFamily="34" charset="0"/>
              </a:rPr>
              <a:t>43 million budget; 13.7 million people</a:t>
            </a: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ea typeface="Calibri" panose="020F0502020204030204" pitchFamily="34" charset="0"/>
              </a:rPr>
              <a:t>Develop programs that build resilience through</a:t>
            </a:r>
          </a:p>
          <a:p>
            <a:pPr marL="628650" lvl="1" indent="-1714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Calibri" panose="020F0502020204030204" pitchFamily="34" charset="0"/>
              </a:rPr>
              <a:t>preparedness and organizational development, </a:t>
            </a:r>
          </a:p>
          <a:p>
            <a:pPr marL="628650" lvl="1" indent="-1714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Calibri" panose="020F0502020204030204" pitchFamily="34" charset="0"/>
              </a:rPr>
              <a:t>livelihoods programs, </a:t>
            </a:r>
          </a:p>
          <a:p>
            <a:pPr marL="628650" lvl="1" indent="-1714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Calibri" panose="020F0502020204030204" pitchFamily="34" charset="0"/>
              </a:rPr>
              <a:t>pre-positioning of stocks, </a:t>
            </a:r>
          </a:p>
          <a:p>
            <a:pPr marL="628650" lvl="1" indent="-1714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Calibri" panose="020F0502020204030204" pitchFamily="34" charset="0"/>
              </a:rPr>
              <a:t>training of staff and volunteers,</a:t>
            </a:r>
          </a:p>
          <a:p>
            <a:pPr marL="628650" lvl="1" indent="-1714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</a:t>
            </a:r>
            <a:r>
              <a:rPr lang="en-GB" sz="1400" dirty="0" err="1"/>
              <a:t>ommunity</a:t>
            </a:r>
            <a:r>
              <a:rPr lang="en-GB" sz="1400" dirty="0"/>
              <a:t>-based </a:t>
            </a:r>
            <a:r>
              <a:rPr lang="en-GB" sz="1400" dirty="0" err="1"/>
              <a:t>survellience</a:t>
            </a:r>
            <a:endParaRPr lang="en-GB" sz="1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103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41CCCD-132B-412C-8F4A-0D8B378B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coming?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E98CCD-F8CE-4DB5-98B2-2302BED04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676400"/>
            <a:ext cx="8003232" cy="4191000"/>
          </a:xfrm>
        </p:spPr>
        <p:txBody>
          <a:bodyPr/>
          <a:lstStyle/>
          <a:p>
            <a:pPr marL="0" indent="0"/>
            <a:r>
              <a:rPr lang="en-US" sz="1800" dirty="0"/>
              <a:t>TRENDS</a:t>
            </a: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dirty="0"/>
              <a:t>A young and exploding population in Africa, to reach 1.7 billion in 2030 and 2.5 billion by 2050, will transform Africa’s labour force.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dirty="0"/>
              <a:t>Rapid urbanization will transform risk and demands on African 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dirty="0"/>
              <a:t>Growing support for public-private partnerships, particularly in the health sector, </a:t>
            </a:r>
            <a:r>
              <a:rPr lang="en-GB" sz="1300" b="0" dirty="0" err="1"/>
              <a:t>esp</a:t>
            </a:r>
            <a:r>
              <a:rPr lang="en-GB" sz="1300" b="0" dirty="0"/>
              <a:t> NCDs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dirty="0"/>
              <a:t>More opportunities for climate adaption and deepen expectations for localized aid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0" dirty="0"/>
              <a:t>U</a:t>
            </a:r>
            <a:r>
              <a:rPr lang="en-GB" sz="1300" b="0" dirty="0" err="1"/>
              <a:t>nprecedented</a:t>
            </a:r>
            <a:r>
              <a:rPr lang="en-GB" sz="1300" b="0" dirty="0"/>
              <a:t> levels of need in DRC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0" dirty="0"/>
              <a:t>A breaking point in Uganda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400" b="0" dirty="0"/>
          </a:p>
          <a:p>
            <a:r>
              <a:rPr lang="en-GB" sz="1800" dirty="0"/>
              <a:t> INTERNAL 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dirty="0"/>
              <a:t>Low implementation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dirty="0"/>
              <a:t>delays in human resource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dirty="0"/>
              <a:t>greater use of predictive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dirty="0"/>
              <a:t>More emphasis on communications and 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dirty="0"/>
              <a:t>More branch and leadership development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dirty="0"/>
              <a:t>A greater focus on building resilience at the onset of disaster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dirty="0"/>
              <a:t>Increased resource allocation for shelter programs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21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7704" y="260648"/>
            <a:ext cx="4032448" cy="1153716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Arial" charset="0"/>
                <a:cs typeface="Arial" charset="0"/>
              </a:rPr>
              <a:t>Our Vision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827584" y="1700808"/>
            <a:ext cx="8075240" cy="3960440"/>
          </a:xfrm>
        </p:spPr>
        <p:txBody>
          <a:bodyPr/>
          <a:lstStyle/>
          <a:p>
            <a:r>
              <a:rPr lang="en-GB" sz="2400" dirty="0">
                <a:latin typeface="Arial" charset="0"/>
                <a:cs typeface="Arial" charset="0"/>
              </a:rPr>
              <a:t>Effective, accountable and resilient National Societies</a:t>
            </a:r>
            <a:endParaRPr lang="en-GB" dirty="0">
              <a:latin typeface="Arial" charset="0"/>
              <a:cs typeface="Arial" charset="0"/>
            </a:endParaRPr>
          </a:p>
          <a:p>
            <a:pPr lvl="1"/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Arial" charset="0"/>
              </a:rPr>
              <a:t>Mutually supportive and collaborative in the region</a:t>
            </a:r>
          </a:p>
          <a:p>
            <a:pPr lvl="1"/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Arial" charset="0"/>
              </a:rPr>
              <a:t>Provide best-in-class services to vulnerable communities</a:t>
            </a:r>
          </a:p>
          <a:p>
            <a:pPr lvl="1"/>
            <a:endParaRPr lang="en-GB" dirty="0">
              <a:latin typeface="Arial" charset="0"/>
              <a:cs typeface="Arial" charset="0"/>
            </a:endParaRPr>
          </a:p>
          <a:p>
            <a:r>
              <a:rPr lang="en-GB" sz="2400" dirty="0">
                <a:latin typeface="Arial" charset="0"/>
                <a:cs typeface="Arial" charset="0"/>
              </a:rPr>
              <a:t>IFRC secretariat that provides consistent, reliable and relevant service to all National Societies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leveraging our collective capacity for leadership and accountability</a:t>
            </a:r>
            <a:endParaRPr lang="en-GB" b="1" dirty="0">
              <a:solidFill>
                <a:schemeClr val="bg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lvl="1"/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Arial" charset="0"/>
              </a:rPr>
              <a:t>augment and expand scope of support</a:t>
            </a:r>
          </a:p>
          <a:p>
            <a:pPr lvl="1"/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Arial" charset="0"/>
              </a:rPr>
              <a:t>accelerate capacity building of its members,</a:t>
            </a:r>
          </a:p>
          <a:p>
            <a:pPr lvl="1"/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Arial" charset="0"/>
              </a:rPr>
              <a:t>enhance services for vulnerable communities</a:t>
            </a:r>
          </a:p>
        </p:txBody>
      </p:sp>
    </p:spTree>
    <p:extLst>
      <p:ext uri="{BB962C8B-B14F-4D97-AF65-F5344CB8AC3E}">
        <p14:creationId xmlns:p14="http://schemas.microsoft.com/office/powerpoint/2010/main" val="3925238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85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Our Commitment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8291264" cy="39604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1900" b="1" dirty="0"/>
              <a:t>Getting closer to National Societies </a:t>
            </a:r>
            <a:r>
              <a:rPr lang="en-GB" sz="1900" b="1" dirty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en-US" sz="1900" dirty="0">
                <a:solidFill>
                  <a:schemeClr val="bg2">
                    <a:lumMod val="75000"/>
                  </a:schemeClr>
                </a:solidFill>
              </a:rPr>
              <a:t>Consistent, reliable and relevant support to all 49 members in sub-Saharan Africa.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b="1" dirty="0"/>
              <a:t>Supporting National Society development </a:t>
            </a:r>
            <a:r>
              <a:rPr lang="en-GB" sz="1900" b="1" dirty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en-US" sz="1900" dirty="0">
                <a:solidFill>
                  <a:schemeClr val="bg2">
                    <a:lumMod val="75000"/>
                  </a:schemeClr>
                </a:solidFill>
              </a:rPr>
              <a:t>Support transparent and robust leadership, policies and management of National Societies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b="1" dirty="0"/>
              <a:t>Shared leadership and accountability </a:t>
            </a:r>
            <a:r>
              <a:rPr lang="en-GB" sz="1900" b="1" dirty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en-US" sz="1900" dirty="0">
                <a:solidFill>
                  <a:schemeClr val="bg2">
                    <a:lumMod val="75000"/>
                  </a:schemeClr>
                </a:solidFill>
              </a:rPr>
              <a:t>Groups to share input and the burden of leadership on thematic issues and geographies </a:t>
            </a:r>
            <a:endParaRPr lang="en-GB" sz="19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900" b="1" dirty="0"/>
              <a:t>Thematic funding </a:t>
            </a:r>
            <a:r>
              <a:rPr lang="en-GB" sz="1900" dirty="0">
                <a:solidFill>
                  <a:schemeClr val="bg2">
                    <a:lumMod val="75000"/>
                  </a:schemeClr>
                </a:solidFill>
              </a:rPr>
              <a:t>- A shift from short-term, project-based funding to multi-year, thematic funding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b="1" dirty="0"/>
              <a:t>A more resilient world</a:t>
            </a:r>
            <a:r>
              <a:rPr lang="en-GB" sz="1900" dirty="0"/>
              <a:t>, </a:t>
            </a:r>
            <a:r>
              <a:rPr lang="en-GB" sz="1900" dirty="0">
                <a:solidFill>
                  <a:schemeClr val="bg2">
                    <a:lumMod val="75000"/>
                  </a:schemeClr>
                </a:solidFill>
              </a:rPr>
              <a:t>protecting dignity and ensuring  fewer lives are disrupted or ended from disaster, conflict and disease.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b="1" dirty="0"/>
              <a:t>Measurable results</a:t>
            </a:r>
            <a:r>
              <a:rPr lang="en-GB" sz="1900" dirty="0"/>
              <a:t>, </a:t>
            </a:r>
            <a:r>
              <a:rPr lang="en-GB" sz="1900" dirty="0">
                <a:solidFill>
                  <a:schemeClr val="bg2">
                    <a:lumMod val="75000"/>
                  </a:schemeClr>
                </a:solidFill>
              </a:rPr>
              <a:t>including demonstrating a </a:t>
            </a:r>
            <a:r>
              <a:rPr lang="en-GB" sz="1900" b="1" dirty="0">
                <a:solidFill>
                  <a:schemeClr val="bg2">
                    <a:lumMod val="75000"/>
                  </a:schemeClr>
                </a:solidFill>
              </a:rPr>
              <a:t>change in capacity </a:t>
            </a:r>
            <a:r>
              <a:rPr lang="en-GB" sz="1900" b="1" dirty="0"/>
              <a:t>within at least 35 National Societies by 2020.</a:t>
            </a:r>
            <a:endParaRPr lang="en-GB" dirty="0"/>
          </a:p>
          <a:p>
            <a:pPr marL="1778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298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Transforming how </a:t>
            </a:r>
            <a:br>
              <a:rPr lang="en-US" dirty="0"/>
            </a:br>
            <a:r>
              <a:rPr lang="en-US" dirty="0"/>
              <a:t>Movement Partners Coordinate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83568" y="1988840"/>
            <a:ext cx="8003232" cy="3600400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Maintain high expectations for integrity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Develop branches to localize aid</a:t>
            </a:r>
            <a:endParaRPr lang="en-GB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Market our programs</a:t>
            </a:r>
            <a:endParaRPr lang="en-GB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Support ANS leadership on key initiatives</a:t>
            </a:r>
            <a:endParaRPr lang="en-GB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Share the burden of leadership – SHARED LEADERSHIP</a:t>
            </a:r>
            <a:endParaRPr lang="en-GB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Ensure mutual respect</a:t>
            </a:r>
            <a:endParaRPr lang="en-GB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Identify complementarity</a:t>
            </a:r>
            <a:endParaRPr lang="en-GB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Agree on common measures of success and information sharing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Planning milestones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94737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Trends driving how we work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9552" y="1916832"/>
            <a:ext cx="8147248" cy="367240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Resilience – The argument is over; its essential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High expectations </a:t>
            </a:r>
          </a:p>
          <a:p>
            <a:pPr marL="520700" lvl="1" indent="-342900">
              <a:buFont typeface="Arial" panose="020B0604020202020204" pitchFamily="34" charset="0"/>
              <a:buChar char="•"/>
            </a:pPr>
            <a:r>
              <a:rPr lang="en-US" b="0" dirty="0"/>
              <a:t>among partners and beneficiaries for transparency, accountability, Movement coordination and performance.</a:t>
            </a:r>
            <a:endParaRPr lang="en-GB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Zero tolerance for any lapse in integrity</a:t>
            </a:r>
            <a:endParaRPr lang="en-GB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A paradigm shift in humanitarian and development finance</a:t>
            </a:r>
            <a:endParaRPr lang="en-GB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A policy shift towards localizing aid</a:t>
            </a:r>
            <a:endParaRPr lang="en-GB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Opportunities from technology and private sector interest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Learning </a:t>
            </a:r>
            <a:r>
              <a:rPr lang="en-US" b="0"/>
              <a:t>through experience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25448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668831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Trends – Use of EAs and DREF by Sub-Saharan National Societies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1521909" y="2182070"/>
            <a:ext cx="2329011" cy="11926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  <a:latin typeface="Agency FB" panose="020B0503020202020204" pitchFamily="34" charset="0"/>
              </a:rPr>
              <a:t>Over CHF 1 billion in aid requests over the last 15 years 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92" y="3547692"/>
            <a:ext cx="2065908" cy="1912403"/>
          </a:xfrm>
          <a:prstGeom prst="rect">
            <a:avLst/>
          </a:prstGeom>
        </p:spPr>
      </p:pic>
      <p:sp>
        <p:nvSpPr>
          <p:cNvPr id="19" name="Rectangle: Rounded Corners 18"/>
          <p:cNvSpPr/>
          <p:nvPr/>
        </p:nvSpPr>
        <p:spPr>
          <a:xfrm>
            <a:off x="3880107" y="4279278"/>
            <a:ext cx="3428197" cy="11926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  <a:latin typeface="Agency FB" panose="020B0503020202020204" pitchFamily="34" charset="0"/>
              </a:rPr>
              <a:t>Nearly CHF 500 million used to off-set famine and food insecurity </a:t>
            </a:r>
          </a:p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6045820" y="2135591"/>
            <a:ext cx="2966370" cy="11926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2200" b="1" dirty="0">
                <a:solidFill>
                  <a:schemeClr val="tx1"/>
                </a:solidFill>
                <a:latin typeface="Agency FB" panose="020B0503020202020204" pitchFamily="34" charset="0"/>
              </a:rPr>
              <a:t>Over CHF 15 million flood related requests total 54 within the last three years. 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44" y="1840373"/>
            <a:ext cx="2096149" cy="134404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" y="2009106"/>
            <a:ext cx="1458686" cy="145868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995936" y="3041196"/>
            <a:ext cx="52781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>
                <a:latin typeface="Agency FB" panose="020B0503020202020204" pitchFamily="34" charset="0"/>
              </a:rPr>
              <a:t>Frequent requests from Kenya, Tanzania &amp; Zimbabwe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60159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668831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Trends – Use of EAs and DREF by Sub-Saharan National Societies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6156176" y="2013472"/>
            <a:ext cx="2785842" cy="11926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  <a:latin typeface="Agency FB" panose="020B0503020202020204" pitchFamily="34" charset="0"/>
              </a:rPr>
              <a:t>Since 2002, 166 requests from 27 countries used to fight cholera, totalling CHF 240 million</a:t>
            </a:r>
            <a:r>
              <a:rPr lang="en-GB" sz="2200" dirty="0"/>
              <a:t>).</a:t>
            </a:r>
            <a:r>
              <a:rPr lang="en-GB" sz="2200" b="1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15" y="1656309"/>
            <a:ext cx="1119456" cy="1276573"/>
          </a:xfrm>
          <a:prstGeom prst="rect">
            <a:avLst/>
          </a:prstGeom>
        </p:spPr>
      </p:pic>
      <p:sp>
        <p:nvSpPr>
          <p:cNvPr id="30" name="Rectangle: Rounded Corners 29"/>
          <p:cNvSpPr/>
          <p:nvPr/>
        </p:nvSpPr>
        <p:spPr>
          <a:xfrm>
            <a:off x="1807973" y="2071384"/>
            <a:ext cx="2548003" cy="12850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  <a:latin typeface="Agency FB" panose="020B0503020202020204" pitchFamily="34" charset="0"/>
              </a:rPr>
              <a:t>Requests for support for migration are mainly from Chad, Sudan, Uganda and Tanzania </a:t>
            </a:r>
            <a:endParaRPr lang="en-GB" sz="2200" dirty="0">
              <a:solidFill>
                <a:schemeClr val="tx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95670"/>
            <a:ext cx="1580541" cy="1428263"/>
          </a:xfrm>
          <a:prstGeom prst="rect">
            <a:avLst/>
          </a:prstGeom>
        </p:spPr>
      </p:pic>
      <p:sp>
        <p:nvSpPr>
          <p:cNvPr id="33" name="Rectangle: Rounded Corners 32"/>
          <p:cNvSpPr/>
          <p:nvPr/>
        </p:nvSpPr>
        <p:spPr>
          <a:xfrm>
            <a:off x="6185531" y="4437112"/>
            <a:ext cx="2785842" cy="11926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Aft>
                <a:spcPts val="0"/>
              </a:spcAft>
            </a:pPr>
            <a:r>
              <a:rPr lang="en-US" sz="2200" b="1" dirty="0">
                <a:solidFill>
                  <a:schemeClr val="tx1"/>
                </a:solidFill>
                <a:latin typeface="Agency FB" panose="020B0503020202020204" pitchFamily="34" charset="0"/>
              </a:rPr>
              <a:t>The most hazard prone countries are Ethiopia, Kenya, Mozambique, Mali, Niger, Sudan and Uganda  </a:t>
            </a:r>
            <a:r>
              <a:rPr lang="en-US" sz="2200" dirty="0">
                <a:latin typeface="Optima"/>
                <a:ea typeface="Times New Roman" panose="02020603050405020304" pitchFamily="18" charset="0"/>
                <a:cs typeface="Helvetica" panose="020B0604020202020204" pitchFamily="34" charset="0"/>
              </a:rPr>
              <a:t>Uganda (UNISDR)</a:t>
            </a:r>
            <a:endParaRPr lang="en-GB" sz="2200" dirty="0"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32" y="3856954"/>
            <a:ext cx="1772816" cy="17728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0" y="3992913"/>
            <a:ext cx="1569494" cy="1500897"/>
          </a:xfrm>
          <a:prstGeom prst="rect">
            <a:avLst/>
          </a:prstGeom>
        </p:spPr>
      </p:pic>
      <p:sp>
        <p:nvSpPr>
          <p:cNvPr id="18" name="Rectangle: Rounded Corners 17"/>
          <p:cNvSpPr/>
          <p:nvPr/>
        </p:nvSpPr>
        <p:spPr>
          <a:xfrm>
            <a:off x="1403648" y="4239567"/>
            <a:ext cx="2582662" cy="12850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  <a:latin typeface="Agency FB" panose="020B0503020202020204" pitchFamily="34" charset="0"/>
              </a:rPr>
              <a:t>Since 2002, 60% of all cyclone-related requests for support are from Madagascar</a:t>
            </a:r>
          </a:p>
          <a:p>
            <a:pPr algn="ctr"/>
            <a:endParaRPr lang="en-GB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2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4748" y="14324"/>
            <a:ext cx="6630736" cy="6697548"/>
            <a:chOff x="-14748" y="14324"/>
            <a:chExt cx="6630736" cy="669754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48" y="14324"/>
              <a:ext cx="6588224" cy="6697548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5967916" y="3114022"/>
              <a:ext cx="648072" cy="2222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l 2"/>
            <p:cNvSpPr/>
            <p:nvPr/>
          </p:nvSpPr>
          <p:spPr>
            <a:xfrm flipH="1">
              <a:off x="2559384" y="3021561"/>
              <a:ext cx="648072" cy="2035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4182464" y="2666408"/>
              <a:ext cx="648072" cy="3769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5061603" y="2565684"/>
              <a:ext cx="662525" cy="3742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3491880" y="2704850"/>
              <a:ext cx="648072" cy="4638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3432822" y="3439678"/>
              <a:ext cx="648072" cy="5760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544636" y="1836079"/>
              <a:ext cx="495672" cy="2712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3320100" y="1952623"/>
              <a:ext cx="496125" cy="2374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4237781" y="1917618"/>
              <a:ext cx="495672" cy="2546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 Box 1073741842"/>
          <p:cNvSpPr txBox="1"/>
          <p:nvPr/>
        </p:nvSpPr>
        <p:spPr>
          <a:xfrm>
            <a:off x="4279940" y="655969"/>
            <a:ext cx="2332990" cy="110844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45720" tIns="9144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20040" algn="r">
              <a:spcAft>
                <a:spcPts val="0"/>
              </a:spcAft>
            </a:pPr>
            <a:r>
              <a:rPr lang="en-US" sz="1600" b="1" cap="small" dirty="0">
                <a:solidFill>
                  <a:srgbClr val="C0504D"/>
                </a:solidFill>
                <a:latin typeface="Agency FB" panose="020B0503020202020204" pitchFamily="34" charset="0"/>
                <a:ea typeface="Arial Unicode MS" panose="020B0604020202020204" pitchFamily="34" charset="-128"/>
              </a:rPr>
              <a:t>Top 10 Countries Likely To Require Assistance in 2017</a:t>
            </a:r>
            <a:endParaRPr lang="en-GB" sz="1600" b="1" cap="small" dirty="0">
              <a:solidFill>
                <a:srgbClr val="C0504D"/>
              </a:solidFill>
              <a:latin typeface="Agency FB" panose="020B0503020202020204" pitchFamily="34" charset="0"/>
              <a:ea typeface="Arial Unicode MS" panose="020B0604020202020204" pitchFamily="34" charset="-128"/>
            </a:endParaRPr>
          </a:p>
          <a:p>
            <a:pPr marL="320040" algn="r">
              <a:spcAft>
                <a:spcPts val="0"/>
              </a:spcAft>
            </a:pPr>
            <a:r>
              <a:rPr lang="en-US" sz="1600" b="1" cap="small" dirty="0">
                <a:solidFill>
                  <a:srgbClr val="C0504D"/>
                </a:solidFill>
                <a:latin typeface="Agency FB" panose="020B0503020202020204" pitchFamily="34" charset="0"/>
                <a:ea typeface="Arial Unicode MS" panose="020B0604020202020204" pitchFamily="34" charset="-128"/>
              </a:rPr>
              <a:t>(INFORM, 2016)</a:t>
            </a:r>
            <a:endParaRPr lang="en-GB" sz="1600" b="1" cap="small" dirty="0">
              <a:solidFill>
                <a:srgbClr val="C0504D"/>
              </a:solidFill>
              <a:latin typeface="Agency FB" panose="020B0503020202020204" pitchFamily="34" charset="0"/>
              <a:ea typeface="Arial Unicode MS" panose="020B0604020202020204" pitchFamily="34" charset="-128"/>
            </a:endParaRPr>
          </a:p>
          <a:p>
            <a:pPr marL="320040" algn="r">
              <a:spcAft>
                <a:spcPts val="0"/>
              </a:spcAft>
            </a:pPr>
            <a:r>
              <a:rPr lang="en-US" sz="1400" cap="small" dirty="0">
                <a:solidFill>
                  <a:srgbClr val="C0504D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endParaRPr lang="en-GB" sz="12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pPr marL="457200" indent="-228600">
              <a:spcAft>
                <a:spcPts val="0"/>
              </a:spcAft>
            </a:pPr>
            <a:endParaRPr lang="en-GB" sz="12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  <p:sp>
        <p:nvSpPr>
          <p:cNvPr id="22" name="Text Box 1073741842"/>
          <p:cNvSpPr txBox="1"/>
          <p:nvPr/>
        </p:nvSpPr>
        <p:spPr>
          <a:xfrm>
            <a:off x="6714084" y="1922105"/>
            <a:ext cx="2332990" cy="303514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45720" tIns="9144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20040">
              <a:spcAft>
                <a:spcPts val="0"/>
              </a:spcAft>
            </a:pPr>
            <a:r>
              <a:rPr lang="en-US" sz="2000" b="1" cap="small" dirty="0">
                <a:solidFill>
                  <a:srgbClr val="C0504D"/>
                </a:solidFill>
                <a:latin typeface="Agency FB" panose="020B0503020202020204" pitchFamily="34" charset="0"/>
                <a:ea typeface="Arial Unicode MS" panose="020B0604020202020204" pitchFamily="34" charset="-128"/>
              </a:rPr>
              <a:t>10 AGG Countries 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GB" sz="1600" b="1" dirty="0">
                <a:latin typeface="Agency FB" panose="020B0503020202020204" pitchFamily="34" charset="0"/>
              </a:rPr>
              <a:t>Central Africa Republic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GB" sz="1600" b="1" dirty="0">
                <a:latin typeface="Agency FB" panose="020B0503020202020204" pitchFamily="34" charset="0"/>
              </a:rPr>
              <a:t>Côte d’Ivoire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latin typeface="Agency FB" panose="020B0503020202020204" pitchFamily="34" charset="0"/>
              </a:rPr>
              <a:t>Gambia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latin typeface="Agency FB" panose="020B0503020202020204" pitchFamily="34" charset="0"/>
              </a:rPr>
              <a:t>G</a:t>
            </a:r>
            <a:r>
              <a:rPr lang="en-GB" sz="1600" b="1" dirty="0" err="1">
                <a:latin typeface="Agency FB" panose="020B0503020202020204" pitchFamily="34" charset="0"/>
              </a:rPr>
              <a:t>uinea</a:t>
            </a:r>
            <a:r>
              <a:rPr lang="en-GB" sz="1600" b="1" dirty="0">
                <a:latin typeface="Agency FB" panose="020B0503020202020204" pitchFamily="34" charset="0"/>
              </a:rPr>
              <a:t> Bissau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latin typeface="Agency FB" panose="020B0503020202020204" pitchFamily="34" charset="0"/>
              </a:rPr>
              <a:t>G</a:t>
            </a:r>
            <a:r>
              <a:rPr lang="en-GB" sz="1600" b="1" dirty="0" err="1">
                <a:latin typeface="Agency FB" panose="020B0503020202020204" pitchFamily="34" charset="0"/>
              </a:rPr>
              <a:t>uinea</a:t>
            </a:r>
            <a:r>
              <a:rPr lang="en-GB" sz="1600" b="1" dirty="0">
                <a:latin typeface="Agency FB" panose="020B0503020202020204" pitchFamily="34" charset="0"/>
              </a:rPr>
              <a:t> Equatorial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GB" sz="1600" b="1" dirty="0">
                <a:latin typeface="Agency FB" panose="020B0503020202020204" pitchFamily="34" charset="0"/>
              </a:rPr>
              <a:t>Mozambique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GB" sz="1600" b="1" dirty="0">
                <a:latin typeface="Agency FB" panose="020B0503020202020204" pitchFamily="34" charset="0"/>
              </a:rPr>
              <a:t>Nigeria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GB" sz="1600" b="1" dirty="0">
                <a:latin typeface="Agency FB" panose="020B0503020202020204" pitchFamily="34" charset="0"/>
              </a:rPr>
              <a:t>South Sudan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latin typeface="Agency FB" panose="020B0503020202020204" pitchFamily="34" charset="0"/>
              </a:rPr>
              <a:t>Tanzania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latin typeface="Agency FB" panose="020B0503020202020204" pitchFamily="34" charset="0"/>
              </a:rPr>
              <a:t> Zambia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endParaRPr lang="en-GB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703506" y="332656"/>
            <a:ext cx="0" cy="60486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/>
          <p:cNvSpPr/>
          <p:nvPr/>
        </p:nvSpPr>
        <p:spPr>
          <a:xfrm>
            <a:off x="6791025" y="1332023"/>
            <a:ext cx="2254081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Agency FB" panose="020B0503020202020204" pitchFamily="34" charset="0"/>
              </a:rPr>
              <a:t>IFRC PRIORITY AREAS</a:t>
            </a:r>
            <a:endParaRPr lang="en-GB" sz="22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Text Box 1073741842"/>
          <p:cNvSpPr txBox="1"/>
          <p:nvPr/>
        </p:nvSpPr>
        <p:spPr>
          <a:xfrm>
            <a:off x="6573476" y="4957250"/>
            <a:ext cx="2507548" cy="2728034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45720" tIns="9144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20040">
              <a:spcAft>
                <a:spcPts val="0"/>
              </a:spcAft>
            </a:pPr>
            <a:r>
              <a:rPr lang="en-US" sz="2000" b="1" cap="small" dirty="0">
                <a:solidFill>
                  <a:srgbClr val="C0504D"/>
                </a:solidFill>
                <a:latin typeface="Agency FB" panose="020B0503020202020204" pitchFamily="34" charset="0"/>
                <a:ea typeface="Arial Unicode MS" panose="020B0604020202020204" pitchFamily="34" charset="-128"/>
              </a:rPr>
              <a:t>RESILIENCE PROGRAMS</a:t>
            </a:r>
            <a:endParaRPr lang="en-US" sz="1600" b="1" dirty="0">
              <a:latin typeface="Agency FB" panose="020B0503020202020204" pitchFamily="34" charset="0"/>
            </a:endParaRP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GB" sz="1600" b="1" dirty="0">
                <a:latin typeface="Agency FB" panose="020B0503020202020204" pitchFamily="34" charset="0"/>
              </a:rPr>
              <a:t>Lake Chad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GB" sz="1600" b="1" dirty="0">
                <a:latin typeface="Agency FB" panose="020B0503020202020204" pitchFamily="34" charset="0"/>
              </a:rPr>
              <a:t>Southern Africa</a:t>
            </a:r>
          </a:p>
          <a:p>
            <a:pPr marL="442913" indent="-214313"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latin typeface="Agency FB" panose="020B0503020202020204" pitchFamily="34" charset="0"/>
              </a:rPr>
              <a:t>Population Movement</a:t>
            </a:r>
            <a:endParaRPr lang="en-GB" sz="1600" b="1" dirty="0">
              <a:latin typeface="Agency FB" panose="020B0503020202020204" pitchFamily="34" charset="0"/>
            </a:endParaRPr>
          </a:p>
          <a:p>
            <a:pPr marL="228600">
              <a:spcAft>
                <a:spcPts val="0"/>
              </a:spcAft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8119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77526" y="1207590"/>
            <a:ext cx="2167205" cy="4395059"/>
            <a:chOff x="3380104" y="612027"/>
            <a:chExt cx="2383796" cy="4798174"/>
          </a:xfrm>
        </p:grpSpPr>
        <p:sp>
          <p:nvSpPr>
            <p:cNvPr id="3" name="Rectangle 2"/>
            <p:cNvSpPr/>
            <p:nvPr/>
          </p:nvSpPr>
          <p:spPr>
            <a:xfrm>
              <a:off x="3380104" y="612027"/>
              <a:ext cx="2383796" cy="911290"/>
            </a:xfrm>
            <a:prstGeom prst="rect">
              <a:avLst/>
            </a:prstGeom>
            <a:gradFill flip="none" rotWithShape="1">
              <a:gsLst>
                <a:gs pos="0">
                  <a:srgbClr val="00701B">
                    <a:lumMod val="85000"/>
                  </a:srgbClr>
                </a:gs>
                <a:gs pos="100000">
                  <a:srgbClr val="00D629">
                    <a:lumMod val="8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rgbClr val="004C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/>
                <a:t>Population Movement</a:t>
              </a:r>
              <a:endParaRPr lang="en-GB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380104" y="1466787"/>
              <a:ext cx="2383796" cy="3943414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reflection blurRad="6350" stA="52000" endA="300" endPos="20000" dir="5400000" sy="-100000" algn="bl" rotWithShape="0"/>
            </a:effectLst>
          </p:spPr>
          <p:txBody>
            <a:bodyPr lIns="91440" tIns="91440" rIns="91440" bIns="91440" rtlCol="0" anchor="t"/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cs typeface="Arial" pitchFamily="34" charset="0"/>
                </a:rPr>
                <a:t>Instability leading to large scale displacement and refugees, such as South Sudan, Sudan, Kenya, Ethiopia, Burundi, Uganda, DRC, Gabon and Nigeria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01268" y="1207590"/>
            <a:ext cx="2043591" cy="4420797"/>
            <a:chOff x="6197103" y="1112988"/>
            <a:chExt cx="2443022" cy="4297212"/>
          </a:xfrm>
        </p:grpSpPr>
        <p:sp>
          <p:nvSpPr>
            <p:cNvPr id="7" name="Rectangle 6"/>
            <p:cNvSpPr/>
            <p:nvPr/>
          </p:nvSpPr>
          <p:spPr>
            <a:xfrm>
              <a:off x="6226804" y="1708154"/>
              <a:ext cx="2383796" cy="3702046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reflection blurRad="6350" stA="52000" endA="300" endPos="20000" dir="5400000" sy="-100000" algn="bl" rotWithShape="0"/>
            </a:effectLst>
          </p:spPr>
          <p:txBody>
            <a:bodyPr lIns="91440" tIns="91440" rIns="91440" bIns="91440" rtlCol="0" anchor="t"/>
            <a:lstStyle/>
            <a:p>
              <a:pPr>
                <a:defRPr/>
              </a:pPr>
              <a:endParaRPr 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197103" y="1112988"/>
              <a:ext cx="2443022" cy="771594"/>
            </a:xfrm>
            <a:prstGeom prst="rect">
              <a:avLst/>
            </a:prstGeom>
            <a:gradFill>
              <a:gsLst>
                <a:gs pos="0">
                  <a:srgbClr val="CE0000">
                    <a:lumMod val="90000"/>
                    <a:lumOff val="10000"/>
                  </a:srgbClr>
                </a:gs>
                <a:gs pos="100000">
                  <a:srgbClr val="C00000">
                    <a:lumMod val="80000"/>
                  </a:srgbClr>
                </a:gs>
              </a:gsLst>
              <a:lin ang="5400000" scaled="1"/>
            </a:gradFill>
            <a:ln w="12700" cap="flat" cmpd="sng" algn="ctr">
              <a:solidFill>
                <a:srgbClr val="76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/>
                <a:t>Acute Crises</a:t>
              </a:r>
              <a:endParaRPr lang="en-GB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7000" y="1217732"/>
            <a:ext cx="2096510" cy="4410655"/>
            <a:chOff x="5459692" y="701619"/>
            <a:chExt cx="2998508" cy="2329063"/>
          </a:xfrm>
        </p:grpSpPr>
        <p:sp>
          <p:nvSpPr>
            <p:cNvPr id="9" name="Rectangle 8"/>
            <p:cNvSpPr/>
            <p:nvPr/>
          </p:nvSpPr>
          <p:spPr>
            <a:xfrm>
              <a:off x="5459692" y="701619"/>
              <a:ext cx="2986668" cy="435427"/>
            </a:xfrm>
            <a:prstGeom prst="rect">
              <a:avLst/>
            </a:prstGeom>
            <a:gradFill>
              <a:gsLst>
                <a:gs pos="100000">
                  <a:srgbClr val="004E8E"/>
                </a:gs>
                <a:gs pos="0">
                  <a:srgbClr val="0072D0"/>
                </a:gs>
              </a:gsLst>
              <a:lin ang="5400000" scaled="0"/>
            </a:gradFill>
            <a:ln w="19050" cap="flat" cmpd="sng" algn="ctr">
              <a:solidFill>
                <a:srgbClr val="005EA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/>
                <a:t>Chronic Food and Health needs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532" y="1137045"/>
              <a:ext cx="2986668" cy="1893637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reflection blurRad="6350" stA="52000" endA="300" endPos="20000" dir="5400000" sy="-100000" algn="bl" rotWithShape="0"/>
            </a:effectLst>
          </p:spPr>
          <p:txBody>
            <a:bodyPr lIns="91440" tIns="91440" rIns="91440" bIns="91440" rtlCol="0" anchor="t"/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cs typeface="Arial" pitchFamily="34" charset="0"/>
                </a:rPr>
                <a:t>Resilience Programs such as; WASH, Ebola recovery, the Zambezi River Basin, the Senegal River Basin, Lake Victoria Basin and the Lake Chad basin initiatives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48065" y="5027606"/>
            <a:ext cx="1531566" cy="1322896"/>
            <a:chOff x="1612754" y="2193646"/>
            <a:chExt cx="1696963" cy="160020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2" name="Oval 11"/>
            <p:cNvSpPr/>
            <p:nvPr/>
          </p:nvSpPr>
          <p:spPr>
            <a:xfrm>
              <a:off x="1612754" y="2193646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CE0000">
                    <a:lumMod val="90000"/>
                    <a:lumOff val="10000"/>
                  </a:srgbClr>
                </a:gs>
                <a:gs pos="100000">
                  <a:srgbClr val="C00000">
                    <a:lumMod val="80000"/>
                  </a:srgbClr>
                </a:gs>
              </a:gsLst>
              <a:lin ang="5400000" scaled="1"/>
            </a:gradFill>
            <a:ln w="12700" cap="flat" cmpd="sng" algn="ctr">
              <a:solidFill>
                <a:srgbClr val="76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782775" y="2246401"/>
              <a:ext cx="1260160" cy="110801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092813" y="2673706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ranchise" pitchFamily="49" charset="0"/>
                  <a:cs typeface="Segoe UI Light" pitchFamily="34" charset="0"/>
                </a:rPr>
                <a:t>3</a:t>
              </a:r>
            </a:p>
          </p:txBody>
        </p:sp>
        <p:sp>
          <p:nvSpPr>
            <p:cNvPr id="15" name="Oval 386"/>
            <p:cNvSpPr/>
            <p:nvPr/>
          </p:nvSpPr>
          <p:spPr>
            <a:xfrm>
              <a:off x="1948083" y="3331307"/>
              <a:ext cx="1361634" cy="431381"/>
            </a:xfrm>
            <a:custGeom>
              <a:avLst/>
              <a:gdLst/>
              <a:ahLst/>
              <a:cxnLst/>
              <a:rect l="l" t="t" r="r" b="b"/>
              <a:pathLst>
                <a:path w="1631433" h="516857">
                  <a:moveTo>
                    <a:pt x="1631433" y="0"/>
                  </a:moveTo>
                  <a:cubicBezTo>
                    <a:pt x="1484412" y="306093"/>
                    <a:pt x="1171289" y="516857"/>
                    <a:pt x="808939" y="516857"/>
                  </a:cubicBezTo>
                  <a:cubicBezTo>
                    <a:pt x="457720" y="516857"/>
                    <a:pt x="152749" y="318843"/>
                    <a:pt x="0" y="28139"/>
                  </a:cubicBezTo>
                  <a:cubicBezTo>
                    <a:pt x="176185" y="284482"/>
                    <a:pt x="471647" y="452035"/>
                    <a:pt x="806243" y="452035"/>
                  </a:cubicBezTo>
                  <a:cubicBezTo>
                    <a:pt x="1153007" y="452035"/>
                    <a:pt x="1457738" y="272075"/>
                    <a:pt x="1631433" y="0"/>
                  </a:cubicBezTo>
                  <a:close/>
                </a:path>
              </a:pathLst>
            </a:cu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3051" y="5041829"/>
            <a:ext cx="1444234" cy="1322896"/>
            <a:chOff x="1828800" y="2193646"/>
            <a:chExt cx="1600200" cy="160020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7" name="Oval 16"/>
            <p:cNvSpPr/>
            <p:nvPr/>
          </p:nvSpPr>
          <p:spPr>
            <a:xfrm>
              <a:off x="1828800" y="2193646"/>
              <a:ext cx="1600200" cy="1600200"/>
            </a:xfrm>
            <a:prstGeom prst="ellipse">
              <a:avLst/>
            </a:prstGeom>
            <a:gradFill>
              <a:gsLst>
                <a:gs pos="100000">
                  <a:srgbClr val="002F8C"/>
                </a:gs>
                <a:gs pos="0">
                  <a:srgbClr val="0085B4"/>
                </a:gs>
              </a:gsLst>
              <a:lin ang="5400000" scaled="1"/>
            </a:gradFill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998822" y="2246401"/>
              <a:ext cx="1260159" cy="110801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308860" y="2673706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ranchise" pitchFamily="49" charset="0"/>
                  <a:cs typeface="Segoe UI Light" pitchFamily="34" charset="0"/>
                </a:rPr>
                <a:t>1</a:t>
              </a:r>
            </a:p>
          </p:txBody>
        </p:sp>
        <p:sp>
          <p:nvSpPr>
            <p:cNvPr id="20" name="Oval 386"/>
            <p:cNvSpPr/>
            <p:nvPr/>
          </p:nvSpPr>
          <p:spPr>
            <a:xfrm>
              <a:off x="1948083" y="3331307"/>
              <a:ext cx="1361635" cy="431382"/>
            </a:xfrm>
            <a:custGeom>
              <a:avLst/>
              <a:gdLst/>
              <a:ahLst/>
              <a:cxnLst/>
              <a:rect l="l" t="t" r="r" b="b"/>
              <a:pathLst>
                <a:path w="1631433" h="516857">
                  <a:moveTo>
                    <a:pt x="1631433" y="0"/>
                  </a:moveTo>
                  <a:cubicBezTo>
                    <a:pt x="1484412" y="306093"/>
                    <a:pt x="1171289" y="516857"/>
                    <a:pt x="808939" y="516857"/>
                  </a:cubicBezTo>
                  <a:cubicBezTo>
                    <a:pt x="457720" y="516857"/>
                    <a:pt x="152749" y="318843"/>
                    <a:pt x="0" y="28139"/>
                  </a:cubicBezTo>
                  <a:cubicBezTo>
                    <a:pt x="176185" y="284482"/>
                    <a:pt x="471647" y="452035"/>
                    <a:pt x="806243" y="452035"/>
                  </a:cubicBezTo>
                  <a:cubicBezTo>
                    <a:pt x="1153007" y="452035"/>
                    <a:pt x="1457738" y="272075"/>
                    <a:pt x="1631433" y="0"/>
                  </a:cubicBezTo>
                  <a:close/>
                </a:path>
              </a:pathLst>
            </a:cu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94103" y="5089442"/>
            <a:ext cx="1444234" cy="1322896"/>
            <a:chOff x="1828800" y="2193646"/>
            <a:chExt cx="1600200" cy="160020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22" name="Oval 21"/>
            <p:cNvSpPr/>
            <p:nvPr/>
          </p:nvSpPr>
          <p:spPr>
            <a:xfrm>
              <a:off x="1828800" y="2193646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rgbClr val="00701B">
                    <a:lumMod val="85000"/>
                  </a:srgbClr>
                </a:gs>
                <a:gs pos="100000">
                  <a:srgbClr val="00D629">
                    <a:lumMod val="8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rgbClr val="004C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998822" y="2246401"/>
              <a:ext cx="1260159" cy="110801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308860" y="2673706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ranchise" pitchFamily="49" charset="0"/>
                  <a:cs typeface="Segoe UI Light" pitchFamily="34" charset="0"/>
                </a:rPr>
                <a:t>2</a:t>
              </a:r>
            </a:p>
          </p:txBody>
        </p:sp>
        <p:sp>
          <p:nvSpPr>
            <p:cNvPr id="25" name="Oval 386"/>
            <p:cNvSpPr/>
            <p:nvPr/>
          </p:nvSpPr>
          <p:spPr>
            <a:xfrm>
              <a:off x="1948083" y="3331307"/>
              <a:ext cx="1361635" cy="431382"/>
            </a:xfrm>
            <a:custGeom>
              <a:avLst/>
              <a:gdLst/>
              <a:ahLst/>
              <a:cxnLst/>
              <a:rect l="l" t="t" r="r" b="b"/>
              <a:pathLst>
                <a:path w="1631433" h="516857">
                  <a:moveTo>
                    <a:pt x="1631433" y="0"/>
                  </a:moveTo>
                  <a:cubicBezTo>
                    <a:pt x="1484412" y="306093"/>
                    <a:pt x="1171289" y="516857"/>
                    <a:pt x="808939" y="516857"/>
                  </a:cubicBezTo>
                  <a:cubicBezTo>
                    <a:pt x="457720" y="516857"/>
                    <a:pt x="152749" y="318843"/>
                    <a:pt x="0" y="28139"/>
                  </a:cubicBezTo>
                  <a:cubicBezTo>
                    <a:pt x="176185" y="284482"/>
                    <a:pt x="471647" y="452035"/>
                    <a:pt x="806243" y="452035"/>
                  </a:cubicBezTo>
                  <a:cubicBezTo>
                    <a:pt x="1153007" y="452035"/>
                    <a:pt x="1457738" y="272075"/>
                    <a:pt x="1631433" y="0"/>
                  </a:cubicBezTo>
                  <a:close/>
                </a:path>
              </a:pathLst>
            </a:cu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9786" y="1196752"/>
            <a:ext cx="2160241" cy="4389359"/>
            <a:chOff x="6226803" y="834843"/>
            <a:chExt cx="2582472" cy="4533375"/>
          </a:xfrm>
        </p:grpSpPr>
        <p:sp>
          <p:nvSpPr>
            <p:cNvPr id="27" name="Rectangle 26"/>
            <p:cNvSpPr/>
            <p:nvPr/>
          </p:nvSpPr>
          <p:spPr>
            <a:xfrm>
              <a:off x="6226804" y="834843"/>
              <a:ext cx="2582471" cy="819830"/>
            </a:xfrm>
            <a:prstGeom prst="rect">
              <a:avLst/>
            </a:prstGeom>
            <a:gradFill flip="none" rotWithShape="1">
              <a:gsLst>
                <a:gs pos="92000">
                  <a:schemeClr val="bg1">
                    <a:lumMod val="65000"/>
                  </a:schemeClr>
                </a:gs>
                <a:gs pos="87000">
                  <a:schemeClr val="bg1">
                    <a:lumMod val="65000"/>
                  </a:schemeClr>
                </a:gs>
                <a:gs pos="97000">
                  <a:srgbClr val="C00000">
                    <a:lumMod val="80000"/>
                  </a:srgb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b="1" dirty="0"/>
                <a:t>National Society Development</a:t>
              </a:r>
              <a:endParaRPr lang="en-US" b="1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26803" y="1666172"/>
              <a:ext cx="2582472" cy="3702046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reflection blurRad="6350" stA="52000" endA="300" endPos="20000" dir="5400000" sy="-100000" algn="bl" rotWithShape="0"/>
            </a:effectLst>
          </p:spPr>
          <p:txBody>
            <a:bodyPr lIns="91440" tIns="91440" rIns="91440" bIns="91440" rtlCol="0" anchor="t"/>
            <a:lstStyle/>
            <a:p>
              <a:pPr lvl="0"/>
              <a:r>
                <a:rPr lang="en-US" sz="1600" b="1" dirty="0"/>
                <a:t>- </a:t>
              </a:r>
              <a:r>
                <a:rPr lang="en-US" sz="16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cs typeface="Arial" pitchFamily="34" charset="0"/>
                </a:rPr>
                <a:t>Support NSs to attract investment,  continuously increase capacities and professionalism, influence government decisions, build regional partnerships, and reduce the no. of  hungry people</a:t>
              </a:r>
              <a:endParaRPr lang="en-GB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46133" y="5048362"/>
            <a:ext cx="1458973" cy="1344535"/>
            <a:chOff x="2242130" y="4606843"/>
            <a:chExt cx="1567869" cy="1567869"/>
          </a:xfrm>
        </p:grpSpPr>
        <p:sp>
          <p:nvSpPr>
            <p:cNvPr id="32" name="Oval 31"/>
            <p:cNvSpPr/>
            <p:nvPr/>
          </p:nvSpPr>
          <p:spPr>
            <a:xfrm>
              <a:off x="2242130" y="4606843"/>
              <a:ext cx="1567869" cy="156786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408717" y="4700644"/>
              <a:ext cx="1234698" cy="1085630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val 386"/>
            <p:cNvSpPr/>
            <p:nvPr/>
          </p:nvSpPr>
          <p:spPr>
            <a:xfrm>
              <a:off x="2359003" y="5721518"/>
              <a:ext cx="1334124" cy="422666"/>
            </a:xfrm>
            <a:custGeom>
              <a:avLst/>
              <a:gdLst/>
              <a:ahLst/>
              <a:cxnLst/>
              <a:rect l="l" t="t" r="r" b="b"/>
              <a:pathLst>
                <a:path w="1631433" h="516857">
                  <a:moveTo>
                    <a:pt x="1631433" y="0"/>
                  </a:moveTo>
                  <a:cubicBezTo>
                    <a:pt x="1484412" y="306093"/>
                    <a:pt x="1171289" y="516857"/>
                    <a:pt x="808939" y="516857"/>
                  </a:cubicBezTo>
                  <a:cubicBezTo>
                    <a:pt x="457720" y="516857"/>
                    <a:pt x="152749" y="318843"/>
                    <a:pt x="0" y="28139"/>
                  </a:cubicBezTo>
                  <a:cubicBezTo>
                    <a:pt x="176185" y="284482"/>
                    <a:pt x="471647" y="452035"/>
                    <a:pt x="806243" y="452035"/>
                  </a:cubicBezTo>
                  <a:cubicBezTo>
                    <a:pt x="1153007" y="452035"/>
                    <a:pt x="1457738" y="272075"/>
                    <a:pt x="1631433" y="0"/>
                  </a:cubicBezTo>
                  <a:close/>
                </a:path>
              </a:pathLst>
            </a:cu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59001" y="5048171"/>
              <a:ext cx="1334126" cy="7694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ranchise" pitchFamily="49" charset="0"/>
                  <a:cs typeface="Segoe UI Light" pitchFamily="34" charset="0"/>
                </a:rPr>
                <a:t>4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 rot="10800000">
            <a:off x="7308305" y="6396076"/>
            <a:ext cx="1460829" cy="1329160"/>
            <a:chOff x="2242130" y="4606843"/>
            <a:chExt cx="1567869" cy="1567869"/>
          </a:xfrm>
        </p:grpSpPr>
        <p:sp>
          <p:nvSpPr>
            <p:cNvPr id="37" name="Oval 36"/>
            <p:cNvSpPr/>
            <p:nvPr/>
          </p:nvSpPr>
          <p:spPr>
            <a:xfrm>
              <a:off x="2242130" y="4606843"/>
              <a:ext cx="1567869" cy="156786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alpha val="36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408717" y="4658532"/>
              <a:ext cx="1234698" cy="1085630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val 386"/>
            <p:cNvSpPr/>
            <p:nvPr/>
          </p:nvSpPr>
          <p:spPr>
            <a:xfrm>
              <a:off x="2359003" y="5721518"/>
              <a:ext cx="1334124" cy="422666"/>
            </a:xfrm>
            <a:custGeom>
              <a:avLst/>
              <a:gdLst/>
              <a:ahLst/>
              <a:cxnLst/>
              <a:rect l="l" t="t" r="r" b="b"/>
              <a:pathLst>
                <a:path w="1631433" h="516857">
                  <a:moveTo>
                    <a:pt x="1631433" y="0"/>
                  </a:moveTo>
                  <a:cubicBezTo>
                    <a:pt x="1484412" y="306093"/>
                    <a:pt x="1171289" y="516857"/>
                    <a:pt x="808939" y="516857"/>
                  </a:cubicBezTo>
                  <a:cubicBezTo>
                    <a:pt x="457720" y="516857"/>
                    <a:pt x="152749" y="318843"/>
                    <a:pt x="0" y="28139"/>
                  </a:cubicBezTo>
                  <a:cubicBezTo>
                    <a:pt x="176185" y="284482"/>
                    <a:pt x="471647" y="452035"/>
                    <a:pt x="806243" y="452035"/>
                  </a:cubicBezTo>
                  <a:cubicBezTo>
                    <a:pt x="1153007" y="452035"/>
                    <a:pt x="1457738" y="272075"/>
                    <a:pt x="1631433" y="0"/>
                  </a:cubicBezTo>
                  <a:close/>
                </a:path>
              </a:pathLst>
            </a:cu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59001" y="5036834"/>
              <a:ext cx="1334126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Sample Text</a:t>
              </a:r>
            </a:p>
          </p:txBody>
        </p:sp>
      </p:grpSp>
      <p:sp>
        <p:nvSpPr>
          <p:cNvPr id="41" name="Oval 40"/>
          <p:cNvSpPr/>
          <p:nvPr/>
        </p:nvSpPr>
        <p:spPr>
          <a:xfrm>
            <a:off x="7246132" y="6560074"/>
            <a:ext cx="1897867" cy="119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4710922" y="2001375"/>
            <a:ext cx="20763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cs typeface="Arial" pitchFamily="34" charset="0"/>
              </a:rPr>
              <a:t>Drought &amp; health crises resulting in acute malnutrition and disease outbreaks; Cholera, Polio &amp; Yellow Fever  and starvation in large parts of Southern and East Africa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cs typeface="Arial" pitchFamily="34" charset="0"/>
              </a:rPr>
              <a:t>&amp; the Lake Chad Basin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107504" y="264542"/>
            <a:ext cx="8183880" cy="595771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i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dirty="0">
                <a:solidFill>
                  <a:srgbClr val="FF0000"/>
                </a:solidFill>
                <a:latin typeface="Arial" charset="0"/>
                <a:cs typeface="Arial" charset="0"/>
              </a:rPr>
              <a:t>Regional Priorities – Responding to…</a:t>
            </a:r>
          </a:p>
        </p:txBody>
      </p:sp>
    </p:spTree>
    <p:extLst>
      <p:ext uri="{BB962C8B-B14F-4D97-AF65-F5344CB8AC3E}">
        <p14:creationId xmlns:p14="http://schemas.microsoft.com/office/powerpoint/2010/main" val="2920044370"/>
      </p:ext>
    </p:extLst>
  </p:cSld>
  <p:clrMapOvr>
    <a:masterClrMapping/>
  </p:clrMapOvr>
</p:sld>
</file>

<file path=ppt/theme/theme1.xml><?xml version="1.0" encoding="utf-8"?>
<a:theme xmlns:a="http://schemas.openxmlformats.org/drawingml/2006/main" name="IFRC_2011 presentation-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IFRC_2011 presentation-EN</Template>
  <TotalTime>13985</TotalTime>
  <Words>1145</Words>
  <Application>Microsoft Office PowerPoint</Application>
  <PresentationFormat>On-screen Show (4:3)</PresentationFormat>
  <Paragraphs>185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Arial Unicode MS</vt:lpstr>
      <vt:lpstr>Agency FB</vt:lpstr>
      <vt:lpstr>Arial</vt:lpstr>
      <vt:lpstr>Arial Narrow</vt:lpstr>
      <vt:lpstr>Arial Rounded MT Bold</vt:lpstr>
      <vt:lpstr>Calibri</vt:lpstr>
      <vt:lpstr>Calibri (Body)</vt:lpstr>
      <vt:lpstr>Franchise</vt:lpstr>
      <vt:lpstr>Helvetica</vt:lpstr>
      <vt:lpstr>Lucida Grande</vt:lpstr>
      <vt:lpstr>Optima</vt:lpstr>
      <vt:lpstr>Segoe UI Light</vt:lpstr>
      <vt:lpstr>Times New Roman</vt:lpstr>
      <vt:lpstr>Wingdings</vt:lpstr>
      <vt:lpstr>IFRC_2011 presentation-EN</vt:lpstr>
      <vt:lpstr>Office Theme</vt:lpstr>
      <vt:lpstr>  </vt:lpstr>
      <vt:lpstr>Our Vision</vt:lpstr>
      <vt:lpstr>Our Commitment</vt:lpstr>
      <vt:lpstr>Transforming how  Movement Partners Coordinate</vt:lpstr>
      <vt:lpstr>Trends driving how we work</vt:lpstr>
      <vt:lpstr>Trends – Use of EAs and DREF by Sub-Saharan National Societies</vt:lpstr>
      <vt:lpstr>Trends – Use of EAs and DREF by Sub-Saharan National Societies</vt:lpstr>
      <vt:lpstr>PowerPoint Presentation</vt:lpstr>
      <vt:lpstr>PowerPoint Presentation</vt:lpstr>
      <vt:lpstr>The IFRC Africa Road Map</vt:lpstr>
      <vt:lpstr>PowerPoint Presentation</vt:lpstr>
      <vt:lpstr>Context and value proposition</vt:lpstr>
      <vt:lpstr>Road Map Progress Report, July 2017 (out of 3)</vt:lpstr>
      <vt:lpstr>Road Map Progress Report, Dec 2017 (out of 5)</vt:lpstr>
      <vt:lpstr>Road Map Progress Report, July 2017 (OUT OF 3)</vt:lpstr>
      <vt:lpstr>Road Map Progress Report, Dec 2017 (OUT OF 5)</vt:lpstr>
      <vt:lpstr>PowerPoint Presentation</vt:lpstr>
      <vt:lpstr>Summary of Operations</vt:lpstr>
      <vt:lpstr>What’s coming?</vt:lpstr>
      <vt:lpstr>PowerPoint Presentation</vt:lpstr>
    </vt:vector>
  </TitlesOfParts>
  <Company>IFRC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misheck.koloko</dc:creator>
  <cp:lastModifiedBy>user</cp:lastModifiedBy>
  <cp:revision>270</cp:revision>
  <cp:lastPrinted>2017-01-13T13:41:38Z</cp:lastPrinted>
  <dcterms:created xsi:type="dcterms:W3CDTF">2011-11-16T13:38:36Z</dcterms:created>
  <dcterms:modified xsi:type="dcterms:W3CDTF">2018-01-19T11:32:11Z</dcterms:modified>
</cp:coreProperties>
</file>