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70" r:id="rId2"/>
  </p:sldMasterIdLst>
  <p:notesMasterIdLst>
    <p:notesMasterId r:id="rId23"/>
  </p:notesMasterIdLst>
  <p:handoutMasterIdLst>
    <p:handoutMasterId r:id="rId24"/>
  </p:handoutMasterIdLst>
  <p:sldIdLst>
    <p:sldId id="416" r:id="rId3"/>
    <p:sldId id="352" r:id="rId4"/>
    <p:sldId id="351" r:id="rId5"/>
    <p:sldId id="353" r:id="rId6"/>
    <p:sldId id="406" r:id="rId7"/>
    <p:sldId id="349" r:id="rId8"/>
    <p:sldId id="355" r:id="rId9"/>
    <p:sldId id="356" r:id="rId10"/>
    <p:sldId id="357" r:id="rId11"/>
    <p:sldId id="358" r:id="rId12"/>
    <p:sldId id="386" r:id="rId13"/>
    <p:sldId id="411" r:id="rId14"/>
    <p:sldId id="407" r:id="rId15"/>
    <p:sldId id="413" r:id="rId16"/>
    <p:sldId id="408" r:id="rId17"/>
    <p:sldId id="414" r:id="rId18"/>
    <p:sldId id="412" r:id="rId19"/>
    <p:sldId id="415" r:id="rId20"/>
    <p:sldId id="410" r:id="rId21"/>
    <p:sldId id="350" r:id="rId22"/>
  </p:sldIdLst>
  <p:sldSz cx="9144000" cy="6858000" type="screen4x3"/>
  <p:notesSz cx="6858000" cy="9686925"/>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51"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lvia Geha KEZENGWA" initials="SGK" lastIdx="2" clrIdx="0">
    <p:extLst>
      <p:ext uri="{19B8F6BF-5375-455C-9EA6-DF929625EA0E}">
        <p15:presenceInfo xmlns:p15="http://schemas.microsoft.com/office/powerpoint/2012/main" userId="S-1-5-21-2741550979-3692690122-3832376278-130074" providerId="AD"/>
      </p:ext>
    </p:extLst>
  </p:cmAuthor>
  <p:cmAuthor id="2" name="Daniel SAYI" initials="DS" lastIdx="3" clrIdx="1">
    <p:extLst>
      <p:ext uri="{19B8F6BF-5375-455C-9EA6-DF929625EA0E}">
        <p15:presenceInfo xmlns:p15="http://schemas.microsoft.com/office/powerpoint/2012/main" userId="Daniel SAY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99FF"/>
    <a:srgbClr val="BC5908"/>
    <a:srgbClr val="E8C7B0"/>
    <a:srgbClr val="009900"/>
    <a:srgbClr val="B9BFC9"/>
    <a:srgbClr val="8B4907"/>
    <a:srgbClr val="CC0000"/>
    <a:srgbClr val="541818"/>
    <a:srgbClr val="CF1C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444" autoAdjust="0"/>
  </p:normalViewPr>
  <p:slideViewPr>
    <p:cSldViewPr>
      <p:cViewPr varScale="1">
        <p:scale>
          <a:sx n="74" d="100"/>
          <a:sy n="74" d="100"/>
        </p:scale>
        <p:origin x="1302" y="72"/>
      </p:cViewPr>
      <p:guideLst>
        <p:guide orient="horz" pos="2160"/>
        <p:guide pos="2880"/>
      </p:guideLst>
    </p:cSldViewPr>
  </p:slideViewPr>
  <p:outlineViewPr>
    <p:cViewPr>
      <p:scale>
        <a:sx n="33" d="100"/>
        <a:sy n="33" d="100"/>
      </p:scale>
      <p:origin x="0" y="-1062"/>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0" y="84"/>
      </p:cViewPr>
      <p:guideLst>
        <p:guide orient="horz" pos="3051"/>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[Milestone.25.07.17.xlsx..xlsx]Analysis-chart-AOF!PivotTable3</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baseline="0" dirty="0" smtClean="0">
                <a:effectLst>
                  <a:outerShdw blurRad="50800" dist="38100" dir="5400000" algn="t" rotWithShape="0">
                    <a:srgbClr val="000000">
                      <a:alpha val="40000"/>
                    </a:srgbClr>
                  </a:outerShdw>
                </a:effectLst>
              </a:rPr>
              <a:t>NOTE MOYENNE ATTRIBUÉE AUX PRINCIPAUX JALONS DES DOMAINES PRIORITAIRES</a:t>
            </a:r>
            <a:endParaRPr lang="fr-FR" dirty="0">
              <a:effectLst/>
            </a:endParaRPr>
          </a:p>
        </c:rich>
      </c:tx>
      <c:layout>
        <c:manualLayout>
          <c:xMode val="edge"/>
          <c:yMode val="edge"/>
          <c:x val="0.32225083986424563"/>
          <c:y val="0.12796127756757678"/>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rgbClr val="FF0000"/>
          </a:solidFill>
          <a:ln w="9525" cap="flat" cmpd="sng" algn="ctr">
            <a:solidFill>
              <a:schemeClr val="accent1">
                <a:lumMod val="75000"/>
              </a:schemeClr>
            </a:solidFill>
            <a:round/>
          </a:ln>
          <a:effectLst/>
          <a:sp3d contourW="9525">
            <a:contourClr>
              <a:schemeClr val="accent1">
                <a:lumMod val="75000"/>
              </a:schemeClr>
            </a:contourClr>
          </a:sp3d>
        </c:spPr>
      </c:pivotFmt>
      <c:pivotFmt>
        <c:idx val="3"/>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4"/>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5"/>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6"/>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7"/>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8"/>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9"/>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13"/>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14"/>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15"/>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16"/>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17"/>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18"/>
        <c:spPr>
          <a:solidFill>
            <a:srgbClr val="FF0000"/>
          </a:solidFill>
          <a:ln w="9525" cap="flat" cmpd="sng" algn="ctr">
            <a:solidFill>
              <a:schemeClr val="accent1">
                <a:lumMod val="75000"/>
              </a:schemeClr>
            </a:solidFill>
            <a:round/>
          </a:ln>
          <a:effectLst/>
          <a:sp3d contourW="9525">
            <a:contourClr>
              <a:schemeClr val="accent1">
                <a:lumMod val="75000"/>
              </a:schemeClr>
            </a:contourClr>
          </a:sp3d>
        </c:spPr>
      </c:pivotFmt>
      <c:pivotFmt>
        <c:idx val="19"/>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2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1"/>
        <c:spPr>
          <a:solidFill>
            <a:srgbClr val="FF0000"/>
          </a:solidFill>
          <a:ln w="9525" cap="flat" cmpd="sng" algn="ctr">
            <a:solidFill>
              <a:schemeClr val="accent1">
                <a:lumMod val="75000"/>
              </a:schemeClr>
            </a:solidFill>
            <a:round/>
          </a:ln>
          <a:effectLst/>
          <a:sp3d contourW="9525">
            <a:contourClr>
              <a:schemeClr val="accent1">
                <a:lumMod val="75000"/>
              </a:schemeClr>
            </a:contourClr>
          </a:sp3d>
        </c:spPr>
      </c:pivotFmt>
      <c:pivotFmt>
        <c:idx val="22"/>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23"/>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24"/>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25"/>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26"/>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27"/>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28"/>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2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0"/>
        <c:spPr>
          <a:solidFill>
            <a:srgbClr val="FF0000"/>
          </a:solidFill>
          <a:ln w="9525" cap="flat" cmpd="sng" algn="ctr">
            <a:solidFill>
              <a:schemeClr val="accent1">
                <a:lumMod val="75000"/>
              </a:schemeClr>
            </a:solidFill>
            <a:round/>
          </a:ln>
          <a:effectLst/>
          <a:sp3d contourW="9525">
            <a:contourClr>
              <a:schemeClr val="accent1">
                <a:lumMod val="75000"/>
              </a:schemeClr>
            </a:contourClr>
          </a:sp3d>
        </c:spPr>
      </c:pivotFmt>
      <c:pivotFmt>
        <c:idx val="31"/>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32"/>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33"/>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34"/>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35"/>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36"/>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37"/>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4627739776668129"/>
          <c:y val="0.28310449475065613"/>
          <c:w val="0.51356953394120708"/>
          <c:h val="0.5669534667541557"/>
        </c:manualLayout>
      </c:layout>
      <c:bar3DChart>
        <c:barDir val="bar"/>
        <c:grouping val="clustered"/>
        <c:varyColors val="0"/>
        <c:ser>
          <c:idx val="0"/>
          <c:order val="0"/>
          <c:tx>
            <c:strRef>
              <c:f>'Analysis-chart-AOF'!$F$8</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Pt>
            <c:idx val="0"/>
            <c:invertIfNegative val="0"/>
            <c:bubble3D val="0"/>
            <c:spPr>
              <a:solidFill>
                <a:srgbClr val="FF000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1-D898-4232-8F63-553659BEAE81}"/>
              </c:ext>
            </c:extLst>
          </c:dPt>
          <c:dPt>
            <c:idx val="1"/>
            <c:invertIfNegative val="0"/>
            <c:bubble3D val="0"/>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3-D898-4232-8F63-553659BEAE81}"/>
              </c:ext>
            </c:extLst>
          </c:dPt>
          <c:dPt>
            <c:idx val="2"/>
            <c:invertIfNegative val="0"/>
            <c:bubble3D val="0"/>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5-D898-4232-8F63-553659BEAE81}"/>
              </c:ext>
            </c:extLst>
          </c:dPt>
          <c:dPt>
            <c:idx val="3"/>
            <c:invertIfNegative val="0"/>
            <c:bubble3D val="0"/>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7-D898-4232-8F63-553659BEAE81}"/>
              </c:ext>
            </c:extLst>
          </c:dPt>
          <c:dPt>
            <c:idx val="4"/>
            <c:invertIfNegative val="0"/>
            <c:bubble3D val="0"/>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9-D898-4232-8F63-553659BEAE81}"/>
              </c:ext>
            </c:extLst>
          </c:dPt>
          <c:dPt>
            <c:idx val="5"/>
            <c:invertIfNegative val="0"/>
            <c:bubble3D val="0"/>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B-D898-4232-8F63-553659BEAE81}"/>
              </c:ext>
            </c:extLst>
          </c:dPt>
          <c:dPt>
            <c:idx val="6"/>
            <c:invertIfNegative val="0"/>
            <c:bubble3D val="0"/>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D-D898-4232-8F63-553659BEAE81}"/>
              </c:ext>
            </c:extLst>
          </c:dPt>
          <c:dPt>
            <c:idx val="7"/>
            <c:invertIfNegative val="0"/>
            <c:bubble3D val="0"/>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F-D898-4232-8F63-553659BEAE8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'Analysis-chart-AOF'!$E$9:$E$17</c:f>
              <c:strCache>
                <c:ptCount val="8"/>
                <c:pt idx="0">
                  <c:v>AOF 2: SHELTER</c:v>
                </c:pt>
                <c:pt idx="1">
                  <c:v>AOF 5: WATER, SANITATION AND HYGENE</c:v>
                </c:pt>
                <c:pt idx="2">
                  <c:v>AOF:7 CULTURE OF PEACE &amp; NON-VIOLENCE</c:v>
                </c:pt>
                <c:pt idx="3">
                  <c:v>AOF 3: LIVELIHOODS</c:v>
                </c:pt>
                <c:pt idx="4">
                  <c:v>AOF 8: MIGRATION</c:v>
                </c:pt>
                <c:pt idx="5">
                  <c:v>AOF 6: SOCIAL INCLUSION</c:v>
                </c:pt>
                <c:pt idx="6">
                  <c:v>AOF 1: DISASTER RISK REDUCTION</c:v>
                </c:pt>
                <c:pt idx="7">
                  <c:v>AOF 4: HEALTH AND CARE</c:v>
                </c:pt>
              </c:strCache>
            </c:strRef>
          </c:cat>
          <c:val>
            <c:numRef>
              <c:f>'Analysis-chart-AOF'!$F$9:$F$17</c:f>
              <c:numCache>
                <c:formatCode>0.0</c:formatCode>
                <c:ptCount val="8"/>
                <c:pt idx="0">
                  <c:v>1</c:v>
                </c:pt>
                <c:pt idx="1">
                  <c:v>1.6666666666666667</c:v>
                </c:pt>
                <c:pt idx="2">
                  <c:v>1.75</c:v>
                </c:pt>
                <c:pt idx="3">
                  <c:v>2</c:v>
                </c:pt>
                <c:pt idx="4">
                  <c:v>2</c:v>
                </c:pt>
                <c:pt idx="5">
                  <c:v>2</c:v>
                </c:pt>
                <c:pt idx="6">
                  <c:v>2.1428571428571428</c:v>
                </c:pt>
                <c:pt idx="7">
                  <c:v>2.25</c:v>
                </c:pt>
              </c:numCache>
            </c:numRef>
          </c:val>
          <c:extLst xmlns:c16r2="http://schemas.microsoft.com/office/drawing/2015/06/chart">
            <c:ext xmlns:c16="http://schemas.microsoft.com/office/drawing/2014/chart" uri="{C3380CC4-5D6E-409C-BE32-E72D297353CC}">
              <c16:uniqueId val="{00000010-D898-4232-8F63-553659BEAE81}"/>
            </c:ext>
          </c:extLst>
        </c:ser>
        <c:dLbls>
          <c:showLegendKey val="0"/>
          <c:showVal val="0"/>
          <c:showCatName val="0"/>
          <c:showSerName val="0"/>
          <c:showPercent val="0"/>
          <c:showBubbleSize val="0"/>
        </c:dLbls>
        <c:gapWidth val="65"/>
        <c:shape val="box"/>
        <c:axId val="1977483808"/>
        <c:axId val="1977484352"/>
        <c:axId val="0"/>
      </c:bar3DChart>
      <c:catAx>
        <c:axId val="1977483808"/>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GB" dirty="0"/>
                  <a:t>AOF</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77484352"/>
        <c:crosses val="autoZero"/>
        <c:auto val="1"/>
        <c:lblAlgn val="ctr"/>
        <c:lblOffset val="100"/>
        <c:noMultiLvlLbl val="0"/>
      </c:catAx>
      <c:valAx>
        <c:axId val="1977484352"/>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GB" baseline="0" dirty="0" smtClean="0"/>
                  <a:t>Niveaux</a:t>
                </a:r>
                <a:endParaRPr lang="en-GB" dirty="0"/>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7748380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[Milestone.03.01.18.xlsx_ (002).xlsx]Analysis-chart-AOF!PivotTable3</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 MILESTONE RATING PER AREA OF FOCUS</a:t>
            </a:r>
          </a:p>
        </c:rich>
      </c:tx>
      <c:layout>
        <c:manualLayout>
          <c:xMode val="edge"/>
          <c:yMode val="edge"/>
          <c:x val="0.32225083986424563"/>
          <c:y val="0.12796127756757678"/>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dLbl>
          <c:idx val="0"/>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pivotFmt>
      <c:pivotFmt>
        <c:idx val="9"/>
      </c:pivotFmt>
      <c:pivotFmt>
        <c:idx val="10"/>
        <c:dLbl>
          <c:idx val="0"/>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3"/>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7"/>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8"/>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9"/>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1"/>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4"/>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5"/>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6"/>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7"/>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8"/>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0"/>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1"/>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2"/>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3"/>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4"/>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5"/>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6"/>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37"/>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4627739776668129"/>
          <c:y val="0.28310449475065613"/>
          <c:w val="0.51356953394120708"/>
          <c:h val="0.57697840401528755"/>
        </c:manualLayout>
      </c:layout>
      <c:bar3DChart>
        <c:barDir val="bar"/>
        <c:grouping val="clustered"/>
        <c:varyColors val="0"/>
        <c:ser>
          <c:idx val="0"/>
          <c:order val="0"/>
          <c:tx>
            <c:strRef>
              <c:f>'Analysis-chart-AOF'!$F$8</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Pt>
            <c:idx val="0"/>
            <c:invertIfNegative val="0"/>
            <c:bubble3D val="0"/>
            <c:spPr>
              <a:solidFill>
                <a:srgbClr val="FFC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xmlns:c16r2="http://schemas.microsoft.com/office/drawing/2015/06/chart">
              <c:ext xmlns:c16="http://schemas.microsoft.com/office/drawing/2014/chart" uri="{C3380CC4-5D6E-409C-BE32-E72D297353CC}">
                <c16:uniqueId val="{00000001-60AA-4F0F-A3EB-4983C69920EA}"/>
              </c:ext>
            </c:extLst>
          </c:dPt>
          <c:dPt>
            <c:idx val="1"/>
            <c:invertIfNegative val="0"/>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xmlns:c16r2="http://schemas.microsoft.com/office/drawing/2015/06/chart">
              <c:ext xmlns:c16="http://schemas.microsoft.com/office/drawing/2014/chart" uri="{C3380CC4-5D6E-409C-BE32-E72D297353CC}">
                <c16:uniqueId val="{00000003-60AA-4F0F-A3EB-4983C69920EA}"/>
              </c:ext>
            </c:extLst>
          </c:dPt>
          <c:dPt>
            <c:idx val="2"/>
            <c:invertIfNegative val="0"/>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xmlns:c16r2="http://schemas.microsoft.com/office/drawing/2015/06/chart">
              <c:ext xmlns:c16="http://schemas.microsoft.com/office/drawing/2014/chart" uri="{C3380CC4-5D6E-409C-BE32-E72D297353CC}">
                <c16:uniqueId val="{00000005-60AA-4F0F-A3EB-4983C69920EA}"/>
              </c:ext>
            </c:extLst>
          </c:dPt>
          <c:dPt>
            <c:idx val="3"/>
            <c:invertIfNegative val="0"/>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xmlns:c16r2="http://schemas.microsoft.com/office/drawing/2015/06/chart">
              <c:ext xmlns:c16="http://schemas.microsoft.com/office/drawing/2014/chart" uri="{C3380CC4-5D6E-409C-BE32-E72D297353CC}">
                <c16:uniqueId val="{00000007-60AA-4F0F-A3EB-4983C69920EA}"/>
              </c:ext>
            </c:extLst>
          </c:dPt>
          <c:dPt>
            <c:idx val="4"/>
            <c:invertIfNegative val="0"/>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xmlns:c16r2="http://schemas.microsoft.com/office/drawing/2015/06/chart">
              <c:ext xmlns:c16="http://schemas.microsoft.com/office/drawing/2014/chart" uri="{C3380CC4-5D6E-409C-BE32-E72D297353CC}">
                <c16:uniqueId val="{00000009-60AA-4F0F-A3EB-4983C69920EA}"/>
              </c:ext>
            </c:extLst>
          </c:dPt>
          <c:dPt>
            <c:idx val="5"/>
            <c:invertIfNegative val="0"/>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xmlns:c16r2="http://schemas.microsoft.com/office/drawing/2015/06/chart">
              <c:ext xmlns:c16="http://schemas.microsoft.com/office/drawing/2014/chart" uri="{C3380CC4-5D6E-409C-BE32-E72D297353CC}">
                <c16:uniqueId val="{0000000B-60AA-4F0F-A3EB-4983C69920EA}"/>
              </c:ext>
            </c:extLst>
          </c:dPt>
          <c:dPt>
            <c:idx val="6"/>
            <c:invertIfNegative val="0"/>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xmlns:c16r2="http://schemas.microsoft.com/office/drawing/2015/06/chart">
              <c:ext xmlns:c16="http://schemas.microsoft.com/office/drawing/2014/chart" uri="{C3380CC4-5D6E-409C-BE32-E72D297353CC}">
                <c16:uniqueId val="{0000000D-60AA-4F0F-A3EB-4983C69920EA}"/>
              </c:ext>
            </c:extLst>
          </c:dPt>
          <c:dPt>
            <c:idx val="7"/>
            <c:invertIfNegative val="0"/>
            <c:bubble3D val="0"/>
            <c:spPr>
              <a:solidFill>
                <a:srgbClr val="FFFF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xmlns:c16r2="http://schemas.microsoft.com/office/drawing/2015/06/chart">
              <c:ext xmlns:c16="http://schemas.microsoft.com/office/drawing/2014/chart" uri="{C3380CC4-5D6E-409C-BE32-E72D297353CC}">
                <c16:uniqueId val="{0000000F-60AA-4F0F-A3EB-4983C69920E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'Analysis-chart-AOF'!$E$9:$E$17</c:f>
              <c:strCache>
                <c:ptCount val="8"/>
                <c:pt idx="0">
                  <c:v>AOF 5: WATER, SANITATION AND HYGENE</c:v>
                </c:pt>
                <c:pt idx="1">
                  <c:v>AOF 6: SOCIAL INCLUSION</c:v>
                </c:pt>
                <c:pt idx="2">
                  <c:v>AOF 4: HEALTH AND CARE</c:v>
                </c:pt>
                <c:pt idx="3">
                  <c:v>AOF 1: DISASTER RISK REDUCTION</c:v>
                </c:pt>
                <c:pt idx="4">
                  <c:v>AOF 2: SHELTER</c:v>
                </c:pt>
                <c:pt idx="5">
                  <c:v>AOF 8: MIGRATION</c:v>
                </c:pt>
                <c:pt idx="6">
                  <c:v>AOF:7 CULTURE OF PEACE &amp; NON-VIOLENCE</c:v>
                </c:pt>
                <c:pt idx="7">
                  <c:v>AOF 3: LIVELIHOODS</c:v>
                </c:pt>
              </c:strCache>
            </c:strRef>
          </c:cat>
          <c:val>
            <c:numRef>
              <c:f>'Analysis-chart-AOF'!$F$9:$F$17</c:f>
              <c:numCache>
                <c:formatCode>0.0</c:formatCode>
                <c:ptCount val="8"/>
                <c:pt idx="0">
                  <c:v>2.2833333333333332</c:v>
                </c:pt>
                <c:pt idx="1">
                  <c:v>2.5750000000000002</c:v>
                </c:pt>
                <c:pt idx="2">
                  <c:v>2.6625000000000001</c:v>
                </c:pt>
                <c:pt idx="3">
                  <c:v>2.7428571428571429</c:v>
                </c:pt>
                <c:pt idx="4">
                  <c:v>2.8333333333333335</c:v>
                </c:pt>
                <c:pt idx="5">
                  <c:v>2.9</c:v>
                </c:pt>
                <c:pt idx="6">
                  <c:v>2.9249999999999998</c:v>
                </c:pt>
                <c:pt idx="7">
                  <c:v>2.9333333333333336</c:v>
                </c:pt>
              </c:numCache>
            </c:numRef>
          </c:val>
          <c:extLst xmlns:c16r2="http://schemas.microsoft.com/office/drawing/2015/06/chart">
            <c:ext xmlns:c16="http://schemas.microsoft.com/office/drawing/2014/chart" uri="{C3380CC4-5D6E-409C-BE32-E72D297353CC}">
              <c16:uniqueId val="{00000010-60AA-4F0F-A3EB-4983C69920EA}"/>
            </c:ext>
          </c:extLst>
        </c:ser>
        <c:dLbls>
          <c:showLegendKey val="0"/>
          <c:showVal val="0"/>
          <c:showCatName val="0"/>
          <c:showSerName val="0"/>
          <c:showPercent val="0"/>
          <c:showBubbleSize val="0"/>
        </c:dLbls>
        <c:gapWidth val="150"/>
        <c:shape val="box"/>
        <c:axId val="1977486528"/>
        <c:axId val="1977487072"/>
        <c:axId val="0"/>
      </c:bar3DChart>
      <c:catAx>
        <c:axId val="1977486528"/>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dirty="0"/>
                  <a:t>AOF</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7487072"/>
        <c:crosses val="autoZero"/>
        <c:auto val="1"/>
        <c:lblAlgn val="ctr"/>
        <c:lblOffset val="100"/>
        <c:noMultiLvlLbl val="0"/>
      </c:catAx>
      <c:valAx>
        <c:axId val="1977487072"/>
        <c:scaling>
          <c:orientation val="minMax"/>
        </c:scaling>
        <c:delete val="0"/>
        <c:axPos val="b"/>
        <c:majorGridlines>
          <c:spPr>
            <a:ln w="9525" cap="flat" cmpd="sng" algn="ctr">
              <a:solidFill>
                <a:schemeClr val="dk1">
                  <a:lumMod val="50000"/>
                  <a:lumOff val="5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dirty="0"/>
                  <a:t>AOF Levels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748652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[Milestone.25.07.17.xlsx..xlsx]Analysis-chart-AOF!PivotTable3</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baseline="0" dirty="0" smtClean="0">
                <a:effectLst>
                  <a:outerShdw blurRad="50800" dist="38100" dir="5400000" algn="t" rotWithShape="0">
                    <a:srgbClr val="000000">
                      <a:alpha val="40000"/>
                    </a:srgbClr>
                  </a:outerShdw>
                </a:effectLst>
              </a:rPr>
              <a:t>NOTE MOYENNE ATTRIBUÉE AUX PRINCIPAUX JALONS DES DOMAINES PRIORITAIRES</a:t>
            </a:r>
            <a:endParaRPr lang="fr-FR" dirty="0">
              <a:effectLst/>
            </a:endParaRPr>
          </a:p>
        </c:rich>
      </c:tx>
      <c:layout>
        <c:manualLayout>
          <c:xMode val="edge"/>
          <c:yMode val="edge"/>
          <c:x val="0.32225083986424563"/>
          <c:y val="0.12796127756757678"/>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rgbClr val="FF0000"/>
          </a:solidFill>
          <a:ln w="9525" cap="flat" cmpd="sng" algn="ctr">
            <a:solidFill>
              <a:schemeClr val="accent1">
                <a:lumMod val="75000"/>
              </a:schemeClr>
            </a:solidFill>
            <a:round/>
          </a:ln>
          <a:effectLst/>
          <a:sp3d contourW="9525">
            <a:contourClr>
              <a:schemeClr val="accent1">
                <a:lumMod val="75000"/>
              </a:schemeClr>
            </a:contourClr>
          </a:sp3d>
        </c:spPr>
      </c:pivotFmt>
      <c:pivotFmt>
        <c:idx val="3"/>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4"/>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5"/>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6"/>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7"/>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8"/>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9"/>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13"/>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14"/>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15"/>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16"/>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17"/>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18"/>
        <c:spPr>
          <a:solidFill>
            <a:srgbClr val="FF0000"/>
          </a:solidFill>
          <a:ln w="9525" cap="flat" cmpd="sng" algn="ctr">
            <a:solidFill>
              <a:schemeClr val="accent1">
                <a:lumMod val="75000"/>
              </a:schemeClr>
            </a:solidFill>
            <a:round/>
          </a:ln>
          <a:effectLst/>
          <a:sp3d contourW="9525">
            <a:contourClr>
              <a:schemeClr val="accent1">
                <a:lumMod val="75000"/>
              </a:schemeClr>
            </a:contourClr>
          </a:sp3d>
        </c:spPr>
      </c:pivotFmt>
      <c:pivotFmt>
        <c:idx val="19"/>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2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1"/>
        <c:spPr>
          <a:solidFill>
            <a:srgbClr val="FF0000"/>
          </a:solidFill>
          <a:ln w="9525" cap="flat" cmpd="sng" algn="ctr">
            <a:solidFill>
              <a:schemeClr val="accent1">
                <a:lumMod val="75000"/>
              </a:schemeClr>
            </a:solidFill>
            <a:round/>
          </a:ln>
          <a:effectLst/>
          <a:sp3d contourW="9525">
            <a:contourClr>
              <a:schemeClr val="accent1">
                <a:lumMod val="75000"/>
              </a:schemeClr>
            </a:contourClr>
          </a:sp3d>
        </c:spPr>
      </c:pivotFmt>
      <c:pivotFmt>
        <c:idx val="22"/>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23"/>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24"/>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25"/>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26"/>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27"/>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28"/>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2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0"/>
        <c:spPr>
          <a:solidFill>
            <a:srgbClr val="FF0000"/>
          </a:solidFill>
          <a:ln w="9525" cap="flat" cmpd="sng" algn="ctr">
            <a:solidFill>
              <a:schemeClr val="accent1">
                <a:lumMod val="75000"/>
              </a:schemeClr>
            </a:solidFill>
            <a:round/>
          </a:ln>
          <a:effectLst/>
          <a:sp3d contourW="9525">
            <a:contourClr>
              <a:schemeClr val="accent1">
                <a:lumMod val="75000"/>
              </a:schemeClr>
            </a:contourClr>
          </a:sp3d>
        </c:spPr>
      </c:pivotFmt>
      <c:pivotFmt>
        <c:idx val="31"/>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32"/>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33"/>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34"/>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35"/>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pivotFmt>
      <c:pivotFmt>
        <c:idx val="36"/>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
        <c:idx val="37"/>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4627739776668129"/>
          <c:y val="0.28310449475065613"/>
          <c:w val="0.51356953394120708"/>
          <c:h val="0.5669534667541557"/>
        </c:manualLayout>
      </c:layout>
      <c:bar3DChart>
        <c:barDir val="bar"/>
        <c:grouping val="clustered"/>
        <c:varyColors val="0"/>
        <c:ser>
          <c:idx val="0"/>
          <c:order val="0"/>
          <c:tx>
            <c:strRef>
              <c:f>'Analysis-chart-AOF'!$F$8</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Pt>
            <c:idx val="0"/>
            <c:invertIfNegative val="0"/>
            <c:bubble3D val="0"/>
            <c:spPr>
              <a:solidFill>
                <a:srgbClr val="FF000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1-0D93-495A-A717-DEADF022C8CC}"/>
              </c:ext>
            </c:extLst>
          </c:dPt>
          <c:dPt>
            <c:idx val="1"/>
            <c:invertIfNegative val="0"/>
            <c:bubble3D val="0"/>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3-0D93-495A-A717-DEADF022C8CC}"/>
              </c:ext>
            </c:extLst>
          </c:dPt>
          <c:dPt>
            <c:idx val="2"/>
            <c:invertIfNegative val="0"/>
            <c:bubble3D val="0"/>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5-0D93-495A-A717-DEADF022C8CC}"/>
              </c:ext>
            </c:extLst>
          </c:dPt>
          <c:dPt>
            <c:idx val="3"/>
            <c:invertIfNegative val="0"/>
            <c:bubble3D val="0"/>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7-0D93-495A-A717-DEADF022C8CC}"/>
              </c:ext>
            </c:extLst>
          </c:dPt>
          <c:dPt>
            <c:idx val="4"/>
            <c:invertIfNegative val="0"/>
            <c:bubble3D val="0"/>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9-0D93-495A-A717-DEADF022C8CC}"/>
              </c:ext>
            </c:extLst>
          </c:dPt>
          <c:dPt>
            <c:idx val="5"/>
            <c:invertIfNegative val="0"/>
            <c:bubble3D val="0"/>
            <c:spPr>
              <a:solidFill>
                <a:srgbClr val="FFFF0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B-0D93-495A-A717-DEADF022C8CC}"/>
              </c:ext>
            </c:extLst>
          </c:dPt>
          <c:dPt>
            <c:idx val="6"/>
            <c:invertIfNegative val="0"/>
            <c:bubble3D val="0"/>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D-0D93-495A-A717-DEADF022C8CC}"/>
              </c:ext>
            </c:extLst>
          </c:dPt>
          <c:dPt>
            <c:idx val="7"/>
            <c:invertIfNegative val="0"/>
            <c:bubble3D val="0"/>
            <c:spPr>
              <a:solidFill>
                <a:srgbClr val="00B050"/>
              </a:solidFill>
              <a:ln w="9525" cap="flat" cmpd="sng" algn="ctr">
                <a:solidFill>
                  <a:schemeClr val="accent1">
                    <a:lumMod val="75000"/>
                  </a:schemeClr>
                </a:solidFill>
                <a:round/>
              </a:ln>
              <a:effectLst/>
              <a:sp3d contourW="9525">
                <a:contourClr>
                  <a:schemeClr val="accent1">
                    <a:lumMod val="75000"/>
                  </a:schemeClr>
                </a:contourClr>
              </a:sp3d>
            </c:spPr>
            <c:extLst xmlns:c16r2="http://schemas.microsoft.com/office/drawing/2015/06/chart">
              <c:ext xmlns:c16="http://schemas.microsoft.com/office/drawing/2014/chart" uri="{C3380CC4-5D6E-409C-BE32-E72D297353CC}">
                <c16:uniqueId val="{0000000F-0D93-495A-A717-DEADF022C8C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'Analysis-chart-AOF'!$E$9:$E$17</c:f>
              <c:strCache>
                <c:ptCount val="8"/>
                <c:pt idx="0">
                  <c:v>AOF 2: SHELTER</c:v>
                </c:pt>
                <c:pt idx="1">
                  <c:v>AOF 5: WATER, SANITATION AND HYGENE</c:v>
                </c:pt>
                <c:pt idx="2">
                  <c:v>AOF:7 CULTURE OF PEACE &amp; NON-VIOLENCE</c:v>
                </c:pt>
                <c:pt idx="3">
                  <c:v>AOF 3: LIVELIHOODS</c:v>
                </c:pt>
                <c:pt idx="4">
                  <c:v>AOF 8: MIGRATION</c:v>
                </c:pt>
                <c:pt idx="5">
                  <c:v>AOF 6: SOCIAL INCLUSION</c:v>
                </c:pt>
                <c:pt idx="6">
                  <c:v>AOF 1: DISASTER RISK REDUCTION</c:v>
                </c:pt>
                <c:pt idx="7">
                  <c:v>AOF 4: HEALTH AND CARE</c:v>
                </c:pt>
              </c:strCache>
            </c:strRef>
          </c:cat>
          <c:val>
            <c:numRef>
              <c:f>'Analysis-chart-AOF'!$F$9:$F$17</c:f>
              <c:numCache>
                <c:formatCode>0.0</c:formatCode>
                <c:ptCount val="8"/>
                <c:pt idx="0">
                  <c:v>1</c:v>
                </c:pt>
                <c:pt idx="1">
                  <c:v>1.6666666666666667</c:v>
                </c:pt>
                <c:pt idx="2">
                  <c:v>1.75</c:v>
                </c:pt>
                <c:pt idx="3">
                  <c:v>2</c:v>
                </c:pt>
                <c:pt idx="4">
                  <c:v>2</c:v>
                </c:pt>
                <c:pt idx="5">
                  <c:v>2</c:v>
                </c:pt>
                <c:pt idx="6">
                  <c:v>2.1428571428571428</c:v>
                </c:pt>
                <c:pt idx="7">
                  <c:v>2.25</c:v>
                </c:pt>
              </c:numCache>
            </c:numRef>
          </c:val>
          <c:extLst xmlns:c16r2="http://schemas.microsoft.com/office/drawing/2015/06/chart">
            <c:ext xmlns:c16="http://schemas.microsoft.com/office/drawing/2014/chart" uri="{C3380CC4-5D6E-409C-BE32-E72D297353CC}">
              <c16:uniqueId val="{00000010-0D93-495A-A717-DEADF022C8CC}"/>
            </c:ext>
          </c:extLst>
        </c:ser>
        <c:dLbls>
          <c:showLegendKey val="0"/>
          <c:showVal val="0"/>
          <c:showCatName val="0"/>
          <c:showSerName val="0"/>
          <c:showPercent val="0"/>
          <c:showBubbleSize val="0"/>
        </c:dLbls>
        <c:gapWidth val="65"/>
        <c:shape val="box"/>
        <c:axId val="2027163776"/>
        <c:axId val="2027170304"/>
        <c:axId val="0"/>
      </c:bar3DChart>
      <c:catAx>
        <c:axId val="2027163776"/>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GB" dirty="0"/>
                  <a:t>AOF</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27170304"/>
        <c:crosses val="autoZero"/>
        <c:auto val="1"/>
        <c:lblAlgn val="ctr"/>
        <c:lblOffset val="100"/>
        <c:noMultiLvlLbl val="0"/>
      </c:catAx>
      <c:valAx>
        <c:axId val="2027170304"/>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GB" baseline="0" dirty="0" smtClean="0"/>
                  <a:t>Niveaux</a:t>
                </a:r>
                <a:endParaRPr lang="en-GB" dirty="0"/>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27163776"/>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[Book1]Sheet3!PivotTable1</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prstClr val="black">
                    <a:lumMod val="65000"/>
                    <a:lumOff val="35000"/>
                  </a:prstClr>
                </a:solidFill>
                <a:latin typeface="+mn-lt"/>
                <a:ea typeface="+mn-ea"/>
                <a:cs typeface="+mn-cs"/>
              </a:defRPr>
            </a:pPr>
            <a:r>
              <a:rPr lang="en-US" sz="1800" b="1" i="0" baseline="0" dirty="0" smtClean="0">
                <a:effectLst/>
              </a:rPr>
              <a:t>NOTE MOYENNE ATTRIBUÉE AUX PRINCIPAUX JALONS PAR STRATÉGIE DE MISE EN OEUVRE (SMO)</a:t>
            </a:r>
            <a:endParaRPr lang="fr-FR" dirty="0" smtClean="0">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spc="0" baseline="0">
              <a:solidFill>
                <a:prstClr val="black">
                  <a:lumMod val="65000"/>
                  <a:lumOff val="35000"/>
                </a:prst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rgbClr val="00B050"/>
          </a:solidFill>
          <a:ln>
            <a:noFill/>
          </a:ln>
          <a:effectLst/>
          <a:sp3d/>
        </c:spPr>
      </c:pivotFmt>
      <c:pivotFmt>
        <c:idx val="2"/>
        <c:spPr>
          <a:solidFill>
            <a:srgbClr val="00B050"/>
          </a:solidFill>
          <a:ln>
            <a:noFill/>
          </a:ln>
          <a:effectLst/>
          <a:sp3d/>
        </c:spPr>
      </c:pivotFmt>
      <c:pivotFmt>
        <c:idx val="3"/>
        <c:spPr>
          <a:solidFill>
            <a:srgbClr val="FFFF00"/>
          </a:solidFill>
          <a:ln>
            <a:noFill/>
          </a:ln>
          <a:effectLst/>
          <a:sp3d/>
        </c:spPr>
      </c:pivotFmt>
      <c:pivotFmt>
        <c:idx val="4"/>
        <c:spPr>
          <a:solidFill>
            <a:srgbClr val="FFFF00"/>
          </a:solidFill>
          <a:ln>
            <a:noFill/>
          </a:ln>
          <a:effectLst/>
          <a:sp3d/>
        </c:spPr>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rgbClr val="FFFF00"/>
          </a:solidFill>
          <a:ln>
            <a:noFill/>
          </a:ln>
          <a:effectLst/>
          <a:sp3d/>
        </c:spPr>
      </c:pivotFmt>
      <c:pivotFmt>
        <c:idx val="7"/>
        <c:spPr>
          <a:solidFill>
            <a:srgbClr val="FFFF00"/>
          </a:solidFill>
          <a:ln>
            <a:noFill/>
          </a:ln>
          <a:effectLst/>
          <a:sp3d/>
        </c:spPr>
      </c:pivotFmt>
      <c:pivotFmt>
        <c:idx val="8"/>
        <c:spPr>
          <a:solidFill>
            <a:srgbClr val="00B050"/>
          </a:solidFill>
          <a:ln>
            <a:noFill/>
          </a:ln>
          <a:effectLst/>
          <a:sp3d/>
        </c:spPr>
      </c:pivotFmt>
      <c:pivotFmt>
        <c:idx val="9"/>
        <c:spPr>
          <a:solidFill>
            <a:srgbClr val="00B050"/>
          </a:solidFill>
          <a:ln>
            <a:noFill/>
          </a:ln>
          <a:effectLst/>
          <a:sp3d/>
        </c:spPr>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rgbClr val="FFFF00"/>
          </a:solidFill>
          <a:ln>
            <a:noFill/>
          </a:ln>
          <a:effectLst/>
          <a:sp3d/>
        </c:spPr>
      </c:pivotFmt>
      <c:pivotFmt>
        <c:idx val="12"/>
        <c:spPr>
          <a:solidFill>
            <a:srgbClr val="FFFF00"/>
          </a:solidFill>
          <a:ln>
            <a:noFill/>
          </a:ln>
          <a:effectLst/>
          <a:sp3d/>
        </c:spPr>
      </c:pivotFmt>
      <c:pivotFmt>
        <c:idx val="13"/>
        <c:spPr>
          <a:solidFill>
            <a:srgbClr val="00B050"/>
          </a:solidFill>
          <a:ln>
            <a:noFill/>
          </a:ln>
          <a:effectLst/>
          <a:sp3d/>
        </c:spPr>
      </c:pivotFmt>
      <c:pivotFmt>
        <c:idx val="14"/>
        <c:spPr>
          <a:solidFill>
            <a:srgbClr val="00B050"/>
          </a:solidFill>
          <a:ln>
            <a:noFill/>
          </a:ln>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Sheet3!$B$3</c:f>
              <c:strCache>
                <c:ptCount val="1"/>
                <c:pt idx="0">
                  <c:v>Total</c:v>
                </c:pt>
              </c:strCache>
            </c:strRef>
          </c:tx>
          <c:spPr>
            <a:solidFill>
              <a:schemeClr val="accent1"/>
            </a:solidFill>
            <a:ln>
              <a:noFill/>
            </a:ln>
            <a:effectLst/>
            <a:sp3d/>
          </c:spPr>
          <c:invertIfNegative val="0"/>
          <c:dPt>
            <c:idx val="0"/>
            <c:invertIfNegative val="0"/>
            <c:bubble3D val="0"/>
            <c:spPr>
              <a:solidFill>
                <a:srgbClr val="FFFF00"/>
              </a:solidFill>
              <a:ln>
                <a:noFill/>
              </a:ln>
              <a:effectLst/>
              <a:sp3d/>
            </c:spPr>
            <c:extLst xmlns:c16r2="http://schemas.microsoft.com/office/drawing/2015/06/chart">
              <c:ext xmlns:c16="http://schemas.microsoft.com/office/drawing/2014/chart" uri="{C3380CC4-5D6E-409C-BE32-E72D297353CC}">
                <c16:uniqueId val="{00000001-F5B4-4388-87DB-B5DDB722C17B}"/>
              </c:ext>
            </c:extLst>
          </c:dPt>
          <c:dPt>
            <c:idx val="1"/>
            <c:invertIfNegative val="0"/>
            <c:bubble3D val="0"/>
            <c:spPr>
              <a:solidFill>
                <a:srgbClr val="FFFF00"/>
              </a:solidFill>
              <a:ln>
                <a:noFill/>
              </a:ln>
              <a:effectLst/>
              <a:sp3d/>
            </c:spPr>
            <c:extLst xmlns:c16r2="http://schemas.microsoft.com/office/drawing/2015/06/chart">
              <c:ext xmlns:c16="http://schemas.microsoft.com/office/drawing/2014/chart" uri="{C3380CC4-5D6E-409C-BE32-E72D297353CC}">
                <c16:uniqueId val="{00000003-F5B4-4388-87DB-B5DDB722C17B}"/>
              </c:ext>
            </c:extLst>
          </c:dPt>
          <c:dPt>
            <c:idx val="2"/>
            <c:invertIfNegative val="0"/>
            <c:bubble3D val="0"/>
            <c:spPr>
              <a:solidFill>
                <a:srgbClr val="00B050"/>
              </a:solidFill>
              <a:ln>
                <a:noFill/>
              </a:ln>
              <a:effectLst/>
              <a:sp3d/>
            </c:spPr>
            <c:extLst xmlns:c16r2="http://schemas.microsoft.com/office/drawing/2015/06/chart">
              <c:ext xmlns:c16="http://schemas.microsoft.com/office/drawing/2014/chart" uri="{C3380CC4-5D6E-409C-BE32-E72D297353CC}">
                <c16:uniqueId val="{00000005-F5B4-4388-87DB-B5DDB722C17B}"/>
              </c:ext>
            </c:extLst>
          </c:dPt>
          <c:dPt>
            <c:idx val="3"/>
            <c:invertIfNegative val="0"/>
            <c:bubble3D val="0"/>
            <c:spPr>
              <a:solidFill>
                <a:srgbClr val="00B050"/>
              </a:solidFill>
              <a:ln>
                <a:noFill/>
              </a:ln>
              <a:effectLst/>
              <a:sp3d/>
            </c:spPr>
            <c:extLst xmlns:c16r2="http://schemas.microsoft.com/office/drawing/2015/06/chart">
              <c:ext xmlns:c16="http://schemas.microsoft.com/office/drawing/2014/chart" uri="{C3380CC4-5D6E-409C-BE32-E72D297353CC}">
                <c16:uniqueId val="{00000007-F5B4-4388-87DB-B5DDB722C17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Sheet3!$A$4:$A$8</c:f>
              <c:strCache>
                <c:ptCount val="4"/>
                <c:pt idx="0">
                  <c:v>SFI 4</c:v>
                </c:pt>
                <c:pt idx="1">
                  <c:v>SFI 3</c:v>
                </c:pt>
                <c:pt idx="2">
                  <c:v>SFI 1</c:v>
                </c:pt>
                <c:pt idx="3">
                  <c:v>SFI 2</c:v>
                </c:pt>
              </c:strCache>
            </c:strRef>
          </c:cat>
          <c:val>
            <c:numRef>
              <c:f>Sheet3!$B$4:$B$8</c:f>
              <c:numCache>
                <c:formatCode>0.0</c:formatCode>
                <c:ptCount val="4"/>
                <c:pt idx="0">
                  <c:v>1.8</c:v>
                </c:pt>
                <c:pt idx="1">
                  <c:v>1.9444444444444444</c:v>
                </c:pt>
                <c:pt idx="2">
                  <c:v>2.2727272727272729</c:v>
                </c:pt>
                <c:pt idx="3">
                  <c:v>2.5</c:v>
                </c:pt>
              </c:numCache>
            </c:numRef>
          </c:val>
          <c:extLst xmlns:c16r2="http://schemas.microsoft.com/office/drawing/2015/06/chart">
            <c:ext xmlns:c16="http://schemas.microsoft.com/office/drawing/2014/chart" uri="{C3380CC4-5D6E-409C-BE32-E72D297353CC}">
              <c16:uniqueId val="{00000008-F5B4-4388-87DB-B5DDB722C17B}"/>
            </c:ext>
          </c:extLst>
        </c:ser>
        <c:dLbls>
          <c:showLegendKey val="0"/>
          <c:showVal val="0"/>
          <c:showCatName val="0"/>
          <c:showSerName val="0"/>
          <c:showPercent val="0"/>
          <c:showBubbleSize val="0"/>
        </c:dLbls>
        <c:gapWidth val="150"/>
        <c:shape val="box"/>
        <c:axId val="2027164320"/>
        <c:axId val="2027171392"/>
        <c:axId val="0"/>
      </c:bar3DChart>
      <c:catAx>
        <c:axId val="202716432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SMO</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7171392"/>
        <c:crosses val="autoZero"/>
        <c:auto val="1"/>
        <c:lblAlgn val="ctr"/>
        <c:lblOffset val="100"/>
        <c:noMultiLvlLbl val="0"/>
      </c:catAx>
      <c:valAx>
        <c:axId val="2027171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smtClean="0"/>
                  <a:t>Niveaux</a:t>
                </a:r>
                <a:endParaRPr lang="en-GB"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7164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[Copy of Milestone.03.01.18.xlsx_ (002).xlsx]Analysis-chart SFIs!PivotTable4</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NOTE MOYENNE </a:t>
            </a:r>
            <a:r>
              <a:rPr lang="en-US" dirty="0" smtClean="0">
                <a:latin typeface="+mn-lt"/>
              </a:rPr>
              <a:t>ATTRIBUÉE AUX PRINCIPAUX JALONS DES STRATÉGIES DE MISE EN OEUVRE (SMO)</a:t>
            </a:r>
            <a:endParaRPr lang="en-US" dirty="0">
              <a:latin typeface="+mn-l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rgbClr val="00B050"/>
          </a:solidFill>
          <a:ln>
            <a:noFill/>
          </a:ln>
          <a:effectLst>
            <a:outerShdw blurRad="57150" dist="19050" dir="5400000" algn="ctr" rotWithShape="0">
              <a:srgbClr val="000000">
                <a:alpha val="63000"/>
              </a:srgbClr>
            </a:outerShdw>
          </a:effectLst>
          <a:sp3d/>
        </c:spPr>
      </c:pivotFmt>
      <c:pivotFmt>
        <c:idx val="12"/>
        <c:spPr>
          <a:solidFill>
            <a:srgbClr val="00B050"/>
          </a:solidFill>
          <a:ln>
            <a:noFill/>
          </a:ln>
          <a:effectLst>
            <a:outerShdw blurRad="57150" dist="19050" dir="5400000" algn="ctr" rotWithShape="0">
              <a:srgbClr val="000000">
                <a:alpha val="63000"/>
              </a:srgbClr>
            </a:outerShdw>
          </a:effectLst>
          <a:sp3d/>
        </c:spPr>
      </c:pivotFmt>
      <c:pivotFmt>
        <c:idx val="13"/>
        <c:spPr>
          <a:solidFill>
            <a:srgbClr val="FFFF00"/>
          </a:solidFill>
          <a:ln>
            <a:noFill/>
          </a:ln>
          <a:effectLst>
            <a:outerShdw blurRad="57150" dist="19050" dir="5400000" algn="ctr" rotWithShape="0">
              <a:srgbClr val="000000">
                <a:alpha val="63000"/>
              </a:srgbClr>
            </a:outerShdw>
          </a:effectLst>
          <a:sp3d/>
        </c:spPr>
      </c:pivotFmt>
      <c:pivotFmt>
        <c:idx val="14"/>
        <c:spPr>
          <a:solidFill>
            <a:srgbClr val="00B050"/>
          </a:solidFill>
          <a:ln>
            <a:noFill/>
          </a:ln>
          <a:effectLst>
            <a:outerShdw blurRad="57150" dist="19050" dir="5400000" algn="ctr" rotWithShape="0">
              <a:srgbClr val="000000">
                <a:alpha val="63000"/>
              </a:srgbClr>
            </a:outerShdw>
          </a:effectLst>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6"/>
        <c:spPr>
          <a:solidFill>
            <a:srgbClr val="FFFF00"/>
          </a:solidFill>
          <a:ln>
            <a:noFill/>
          </a:ln>
          <a:effectLst>
            <a:outerShdw blurRad="57150" dist="19050" dir="5400000" algn="ctr" rotWithShape="0">
              <a:srgbClr val="000000">
                <a:alpha val="63000"/>
              </a:srgbClr>
            </a:outerShdw>
          </a:effectLst>
          <a:sp3d/>
        </c:spPr>
      </c:pivotFmt>
      <c:pivotFmt>
        <c:idx val="17"/>
        <c:spPr>
          <a:solidFill>
            <a:srgbClr val="00B050"/>
          </a:solidFill>
          <a:ln>
            <a:noFill/>
          </a:ln>
          <a:effectLst>
            <a:outerShdw blurRad="57150" dist="19050" dir="5400000" algn="ctr" rotWithShape="0">
              <a:srgbClr val="000000">
                <a:alpha val="63000"/>
              </a:srgbClr>
            </a:outerShdw>
          </a:effectLst>
          <a:sp3d/>
        </c:spPr>
      </c:pivotFmt>
      <c:pivotFmt>
        <c:idx val="18"/>
        <c:spPr>
          <a:solidFill>
            <a:srgbClr val="00B050"/>
          </a:solidFill>
          <a:ln>
            <a:noFill/>
          </a:ln>
          <a:effectLst>
            <a:outerShdw blurRad="57150" dist="19050" dir="5400000" algn="ctr" rotWithShape="0">
              <a:srgbClr val="000000">
                <a:alpha val="63000"/>
              </a:srgbClr>
            </a:outerShdw>
          </a:effectLst>
          <a:sp3d/>
        </c:spPr>
      </c:pivotFmt>
      <c:pivotFmt>
        <c:idx val="19"/>
        <c:spPr>
          <a:solidFill>
            <a:srgbClr val="00B050"/>
          </a:solidFill>
          <a:ln>
            <a:noFill/>
          </a:ln>
          <a:effectLst>
            <a:outerShdw blurRad="57150" dist="19050" dir="5400000" algn="ctr" rotWithShape="0">
              <a:srgbClr val="000000">
                <a:alpha val="63000"/>
              </a:srgbClr>
            </a:outerShdw>
          </a:effectLst>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1"/>
        <c:spPr>
          <a:solidFill>
            <a:srgbClr val="FFFF00"/>
          </a:solidFill>
          <a:ln>
            <a:noFill/>
          </a:ln>
          <a:effectLst>
            <a:outerShdw blurRad="57150" dist="19050" dir="5400000" algn="ctr" rotWithShape="0">
              <a:srgbClr val="000000">
                <a:alpha val="63000"/>
              </a:srgbClr>
            </a:outerShdw>
          </a:effectLst>
          <a:sp3d/>
        </c:spPr>
      </c:pivotFmt>
      <c:pivotFmt>
        <c:idx val="22"/>
        <c:spPr>
          <a:solidFill>
            <a:srgbClr val="00B050"/>
          </a:solidFill>
          <a:ln>
            <a:noFill/>
          </a:ln>
          <a:effectLst>
            <a:outerShdw blurRad="57150" dist="19050" dir="5400000" algn="ctr" rotWithShape="0">
              <a:srgbClr val="000000">
                <a:alpha val="63000"/>
              </a:srgbClr>
            </a:outerShdw>
          </a:effectLst>
          <a:sp3d/>
        </c:spPr>
      </c:pivotFmt>
      <c:pivotFmt>
        <c:idx val="23"/>
        <c:spPr>
          <a:solidFill>
            <a:srgbClr val="00B050"/>
          </a:solidFill>
          <a:ln>
            <a:noFill/>
          </a:ln>
          <a:effectLst>
            <a:outerShdw blurRad="57150" dist="19050" dir="5400000" algn="ctr" rotWithShape="0">
              <a:srgbClr val="000000">
                <a:alpha val="63000"/>
              </a:srgbClr>
            </a:outerShdw>
          </a:effectLst>
          <a:sp3d/>
        </c:spPr>
      </c:pivotFmt>
      <c:pivotFmt>
        <c:idx val="24"/>
        <c:spPr>
          <a:solidFill>
            <a:srgbClr val="00B050"/>
          </a:solidFill>
          <a:ln>
            <a:noFill/>
          </a:ln>
          <a:effectLst>
            <a:outerShdw blurRad="57150" dist="19050" dir="5400000" algn="ctr" rotWithShape="0">
              <a:srgbClr val="000000">
                <a:alpha val="63000"/>
              </a:srgbClr>
            </a:outerShdw>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3797381710264937"/>
          <c:y val="0.19068827832691126"/>
          <c:w val="0.66202515310586174"/>
          <c:h val="0.6293157626130067"/>
        </c:manualLayout>
      </c:layout>
      <c:bar3DChart>
        <c:barDir val="bar"/>
        <c:grouping val="clustered"/>
        <c:varyColors val="0"/>
        <c:ser>
          <c:idx val="0"/>
          <c:order val="0"/>
          <c:tx>
            <c:strRef>
              <c:f>'Analysis-chart SFIs'!$B$3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Pt>
            <c:idx val="0"/>
            <c:invertIfNegative val="0"/>
            <c:bubble3D val="0"/>
            <c:spPr>
              <a:solidFill>
                <a:srgbClr val="FFFF00"/>
              </a:solidFill>
              <a:ln>
                <a:noFill/>
              </a:ln>
              <a:effectLst>
                <a:outerShdw blurRad="57150" dist="19050" dir="5400000" algn="ctr" rotWithShape="0">
                  <a:srgbClr val="000000">
                    <a:alpha val="63000"/>
                  </a:srgbClr>
                </a:outerShdw>
              </a:effectLst>
              <a:sp3d/>
            </c:spPr>
            <c:extLst xmlns:c16r2="http://schemas.microsoft.com/office/drawing/2015/06/chart">
              <c:ext xmlns:c16="http://schemas.microsoft.com/office/drawing/2014/chart" uri="{C3380CC4-5D6E-409C-BE32-E72D297353CC}">
                <c16:uniqueId val="{00000001-AC26-4D9A-8299-C2F5FA69E12D}"/>
              </c:ext>
            </c:extLst>
          </c:dPt>
          <c:dPt>
            <c:idx val="1"/>
            <c:invertIfNegative val="0"/>
            <c:bubble3D val="0"/>
            <c:spPr>
              <a:solidFill>
                <a:srgbClr val="00B050"/>
              </a:solidFill>
              <a:ln>
                <a:noFill/>
              </a:ln>
              <a:effectLst>
                <a:outerShdw blurRad="57150" dist="19050" dir="5400000" algn="ctr" rotWithShape="0">
                  <a:srgbClr val="000000">
                    <a:alpha val="63000"/>
                  </a:srgbClr>
                </a:outerShdw>
              </a:effectLst>
              <a:sp3d/>
            </c:spPr>
            <c:extLst xmlns:c16r2="http://schemas.microsoft.com/office/drawing/2015/06/chart">
              <c:ext xmlns:c16="http://schemas.microsoft.com/office/drawing/2014/chart" uri="{C3380CC4-5D6E-409C-BE32-E72D297353CC}">
                <c16:uniqueId val="{00000003-AC26-4D9A-8299-C2F5FA69E12D}"/>
              </c:ext>
            </c:extLst>
          </c:dPt>
          <c:dPt>
            <c:idx val="2"/>
            <c:invertIfNegative val="0"/>
            <c:bubble3D val="0"/>
            <c:spPr>
              <a:solidFill>
                <a:srgbClr val="00B050"/>
              </a:solidFill>
              <a:ln>
                <a:noFill/>
              </a:ln>
              <a:effectLst>
                <a:outerShdw blurRad="57150" dist="19050" dir="5400000" algn="ctr" rotWithShape="0">
                  <a:srgbClr val="000000">
                    <a:alpha val="63000"/>
                  </a:srgbClr>
                </a:outerShdw>
              </a:effectLst>
              <a:sp3d/>
            </c:spPr>
            <c:extLst xmlns:c16r2="http://schemas.microsoft.com/office/drawing/2015/06/chart">
              <c:ext xmlns:c16="http://schemas.microsoft.com/office/drawing/2014/chart" uri="{C3380CC4-5D6E-409C-BE32-E72D297353CC}">
                <c16:uniqueId val="{00000005-AC26-4D9A-8299-C2F5FA69E12D}"/>
              </c:ext>
            </c:extLst>
          </c:dPt>
          <c:dPt>
            <c:idx val="3"/>
            <c:invertIfNegative val="0"/>
            <c:bubble3D val="0"/>
            <c:spPr>
              <a:solidFill>
                <a:srgbClr val="00B050"/>
              </a:solidFill>
              <a:ln>
                <a:noFill/>
              </a:ln>
              <a:effectLst>
                <a:outerShdw blurRad="57150" dist="19050" dir="5400000" algn="ctr" rotWithShape="0">
                  <a:srgbClr val="000000">
                    <a:alpha val="63000"/>
                  </a:srgbClr>
                </a:outerShdw>
              </a:effectLst>
              <a:sp3d/>
            </c:spPr>
            <c:extLst xmlns:c16r2="http://schemas.microsoft.com/office/drawing/2015/06/chart">
              <c:ext xmlns:c16="http://schemas.microsoft.com/office/drawing/2014/chart" uri="{C3380CC4-5D6E-409C-BE32-E72D297353CC}">
                <c16:uniqueId val="{00000007-AC26-4D9A-8299-C2F5FA69E12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'Analysis-chart SFIs'!$A$4:$A$8</c:f>
              <c:strCache>
                <c:ptCount val="4"/>
                <c:pt idx="0">
                  <c:v>SFI 3</c:v>
                </c:pt>
                <c:pt idx="1">
                  <c:v>SFI 1</c:v>
                </c:pt>
                <c:pt idx="2">
                  <c:v>SFI 4</c:v>
                </c:pt>
                <c:pt idx="3">
                  <c:v>SFI 2</c:v>
                </c:pt>
              </c:strCache>
            </c:strRef>
          </c:cat>
          <c:val>
            <c:numRef>
              <c:f>'Analysis-chart SFIs'!$B$4:$B$8</c:f>
              <c:numCache>
                <c:formatCode>0.0</c:formatCode>
                <c:ptCount val="4"/>
                <c:pt idx="0">
                  <c:v>2.9222222222222225</c:v>
                </c:pt>
                <c:pt idx="1">
                  <c:v>3.5</c:v>
                </c:pt>
                <c:pt idx="2">
                  <c:v>3.66</c:v>
                </c:pt>
                <c:pt idx="3">
                  <c:v>3.8200000000000003</c:v>
                </c:pt>
              </c:numCache>
            </c:numRef>
          </c:val>
          <c:extLst xmlns:c16r2="http://schemas.microsoft.com/office/drawing/2015/06/chart">
            <c:ext xmlns:c16="http://schemas.microsoft.com/office/drawing/2014/chart" uri="{C3380CC4-5D6E-409C-BE32-E72D297353CC}">
              <c16:uniqueId val="{00000008-AC26-4D9A-8299-C2F5FA69E12D}"/>
            </c:ext>
          </c:extLst>
        </c:ser>
        <c:dLbls>
          <c:showLegendKey val="0"/>
          <c:showVal val="1"/>
          <c:showCatName val="0"/>
          <c:showSerName val="0"/>
          <c:showPercent val="0"/>
          <c:showBubbleSize val="0"/>
        </c:dLbls>
        <c:gapWidth val="150"/>
        <c:shape val="box"/>
        <c:axId val="2027161056"/>
        <c:axId val="2027164864"/>
        <c:axId val="0"/>
      </c:bar3DChart>
      <c:catAx>
        <c:axId val="2027161056"/>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dirty="0" smtClean="0"/>
                  <a:t>SMO</a:t>
                </a:r>
                <a:endParaRPr lang="en-GB" dirty="0"/>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27164864"/>
        <c:crosses val="autoZero"/>
        <c:auto val="0"/>
        <c:lblAlgn val="ctr"/>
        <c:lblOffset val="100"/>
        <c:noMultiLvlLbl val="0"/>
      </c:catAx>
      <c:valAx>
        <c:axId val="2027164864"/>
        <c:scaling>
          <c:orientation val="minMax"/>
        </c:scaling>
        <c:delete val="0"/>
        <c:axPos val="b"/>
        <c:majorGridlines>
          <c:spPr>
            <a:ln w="9525" cap="flat" cmpd="sng" algn="ctr">
              <a:solidFill>
                <a:schemeClr val="dk1">
                  <a:lumMod val="50000"/>
                  <a:lumOff val="5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dirty="0" smtClean="0"/>
                  <a:t>niveaux</a:t>
                </a:r>
                <a:endParaRPr lang="en-GB" dirty="0"/>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27161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6029"/>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86029"/>
          </a:xfrm>
          <a:prstGeom prst="rect">
            <a:avLst/>
          </a:prstGeom>
        </p:spPr>
        <p:txBody>
          <a:bodyPr vert="horz" lIns="91440" tIns="45720" rIns="91440" bIns="45720" rtlCol="0"/>
          <a:lstStyle>
            <a:lvl1pPr algn="r">
              <a:defRPr sz="1200"/>
            </a:lvl1pPr>
          </a:lstStyle>
          <a:p>
            <a:fld id="{FB2B1629-2D2C-40F0-AE54-1E8CF8027C36}" type="datetimeFigureOut">
              <a:rPr lang="en-GB" smtClean="0"/>
              <a:t>22/01/2018</a:t>
            </a:fld>
            <a:endParaRPr lang="en-GB" dirty="0"/>
          </a:p>
        </p:txBody>
      </p:sp>
      <p:sp>
        <p:nvSpPr>
          <p:cNvPr id="4" name="Footer Placeholder 3"/>
          <p:cNvSpPr>
            <a:spLocks noGrp="1"/>
          </p:cNvSpPr>
          <p:nvPr>
            <p:ph type="ftr" sz="quarter" idx="2"/>
          </p:nvPr>
        </p:nvSpPr>
        <p:spPr>
          <a:xfrm>
            <a:off x="0" y="9200898"/>
            <a:ext cx="2971800" cy="48602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9200898"/>
            <a:ext cx="2971800" cy="486027"/>
          </a:xfrm>
          <a:prstGeom prst="rect">
            <a:avLst/>
          </a:prstGeom>
        </p:spPr>
        <p:txBody>
          <a:bodyPr vert="horz" lIns="91440" tIns="45720" rIns="91440" bIns="45720" rtlCol="0" anchor="b"/>
          <a:lstStyle>
            <a:lvl1pPr algn="r">
              <a:defRPr sz="1200"/>
            </a:lvl1pPr>
          </a:lstStyle>
          <a:p>
            <a:fld id="{41E98118-8823-4AF9-902F-CD9C5CF2B2B1}" type="slidenum">
              <a:rPr lang="en-GB" smtClean="0"/>
              <a:t>‹#›</a:t>
            </a:fld>
            <a:endParaRPr lang="en-GB" dirty="0"/>
          </a:p>
        </p:txBody>
      </p:sp>
    </p:spTree>
    <p:extLst>
      <p:ext uri="{BB962C8B-B14F-4D97-AF65-F5344CB8AC3E}">
        <p14:creationId xmlns:p14="http://schemas.microsoft.com/office/powerpoint/2010/main" val="1537527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4346"/>
          </a:xfrm>
          <a:prstGeom prst="rect">
            <a:avLst/>
          </a:prstGeom>
        </p:spPr>
        <p:txBody>
          <a:bodyPr vert="horz" lIns="91440" tIns="45720" rIns="91440" bIns="45720" rtlCol="0"/>
          <a:lstStyle>
            <a:lvl1pPr algn="l">
              <a:defRPr sz="1200"/>
            </a:lvl1pPr>
          </a:lstStyle>
          <a:p>
            <a:pPr>
              <a:defRPr/>
            </a:pPr>
            <a:endParaRPr lang="en-GB" dirty="0"/>
          </a:p>
        </p:txBody>
      </p:sp>
      <p:sp>
        <p:nvSpPr>
          <p:cNvPr id="3" name="Date Placeholder 2"/>
          <p:cNvSpPr>
            <a:spLocks noGrp="1"/>
          </p:cNvSpPr>
          <p:nvPr>
            <p:ph type="dt" idx="1"/>
          </p:nvPr>
        </p:nvSpPr>
        <p:spPr>
          <a:xfrm>
            <a:off x="3884613" y="0"/>
            <a:ext cx="2971800" cy="484346"/>
          </a:xfrm>
          <a:prstGeom prst="rect">
            <a:avLst/>
          </a:prstGeom>
        </p:spPr>
        <p:txBody>
          <a:bodyPr vert="horz" lIns="91440" tIns="45720" rIns="91440" bIns="45720" rtlCol="0"/>
          <a:lstStyle>
            <a:lvl1pPr algn="r">
              <a:defRPr sz="1200"/>
            </a:lvl1pPr>
          </a:lstStyle>
          <a:p>
            <a:pPr>
              <a:defRPr/>
            </a:pPr>
            <a:fld id="{79A7BCFB-D4B5-49C5-B3D9-F90D8907E983}" type="datetimeFigureOut">
              <a:rPr lang="en-US"/>
              <a:pPr>
                <a:defRPr/>
              </a:pPr>
              <a:t>1/22/2018</a:t>
            </a:fld>
            <a:endParaRPr lang="en-GB" dirty="0"/>
          </a:p>
        </p:txBody>
      </p:sp>
      <p:sp>
        <p:nvSpPr>
          <p:cNvPr id="4" name="Slide Image Placeholder 3"/>
          <p:cNvSpPr>
            <a:spLocks noGrp="1" noRot="1" noChangeAspect="1"/>
          </p:cNvSpPr>
          <p:nvPr>
            <p:ph type="sldImg" idx="2"/>
          </p:nvPr>
        </p:nvSpPr>
        <p:spPr>
          <a:xfrm>
            <a:off x="1008063" y="727075"/>
            <a:ext cx="4841875" cy="36322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601290"/>
            <a:ext cx="5486400" cy="435911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200898"/>
            <a:ext cx="2971800" cy="484346"/>
          </a:xfrm>
          <a:prstGeom prst="rect">
            <a:avLst/>
          </a:prstGeom>
        </p:spPr>
        <p:txBody>
          <a:bodyPr vert="horz" lIns="91440" tIns="45720" rIns="91440" bIns="45720" rtlCol="0" anchor="b"/>
          <a:lstStyle>
            <a:lvl1pPr algn="l">
              <a:defRPr sz="1200"/>
            </a:lvl1pPr>
          </a:lstStyle>
          <a:p>
            <a:pPr>
              <a:defRPr/>
            </a:pPr>
            <a:endParaRPr lang="en-GB" dirty="0"/>
          </a:p>
        </p:txBody>
      </p:sp>
      <p:sp>
        <p:nvSpPr>
          <p:cNvPr id="7" name="Slide Number Placeholder 6"/>
          <p:cNvSpPr>
            <a:spLocks noGrp="1"/>
          </p:cNvSpPr>
          <p:nvPr>
            <p:ph type="sldNum" sz="quarter" idx="5"/>
          </p:nvPr>
        </p:nvSpPr>
        <p:spPr>
          <a:xfrm>
            <a:off x="3884613" y="9200898"/>
            <a:ext cx="2971800" cy="484346"/>
          </a:xfrm>
          <a:prstGeom prst="rect">
            <a:avLst/>
          </a:prstGeom>
        </p:spPr>
        <p:txBody>
          <a:bodyPr vert="horz" lIns="91440" tIns="45720" rIns="91440" bIns="45720" rtlCol="0" anchor="b"/>
          <a:lstStyle>
            <a:lvl1pPr algn="r">
              <a:defRPr sz="1200"/>
            </a:lvl1pPr>
          </a:lstStyle>
          <a:p>
            <a:pPr>
              <a:defRPr/>
            </a:pPr>
            <a:fld id="{E78B8DEC-A7BA-4399-9600-D57FF16F8E06}" type="slidenum">
              <a:rPr lang="en-GB"/>
              <a:pPr>
                <a:defRPr/>
              </a:pPr>
              <a:t>‹#›</a:t>
            </a:fld>
            <a:endParaRPr lang="en-GB" dirty="0"/>
          </a:p>
        </p:txBody>
      </p:sp>
    </p:spTree>
    <p:extLst>
      <p:ext uri="{BB962C8B-B14F-4D97-AF65-F5344CB8AC3E}">
        <p14:creationId xmlns:p14="http://schemas.microsoft.com/office/powerpoint/2010/main" val="4088457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1"/>
            <a:endParaRPr lang="en-US" sz="1800" dirty="0" smtClean="0"/>
          </a:p>
          <a:p>
            <a:pPr lvl="1"/>
            <a:endParaRPr lang="en-GB" sz="1800" dirty="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fr-FR" sz="1200" b="1" kern="1200" dirty="0" smtClean="0">
                <a:solidFill>
                  <a:schemeClr val="tx1"/>
                </a:solidFill>
                <a:effectLst/>
                <a:latin typeface="Arial" panose="020B0604020202020204" pitchFamily="34" charset="0"/>
                <a:ea typeface="+mn-ea"/>
                <a:cs typeface="Arial" panose="020B0604020202020204" pitchFamily="34" charset="0"/>
              </a:rPr>
              <a:t>Êtr</a:t>
            </a:r>
            <a:r>
              <a:rPr lang="fr-FR" sz="1200" b="1" kern="1200" dirty="0" smtClean="0">
                <a:solidFill>
                  <a:schemeClr val="tx1"/>
                </a:solidFill>
                <a:effectLst/>
                <a:latin typeface="+mn-lt"/>
                <a:ea typeface="+mn-ea"/>
                <a:cs typeface="+mn-cs"/>
              </a:rPr>
              <a:t>e plus près des Sociétés nationales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fr-FR" sz="1200" kern="1200" dirty="0" smtClean="0">
                <a:solidFill>
                  <a:schemeClr val="tx1"/>
                </a:solidFill>
                <a:effectLst/>
                <a:latin typeface="+mn-lt"/>
                <a:ea typeface="+mn-ea"/>
                <a:cs typeface="+mn-cs"/>
              </a:rPr>
              <a:t>Nous veillerons à ce que l'expérience des Sociétés nationales soit caractérisée par un soutien cohérent, fiable et pertinent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fr-FR" sz="120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fr-FR" sz="1200" kern="1200" dirty="0" smtClean="0">
                <a:solidFill>
                  <a:schemeClr val="tx1"/>
                </a:solidFill>
                <a:effectLst/>
                <a:latin typeface="+mn-lt"/>
                <a:ea typeface="+mn-ea"/>
                <a:cs typeface="+mn-cs"/>
              </a:rPr>
              <a:t>Fournir des fonds de démarrage par le biais de subventions à toutes les Sociétés nationales en fonction des besoins</a:t>
            </a:r>
          </a:p>
          <a:p>
            <a:pPr marL="0" marR="0" lvl="0" indent="0" algn="l" defTabSz="914400" rtl="0" eaLnBrk="0" fontAlgn="base" latinLnBrk="0" hangingPunct="0">
              <a:lnSpc>
                <a:spcPct val="100000"/>
              </a:lnSpc>
              <a:spcBef>
                <a:spcPct val="30000"/>
              </a:spcBef>
              <a:spcAft>
                <a:spcPct val="0"/>
              </a:spcAft>
              <a:buClrTx/>
              <a:buSzTx/>
              <a:buFontTx/>
              <a:buNone/>
              <a:tabLst/>
              <a:defRPr/>
            </a:pPr>
            <a:r>
              <a:rPr lang="fr-FR" sz="1200" kern="1200" dirty="0" smtClean="0">
                <a:solidFill>
                  <a:schemeClr val="tx1"/>
                </a:solidFill>
                <a:effectLst/>
                <a:latin typeface="+mn-lt"/>
                <a:ea typeface="+mn-ea"/>
                <a:cs typeface="+mn-cs"/>
              </a:rPr>
              <a:t>Assistance aux déplacements et à la formation du personnel de la Société nationale pour élargir les équipes techniques du bureau régional</a:t>
            </a:r>
          </a:p>
          <a:p>
            <a:pPr marL="0" marR="0" lvl="0" indent="0" algn="l" defTabSz="914400" rtl="0" eaLnBrk="0" fontAlgn="base" latinLnBrk="0" hangingPunct="0">
              <a:lnSpc>
                <a:spcPct val="100000"/>
              </a:lnSpc>
              <a:spcBef>
                <a:spcPct val="30000"/>
              </a:spcBef>
              <a:spcAft>
                <a:spcPct val="0"/>
              </a:spcAft>
              <a:buClrTx/>
              <a:buSzTx/>
              <a:buFontTx/>
              <a:buNone/>
              <a:tabLst/>
              <a:defRPr/>
            </a:pPr>
            <a:r>
              <a:rPr lang="fr-FR" sz="1200" kern="1200" dirty="0" smtClean="0">
                <a:solidFill>
                  <a:schemeClr val="tx1"/>
                </a:solidFill>
                <a:effectLst/>
                <a:latin typeface="+mn-lt"/>
                <a:ea typeface="+mn-ea"/>
                <a:cs typeface="+mn-cs"/>
              </a:rPr>
              <a:t>Soutien accru aux détachements et aux déploiements entre les associations nationales de la région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fr-FR" sz="1200" kern="1200" dirty="0" smtClean="0">
                <a:solidFill>
                  <a:schemeClr val="tx1"/>
                </a:solidFill>
                <a:effectLst/>
                <a:latin typeface="+mn-lt"/>
                <a:ea typeface="+mn-ea"/>
                <a:cs typeface="+mn-cs"/>
              </a:rPr>
              <a:t>Soutien aux Sociétés nationales pour adapter les applications et les nouvelles technologies.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fr-FR" sz="1200" kern="1200" dirty="0" smtClean="0">
                <a:solidFill>
                  <a:schemeClr val="tx1"/>
                </a:solidFill>
                <a:effectLst/>
                <a:latin typeface="+mn-lt"/>
                <a:ea typeface="+mn-ea"/>
                <a:cs typeface="+mn-cs"/>
              </a:rPr>
              <a:t>Soutien aux Sociétés nationales pour réunir diverses coalitions et diriger la mise en œuvre des projets.</a:t>
            </a:r>
            <a:r>
              <a:rPr lang="fr-FR" dirty="0" smtClean="0">
                <a:effectLst/>
              </a:rPr>
              <a:t> </a:t>
            </a:r>
            <a:r>
              <a:rPr lang="fr-FR" sz="1200" kern="1200" dirty="0" smtClean="0">
                <a:solidFill>
                  <a:schemeClr val="tx1"/>
                </a:solidFill>
                <a:effectLst/>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fld id="{78CBC6F7-DC2C-4CCF-A082-601AE16E47AD}" type="slidenum">
              <a:rPr lang="en-GB" smtClean="0"/>
              <a:t>3</a:t>
            </a:fld>
            <a:endParaRPr lang="en-GB" dirty="0"/>
          </a:p>
        </p:txBody>
      </p:sp>
    </p:spTree>
    <p:extLst>
      <p:ext uri="{BB962C8B-B14F-4D97-AF65-F5344CB8AC3E}">
        <p14:creationId xmlns:p14="http://schemas.microsoft.com/office/powerpoint/2010/main" val="393167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78B8DEC-A7BA-4399-9600-D57FF16F8E06}" type="slidenum">
              <a:rPr lang="en-GB" smtClean="0"/>
              <a:pPr>
                <a:defRPr/>
              </a:pPr>
              <a:t>9</a:t>
            </a:fld>
            <a:endParaRPr lang="en-GB" dirty="0"/>
          </a:p>
        </p:txBody>
      </p:sp>
    </p:spTree>
    <p:extLst>
      <p:ext uri="{BB962C8B-B14F-4D97-AF65-F5344CB8AC3E}">
        <p14:creationId xmlns:p14="http://schemas.microsoft.com/office/powerpoint/2010/main" val="1490417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78B8DEC-A7BA-4399-9600-D57FF16F8E06}" type="slidenum">
              <a:rPr lang="en-GB" smtClean="0"/>
              <a:pPr>
                <a:defRPr/>
              </a:pPr>
              <a:t>11</a:t>
            </a:fld>
            <a:endParaRPr lang="en-GB" dirty="0"/>
          </a:p>
        </p:txBody>
      </p:sp>
    </p:spTree>
    <p:extLst>
      <p:ext uri="{BB962C8B-B14F-4D97-AF65-F5344CB8AC3E}">
        <p14:creationId xmlns:p14="http://schemas.microsoft.com/office/powerpoint/2010/main" val="281397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ifrc.org/africa" TargetMode="External"/><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without photo">
    <p:spTree>
      <p:nvGrpSpPr>
        <p:cNvPr id="1" name=""/>
        <p:cNvGrpSpPr/>
        <p:nvPr/>
      </p:nvGrpSpPr>
      <p:grpSpPr>
        <a:xfrm>
          <a:off x="0" y="0"/>
          <a:ext cx="0" cy="0"/>
          <a:chOff x="0" y="0"/>
          <a:chExt cx="0" cy="0"/>
        </a:xfrm>
      </p:grpSpPr>
      <p:sp>
        <p:nvSpPr>
          <p:cNvPr id="4" name="Rectangle 3"/>
          <p:cNvSpPr/>
          <p:nvPr/>
        </p:nvSpPr>
        <p:spPr>
          <a:xfrm>
            <a:off x="129208" y="152400"/>
            <a:ext cx="8839200" cy="5753100"/>
          </a:xfrm>
          <a:prstGeom prst="rect">
            <a:avLst/>
          </a:prstGeom>
          <a:solidFill>
            <a:srgbClr val="6658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1"/>
          <p:cNvGrpSpPr>
            <a:grpSpLocks/>
          </p:cNvGrpSpPr>
          <p:nvPr/>
        </p:nvGrpSpPr>
        <p:grpSpPr bwMode="auto">
          <a:xfrm>
            <a:off x="339725" y="260648"/>
            <a:ext cx="1260475" cy="1260475"/>
            <a:chOff x="228600" y="149553"/>
            <a:chExt cx="1260000" cy="1260000"/>
          </a:xfrm>
        </p:grpSpPr>
        <p:sp>
          <p:nvSpPr>
            <p:cNvPr id="6" name="Oval 5"/>
            <p:cNvSpPr/>
            <p:nvPr/>
          </p:nvSpPr>
          <p:spPr>
            <a:xfrm>
              <a:off x="228600" y="149553"/>
              <a:ext cx="1260000" cy="1260000"/>
            </a:xfrm>
            <a:prstGeom prst="ellipse">
              <a:avLst/>
            </a:prstGeom>
            <a:solidFill>
              <a:srgbClr val="CF1C21"/>
            </a:solidFill>
            <a:ln w="31750">
              <a:solidFill>
                <a:schemeClr val="bg1"/>
              </a:solidFill>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TextBox 6"/>
            <p:cNvSpPr txBox="1"/>
            <p:nvPr/>
          </p:nvSpPr>
          <p:spPr>
            <a:xfrm>
              <a:off x="286521" y="475309"/>
              <a:ext cx="1144157" cy="615321"/>
            </a:xfrm>
            <a:prstGeom prst="rect">
              <a:avLst/>
            </a:prstGeom>
            <a:noFill/>
          </p:spPr>
          <p:txBody>
            <a:bodyPr lIns="0" tIns="0" rIns="0" bIns="0">
              <a:spAutoFit/>
            </a:bodyPr>
            <a:lstStyle/>
            <a:p>
              <a:pPr algn="ctr" fontAlgn="auto">
                <a:spcBef>
                  <a:spcPts val="0"/>
                </a:spcBef>
                <a:spcAft>
                  <a:spcPts val="0"/>
                </a:spcAft>
                <a:defRPr/>
              </a:pPr>
              <a:r>
                <a:rPr lang="en-US" sz="2000" b="1" dirty="0">
                  <a:solidFill>
                    <a:schemeClr val="bg1"/>
                  </a:solidFill>
                  <a:latin typeface="Arial Narrow" panose="020B0606020202030204" pitchFamily="34" charset="0"/>
                  <a:cs typeface="Arial" pitchFamily="34" charset="0"/>
                </a:rPr>
                <a:t>Africa Region</a:t>
              </a:r>
            </a:p>
          </p:txBody>
        </p:sp>
      </p:grpSp>
      <p:sp>
        <p:nvSpPr>
          <p:cNvPr id="2" name="Title 1"/>
          <p:cNvSpPr>
            <a:spLocks noGrp="1"/>
          </p:cNvSpPr>
          <p:nvPr>
            <p:ph type="ctrTitle"/>
          </p:nvPr>
        </p:nvSpPr>
        <p:spPr>
          <a:xfrm>
            <a:off x="990600" y="2819400"/>
            <a:ext cx="7239000" cy="647591"/>
          </a:xfrm>
        </p:spPr>
        <p:txBody>
          <a:bodyPr/>
          <a:lstStyle>
            <a:lvl1pPr algn="r">
              <a:defRPr b="1">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990600" y="3886200"/>
            <a:ext cx="7239000" cy="1752600"/>
          </a:xfrm>
        </p:spPr>
        <p:txBody>
          <a:bodyPr>
            <a:normAutofit/>
          </a:bodyPr>
          <a:lstStyle>
            <a:lvl1pPr marL="0" indent="0" algn="r">
              <a:buNone/>
              <a:defRPr sz="2400" b="1">
                <a:solidFill>
                  <a:srgbClr val="5418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1828800" y="354013"/>
            <a:ext cx="6858000"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1828800" y="1495425"/>
            <a:ext cx="6858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sz="2800"/>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a:buNone/>
              <a:defRPr sz="2000" b="1"/>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20299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cxnSp>
        <p:nvCxnSpPr>
          <p:cNvPr id="6" name="Straight Connector 5"/>
          <p:cNvCxnSpPr/>
          <p:nvPr userDrawn="1"/>
        </p:nvCxnSpPr>
        <p:spPr>
          <a:xfrm>
            <a:off x="1828800" y="354013"/>
            <a:ext cx="6858000"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1828800" y="1495425"/>
            <a:ext cx="6858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hart Placeholder 3"/>
          <p:cNvSpPr>
            <a:spLocks noGrp="1"/>
          </p:cNvSpPr>
          <p:nvPr>
            <p:ph type="chart" sz="quarter" idx="10"/>
          </p:nvPr>
        </p:nvSpPr>
        <p:spPr>
          <a:xfrm>
            <a:off x="457200" y="1676400"/>
            <a:ext cx="3352800" cy="4191000"/>
          </a:xfrm>
        </p:spPr>
        <p:txBody>
          <a:bodyPr rtlCol="0">
            <a:normAutofit/>
          </a:bodyPr>
          <a:lstStyle/>
          <a:p>
            <a:pPr lvl="0"/>
            <a:endParaRPr lang="en-GB" noProof="0" dirty="0"/>
          </a:p>
        </p:txBody>
      </p:sp>
      <p:sp>
        <p:nvSpPr>
          <p:cNvPr id="5" name="Title 4"/>
          <p:cNvSpPr>
            <a:spLocks noGrp="1"/>
          </p:cNvSpPr>
          <p:nvPr>
            <p:ph type="title"/>
          </p:nvPr>
        </p:nvSpPr>
        <p:spPr/>
        <p:txBody>
          <a:bodyPr/>
          <a:lstStyle/>
          <a:p>
            <a:r>
              <a:rPr lang="en-US" dirty="0"/>
              <a:t>Click to edit Master title style</a:t>
            </a:r>
            <a:endParaRPr lang="en-GB" dirty="0"/>
          </a:p>
        </p:txBody>
      </p:sp>
      <p:sp>
        <p:nvSpPr>
          <p:cNvPr id="7" name="Text Placeholder 6"/>
          <p:cNvSpPr>
            <a:spLocks noGrp="1"/>
          </p:cNvSpPr>
          <p:nvPr>
            <p:ph type="body" sz="quarter" idx="11"/>
          </p:nvPr>
        </p:nvSpPr>
        <p:spPr>
          <a:xfrm>
            <a:off x="3959770" y="1676400"/>
            <a:ext cx="4724400" cy="4191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724081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cxnSp>
        <p:nvCxnSpPr>
          <p:cNvPr id="5" name="Straight Connector 4"/>
          <p:cNvCxnSpPr/>
          <p:nvPr userDrawn="1"/>
        </p:nvCxnSpPr>
        <p:spPr>
          <a:xfrm>
            <a:off x="1828800" y="354013"/>
            <a:ext cx="6858000"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828800" y="1495425"/>
            <a:ext cx="6858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endParaRPr lang="en-GB" dirty="0"/>
          </a:p>
        </p:txBody>
      </p:sp>
      <p:sp>
        <p:nvSpPr>
          <p:cNvPr id="4" name="Picture Placeholder 3"/>
          <p:cNvSpPr>
            <a:spLocks noGrp="1"/>
          </p:cNvSpPr>
          <p:nvPr>
            <p:ph type="pic" sz="quarter" idx="10"/>
          </p:nvPr>
        </p:nvSpPr>
        <p:spPr>
          <a:xfrm>
            <a:off x="1828800" y="2895600"/>
            <a:ext cx="6858000" cy="2971800"/>
          </a:xfrm>
        </p:spPr>
        <p:txBody>
          <a:bodyPr rtlCol="0">
            <a:normAutofit/>
          </a:bodyPr>
          <a:lstStyle/>
          <a:p>
            <a:pPr lvl="0"/>
            <a:endParaRPr lang="en-GB" noProof="0" dirty="0"/>
          </a:p>
        </p:txBody>
      </p:sp>
      <p:sp>
        <p:nvSpPr>
          <p:cNvPr id="6" name="Text Placeholder 5"/>
          <p:cNvSpPr>
            <a:spLocks noGrp="1"/>
          </p:cNvSpPr>
          <p:nvPr>
            <p:ph type="body" sz="quarter" idx="11"/>
          </p:nvPr>
        </p:nvSpPr>
        <p:spPr>
          <a:xfrm>
            <a:off x="1828800" y="1631732"/>
            <a:ext cx="6858000" cy="1143000"/>
          </a:xfrm>
        </p:spPr>
        <p:txBody>
          <a:bodyPr/>
          <a:lstStyle/>
          <a:p>
            <a:pPr lvl="0"/>
            <a:r>
              <a:rPr lang="en-US" dirty="0"/>
              <a:t>Click to edit Master text styles</a:t>
            </a:r>
          </a:p>
        </p:txBody>
      </p:sp>
    </p:spTree>
    <p:extLst>
      <p:ext uri="{BB962C8B-B14F-4D97-AF65-F5344CB8AC3E}">
        <p14:creationId xmlns:p14="http://schemas.microsoft.com/office/powerpoint/2010/main" val="2865575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1828800" y="354013"/>
            <a:ext cx="6858000"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1828800" y="1495425"/>
            <a:ext cx="6858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57200" y="1676400"/>
            <a:ext cx="4038600" cy="4191000"/>
          </a:xfrm>
        </p:spPr>
        <p:txBody>
          <a:bodyPr/>
          <a:lstStyle>
            <a:lvl1pPr>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676400"/>
            <a:ext cx="4038600" cy="4191000"/>
          </a:xfrm>
        </p:spPr>
        <p:txBody>
          <a:bodyPr/>
          <a:lstStyle>
            <a:lvl1pPr>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08014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userDrawn="1"/>
        </p:nvCxnSpPr>
        <p:spPr>
          <a:xfrm>
            <a:off x="1828800" y="354013"/>
            <a:ext cx="6858000"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1828800" y="1495425"/>
            <a:ext cx="6858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676399"/>
            <a:ext cx="4040188" cy="574675"/>
          </a:xfrm>
        </p:spPr>
        <p:txBody>
          <a:bodyPr anchor="ct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51075"/>
            <a:ext cx="4040188" cy="3616325"/>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676399"/>
            <a:ext cx="4041775" cy="574675"/>
          </a:xfrm>
        </p:spPr>
        <p:txBody>
          <a:bodyPr anchor="ct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251075"/>
            <a:ext cx="4041775" cy="3616325"/>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7385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d contact page">
    <p:spTree>
      <p:nvGrpSpPr>
        <p:cNvPr id="1" name=""/>
        <p:cNvGrpSpPr/>
        <p:nvPr/>
      </p:nvGrpSpPr>
      <p:grpSpPr>
        <a:xfrm>
          <a:off x="0" y="0"/>
          <a:ext cx="0" cy="0"/>
          <a:chOff x="0" y="0"/>
          <a:chExt cx="0" cy="0"/>
        </a:xfrm>
      </p:grpSpPr>
      <p:grpSp>
        <p:nvGrpSpPr>
          <p:cNvPr id="2" name="Group 7"/>
          <p:cNvGrpSpPr>
            <a:grpSpLocks/>
          </p:cNvGrpSpPr>
          <p:nvPr userDrawn="1"/>
        </p:nvGrpSpPr>
        <p:grpSpPr bwMode="auto">
          <a:xfrm>
            <a:off x="152400" y="152400"/>
            <a:ext cx="8839200" cy="6553200"/>
            <a:chOff x="152400" y="76200"/>
            <a:chExt cx="8839200" cy="6553200"/>
          </a:xfrm>
        </p:grpSpPr>
        <p:sp>
          <p:nvSpPr>
            <p:cNvPr id="3" name="Rectangle 2"/>
            <p:cNvSpPr/>
            <p:nvPr userDrawn="1"/>
          </p:nvSpPr>
          <p:spPr>
            <a:xfrm>
              <a:off x="152400" y="76200"/>
              <a:ext cx="8839200" cy="6553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400" y="76200"/>
              <a:ext cx="8839200" cy="5029200"/>
            </a:xfrm>
            <a:prstGeom prst="rect">
              <a:avLst/>
            </a:prstGeom>
            <a:solidFill>
              <a:srgbClr val="CF1C2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TextBox 4"/>
            <p:cNvSpPr txBox="1"/>
            <p:nvPr userDrawn="1"/>
          </p:nvSpPr>
          <p:spPr>
            <a:xfrm>
              <a:off x="533400" y="623888"/>
              <a:ext cx="5910808" cy="2769989"/>
            </a:xfrm>
            <a:prstGeom prst="rect">
              <a:avLst/>
            </a:prstGeom>
            <a:noFill/>
          </p:spPr>
          <p:txBody>
            <a:bodyPr wrap="square" lIns="0" tIns="0" rIns="0" bIns="0">
              <a:spAutoFit/>
            </a:bodyPr>
            <a:lstStyle/>
            <a:p>
              <a:pPr fontAlgn="auto">
                <a:spcBef>
                  <a:spcPts val="0"/>
                </a:spcBef>
                <a:spcAft>
                  <a:spcPts val="0"/>
                </a:spcAft>
                <a:defRPr/>
              </a:pPr>
              <a:endParaRPr lang="en-US" sz="2000" b="1" baseline="30000" dirty="0">
                <a:solidFill>
                  <a:schemeClr val="bg1"/>
                </a:solidFill>
                <a:latin typeface="Calibri (Body)"/>
                <a:cs typeface="Calibri (Body)"/>
              </a:endParaRPr>
            </a:p>
            <a:p>
              <a:pPr fontAlgn="auto">
                <a:spcBef>
                  <a:spcPts val="0"/>
                </a:spcBef>
                <a:spcAft>
                  <a:spcPts val="0"/>
                </a:spcAft>
                <a:defRPr/>
              </a:pPr>
              <a:r>
                <a:rPr lang="en-US" sz="2000" b="1" baseline="30000" dirty="0">
                  <a:solidFill>
                    <a:srgbClr val="E8C7B0"/>
                  </a:solidFill>
                  <a:latin typeface="Calibri (Body)"/>
                  <a:cs typeface="Calibri (Body)"/>
                </a:rPr>
                <a:t>THIS PRESENTATION IS PUBLISHED BY</a:t>
              </a:r>
            </a:p>
            <a:p>
              <a:pPr fontAlgn="auto">
                <a:spcBef>
                  <a:spcPts val="0"/>
                </a:spcBef>
                <a:spcAft>
                  <a:spcPts val="0"/>
                </a:spcAft>
                <a:defRPr/>
              </a:pPr>
              <a:r>
                <a:rPr lang="en-US" sz="2000" b="1" baseline="30000" dirty="0">
                  <a:solidFill>
                    <a:schemeClr val="bg1"/>
                  </a:solidFill>
                  <a:latin typeface="Calibri (Body)"/>
                  <a:cs typeface="Calibri (Body)"/>
                </a:rPr>
                <a:t>INTERNATIONAL FEDERATION OF </a:t>
              </a:r>
              <a:br>
                <a:rPr lang="en-US" sz="2000" b="1" baseline="30000" dirty="0">
                  <a:solidFill>
                    <a:schemeClr val="bg1"/>
                  </a:solidFill>
                  <a:latin typeface="Calibri (Body)"/>
                  <a:cs typeface="Calibri (Body)"/>
                </a:rPr>
              </a:br>
              <a:r>
                <a:rPr lang="en-US" sz="2000" b="1" baseline="30000" dirty="0">
                  <a:solidFill>
                    <a:schemeClr val="bg1"/>
                  </a:solidFill>
                  <a:latin typeface="Calibri (Body)"/>
                  <a:cs typeface="Calibri (Body)"/>
                </a:rPr>
                <a:t>RED CROSS AND RED CRESCENT SOCIETIES,</a:t>
              </a:r>
            </a:p>
            <a:p>
              <a:pPr fontAlgn="auto">
                <a:spcBef>
                  <a:spcPts val="0"/>
                </a:spcBef>
                <a:spcAft>
                  <a:spcPts val="0"/>
                </a:spcAft>
                <a:defRPr/>
              </a:pPr>
              <a:r>
                <a:rPr lang="en-US" sz="2000" b="1" baseline="30000" dirty="0">
                  <a:solidFill>
                    <a:schemeClr val="bg1"/>
                  </a:solidFill>
                  <a:latin typeface="Calibri (Body)"/>
                  <a:cs typeface="Calibri (Body)"/>
                </a:rPr>
                <a:t>AFRICA REGION,</a:t>
              </a:r>
            </a:p>
            <a:p>
              <a:pPr fontAlgn="auto">
                <a:spcBef>
                  <a:spcPts val="0"/>
                </a:spcBef>
                <a:spcAft>
                  <a:spcPts val="0"/>
                </a:spcAft>
                <a:defRPr/>
              </a:pPr>
              <a:r>
                <a:rPr lang="en-US" sz="2000" b="1" baseline="30000" dirty="0">
                  <a:solidFill>
                    <a:schemeClr val="bg1"/>
                  </a:solidFill>
                  <a:latin typeface="Calibri (Body)"/>
                  <a:cs typeface="Calibri (Body)"/>
                </a:rPr>
                <a:t>WOODLANDS ROAD, OFF DENNIS PRITT ROAD,</a:t>
              </a:r>
            </a:p>
            <a:p>
              <a:pPr fontAlgn="auto">
                <a:spcBef>
                  <a:spcPts val="0"/>
                </a:spcBef>
                <a:spcAft>
                  <a:spcPts val="0"/>
                </a:spcAft>
                <a:defRPr/>
              </a:pPr>
              <a:r>
                <a:rPr lang="en-US" sz="2000" b="1" baseline="30000" dirty="0">
                  <a:solidFill>
                    <a:schemeClr val="bg1"/>
                  </a:solidFill>
                  <a:latin typeface="Calibri (Body)"/>
                  <a:cs typeface="Calibri (Body)"/>
                </a:rPr>
                <a:t>P.O. BOX 41275 – 00100,</a:t>
              </a:r>
            </a:p>
            <a:p>
              <a:pPr fontAlgn="auto">
                <a:spcBef>
                  <a:spcPts val="0"/>
                </a:spcBef>
                <a:spcAft>
                  <a:spcPts val="0"/>
                </a:spcAft>
                <a:defRPr/>
              </a:pPr>
              <a:r>
                <a:rPr lang="en-US" sz="2000" b="1" baseline="30000" dirty="0">
                  <a:solidFill>
                    <a:schemeClr val="bg1"/>
                  </a:solidFill>
                  <a:latin typeface="Calibri (Body)"/>
                  <a:cs typeface="Calibri (Body)"/>
                </a:rPr>
                <a:t>NAIROBI,</a:t>
              </a:r>
            </a:p>
            <a:p>
              <a:pPr fontAlgn="auto">
                <a:spcBef>
                  <a:spcPts val="0"/>
                </a:spcBef>
                <a:spcAft>
                  <a:spcPts val="0"/>
                </a:spcAft>
                <a:defRPr/>
              </a:pPr>
              <a:r>
                <a:rPr lang="en-US" sz="2000" b="1" baseline="30000" dirty="0">
                  <a:solidFill>
                    <a:schemeClr val="bg1"/>
                  </a:solidFill>
                  <a:latin typeface="Calibri (Body)"/>
                  <a:cs typeface="Calibri (Body)"/>
                </a:rPr>
                <a:t>KENYA.</a:t>
              </a:r>
            </a:p>
            <a:p>
              <a:pPr fontAlgn="auto">
                <a:spcBef>
                  <a:spcPts val="0"/>
                </a:spcBef>
                <a:spcAft>
                  <a:spcPts val="0"/>
                </a:spcAft>
                <a:defRPr/>
              </a:pPr>
              <a:r>
                <a:rPr lang="en-US" sz="2000" b="1" baseline="30000" dirty="0">
                  <a:solidFill>
                    <a:schemeClr val="bg1"/>
                  </a:solidFill>
                  <a:latin typeface="Calibri (Body)"/>
                  <a:cs typeface="Calibri (Body)"/>
                  <a:hlinkClick r:id="rId2"/>
                </a:rPr>
                <a:t>www.ifrc.org/africa</a:t>
              </a:r>
              <a:endParaRPr lang="en-US" sz="2000" b="1" baseline="30000" dirty="0">
                <a:solidFill>
                  <a:schemeClr val="bg1"/>
                </a:solidFill>
                <a:latin typeface="Calibri (Body)"/>
                <a:cs typeface="Calibri (Body)"/>
              </a:endParaRPr>
            </a:p>
            <a:p>
              <a:pPr fontAlgn="auto">
                <a:spcBef>
                  <a:spcPts val="0"/>
                </a:spcBef>
                <a:spcAft>
                  <a:spcPts val="0"/>
                </a:spcAft>
                <a:defRPr/>
              </a:pPr>
              <a:endParaRPr lang="en-US" sz="2000" b="1" baseline="30000" dirty="0">
                <a:solidFill>
                  <a:schemeClr val="bg1"/>
                </a:solidFill>
                <a:latin typeface="Calibri (Body)"/>
                <a:cs typeface="Calibri (Body)"/>
              </a:endParaRPr>
            </a:p>
            <a:p>
              <a:pPr fontAlgn="auto">
                <a:spcBef>
                  <a:spcPts val="0"/>
                </a:spcBef>
                <a:spcAft>
                  <a:spcPts val="0"/>
                </a:spcAft>
                <a:defRPr/>
              </a:pPr>
              <a:r>
                <a:rPr lang="en-US" sz="2000" b="1" baseline="30000" dirty="0">
                  <a:solidFill>
                    <a:schemeClr val="bg1"/>
                  </a:solidFill>
                  <a:latin typeface="Calibri (Body)"/>
                  <a:cs typeface="Calibri (Body)"/>
                </a:rPr>
                <a:t> TEL.: +254 20 2835000</a:t>
              </a:r>
            </a:p>
            <a:p>
              <a:pPr fontAlgn="auto">
                <a:spcBef>
                  <a:spcPts val="0"/>
                </a:spcBef>
                <a:spcAft>
                  <a:spcPts val="0"/>
                </a:spcAft>
                <a:defRPr/>
              </a:pPr>
              <a:r>
                <a:rPr lang="en-US" sz="2000" b="1" baseline="30000" dirty="0">
                  <a:solidFill>
                    <a:schemeClr val="bg1"/>
                  </a:solidFill>
                  <a:latin typeface="Calibri (Body)"/>
                  <a:cs typeface="Calibri (Body)"/>
                </a:rPr>
                <a:t>FAX.: +254 20 271 2777</a:t>
              </a:r>
              <a:endParaRPr lang="en-US" sz="2000" dirty="0">
                <a:solidFill>
                  <a:schemeClr val="bg1"/>
                </a:solidFill>
                <a:latin typeface="Calibri (Body)"/>
                <a:cs typeface="Calibri (Body)"/>
              </a:endParaRPr>
            </a:p>
          </p:txBody>
        </p:sp>
        <p:pic>
          <p:nvPicPr>
            <p:cNvPr id="6" name="Picture 15" descr="SLCM-icons logo-EN.jpg"/>
            <p:cNvPicPr>
              <a:picLocks noChangeAspect="1"/>
            </p:cNvPicPr>
            <p:nvPr userDrawn="1"/>
          </p:nvPicPr>
          <p:blipFill>
            <a:blip r:embed="rId3" cstate="print"/>
            <a:srcRect/>
            <a:stretch>
              <a:fillRect/>
            </a:stretch>
          </p:blipFill>
          <p:spPr bwMode="auto">
            <a:xfrm>
              <a:off x="457200" y="5486400"/>
              <a:ext cx="1905000" cy="983078"/>
            </a:xfrm>
            <a:prstGeom prst="rect">
              <a:avLst/>
            </a:prstGeom>
            <a:noFill/>
            <a:ln w="9525">
              <a:noFill/>
              <a:miter lim="800000"/>
              <a:headEnd/>
              <a:tailEnd/>
            </a:ln>
          </p:spPr>
        </p:pic>
        <p:pic>
          <p:nvPicPr>
            <p:cNvPr id="7" name="Picture 16" descr="IFRC_logo_EN.jpg"/>
            <p:cNvPicPr>
              <a:picLocks noChangeAspect="1"/>
            </p:cNvPicPr>
            <p:nvPr userDrawn="1"/>
          </p:nvPicPr>
          <p:blipFill>
            <a:blip r:embed="rId4" cstate="print"/>
            <a:srcRect/>
            <a:stretch>
              <a:fillRect/>
            </a:stretch>
          </p:blipFill>
          <p:spPr bwMode="auto">
            <a:xfrm>
              <a:off x="5715000" y="6096000"/>
              <a:ext cx="3157728" cy="295815"/>
            </a:xfrm>
            <a:prstGeom prst="rect">
              <a:avLst/>
            </a:prstGeom>
            <a:noFill/>
            <a:ln w="9525">
              <a:noFill/>
              <a:miter lim="800000"/>
              <a:headEnd/>
              <a:tailEnd/>
            </a:ln>
          </p:spPr>
        </p:pic>
      </p:grpSp>
    </p:spTree>
    <p:extLst>
      <p:ext uri="{BB962C8B-B14F-4D97-AF65-F5344CB8AC3E}">
        <p14:creationId xmlns:p14="http://schemas.microsoft.com/office/powerpoint/2010/main" val="3262437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lvin contact page">
    <p:spTree>
      <p:nvGrpSpPr>
        <p:cNvPr id="1" name=""/>
        <p:cNvGrpSpPr/>
        <p:nvPr/>
      </p:nvGrpSpPr>
      <p:grpSpPr>
        <a:xfrm>
          <a:off x="0" y="0"/>
          <a:ext cx="0" cy="0"/>
          <a:chOff x="0" y="0"/>
          <a:chExt cx="0" cy="0"/>
        </a:xfrm>
      </p:grpSpPr>
      <p:grpSp>
        <p:nvGrpSpPr>
          <p:cNvPr id="2" name="Group 7"/>
          <p:cNvGrpSpPr>
            <a:grpSpLocks/>
          </p:cNvGrpSpPr>
          <p:nvPr userDrawn="1"/>
        </p:nvGrpSpPr>
        <p:grpSpPr bwMode="auto">
          <a:xfrm>
            <a:off x="152400" y="152400"/>
            <a:ext cx="8839200" cy="6553200"/>
            <a:chOff x="152400" y="76200"/>
            <a:chExt cx="8839200" cy="6553200"/>
          </a:xfrm>
        </p:grpSpPr>
        <p:sp>
          <p:nvSpPr>
            <p:cNvPr id="3" name="Rectangle 2"/>
            <p:cNvSpPr/>
            <p:nvPr userDrawn="1"/>
          </p:nvSpPr>
          <p:spPr>
            <a:xfrm>
              <a:off x="152400" y="76200"/>
              <a:ext cx="8839200" cy="6553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400" y="76200"/>
              <a:ext cx="8839200" cy="5029200"/>
            </a:xfrm>
            <a:prstGeom prst="rect">
              <a:avLst/>
            </a:prstGeom>
            <a:solidFill>
              <a:srgbClr val="CF1C2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TextBox 4"/>
            <p:cNvSpPr txBox="1"/>
            <p:nvPr userDrawn="1"/>
          </p:nvSpPr>
          <p:spPr>
            <a:xfrm>
              <a:off x="533400" y="623888"/>
              <a:ext cx="5694784" cy="3898900"/>
            </a:xfrm>
            <a:prstGeom prst="rect">
              <a:avLst/>
            </a:prstGeom>
            <a:noFill/>
          </p:spPr>
          <p:txBody>
            <a:bodyPr wrap="square" lIns="0" tIns="0" rIns="0" bIns="0">
              <a:spAutoFit/>
            </a:bodyPr>
            <a:lstStyle/>
            <a:p>
              <a:pPr fontAlgn="auto">
                <a:spcBef>
                  <a:spcPts val="0"/>
                </a:spcBef>
                <a:spcAft>
                  <a:spcPts val="0"/>
                </a:spcAft>
                <a:defRPr/>
              </a:pPr>
              <a:r>
                <a:rPr lang="en-US" sz="2000" b="1" baseline="30000" dirty="0">
                  <a:solidFill>
                    <a:srgbClr val="E8C7B0"/>
                  </a:solidFill>
                  <a:latin typeface="Calibri (Body)"/>
                  <a:cs typeface="Calibri (Body)"/>
                </a:rPr>
                <a:t>FOR FURTHER INFORMATION ON THE DIGITAL DIVIDE INITIATIVE</a:t>
              </a:r>
              <a:r>
                <a:rPr lang="en-US" sz="2000" b="1" baseline="0" dirty="0">
                  <a:solidFill>
                    <a:srgbClr val="E8C7B0"/>
                  </a:solidFill>
                  <a:latin typeface="Calibri (Body)"/>
                  <a:cs typeface="Calibri (Body)"/>
                </a:rPr>
                <a:t> </a:t>
              </a:r>
              <a:r>
                <a:rPr lang="en-US" sz="2000" b="1" baseline="30000" dirty="0">
                  <a:solidFill>
                    <a:srgbClr val="E8C7B0"/>
                  </a:solidFill>
                  <a:latin typeface="Calibri (Body)"/>
                  <a:cs typeface="Calibri (Body)"/>
                </a:rPr>
                <a:t>, PLEASE CONTACT:</a:t>
              </a:r>
            </a:p>
            <a:p>
              <a:pPr fontAlgn="auto">
                <a:spcBef>
                  <a:spcPts val="0"/>
                </a:spcBef>
                <a:spcAft>
                  <a:spcPts val="0"/>
                </a:spcAft>
                <a:defRPr/>
              </a:pPr>
              <a:endParaRPr lang="en-US" sz="2000" b="1" baseline="30000" dirty="0">
                <a:solidFill>
                  <a:schemeClr val="bg1"/>
                </a:solidFill>
                <a:latin typeface="Calibri (Body)"/>
                <a:cs typeface="Calibri (Body)"/>
              </a:endParaRPr>
            </a:p>
            <a:p>
              <a:pPr fontAlgn="auto">
                <a:spcBef>
                  <a:spcPts val="0"/>
                </a:spcBef>
                <a:spcAft>
                  <a:spcPts val="0"/>
                </a:spcAft>
                <a:defRPr/>
              </a:pPr>
              <a:r>
                <a:rPr lang="en-US" sz="2000" b="1" baseline="30000" dirty="0">
                  <a:solidFill>
                    <a:srgbClr val="E8C7B0"/>
                  </a:solidFill>
                  <a:latin typeface="Calibri (Body)"/>
                  <a:cs typeface="Calibri (Body)"/>
                </a:rPr>
                <a:t>IFRC  INFORMATION SERVICES</a:t>
              </a:r>
              <a:r>
                <a:rPr lang="en-US" sz="2000" b="1" dirty="0">
                  <a:solidFill>
                    <a:srgbClr val="E8C7B0"/>
                  </a:solidFill>
                  <a:latin typeface="Calibri (Body)"/>
                  <a:cs typeface="Calibri (Body)"/>
                </a:rPr>
                <a:t> </a:t>
              </a:r>
              <a:r>
                <a:rPr lang="en-US" sz="2000" b="1" baseline="30000" dirty="0">
                  <a:solidFill>
                    <a:srgbClr val="E8C7B0"/>
                  </a:solidFill>
                  <a:latin typeface="Calibri (Body)"/>
                  <a:cs typeface="Calibri (Body)"/>
                </a:rPr>
                <a:t>DEPARTMENT</a:t>
              </a:r>
            </a:p>
            <a:p>
              <a:pPr fontAlgn="auto">
                <a:spcBef>
                  <a:spcPts val="0"/>
                </a:spcBef>
                <a:spcAft>
                  <a:spcPts val="0"/>
                </a:spcAft>
                <a:defRPr/>
              </a:pPr>
              <a:r>
                <a:rPr lang="en-US" sz="2000" baseline="30000" dirty="0">
                  <a:solidFill>
                    <a:schemeClr val="bg1"/>
                  </a:solidFill>
                  <a:latin typeface="Calibri (Body)"/>
                  <a:cs typeface="Calibri (Body)"/>
                </a:rPr>
                <a:t>KELVIN CANTAFIO, TEAM LEADER</a:t>
              </a:r>
              <a:br>
                <a:rPr lang="en-US" sz="2000" baseline="30000" dirty="0">
                  <a:solidFill>
                    <a:schemeClr val="bg1"/>
                  </a:solidFill>
                  <a:latin typeface="Calibri (Body)"/>
                  <a:cs typeface="Calibri (Body)"/>
                </a:rPr>
              </a:br>
              <a:r>
                <a:rPr lang="en-US" sz="2000" b="1" baseline="30000" dirty="0">
                  <a:solidFill>
                    <a:schemeClr val="bg1"/>
                  </a:solidFill>
                  <a:latin typeface="Calibri (Body)"/>
                  <a:cs typeface="Calibri (Body)"/>
                </a:rPr>
                <a:t>TEL. : +41 022 730 4658</a:t>
              </a:r>
            </a:p>
            <a:p>
              <a:pPr fontAlgn="auto">
                <a:spcBef>
                  <a:spcPts val="0"/>
                </a:spcBef>
                <a:spcAft>
                  <a:spcPts val="0"/>
                </a:spcAft>
                <a:defRPr/>
              </a:pPr>
              <a:r>
                <a:rPr lang="en-US" sz="2000" b="1" baseline="30000" dirty="0">
                  <a:solidFill>
                    <a:schemeClr val="bg1"/>
                  </a:solidFill>
                  <a:latin typeface="Calibri (Body)"/>
                  <a:cs typeface="Calibri (Body)"/>
                </a:rPr>
                <a:t>EMAIL: kelvin.cantafio@ifrc.org</a:t>
              </a:r>
            </a:p>
            <a:p>
              <a:pPr fontAlgn="auto">
                <a:spcBef>
                  <a:spcPts val="0"/>
                </a:spcBef>
                <a:spcAft>
                  <a:spcPts val="0"/>
                </a:spcAft>
                <a:defRPr/>
              </a:pPr>
              <a:endParaRPr lang="en-US" sz="2000" b="1" baseline="30000" dirty="0">
                <a:solidFill>
                  <a:schemeClr val="bg1"/>
                </a:solidFill>
                <a:latin typeface="Calibri (Body)"/>
                <a:cs typeface="Calibri (Body)"/>
              </a:endParaRPr>
            </a:p>
            <a:p>
              <a:pPr fontAlgn="auto">
                <a:spcBef>
                  <a:spcPts val="0"/>
                </a:spcBef>
                <a:spcAft>
                  <a:spcPts val="0"/>
                </a:spcAft>
                <a:defRPr/>
              </a:pPr>
              <a:r>
                <a:rPr lang="en-US" sz="2000" b="1" baseline="30000" dirty="0">
                  <a:solidFill>
                    <a:srgbClr val="E8C7B0"/>
                  </a:solidFill>
                  <a:latin typeface="Calibri (Body)"/>
                  <a:cs typeface="Calibri (Body)"/>
                </a:rPr>
                <a:t>THIS PRESENTATION IS PUBLISHED BY</a:t>
              </a:r>
            </a:p>
            <a:p>
              <a:pPr fontAlgn="auto">
                <a:spcBef>
                  <a:spcPts val="0"/>
                </a:spcBef>
                <a:spcAft>
                  <a:spcPts val="0"/>
                </a:spcAft>
                <a:defRPr/>
              </a:pPr>
              <a:r>
                <a:rPr lang="en-US" sz="2000" b="1" baseline="30000" dirty="0">
                  <a:solidFill>
                    <a:schemeClr val="bg1"/>
                  </a:solidFill>
                  <a:latin typeface="Calibri (Body)"/>
                  <a:cs typeface="Calibri (Body)"/>
                </a:rPr>
                <a:t>INTERNATIONAL FEDERATION OF </a:t>
              </a:r>
              <a:br>
                <a:rPr lang="en-US" sz="2000" b="1" baseline="30000" dirty="0">
                  <a:solidFill>
                    <a:schemeClr val="bg1"/>
                  </a:solidFill>
                  <a:latin typeface="Calibri (Body)"/>
                  <a:cs typeface="Calibri (Body)"/>
                </a:rPr>
              </a:br>
              <a:r>
                <a:rPr lang="en-US" sz="2000" b="1" baseline="30000" dirty="0">
                  <a:solidFill>
                    <a:schemeClr val="bg1"/>
                  </a:solidFill>
                  <a:latin typeface="Calibri (Body)"/>
                  <a:cs typeface="Calibri (Body)"/>
                </a:rPr>
                <a:t>RED CROSS AND RED CRESCENT SOCIETIES</a:t>
              </a:r>
            </a:p>
            <a:p>
              <a:pPr fontAlgn="auto">
                <a:spcBef>
                  <a:spcPts val="0"/>
                </a:spcBef>
                <a:spcAft>
                  <a:spcPts val="0"/>
                </a:spcAft>
                <a:defRPr/>
              </a:pPr>
              <a:r>
                <a:rPr lang="en-US" sz="2000" b="1" baseline="30000" dirty="0">
                  <a:solidFill>
                    <a:schemeClr val="bg1"/>
                  </a:solidFill>
                  <a:latin typeface="Calibri (Body)"/>
                  <a:cs typeface="Calibri (Body)"/>
                </a:rPr>
                <a:t>P.O. BOX 372</a:t>
              </a:r>
            </a:p>
            <a:p>
              <a:pPr fontAlgn="auto">
                <a:spcBef>
                  <a:spcPts val="0"/>
                </a:spcBef>
                <a:spcAft>
                  <a:spcPts val="0"/>
                </a:spcAft>
                <a:defRPr/>
              </a:pPr>
              <a:r>
                <a:rPr lang="en-US" sz="2000" b="1" baseline="30000" dirty="0">
                  <a:solidFill>
                    <a:schemeClr val="bg1"/>
                  </a:solidFill>
                  <a:latin typeface="Calibri (Body)"/>
                  <a:cs typeface="Calibri (Body)"/>
                </a:rPr>
                <a:t>CH-1211 GENEVA 19</a:t>
              </a:r>
            </a:p>
            <a:p>
              <a:pPr fontAlgn="auto">
                <a:spcBef>
                  <a:spcPts val="0"/>
                </a:spcBef>
                <a:spcAft>
                  <a:spcPts val="0"/>
                </a:spcAft>
                <a:defRPr/>
              </a:pPr>
              <a:r>
                <a:rPr lang="en-US" sz="2000" b="1" baseline="30000" dirty="0">
                  <a:solidFill>
                    <a:schemeClr val="bg1"/>
                  </a:solidFill>
                  <a:latin typeface="Calibri (Body)"/>
                  <a:cs typeface="Calibri (Body)"/>
                </a:rPr>
                <a:t>SWITZERLAND</a:t>
              </a:r>
            </a:p>
            <a:p>
              <a:pPr fontAlgn="auto">
                <a:spcBef>
                  <a:spcPts val="0"/>
                </a:spcBef>
                <a:spcAft>
                  <a:spcPts val="0"/>
                </a:spcAft>
                <a:defRPr/>
              </a:pPr>
              <a:endParaRPr lang="en-US" sz="2000" b="1" baseline="30000" dirty="0">
                <a:solidFill>
                  <a:schemeClr val="bg1"/>
                </a:solidFill>
                <a:latin typeface="Calibri (Body)"/>
                <a:cs typeface="Calibri (Body)"/>
              </a:endParaRPr>
            </a:p>
            <a:p>
              <a:pPr fontAlgn="auto">
                <a:spcBef>
                  <a:spcPts val="0"/>
                </a:spcBef>
                <a:spcAft>
                  <a:spcPts val="0"/>
                </a:spcAft>
                <a:defRPr/>
              </a:pPr>
              <a:r>
                <a:rPr lang="en-US" sz="2000" b="1" baseline="30000" dirty="0">
                  <a:solidFill>
                    <a:schemeClr val="bg1"/>
                  </a:solidFill>
                  <a:latin typeface="Calibri (Body)"/>
                  <a:cs typeface="Calibri (Body)"/>
                </a:rPr>
                <a:t>TEL.: +41 22 730 42 22</a:t>
              </a:r>
            </a:p>
            <a:p>
              <a:pPr fontAlgn="auto">
                <a:spcBef>
                  <a:spcPts val="0"/>
                </a:spcBef>
                <a:spcAft>
                  <a:spcPts val="0"/>
                </a:spcAft>
                <a:defRPr/>
              </a:pPr>
              <a:r>
                <a:rPr lang="en-US" sz="2000" b="1" baseline="30000" dirty="0">
                  <a:solidFill>
                    <a:schemeClr val="bg1"/>
                  </a:solidFill>
                  <a:latin typeface="Calibri (Body)"/>
                  <a:cs typeface="Calibri (Body)"/>
                </a:rPr>
                <a:t>FAX.: +41 22 733 03 95</a:t>
              </a:r>
              <a:endParaRPr lang="en-US" sz="2000" dirty="0">
                <a:solidFill>
                  <a:schemeClr val="bg1"/>
                </a:solidFill>
                <a:latin typeface="Calibri (Body)"/>
                <a:cs typeface="Calibri (Body)"/>
              </a:endParaRPr>
            </a:p>
          </p:txBody>
        </p:sp>
        <p:pic>
          <p:nvPicPr>
            <p:cNvPr id="6" name="Picture 15" descr="SLCM-icons logo-EN.jpg"/>
            <p:cNvPicPr>
              <a:picLocks noChangeAspect="1"/>
            </p:cNvPicPr>
            <p:nvPr userDrawn="1"/>
          </p:nvPicPr>
          <p:blipFill>
            <a:blip r:embed="rId2" cstate="print"/>
            <a:srcRect/>
            <a:stretch>
              <a:fillRect/>
            </a:stretch>
          </p:blipFill>
          <p:spPr bwMode="auto">
            <a:xfrm>
              <a:off x="457200" y="5486400"/>
              <a:ext cx="1905000" cy="983078"/>
            </a:xfrm>
            <a:prstGeom prst="rect">
              <a:avLst/>
            </a:prstGeom>
            <a:noFill/>
            <a:ln w="9525">
              <a:noFill/>
              <a:miter lim="800000"/>
              <a:headEnd/>
              <a:tailEnd/>
            </a:ln>
          </p:spPr>
        </p:pic>
        <p:pic>
          <p:nvPicPr>
            <p:cNvPr id="7" name="Picture 16" descr="IFRC_logo_EN.jpg"/>
            <p:cNvPicPr>
              <a:picLocks noChangeAspect="1"/>
            </p:cNvPicPr>
            <p:nvPr userDrawn="1"/>
          </p:nvPicPr>
          <p:blipFill>
            <a:blip r:embed="rId3" cstate="print"/>
            <a:srcRect/>
            <a:stretch>
              <a:fillRect/>
            </a:stretch>
          </p:blipFill>
          <p:spPr bwMode="auto">
            <a:xfrm>
              <a:off x="5715000" y="6096000"/>
              <a:ext cx="3157728" cy="295815"/>
            </a:xfrm>
            <a:prstGeom prst="rect">
              <a:avLst/>
            </a:prstGeom>
            <a:noFill/>
            <a:ln w="9525">
              <a:noFill/>
              <a:miter lim="800000"/>
              <a:headEnd/>
              <a:tailEnd/>
            </a:ln>
          </p:spPr>
        </p:pic>
      </p:grpSp>
    </p:spTree>
    <p:extLst>
      <p:ext uri="{BB962C8B-B14F-4D97-AF65-F5344CB8AC3E}">
        <p14:creationId xmlns:p14="http://schemas.microsoft.com/office/powerpoint/2010/main" val="388102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Jeremy contact page">
    <p:spTree>
      <p:nvGrpSpPr>
        <p:cNvPr id="1" name=""/>
        <p:cNvGrpSpPr/>
        <p:nvPr/>
      </p:nvGrpSpPr>
      <p:grpSpPr>
        <a:xfrm>
          <a:off x="0" y="0"/>
          <a:ext cx="0" cy="0"/>
          <a:chOff x="0" y="0"/>
          <a:chExt cx="0" cy="0"/>
        </a:xfrm>
      </p:grpSpPr>
      <p:grpSp>
        <p:nvGrpSpPr>
          <p:cNvPr id="2" name="Group 7"/>
          <p:cNvGrpSpPr>
            <a:grpSpLocks/>
          </p:cNvGrpSpPr>
          <p:nvPr userDrawn="1"/>
        </p:nvGrpSpPr>
        <p:grpSpPr bwMode="auto">
          <a:xfrm>
            <a:off x="152400" y="152400"/>
            <a:ext cx="8839200" cy="6553200"/>
            <a:chOff x="152400" y="76200"/>
            <a:chExt cx="8839200" cy="6553200"/>
          </a:xfrm>
        </p:grpSpPr>
        <p:sp>
          <p:nvSpPr>
            <p:cNvPr id="3" name="Rectangle 2"/>
            <p:cNvSpPr/>
            <p:nvPr userDrawn="1"/>
          </p:nvSpPr>
          <p:spPr>
            <a:xfrm>
              <a:off x="152400" y="76200"/>
              <a:ext cx="8839200" cy="6553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400" y="76200"/>
              <a:ext cx="8839200" cy="5029200"/>
            </a:xfrm>
            <a:prstGeom prst="rect">
              <a:avLst/>
            </a:prstGeom>
            <a:solidFill>
              <a:srgbClr val="CF1C2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TextBox 4"/>
            <p:cNvSpPr txBox="1"/>
            <p:nvPr userDrawn="1"/>
          </p:nvSpPr>
          <p:spPr>
            <a:xfrm>
              <a:off x="533400" y="623888"/>
              <a:ext cx="5622776" cy="3898900"/>
            </a:xfrm>
            <a:prstGeom prst="rect">
              <a:avLst/>
            </a:prstGeom>
            <a:noFill/>
          </p:spPr>
          <p:txBody>
            <a:bodyPr wrap="square" lIns="0" tIns="0" rIns="0" bIns="0">
              <a:spAutoFit/>
            </a:bodyPr>
            <a:lstStyle/>
            <a:p>
              <a:pPr fontAlgn="auto">
                <a:spcBef>
                  <a:spcPts val="0"/>
                </a:spcBef>
                <a:spcAft>
                  <a:spcPts val="0"/>
                </a:spcAft>
                <a:defRPr/>
              </a:pPr>
              <a:r>
                <a:rPr lang="en-US" sz="2000" b="1" baseline="30000" dirty="0">
                  <a:solidFill>
                    <a:srgbClr val="E8C7B0"/>
                  </a:solidFill>
                  <a:latin typeface="Calibri (Body)"/>
                  <a:cs typeface="Calibri (Body)"/>
                </a:rPr>
                <a:t>FOR FURTHER INFORMATION ON THE DIGITAL DIVIDE INITIATIVE</a:t>
              </a:r>
              <a:r>
                <a:rPr lang="en-US" sz="2000" b="1" baseline="0" dirty="0">
                  <a:solidFill>
                    <a:srgbClr val="E8C7B0"/>
                  </a:solidFill>
                  <a:latin typeface="Calibri (Body)"/>
                  <a:cs typeface="Calibri (Body)"/>
                </a:rPr>
                <a:t> </a:t>
              </a:r>
              <a:r>
                <a:rPr lang="en-US" sz="2000" b="1" baseline="30000" dirty="0">
                  <a:solidFill>
                    <a:srgbClr val="E8C7B0"/>
                  </a:solidFill>
                  <a:latin typeface="Calibri (Body)"/>
                  <a:cs typeface="Calibri (Body)"/>
                </a:rPr>
                <a:t>, PLEASE CONTACT:</a:t>
              </a:r>
            </a:p>
            <a:p>
              <a:pPr fontAlgn="auto">
                <a:spcBef>
                  <a:spcPts val="0"/>
                </a:spcBef>
                <a:spcAft>
                  <a:spcPts val="0"/>
                </a:spcAft>
                <a:defRPr/>
              </a:pPr>
              <a:endParaRPr lang="en-US" sz="2000" b="1" baseline="30000" dirty="0">
                <a:solidFill>
                  <a:schemeClr val="bg1"/>
                </a:solidFill>
                <a:latin typeface="Calibri (Body)"/>
                <a:cs typeface="Calibri (Body)"/>
              </a:endParaRPr>
            </a:p>
            <a:p>
              <a:pPr fontAlgn="auto">
                <a:spcBef>
                  <a:spcPts val="0"/>
                </a:spcBef>
                <a:spcAft>
                  <a:spcPts val="0"/>
                </a:spcAft>
                <a:defRPr/>
              </a:pPr>
              <a:r>
                <a:rPr lang="en-US" sz="2000" b="1" baseline="30000" dirty="0">
                  <a:solidFill>
                    <a:srgbClr val="E8C7B0"/>
                  </a:solidFill>
                  <a:latin typeface="Calibri (Body)"/>
                  <a:cs typeface="Calibri (Body)"/>
                </a:rPr>
                <a:t>IFRC  INFORMATION SERVICES</a:t>
              </a:r>
              <a:r>
                <a:rPr lang="en-US" sz="2000" b="1" dirty="0">
                  <a:solidFill>
                    <a:srgbClr val="E8C7B0"/>
                  </a:solidFill>
                  <a:latin typeface="Calibri (Body)"/>
                  <a:cs typeface="Calibri (Body)"/>
                </a:rPr>
                <a:t> </a:t>
              </a:r>
              <a:r>
                <a:rPr lang="en-US" sz="2000" b="1" baseline="30000" dirty="0">
                  <a:solidFill>
                    <a:srgbClr val="E8C7B0"/>
                  </a:solidFill>
                  <a:latin typeface="Calibri (Body)"/>
                  <a:cs typeface="Calibri (Body)"/>
                </a:rPr>
                <a:t>DEPARTMENT</a:t>
              </a:r>
            </a:p>
            <a:p>
              <a:pPr fontAlgn="auto">
                <a:spcBef>
                  <a:spcPts val="0"/>
                </a:spcBef>
                <a:spcAft>
                  <a:spcPts val="0"/>
                </a:spcAft>
                <a:defRPr/>
              </a:pPr>
              <a:r>
                <a:rPr lang="en-US" sz="2000" baseline="30000" dirty="0">
                  <a:solidFill>
                    <a:schemeClr val="bg1"/>
                  </a:solidFill>
                  <a:latin typeface="Calibri (Body)"/>
                  <a:cs typeface="Calibri (Body)"/>
                </a:rPr>
                <a:t>JEREMY MORTIMER, DIGITAL DIVIDE ADVISOR</a:t>
              </a:r>
              <a:br>
                <a:rPr lang="en-US" sz="2000" baseline="30000" dirty="0">
                  <a:solidFill>
                    <a:schemeClr val="bg1"/>
                  </a:solidFill>
                  <a:latin typeface="Calibri (Body)"/>
                  <a:cs typeface="Calibri (Body)"/>
                </a:rPr>
              </a:br>
              <a:r>
                <a:rPr lang="en-US" sz="2000" b="1" baseline="30000" dirty="0">
                  <a:solidFill>
                    <a:schemeClr val="bg1"/>
                  </a:solidFill>
                  <a:latin typeface="Calibri (Body)"/>
                  <a:cs typeface="Calibri (Body)"/>
                </a:rPr>
                <a:t>TEL. : +41 022 730 4497</a:t>
              </a:r>
            </a:p>
            <a:p>
              <a:pPr fontAlgn="auto">
                <a:spcBef>
                  <a:spcPts val="0"/>
                </a:spcBef>
                <a:spcAft>
                  <a:spcPts val="0"/>
                </a:spcAft>
                <a:defRPr/>
              </a:pPr>
              <a:r>
                <a:rPr lang="en-US" sz="2000" b="1" baseline="30000" dirty="0">
                  <a:solidFill>
                    <a:schemeClr val="bg1"/>
                  </a:solidFill>
                  <a:latin typeface="Calibri (Body)"/>
                  <a:cs typeface="Calibri (Body)"/>
                </a:rPr>
                <a:t>EMAIL: jeremy.mortimer@ifrc.org</a:t>
              </a:r>
            </a:p>
            <a:p>
              <a:pPr fontAlgn="auto">
                <a:spcBef>
                  <a:spcPts val="0"/>
                </a:spcBef>
                <a:spcAft>
                  <a:spcPts val="0"/>
                </a:spcAft>
                <a:defRPr/>
              </a:pPr>
              <a:endParaRPr lang="en-US" sz="2000" b="1" baseline="30000" dirty="0">
                <a:solidFill>
                  <a:schemeClr val="bg1"/>
                </a:solidFill>
                <a:latin typeface="Calibri (Body)"/>
                <a:cs typeface="Calibri (Body)"/>
              </a:endParaRPr>
            </a:p>
            <a:p>
              <a:pPr fontAlgn="auto">
                <a:spcBef>
                  <a:spcPts val="0"/>
                </a:spcBef>
                <a:spcAft>
                  <a:spcPts val="0"/>
                </a:spcAft>
                <a:defRPr/>
              </a:pPr>
              <a:r>
                <a:rPr lang="en-US" sz="2000" b="1" baseline="30000" dirty="0">
                  <a:solidFill>
                    <a:srgbClr val="E8C7B0"/>
                  </a:solidFill>
                  <a:latin typeface="Calibri (Body)"/>
                  <a:cs typeface="Calibri (Body)"/>
                </a:rPr>
                <a:t>THIS PRESENTATION IS PUBLISHED BY</a:t>
              </a:r>
            </a:p>
            <a:p>
              <a:pPr fontAlgn="auto">
                <a:spcBef>
                  <a:spcPts val="0"/>
                </a:spcBef>
                <a:spcAft>
                  <a:spcPts val="0"/>
                </a:spcAft>
                <a:defRPr/>
              </a:pPr>
              <a:r>
                <a:rPr lang="en-US" sz="2000" b="1" baseline="30000" dirty="0">
                  <a:solidFill>
                    <a:schemeClr val="bg1"/>
                  </a:solidFill>
                  <a:latin typeface="Calibri (Body)"/>
                  <a:cs typeface="Calibri (Body)"/>
                </a:rPr>
                <a:t>INTERNATIONAL FEDERATION OF </a:t>
              </a:r>
              <a:br>
                <a:rPr lang="en-US" sz="2000" b="1" baseline="30000" dirty="0">
                  <a:solidFill>
                    <a:schemeClr val="bg1"/>
                  </a:solidFill>
                  <a:latin typeface="Calibri (Body)"/>
                  <a:cs typeface="Calibri (Body)"/>
                </a:rPr>
              </a:br>
              <a:r>
                <a:rPr lang="en-US" sz="2000" b="1" baseline="30000" dirty="0">
                  <a:solidFill>
                    <a:schemeClr val="bg1"/>
                  </a:solidFill>
                  <a:latin typeface="Calibri (Body)"/>
                  <a:cs typeface="Calibri (Body)"/>
                </a:rPr>
                <a:t>RED CROSS AND RED CRESCENT SOCIETIES</a:t>
              </a:r>
            </a:p>
            <a:p>
              <a:pPr fontAlgn="auto">
                <a:spcBef>
                  <a:spcPts val="0"/>
                </a:spcBef>
                <a:spcAft>
                  <a:spcPts val="0"/>
                </a:spcAft>
                <a:defRPr/>
              </a:pPr>
              <a:r>
                <a:rPr lang="en-US" sz="2000" b="1" baseline="30000" dirty="0">
                  <a:solidFill>
                    <a:schemeClr val="bg1"/>
                  </a:solidFill>
                  <a:latin typeface="Calibri (Body)"/>
                  <a:cs typeface="Calibri (Body)"/>
                </a:rPr>
                <a:t>P.O. BOX 372</a:t>
              </a:r>
            </a:p>
            <a:p>
              <a:pPr fontAlgn="auto">
                <a:spcBef>
                  <a:spcPts val="0"/>
                </a:spcBef>
                <a:spcAft>
                  <a:spcPts val="0"/>
                </a:spcAft>
                <a:defRPr/>
              </a:pPr>
              <a:r>
                <a:rPr lang="en-US" sz="2000" b="1" baseline="30000" dirty="0">
                  <a:solidFill>
                    <a:schemeClr val="bg1"/>
                  </a:solidFill>
                  <a:latin typeface="Calibri (Body)"/>
                  <a:cs typeface="Calibri (Body)"/>
                </a:rPr>
                <a:t>CH-1211 GENEVA 19</a:t>
              </a:r>
            </a:p>
            <a:p>
              <a:pPr fontAlgn="auto">
                <a:spcBef>
                  <a:spcPts val="0"/>
                </a:spcBef>
                <a:spcAft>
                  <a:spcPts val="0"/>
                </a:spcAft>
                <a:defRPr/>
              </a:pPr>
              <a:r>
                <a:rPr lang="en-US" sz="2000" b="1" baseline="30000" dirty="0">
                  <a:solidFill>
                    <a:schemeClr val="bg1"/>
                  </a:solidFill>
                  <a:latin typeface="Calibri (Body)"/>
                  <a:cs typeface="Calibri (Body)"/>
                </a:rPr>
                <a:t>SWITZERLAND</a:t>
              </a:r>
            </a:p>
            <a:p>
              <a:pPr fontAlgn="auto">
                <a:spcBef>
                  <a:spcPts val="0"/>
                </a:spcBef>
                <a:spcAft>
                  <a:spcPts val="0"/>
                </a:spcAft>
                <a:defRPr/>
              </a:pPr>
              <a:endParaRPr lang="en-US" sz="2000" b="1" baseline="30000" dirty="0">
                <a:solidFill>
                  <a:schemeClr val="bg1"/>
                </a:solidFill>
                <a:latin typeface="Calibri (Body)"/>
                <a:cs typeface="Calibri (Body)"/>
              </a:endParaRPr>
            </a:p>
            <a:p>
              <a:pPr fontAlgn="auto">
                <a:spcBef>
                  <a:spcPts val="0"/>
                </a:spcBef>
                <a:spcAft>
                  <a:spcPts val="0"/>
                </a:spcAft>
                <a:defRPr/>
              </a:pPr>
              <a:r>
                <a:rPr lang="en-US" sz="2000" b="1" baseline="30000" dirty="0">
                  <a:solidFill>
                    <a:schemeClr val="bg1"/>
                  </a:solidFill>
                  <a:latin typeface="Calibri (Body)"/>
                  <a:cs typeface="Calibri (Body)"/>
                </a:rPr>
                <a:t>TEL.: +41 22 730 42 22</a:t>
              </a:r>
            </a:p>
            <a:p>
              <a:pPr fontAlgn="auto">
                <a:spcBef>
                  <a:spcPts val="0"/>
                </a:spcBef>
                <a:spcAft>
                  <a:spcPts val="0"/>
                </a:spcAft>
                <a:defRPr/>
              </a:pPr>
              <a:r>
                <a:rPr lang="en-US" sz="2000" b="1" baseline="30000" dirty="0">
                  <a:solidFill>
                    <a:schemeClr val="bg1"/>
                  </a:solidFill>
                  <a:latin typeface="Calibri (Body)"/>
                  <a:cs typeface="Calibri (Body)"/>
                </a:rPr>
                <a:t>FAX.: +41 22 733 03 95</a:t>
              </a:r>
              <a:endParaRPr lang="en-US" sz="2000" dirty="0">
                <a:solidFill>
                  <a:schemeClr val="bg1"/>
                </a:solidFill>
                <a:latin typeface="Calibri (Body)"/>
                <a:cs typeface="Calibri (Body)"/>
              </a:endParaRPr>
            </a:p>
          </p:txBody>
        </p:sp>
        <p:pic>
          <p:nvPicPr>
            <p:cNvPr id="6" name="Picture 15" descr="SLCM-icons logo-EN.jpg"/>
            <p:cNvPicPr>
              <a:picLocks noChangeAspect="1"/>
            </p:cNvPicPr>
            <p:nvPr userDrawn="1"/>
          </p:nvPicPr>
          <p:blipFill>
            <a:blip r:embed="rId2" cstate="print"/>
            <a:srcRect/>
            <a:stretch>
              <a:fillRect/>
            </a:stretch>
          </p:blipFill>
          <p:spPr bwMode="auto">
            <a:xfrm>
              <a:off x="457200" y="5486400"/>
              <a:ext cx="1905000" cy="983078"/>
            </a:xfrm>
            <a:prstGeom prst="rect">
              <a:avLst/>
            </a:prstGeom>
            <a:noFill/>
            <a:ln w="9525">
              <a:noFill/>
              <a:miter lim="800000"/>
              <a:headEnd/>
              <a:tailEnd/>
            </a:ln>
          </p:spPr>
        </p:pic>
        <p:pic>
          <p:nvPicPr>
            <p:cNvPr id="7" name="Picture 16" descr="IFRC_logo_EN.jpg"/>
            <p:cNvPicPr>
              <a:picLocks noChangeAspect="1"/>
            </p:cNvPicPr>
            <p:nvPr userDrawn="1"/>
          </p:nvPicPr>
          <p:blipFill>
            <a:blip r:embed="rId3" cstate="print"/>
            <a:srcRect/>
            <a:stretch>
              <a:fillRect/>
            </a:stretch>
          </p:blipFill>
          <p:spPr bwMode="auto">
            <a:xfrm>
              <a:off x="5715000" y="6096000"/>
              <a:ext cx="3157728" cy="295815"/>
            </a:xfrm>
            <a:prstGeom prst="rect">
              <a:avLst/>
            </a:prstGeom>
            <a:noFill/>
            <a:ln w="9525">
              <a:noFill/>
              <a:miter lim="800000"/>
              <a:headEnd/>
              <a:tailEnd/>
            </a:ln>
          </p:spPr>
        </p:pic>
      </p:grpSp>
    </p:spTree>
    <p:extLst>
      <p:ext uri="{BB962C8B-B14F-4D97-AF65-F5344CB8AC3E}">
        <p14:creationId xmlns:p14="http://schemas.microsoft.com/office/powerpoint/2010/main" val="2221787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1828800" y="354013"/>
            <a:ext cx="6858000"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1828800" y="1495425"/>
            <a:ext cx="6858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endParaRPr lang="en-GB" dirty="0"/>
          </a:p>
        </p:txBody>
      </p:sp>
    </p:spTree>
    <p:extLst>
      <p:ext uri="{BB962C8B-B14F-4D97-AF65-F5344CB8AC3E}">
        <p14:creationId xmlns:p14="http://schemas.microsoft.com/office/powerpoint/2010/main" val="3172519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207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1828800" y="354013"/>
            <a:ext cx="6858000"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828800" y="1316038"/>
            <a:ext cx="6858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828800" y="350838"/>
            <a:ext cx="6858000" cy="965200"/>
          </a:xfrm>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762" y="1403368"/>
            <a:ext cx="8555038" cy="4525963"/>
          </a:xfrm>
        </p:spPr>
        <p:txBody>
          <a:bodyPr/>
          <a:lstStyle>
            <a:lvl1pPr>
              <a:buClrTx/>
              <a:defRPr>
                <a:solidFill>
                  <a:schemeClr val="tx1"/>
                </a:solidFill>
              </a:defRPr>
            </a:lvl1pPr>
            <a:lvl2pPr>
              <a:buClrTx/>
              <a:defRPr>
                <a:solidFill>
                  <a:schemeClr val="tx1"/>
                </a:solidFill>
              </a:defRPr>
            </a:lvl2pPr>
            <a:lvl3pPr>
              <a:buClrTx/>
              <a:buSzPct val="100000"/>
              <a:buFont typeface="Lucida Grande"/>
              <a:buChar char="−"/>
              <a:defRPr>
                <a:solidFill>
                  <a:schemeClr val="tx1"/>
                </a:solidFill>
              </a:defRPr>
            </a:lvl3pPr>
            <a:lvl4pPr>
              <a:buClrTx/>
              <a:defRPr baseline="0">
                <a:solidFill>
                  <a:schemeClr val="tx1"/>
                </a:solidFill>
              </a:defRPr>
            </a:lvl4pPr>
            <a:lvl5pPr>
              <a:buClrTx/>
              <a:buFont typeface="Lucida Grande"/>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1"/>
          <p:cNvSpPr>
            <a:spLocks noGrp="1"/>
          </p:cNvSpPr>
          <p:nvPr>
            <p:ph type="title"/>
          </p:nvPr>
        </p:nvSpPr>
        <p:spPr>
          <a:xfrm>
            <a:off x="2386056" y="285306"/>
            <a:ext cx="5472070" cy="843390"/>
          </a:xfrm>
        </p:spPr>
        <p:txBody>
          <a:bodyPr>
            <a:noAutofit/>
          </a:bodyPr>
          <a:lstStyle>
            <a:lvl1pPr>
              <a:defRPr sz="2600">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12600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End contact Layout">
    <p:spTree>
      <p:nvGrpSpPr>
        <p:cNvPr id="1" name=""/>
        <p:cNvGrpSpPr/>
        <p:nvPr/>
      </p:nvGrpSpPr>
      <p:grpSpPr>
        <a:xfrm>
          <a:off x="0" y="0"/>
          <a:ext cx="0" cy="0"/>
          <a:chOff x="0" y="0"/>
          <a:chExt cx="0" cy="0"/>
        </a:xfrm>
      </p:grpSpPr>
      <p:grpSp>
        <p:nvGrpSpPr>
          <p:cNvPr id="2" name="Group 7"/>
          <p:cNvGrpSpPr>
            <a:grpSpLocks/>
          </p:cNvGrpSpPr>
          <p:nvPr/>
        </p:nvGrpSpPr>
        <p:grpSpPr bwMode="auto">
          <a:xfrm>
            <a:off x="152400" y="152400"/>
            <a:ext cx="8839200" cy="6553200"/>
            <a:chOff x="152400" y="76200"/>
            <a:chExt cx="8839200" cy="6553200"/>
          </a:xfrm>
        </p:grpSpPr>
        <p:sp>
          <p:nvSpPr>
            <p:cNvPr id="3" name="Rectangle 2"/>
            <p:cNvSpPr/>
            <p:nvPr/>
          </p:nvSpPr>
          <p:spPr>
            <a:xfrm>
              <a:off x="152400" y="76200"/>
              <a:ext cx="8839200" cy="6553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15" descr="SLCM-icons logo-EN.jpg"/>
            <p:cNvPicPr>
              <a:picLocks noChangeAspect="1"/>
            </p:cNvPicPr>
            <p:nvPr/>
          </p:nvPicPr>
          <p:blipFill>
            <a:blip r:embed="rId2" cstate="print"/>
            <a:srcRect/>
            <a:stretch>
              <a:fillRect/>
            </a:stretch>
          </p:blipFill>
          <p:spPr bwMode="auto">
            <a:xfrm>
              <a:off x="7191400" y="184448"/>
              <a:ext cx="1800200" cy="928996"/>
            </a:xfrm>
            <a:prstGeom prst="rect">
              <a:avLst/>
            </a:prstGeom>
            <a:noFill/>
            <a:ln w="9525">
              <a:noFill/>
              <a:miter lim="800000"/>
              <a:headEnd/>
              <a:tailEnd/>
            </a:ln>
          </p:spPr>
        </p:pic>
      </p:grpSp>
    </p:spTree>
    <p:extLst>
      <p:ext uri="{BB962C8B-B14F-4D97-AF65-F5344CB8AC3E}">
        <p14:creationId xmlns:p14="http://schemas.microsoft.com/office/powerpoint/2010/main" val="310163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cxnSp>
        <p:nvCxnSpPr>
          <p:cNvPr id="6" name="Straight Connector 5"/>
          <p:cNvCxnSpPr/>
          <p:nvPr/>
        </p:nvCxnSpPr>
        <p:spPr>
          <a:xfrm>
            <a:off x="1828800" y="354013"/>
            <a:ext cx="6858000"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28800" y="1495425"/>
            <a:ext cx="6858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hart Placeholder 3"/>
          <p:cNvSpPr>
            <a:spLocks noGrp="1"/>
          </p:cNvSpPr>
          <p:nvPr>
            <p:ph type="chart" sz="quarter" idx="10"/>
          </p:nvPr>
        </p:nvSpPr>
        <p:spPr>
          <a:xfrm>
            <a:off x="457200" y="1676400"/>
            <a:ext cx="3352800" cy="4191000"/>
          </a:xfrm>
        </p:spPr>
        <p:txBody>
          <a:bodyPr rtlCol="0">
            <a:normAutofit/>
          </a:bodyPr>
          <a:lstStyle/>
          <a:p>
            <a:pPr lvl="0"/>
            <a:r>
              <a:rPr lang="en-US" noProof="0" dirty="0"/>
              <a:t>Click icon to add chart</a:t>
            </a:r>
            <a:endParaRPr lang="en-GB" noProof="0" dirty="0"/>
          </a:p>
        </p:txBody>
      </p:sp>
      <p:sp>
        <p:nvSpPr>
          <p:cNvPr id="5" name="Title 4"/>
          <p:cNvSpPr>
            <a:spLocks noGrp="1"/>
          </p:cNvSpPr>
          <p:nvPr>
            <p:ph type="title"/>
          </p:nvPr>
        </p:nvSpPr>
        <p:spPr/>
        <p:txBody>
          <a:bodyPr/>
          <a:lstStyle/>
          <a:p>
            <a:r>
              <a:rPr lang="en-US" dirty="0"/>
              <a:t>Click to edit Master title style</a:t>
            </a:r>
            <a:endParaRPr lang="en-GB" dirty="0"/>
          </a:p>
        </p:txBody>
      </p:sp>
      <p:sp>
        <p:nvSpPr>
          <p:cNvPr id="7" name="Text Placeholder 6"/>
          <p:cNvSpPr>
            <a:spLocks noGrp="1"/>
          </p:cNvSpPr>
          <p:nvPr>
            <p:ph type="body" sz="quarter" idx="11"/>
          </p:nvPr>
        </p:nvSpPr>
        <p:spPr>
          <a:xfrm>
            <a:off x="3959770" y="1676400"/>
            <a:ext cx="47244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d contact Layout">
    <p:spTree>
      <p:nvGrpSpPr>
        <p:cNvPr id="1" name=""/>
        <p:cNvGrpSpPr/>
        <p:nvPr/>
      </p:nvGrpSpPr>
      <p:grpSpPr>
        <a:xfrm>
          <a:off x="0" y="0"/>
          <a:ext cx="0" cy="0"/>
          <a:chOff x="0" y="0"/>
          <a:chExt cx="0" cy="0"/>
        </a:xfrm>
      </p:grpSpPr>
      <p:sp>
        <p:nvSpPr>
          <p:cNvPr id="3" name="Rectangle 2"/>
          <p:cNvSpPr/>
          <p:nvPr/>
        </p:nvSpPr>
        <p:spPr bwMode="auto">
          <a:xfrm>
            <a:off x="152400" y="152400"/>
            <a:ext cx="8839200" cy="6553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End contact Layout">
    <p:spTree>
      <p:nvGrpSpPr>
        <p:cNvPr id="1" name=""/>
        <p:cNvGrpSpPr/>
        <p:nvPr/>
      </p:nvGrpSpPr>
      <p:grpSpPr>
        <a:xfrm>
          <a:off x="0" y="0"/>
          <a:ext cx="0" cy="0"/>
          <a:chOff x="0" y="0"/>
          <a:chExt cx="0" cy="0"/>
        </a:xfrm>
      </p:grpSpPr>
      <p:grpSp>
        <p:nvGrpSpPr>
          <p:cNvPr id="2" name="Group 7"/>
          <p:cNvGrpSpPr>
            <a:grpSpLocks/>
          </p:cNvGrpSpPr>
          <p:nvPr/>
        </p:nvGrpSpPr>
        <p:grpSpPr bwMode="auto">
          <a:xfrm>
            <a:off x="152400" y="152400"/>
            <a:ext cx="8839200" cy="6553200"/>
            <a:chOff x="152400" y="76200"/>
            <a:chExt cx="8839200" cy="6553200"/>
          </a:xfrm>
        </p:grpSpPr>
        <p:sp>
          <p:nvSpPr>
            <p:cNvPr id="3" name="Rectangle 2"/>
            <p:cNvSpPr/>
            <p:nvPr/>
          </p:nvSpPr>
          <p:spPr>
            <a:xfrm>
              <a:off x="152400" y="76200"/>
              <a:ext cx="8839200" cy="6553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15" descr="SLCM-icons logo-EN.jpg"/>
            <p:cNvPicPr>
              <a:picLocks noChangeAspect="1"/>
            </p:cNvPicPr>
            <p:nvPr/>
          </p:nvPicPr>
          <p:blipFill>
            <a:blip r:embed="rId2" cstate="print"/>
            <a:srcRect/>
            <a:stretch>
              <a:fillRect/>
            </a:stretch>
          </p:blipFill>
          <p:spPr bwMode="auto">
            <a:xfrm>
              <a:off x="7191400" y="184448"/>
              <a:ext cx="1800200" cy="928996"/>
            </a:xfrm>
            <a:prstGeom prst="rect">
              <a:avLst/>
            </a:prstGeom>
            <a:noFill/>
            <a:ln w="9525">
              <a:noFill/>
              <a:miter lim="800000"/>
              <a:headEnd/>
              <a:tailEnd/>
            </a:ln>
          </p:spPr>
        </p:pic>
      </p:grpSp>
    </p:spTree>
    <p:extLst>
      <p:ext uri="{BB962C8B-B14F-4D97-AF65-F5344CB8AC3E}">
        <p14:creationId xmlns:p14="http://schemas.microsoft.com/office/powerpoint/2010/main" val="3761523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1828800" y="354013"/>
            <a:ext cx="6858000"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828800" y="1495425"/>
            <a:ext cx="6858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57200" y="1676400"/>
            <a:ext cx="4038600" cy="4191000"/>
          </a:xfrm>
        </p:spPr>
        <p:txBody>
          <a:bodyPr/>
          <a:lstStyle>
            <a:lvl1pPr>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676400"/>
            <a:ext cx="4038600" cy="4191000"/>
          </a:xfrm>
        </p:spPr>
        <p:txBody>
          <a:bodyPr/>
          <a:lstStyle>
            <a:lvl1pPr>
              <a:defRPr sz="22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1828800" y="354013"/>
            <a:ext cx="6858000" cy="158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828800" y="1495425"/>
            <a:ext cx="68580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3" name="Text Placeholder 2"/>
          <p:cNvSpPr>
            <a:spLocks noGrp="1"/>
          </p:cNvSpPr>
          <p:nvPr>
            <p:ph type="body" idx="1"/>
          </p:nvPr>
        </p:nvSpPr>
        <p:spPr>
          <a:xfrm>
            <a:off x="457200" y="1676399"/>
            <a:ext cx="4040188" cy="574675"/>
          </a:xfrm>
        </p:spPr>
        <p:txBody>
          <a:bodyPr anchor="ct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251075"/>
            <a:ext cx="4040188" cy="3616325"/>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025" y="1676399"/>
            <a:ext cx="4041775" cy="574675"/>
          </a:xfrm>
        </p:spPr>
        <p:txBody>
          <a:bodyPr anchor="ct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251075"/>
            <a:ext cx="4041775" cy="3616325"/>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Cover without photo">
    <p:spTree>
      <p:nvGrpSpPr>
        <p:cNvPr id="1" name=""/>
        <p:cNvGrpSpPr/>
        <p:nvPr/>
      </p:nvGrpSpPr>
      <p:grpSpPr>
        <a:xfrm>
          <a:off x="0" y="0"/>
          <a:ext cx="0" cy="0"/>
          <a:chOff x="0" y="0"/>
          <a:chExt cx="0" cy="0"/>
        </a:xfrm>
      </p:grpSpPr>
      <p:sp>
        <p:nvSpPr>
          <p:cNvPr id="4" name="Rectangle 3"/>
          <p:cNvSpPr/>
          <p:nvPr userDrawn="1"/>
        </p:nvSpPr>
        <p:spPr>
          <a:xfrm>
            <a:off x="152400" y="152400"/>
            <a:ext cx="8839200" cy="5753100"/>
          </a:xfrm>
          <a:prstGeom prst="rect">
            <a:avLst/>
          </a:prstGeom>
          <a:solidFill>
            <a:srgbClr val="6658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Oval 5"/>
          <p:cNvSpPr/>
          <p:nvPr userDrawn="1"/>
        </p:nvSpPr>
        <p:spPr bwMode="auto">
          <a:xfrm>
            <a:off x="339725" y="339725"/>
            <a:ext cx="1260475" cy="1260475"/>
          </a:xfrm>
          <a:prstGeom prst="ellipse">
            <a:avLst/>
          </a:prstGeom>
          <a:solidFill>
            <a:srgbClr val="CF1C21"/>
          </a:solidFill>
          <a:ln w="31750">
            <a:solidFill>
              <a:schemeClr val="bg1"/>
            </a:solidFill>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ctrTitle"/>
          </p:nvPr>
        </p:nvSpPr>
        <p:spPr>
          <a:xfrm>
            <a:off x="990600" y="2819400"/>
            <a:ext cx="7239000" cy="647591"/>
          </a:xfrm>
        </p:spPr>
        <p:txBody>
          <a:bodyPr/>
          <a:lstStyle>
            <a:lvl1pPr algn="r">
              <a:defRPr b="1">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990600" y="3886200"/>
            <a:ext cx="7239000" cy="1752600"/>
          </a:xfrm>
        </p:spPr>
        <p:txBody>
          <a:bodyPr>
            <a:normAutofit/>
          </a:bodyPr>
          <a:lstStyle>
            <a:lvl1pPr marL="0" indent="0" algn="r">
              <a:buNone/>
              <a:defRPr sz="2400" b="1">
                <a:solidFill>
                  <a:srgbClr val="5418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8" name="TextBox 7"/>
          <p:cNvSpPr txBox="1"/>
          <p:nvPr userDrawn="1"/>
        </p:nvSpPr>
        <p:spPr bwMode="auto">
          <a:xfrm>
            <a:off x="395536" y="694437"/>
            <a:ext cx="1152128" cy="615553"/>
          </a:xfrm>
          <a:prstGeom prst="rect">
            <a:avLst/>
          </a:prstGeom>
          <a:noFill/>
        </p:spPr>
        <p:txBody>
          <a:bodyPr wrap="square" lIns="0" tIns="0" rIns="0" bIns="0">
            <a:spAutoFit/>
          </a:bodyPr>
          <a:lstStyle/>
          <a:p>
            <a:pPr algn="ctr" fontAlgn="auto">
              <a:spcBef>
                <a:spcPts val="0"/>
              </a:spcBef>
              <a:spcAft>
                <a:spcPts val="0"/>
              </a:spcAft>
              <a:defRPr/>
            </a:pPr>
            <a:r>
              <a:rPr lang="en-US" sz="2000" b="1" dirty="0">
                <a:solidFill>
                  <a:schemeClr val="bg1"/>
                </a:solidFill>
                <a:latin typeface="Arial Narrow" panose="020B0606020202030204" pitchFamily="34" charset="0"/>
                <a:cs typeface="Arial" pitchFamily="34" charset="0"/>
              </a:rPr>
              <a:t>Africa Region</a:t>
            </a:r>
          </a:p>
        </p:txBody>
      </p:sp>
    </p:spTree>
    <p:extLst>
      <p:ext uri="{BB962C8B-B14F-4D97-AF65-F5344CB8AC3E}">
        <p14:creationId xmlns:p14="http://schemas.microsoft.com/office/powerpoint/2010/main" val="289396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1.pn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4"/>
          <p:cNvGrpSpPr>
            <a:grpSpLocks/>
          </p:cNvGrpSpPr>
          <p:nvPr/>
        </p:nvGrpSpPr>
        <p:grpSpPr bwMode="auto">
          <a:xfrm>
            <a:off x="152400" y="5943600"/>
            <a:ext cx="8839200" cy="787400"/>
            <a:chOff x="152400" y="5918015"/>
            <a:chExt cx="8839200" cy="787585"/>
          </a:xfrm>
        </p:grpSpPr>
        <p:sp>
          <p:nvSpPr>
            <p:cNvPr id="9" name="Rectangle 8"/>
            <p:cNvSpPr/>
            <p:nvPr/>
          </p:nvSpPr>
          <p:spPr bwMode="auto">
            <a:xfrm>
              <a:off x="152400" y="5918015"/>
              <a:ext cx="8839200" cy="787585"/>
            </a:xfrm>
            <a:prstGeom prst="rect">
              <a:avLst/>
            </a:prstGeom>
            <a:solidFill>
              <a:srgbClr val="DB0000"/>
            </a:solidFill>
            <a:ln w="9525" cap="flat" cmpd="sng" algn="ctr">
              <a:solidFill>
                <a:schemeClr val="bg1"/>
              </a:solidFill>
              <a:prstDash val="solid"/>
              <a:round/>
              <a:headEnd type="none" w="med" len="med"/>
              <a:tailEnd type="none" w="med" len="med"/>
            </a:ln>
            <a:effectLst/>
          </p:spPr>
          <p:txBody>
            <a:bodyPr/>
            <a:lstStyle/>
            <a:p>
              <a:pPr marL="342900" indent="-342900" fontAlgn="auto">
                <a:spcBef>
                  <a:spcPct val="20000"/>
                </a:spcBef>
                <a:spcAft>
                  <a:spcPts val="0"/>
                </a:spcAft>
                <a:buFontTx/>
                <a:buChar char="•"/>
                <a:defRPr/>
              </a:pPr>
              <a:endParaRPr lang="en-US" sz="3200" dirty="0"/>
            </a:p>
          </p:txBody>
        </p:sp>
        <p:sp>
          <p:nvSpPr>
            <p:cNvPr id="10" name="TextBox 9"/>
            <p:cNvSpPr txBox="1"/>
            <p:nvPr/>
          </p:nvSpPr>
          <p:spPr bwMode="auto">
            <a:xfrm>
              <a:off x="304800" y="6106972"/>
              <a:ext cx="3124200" cy="369974"/>
            </a:xfrm>
            <a:prstGeom prst="rect">
              <a:avLst/>
            </a:prstGeom>
            <a:noFill/>
          </p:spPr>
          <p:txBody>
            <a:bodyPr lIns="0" tIns="0" rIns="0" bIns="0">
              <a:spAutoFit/>
            </a:bodyPr>
            <a:lstStyle/>
            <a:p>
              <a:pPr fontAlgn="auto">
                <a:spcBef>
                  <a:spcPts val="0"/>
                </a:spcBef>
                <a:spcAft>
                  <a:spcPts val="0"/>
                </a:spcAft>
                <a:defRPr/>
              </a:pPr>
              <a:r>
                <a:rPr lang="en-US" sz="1200" b="1" dirty="0">
                  <a:solidFill>
                    <a:srgbClr val="551C15"/>
                  </a:solidFill>
                  <a:latin typeface="Arial Rounded MT Bold" pitchFamily="-110" charset="0"/>
                  <a:ea typeface="Arial Rounded MT Bold" pitchFamily="-110" charset="0"/>
                  <a:cs typeface="Arial Rounded MT Bold" pitchFamily="-110" charset="0"/>
                </a:rPr>
                <a:t>www.ifrc.org</a:t>
              </a:r>
            </a:p>
            <a:p>
              <a:pPr fontAlgn="auto">
                <a:spcBef>
                  <a:spcPts val="0"/>
                </a:spcBef>
                <a:spcAft>
                  <a:spcPts val="0"/>
                </a:spcAft>
                <a:defRPr/>
              </a:pPr>
              <a:r>
                <a:rPr lang="en-US" sz="1200" b="1" dirty="0">
                  <a:solidFill>
                    <a:schemeClr val="bg1"/>
                  </a:solidFill>
                  <a:latin typeface="Arial Rounded MT Bold" pitchFamily="-110" charset="0"/>
                  <a:ea typeface="Arial Rounded MT Bold" pitchFamily="-110" charset="0"/>
                  <a:cs typeface="Arial Rounded MT Bold" pitchFamily="-110" charset="0"/>
                </a:rPr>
                <a:t>Saving lives, changing minds.</a:t>
              </a:r>
              <a:endParaRPr lang="en-US" sz="1200" dirty="0">
                <a:solidFill>
                  <a:schemeClr val="bg1"/>
                </a:solidFill>
                <a:latin typeface="Arial Rounded MT Bold" pitchFamily="-110" charset="0"/>
                <a:ea typeface="Arial Rounded MT Bold" pitchFamily="-110" charset="0"/>
                <a:cs typeface="Arial Rounded MT Bold" pitchFamily="-110" charset="0"/>
              </a:endParaRPr>
            </a:p>
          </p:txBody>
        </p:sp>
        <p:pic>
          <p:nvPicPr>
            <p:cNvPr id="1034" name="Picture 14" descr="IFRC_logo_EN.gif"/>
            <p:cNvPicPr>
              <a:picLocks noChangeAspect="1"/>
            </p:cNvPicPr>
            <p:nvPr/>
          </p:nvPicPr>
          <p:blipFill>
            <a:blip r:embed="rId10" cstate="print"/>
            <a:srcRect/>
            <a:stretch>
              <a:fillRect/>
            </a:stretch>
          </p:blipFill>
          <p:spPr bwMode="auto">
            <a:xfrm>
              <a:off x="5613869" y="6172201"/>
              <a:ext cx="3225331" cy="304800"/>
            </a:xfrm>
            <a:prstGeom prst="rect">
              <a:avLst/>
            </a:prstGeom>
            <a:noFill/>
            <a:ln w="9525">
              <a:noFill/>
              <a:miter lim="800000"/>
              <a:headEnd/>
              <a:tailEnd/>
            </a:ln>
          </p:spPr>
        </p:pic>
      </p:grpSp>
      <p:sp>
        <p:nvSpPr>
          <p:cNvPr id="1027" name="Title Placeholder 1"/>
          <p:cNvSpPr>
            <a:spLocks noGrp="1"/>
          </p:cNvSpPr>
          <p:nvPr>
            <p:ph type="title"/>
          </p:nvPr>
        </p:nvSpPr>
        <p:spPr bwMode="auto">
          <a:xfrm>
            <a:off x="1828800" y="350838"/>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8" name="Text Placeholder 2"/>
          <p:cNvSpPr>
            <a:spLocks noGrp="1"/>
          </p:cNvSpPr>
          <p:nvPr>
            <p:ph type="body" idx="1"/>
          </p:nvPr>
        </p:nvSpPr>
        <p:spPr bwMode="auto">
          <a:xfrm>
            <a:off x="1828800" y="1676400"/>
            <a:ext cx="6858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029" name="Group 16"/>
          <p:cNvGrpSpPr>
            <a:grpSpLocks/>
          </p:cNvGrpSpPr>
          <p:nvPr/>
        </p:nvGrpSpPr>
        <p:grpSpPr bwMode="auto">
          <a:xfrm>
            <a:off x="339724" y="256655"/>
            <a:ext cx="1260475" cy="1260475"/>
            <a:chOff x="228599" y="145561"/>
            <a:chExt cx="1260000" cy="1260000"/>
          </a:xfrm>
        </p:grpSpPr>
        <p:sp>
          <p:nvSpPr>
            <p:cNvPr id="18" name="Oval 17"/>
            <p:cNvSpPr/>
            <p:nvPr/>
          </p:nvSpPr>
          <p:spPr>
            <a:xfrm>
              <a:off x="228599" y="145561"/>
              <a:ext cx="1260000" cy="1260000"/>
            </a:xfrm>
            <a:prstGeom prst="ellipse">
              <a:avLst/>
            </a:prstGeom>
            <a:solidFill>
              <a:srgbClr val="CF1C21"/>
            </a:solidFill>
            <a:ln w="31750">
              <a:solidFill>
                <a:schemeClr val="bg1"/>
              </a:solidFill>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TextBox 18"/>
            <p:cNvSpPr txBox="1"/>
            <p:nvPr/>
          </p:nvSpPr>
          <p:spPr>
            <a:xfrm>
              <a:off x="285667" y="467899"/>
              <a:ext cx="1144157" cy="615321"/>
            </a:xfrm>
            <a:prstGeom prst="rect">
              <a:avLst/>
            </a:prstGeom>
            <a:noFill/>
          </p:spPr>
          <p:txBody>
            <a:bodyPr lIns="0" tIns="0" rIns="0" bIns="0">
              <a:spAutoFit/>
            </a:bodyPr>
            <a:lstStyle/>
            <a:p>
              <a:pPr algn="ctr" fontAlgn="auto">
                <a:spcBef>
                  <a:spcPts val="0"/>
                </a:spcBef>
                <a:spcAft>
                  <a:spcPts val="0"/>
                </a:spcAft>
                <a:defRPr/>
              </a:pPr>
              <a:r>
                <a:rPr lang="en-US" sz="2000" b="1" dirty="0">
                  <a:solidFill>
                    <a:schemeClr val="bg1"/>
                  </a:solidFill>
                  <a:latin typeface="Arial Narrow" panose="020B0606020202030204" pitchFamily="34" charset="0"/>
                  <a:cs typeface="Arial" pitchFamily="34" charset="0"/>
                </a:rPr>
                <a:t>Africa Region</a:t>
              </a:r>
            </a:p>
          </p:txBody>
        </p:sp>
      </p:gr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8" r:id="rId4"/>
    <p:sldLayoutId id="2147483969" r:id="rId5"/>
    <p:sldLayoutId id="2147483965" r:id="rId6"/>
    <p:sldLayoutId id="2147483966" r:id="rId7"/>
    <p:sldLayoutId id="2147483967" r:id="rId8"/>
  </p:sldLayoutIdLst>
  <p:txStyles>
    <p:titleStyle>
      <a:lvl1pPr algn="l" rtl="0" eaLnBrk="0" fontAlgn="base" hangingPunct="0">
        <a:spcBef>
          <a:spcPct val="0"/>
        </a:spcBef>
        <a:spcAft>
          <a:spcPct val="0"/>
        </a:spcAft>
        <a:defRPr sz="2600" b="1" i="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600" b="1" i="1">
          <a:solidFill>
            <a:schemeClr val="tx1"/>
          </a:solidFill>
          <a:latin typeface="Arial" pitchFamily="34" charset="0"/>
          <a:cs typeface="Arial" pitchFamily="34" charset="0"/>
        </a:defRPr>
      </a:lvl2pPr>
      <a:lvl3pPr algn="l" rtl="0" eaLnBrk="0" fontAlgn="base" hangingPunct="0">
        <a:spcBef>
          <a:spcPct val="0"/>
        </a:spcBef>
        <a:spcAft>
          <a:spcPct val="0"/>
        </a:spcAft>
        <a:defRPr sz="2600" b="1" i="1">
          <a:solidFill>
            <a:schemeClr val="tx1"/>
          </a:solidFill>
          <a:latin typeface="Arial" pitchFamily="34" charset="0"/>
          <a:cs typeface="Arial" pitchFamily="34" charset="0"/>
        </a:defRPr>
      </a:lvl3pPr>
      <a:lvl4pPr algn="l" rtl="0" eaLnBrk="0" fontAlgn="base" hangingPunct="0">
        <a:spcBef>
          <a:spcPct val="0"/>
        </a:spcBef>
        <a:spcAft>
          <a:spcPct val="0"/>
        </a:spcAft>
        <a:defRPr sz="2600" b="1" i="1">
          <a:solidFill>
            <a:schemeClr val="tx1"/>
          </a:solidFill>
          <a:latin typeface="Arial" pitchFamily="34" charset="0"/>
          <a:cs typeface="Arial" pitchFamily="34" charset="0"/>
        </a:defRPr>
      </a:lvl4pPr>
      <a:lvl5pPr algn="l" rtl="0" eaLnBrk="0" fontAlgn="base" hangingPunct="0">
        <a:spcBef>
          <a:spcPct val="0"/>
        </a:spcBef>
        <a:spcAft>
          <a:spcPct val="0"/>
        </a:spcAft>
        <a:defRPr sz="2600" b="1" i="1">
          <a:solidFill>
            <a:schemeClr val="tx1"/>
          </a:solidFill>
          <a:latin typeface="Arial" pitchFamily="34" charset="0"/>
          <a:cs typeface="Arial" pitchFamily="34" charset="0"/>
        </a:defRPr>
      </a:lvl5pPr>
      <a:lvl6pPr marL="457200" algn="l" rtl="0" eaLnBrk="1" fontAlgn="base" hangingPunct="1">
        <a:spcBef>
          <a:spcPct val="0"/>
        </a:spcBef>
        <a:spcAft>
          <a:spcPct val="0"/>
        </a:spcAft>
        <a:defRPr sz="2600" b="1" i="1">
          <a:solidFill>
            <a:schemeClr val="tx1"/>
          </a:solidFill>
          <a:latin typeface="Arial" pitchFamily="34" charset="0"/>
          <a:cs typeface="Arial" pitchFamily="34" charset="0"/>
        </a:defRPr>
      </a:lvl6pPr>
      <a:lvl7pPr marL="914400" algn="l" rtl="0" eaLnBrk="1" fontAlgn="base" hangingPunct="1">
        <a:spcBef>
          <a:spcPct val="0"/>
        </a:spcBef>
        <a:spcAft>
          <a:spcPct val="0"/>
        </a:spcAft>
        <a:defRPr sz="2600" b="1" i="1">
          <a:solidFill>
            <a:schemeClr val="tx1"/>
          </a:solidFill>
          <a:latin typeface="Arial" pitchFamily="34" charset="0"/>
          <a:cs typeface="Arial" pitchFamily="34" charset="0"/>
        </a:defRPr>
      </a:lvl7pPr>
      <a:lvl8pPr marL="1371600" algn="l" rtl="0" eaLnBrk="1" fontAlgn="base" hangingPunct="1">
        <a:spcBef>
          <a:spcPct val="0"/>
        </a:spcBef>
        <a:spcAft>
          <a:spcPct val="0"/>
        </a:spcAft>
        <a:defRPr sz="2600" b="1" i="1">
          <a:solidFill>
            <a:schemeClr val="tx1"/>
          </a:solidFill>
          <a:latin typeface="Arial" pitchFamily="34" charset="0"/>
          <a:cs typeface="Arial" pitchFamily="34" charset="0"/>
        </a:defRPr>
      </a:lvl8pPr>
      <a:lvl9pPr marL="1828800" algn="l" rtl="0" eaLnBrk="1" fontAlgn="base" hangingPunct="1">
        <a:spcBef>
          <a:spcPct val="0"/>
        </a:spcBef>
        <a:spcAft>
          <a:spcPct val="0"/>
        </a:spcAft>
        <a:defRPr sz="2600" b="1" i="1">
          <a:solidFill>
            <a:schemeClr val="tx1"/>
          </a:solidFill>
          <a:latin typeface="Arial" pitchFamily="34" charset="0"/>
          <a:cs typeface="Arial" pitchFamily="34" charset="0"/>
        </a:defRPr>
      </a:lvl9pPr>
    </p:titleStyle>
    <p:bodyStyle>
      <a:lvl1pPr marL="273050" indent="-273050" algn="l" rtl="0" eaLnBrk="0" fontAlgn="base" hangingPunct="0">
        <a:spcBef>
          <a:spcPct val="20000"/>
        </a:spcBef>
        <a:spcAft>
          <a:spcPct val="0"/>
        </a:spcAft>
        <a:buClr>
          <a:srgbClr val="CF1C21"/>
        </a:buClr>
        <a:buSzPct val="80000"/>
        <a:buFont typeface="Wingdings" pitchFamily="2" charset="2"/>
        <a:buChar char="§"/>
        <a:defRPr sz="2200" kern="1200">
          <a:solidFill>
            <a:schemeClr val="tx1"/>
          </a:solidFill>
          <a:latin typeface="Arial" pitchFamily="34" charset="0"/>
          <a:ea typeface="+mn-ea"/>
          <a:cs typeface="Arial" pitchFamily="34" charset="0"/>
        </a:defRPr>
      </a:lvl1pPr>
      <a:lvl2pPr marL="450850" indent="-177800" algn="l" rtl="0" eaLnBrk="0" fontAlgn="base" hangingPunct="0">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2pPr>
      <a:lvl3pPr marL="627063" indent="-176213" algn="l" rtl="0" eaLnBrk="0" fontAlgn="base" hangingPunct="0">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3pPr>
      <a:lvl4pPr marL="627063" indent="-176213" algn="l" rtl="0" eaLnBrk="0" fontAlgn="base" hangingPunct="0">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4pPr>
      <a:lvl5pPr marL="627063" indent="-176213" algn="l" rtl="0" eaLnBrk="0" fontAlgn="base" hangingPunct="0">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Group 14"/>
          <p:cNvGrpSpPr>
            <a:grpSpLocks/>
          </p:cNvGrpSpPr>
          <p:nvPr/>
        </p:nvGrpSpPr>
        <p:grpSpPr bwMode="auto">
          <a:xfrm>
            <a:off x="152400" y="5943600"/>
            <a:ext cx="8839200" cy="787400"/>
            <a:chOff x="152400" y="5918015"/>
            <a:chExt cx="8839200" cy="787585"/>
          </a:xfrm>
        </p:grpSpPr>
        <p:sp>
          <p:nvSpPr>
            <p:cNvPr id="9" name="Rectangle 8"/>
            <p:cNvSpPr/>
            <p:nvPr userDrawn="1"/>
          </p:nvSpPr>
          <p:spPr bwMode="auto">
            <a:xfrm>
              <a:off x="152400" y="5918015"/>
              <a:ext cx="8839200" cy="787585"/>
            </a:xfrm>
            <a:prstGeom prst="rect">
              <a:avLst/>
            </a:prstGeom>
            <a:solidFill>
              <a:srgbClr val="DB0000"/>
            </a:solidFill>
            <a:ln w="9525" cap="flat" cmpd="sng" algn="ctr">
              <a:solidFill>
                <a:schemeClr val="bg1"/>
              </a:solidFill>
              <a:prstDash val="solid"/>
              <a:round/>
              <a:headEnd type="none" w="med" len="med"/>
              <a:tailEnd type="none" w="med" len="med"/>
            </a:ln>
            <a:effectLst/>
          </p:spPr>
          <p:txBody>
            <a:bodyPr/>
            <a:lstStyle/>
            <a:p>
              <a:pPr marL="342900" indent="-342900" fontAlgn="auto">
                <a:spcBef>
                  <a:spcPct val="20000"/>
                </a:spcBef>
                <a:spcAft>
                  <a:spcPts val="0"/>
                </a:spcAft>
                <a:buFontTx/>
                <a:buChar char="•"/>
                <a:defRPr/>
              </a:pPr>
              <a:endParaRPr lang="en-US" sz="3200" dirty="0">
                <a:latin typeface="Arial" charset="0"/>
                <a:cs typeface="Arial" charset="0"/>
              </a:endParaRPr>
            </a:p>
          </p:txBody>
        </p:sp>
        <p:sp>
          <p:nvSpPr>
            <p:cNvPr id="10" name="TextBox 9"/>
            <p:cNvSpPr txBox="1"/>
            <p:nvPr userDrawn="1"/>
          </p:nvSpPr>
          <p:spPr bwMode="auto">
            <a:xfrm>
              <a:off x="304800" y="6106972"/>
              <a:ext cx="3124200" cy="369974"/>
            </a:xfrm>
            <a:prstGeom prst="rect">
              <a:avLst/>
            </a:prstGeom>
            <a:noFill/>
          </p:spPr>
          <p:txBody>
            <a:bodyPr lIns="0" tIns="0" rIns="0" bIns="0">
              <a:spAutoFit/>
            </a:bodyPr>
            <a:lstStyle/>
            <a:p>
              <a:pPr fontAlgn="auto">
                <a:spcBef>
                  <a:spcPts val="0"/>
                </a:spcBef>
                <a:spcAft>
                  <a:spcPts val="0"/>
                </a:spcAft>
                <a:defRPr/>
              </a:pPr>
              <a:r>
                <a:rPr lang="en-US" sz="1200" b="1" dirty="0">
                  <a:solidFill>
                    <a:srgbClr val="551C15"/>
                  </a:solidFill>
                  <a:latin typeface="Arial Rounded MT Bold" pitchFamily="-110" charset="0"/>
                  <a:ea typeface="Arial Rounded MT Bold" pitchFamily="-110" charset="0"/>
                  <a:cs typeface="Arial Rounded MT Bold" pitchFamily="-110" charset="0"/>
                </a:rPr>
                <a:t>www.ifrc.org</a:t>
              </a:r>
            </a:p>
            <a:p>
              <a:pPr fontAlgn="auto">
                <a:spcBef>
                  <a:spcPts val="0"/>
                </a:spcBef>
                <a:spcAft>
                  <a:spcPts val="0"/>
                </a:spcAft>
                <a:defRPr/>
              </a:pPr>
              <a:r>
                <a:rPr lang="en-US" sz="1200" b="1" dirty="0">
                  <a:solidFill>
                    <a:schemeClr val="bg1"/>
                  </a:solidFill>
                  <a:latin typeface="Arial Rounded MT Bold" pitchFamily="-110" charset="0"/>
                  <a:ea typeface="Arial Rounded MT Bold" pitchFamily="-110" charset="0"/>
                  <a:cs typeface="Arial Rounded MT Bold" pitchFamily="-110" charset="0"/>
                </a:rPr>
                <a:t>Saving lives, changing minds.</a:t>
              </a:r>
              <a:endParaRPr lang="en-US" sz="1200" dirty="0">
                <a:solidFill>
                  <a:schemeClr val="bg1"/>
                </a:solidFill>
                <a:latin typeface="Arial Rounded MT Bold" pitchFamily="-110" charset="0"/>
                <a:ea typeface="Arial Rounded MT Bold" pitchFamily="-110" charset="0"/>
                <a:cs typeface="Arial Rounded MT Bold" pitchFamily="-110" charset="0"/>
              </a:endParaRPr>
            </a:p>
          </p:txBody>
        </p:sp>
        <p:pic>
          <p:nvPicPr>
            <p:cNvPr id="1034" name="Picture 14" descr="IFRC_logo_EN.gif"/>
            <p:cNvPicPr>
              <a:picLocks noChangeAspect="1"/>
            </p:cNvPicPr>
            <p:nvPr userDrawn="1"/>
          </p:nvPicPr>
          <p:blipFill>
            <a:blip r:embed="rId15" cstate="print"/>
            <a:srcRect/>
            <a:stretch>
              <a:fillRect/>
            </a:stretch>
          </p:blipFill>
          <p:spPr bwMode="auto">
            <a:xfrm>
              <a:off x="5613869" y="6172201"/>
              <a:ext cx="3225331" cy="304800"/>
            </a:xfrm>
            <a:prstGeom prst="rect">
              <a:avLst/>
            </a:prstGeom>
            <a:noFill/>
            <a:ln w="9525">
              <a:noFill/>
              <a:miter lim="800000"/>
              <a:headEnd/>
              <a:tailEnd/>
            </a:ln>
          </p:spPr>
        </p:pic>
      </p:grpSp>
      <p:sp>
        <p:nvSpPr>
          <p:cNvPr id="1027" name="Title Placeholder 1"/>
          <p:cNvSpPr>
            <a:spLocks noGrp="1"/>
          </p:cNvSpPr>
          <p:nvPr>
            <p:ph type="title"/>
          </p:nvPr>
        </p:nvSpPr>
        <p:spPr bwMode="auto">
          <a:xfrm>
            <a:off x="1828800" y="350838"/>
            <a:ext cx="6858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br>
              <a:rPr lang="en-US" dirty="0"/>
            </a:br>
            <a:r>
              <a:rPr lang="en-US" dirty="0"/>
              <a:t>(possible two lines)</a:t>
            </a:r>
            <a:endParaRPr lang="en-GB" dirty="0"/>
          </a:p>
        </p:txBody>
      </p:sp>
      <p:sp>
        <p:nvSpPr>
          <p:cNvPr id="1028" name="Text Placeholder 2"/>
          <p:cNvSpPr>
            <a:spLocks noGrp="1"/>
          </p:cNvSpPr>
          <p:nvPr>
            <p:ph type="body" idx="1"/>
          </p:nvPr>
        </p:nvSpPr>
        <p:spPr bwMode="auto">
          <a:xfrm>
            <a:off x="1828800" y="1676400"/>
            <a:ext cx="6858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Oval 17"/>
          <p:cNvSpPr/>
          <p:nvPr/>
        </p:nvSpPr>
        <p:spPr bwMode="auto">
          <a:xfrm>
            <a:off x="339725" y="339725"/>
            <a:ext cx="1260475" cy="1260475"/>
          </a:xfrm>
          <a:prstGeom prst="ellipse">
            <a:avLst/>
          </a:prstGeom>
          <a:solidFill>
            <a:srgbClr val="CF1C21"/>
          </a:solidFill>
          <a:ln w="31750">
            <a:solidFill>
              <a:schemeClr val="bg1"/>
            </a:solidFill>
            <a:roun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TextBox 10"/>
          <p:cNvSpPr txBox="1"/>
          <p:nvPr userDrawn="1"/>
        </p:nvSpPr>
        <p:spPr bwMode="auto">
          <a:xfrm>
            <a:off x="395536" y="694437"/>
            <a:ext cx="1152128" cy="615553"/>
          </a:xfrm>
          <a:prstGeom prst="rect">
            <a:avLst/>
          </a:prstGeom>
          <a:noFill/>
        </p:spPr>
        <p:txBody>
          <a:bodyPr wrap="square" lIns="0" tIns="0" rIns="0" bIns="0">
            <a:spAutoFit/>
          </a:bodyPr>
          <a:lstStyle/>
          <a:p>
            <a:pPr algn="ctr" fontAlgn="auto">
              <a:spcBef>
                <a:spcPts val="0"/>
              </a:spcBef>
              <a:spcAft>
                <a:spcPts val="0"/>
              </a:spcAft>
              <a:defRPr/>
            </a:pPr>
            <a:r>
              <a:rPr lang="en-US" sz="2000" b="1" dirty="0">
                <a:solidFill>
                  <a:schemeClr val="bg1"/>
                </a:solidFill>
                <a:latin typeface="Arial Narrow" panose="020B0606020202030204" pitchFamily="34" charset="0"/>
                <a:cs typeface="Arial" pitchFamily="34" charset="0"/>
              </a:rPr>
              <a:t>Africa Region</a:t>
            </a:r>
          </a:p>
        </p:txBody>
      </p:sp>
    </p:spTree>
    <p:extLst>
      <p:ext uri="{BB962C8B-B14F-4D97-AF65-F5344CB8AC3E}">
        <p14:creationId xmlns:p14="http://schemas.microsoft.com/office/powerpoint/2010/main" val="1638602798"/>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Lst>
  <p:txStyles>
    <p:titleStyle>
      <a:lvl1pPr algn="l" rtl="0" eaLnBrk="0" fontAlgn="base" hangingPunct="0">
        <a:spcBef>
          <a:spcPct val="0"/>
        </a:spcBef>
        <a:spcAft>
          <a:spcPct val="0"/>
        </a:spcAft>
        <a:defRPr sz="2800" b="1" i="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600" b="1" i="1">
          <a:solidFill>
            <a:schemeClr val="tx1"/>
          </a:solidFill>
          <a:latin typeface="Arial" pitchFamily="34" charset="0"/>
          <a:cs typeface="Arial" pitchFamily="34" charset="0"/>
        </a:defRPr>
      </a:lvl2pPr>
      <a:lvl3pPr algn="l" rtl="0" eaLnBrk="0" fontAlgn="base" hangingPunct="0">
        <a:spcBef>
          <a:spcPct val="0"/>
        </a:spcBef>
        <a:spcAft>
          <a:spcPct val="0"/>
        </a:spcAft>
        <a:defRPr sz="2600" b="1" i="1">
          <a:solidFill>
            <a:schemeClr val="tx1"/>
          </a:solidFill>
          <a:latin typeface="Arial" pitchFamily="34" charset="0"/>
          <a:cs typeface="Arial" pitchFamily="34" charset="0"/>
        </a:defRPr>
      </a:lvl3pPr>
      <a:lvl4pPr algn="l" rtl="0" eaLnBrk="0" fontAlgn="base" hangingPunct="0">
        <a:spcBef>
          <a:spcPct val="0"/>
        </a:spcBef>
        <a:spcAft>
          <a:spcPct val="0"/>
        </a:spcAft>
        <a:defRPr sz="2600" b="1" i="1">
          <a:solidFill>
            <a:schemeClr val="tx1"/>
          </a:solidFill>
          <a:latin typeface="Arial" pitchFamily="34" charset="0"/>
          <a:cs typeface="Arial" pitchFamily="34" charset="0"/>
        </a:defRPr>
      </a:lvl4pPr>
      <a:lvl5pPr algn="l" rtl="0" eaLnBrk="0" fontAlgn="base" hangingPunct="0">
        <a:spcBef>
          <a:spcPct val="0"/>
        </a:spcBef>
        <a:spcAft>
          <a:spcPct val="0"/>
        </a:spcAft>
        <a:defRPr sz="2600" b="1" i="1">
          <a:solidFill>
            <a:schemeClr val="tx1"/>
          </a:solidFill>
          <a:latin typeface="Arial" pitchFamily="34" charset="0"/>
          <a:cs typeface="Arial" pitchFamily="34" charset="0"/>
        </a:defRPr>
      </a:lvl5pPr>
      <a:lvl6pPr marL="457200" algn="l" rtl="0" fontAlgn="base">
        <a:spcBef>
          <a:spcPct val="0"/>
        </a:spcBef>
        <a:spcAft>
          <a:spcPct val="0"/>
        </a:spcAft>
        <a:defRPr sz="2600" b="1" i="1">
          <a:solidFill>
            <a:schemeClr val="tx1"/>
          </a:solidFill>
          <a:latin typeface="Arial" pitchFamily="34" charset="0"/>
          <a:cs typeface="Arial" pitchFamily="34" charset="0"/>
        </a:defRPr>
      </a:lvl6pPr>
      <a:lvl7pPr marL="914400" algn="l" rtl="0" fontAlgn="base">
        <a:spcBef>
          <a:spcPct val="0"/>
        </a:spcBef>
        <a:spcAft>
          <a:spcPct val="0"/>
        </a:spcAft>
        <a:defRPr sz="2600" b="1" i="1">
          <a:solidFill>
            <a:schemeClr val="tx1"/>
          </a:solidFill>
          <a:latin typeface="Arial" pitchFamily="34" charset="0"/>
          <a:cs typeface="Arial" pitchFamily="34" charset="0"/>
        </a:defRPr>
      </a:lvl7pPr>
      <a:lvl8pPr marL="1371600" algn="l" rtl="0" fontAlgn="base">
        <a:spcBef>
          <a:spcPct val="0"/>
        </a:spcBef>
        <a:spcAft>
          <a:spcPct val="0"/>
        </a:spcAft>
        <a:defRPr sz="2600" b="1" i="1">
          <a:solidFill>
            <a:schemeClr val="tx1"/>
          </a:solidFill>
          <a:latin typeface="Arial" pitchFamily="34" charset="0"/>
          <a:cs typeface="Arial" pitchFamily="34" charset="0"/>
        </a:defRPr>
      </a:lvl8pPr>
      <a:lvl9pPr marL="1828800" algn="l" rtl="0" fontAlgn="base">
        <a:spcBef>
          <a:spcPct val="0"/>
        </a:spcBef>
        <a:spcAft>
          <a:spcPct val="0"/>
        </a:spcAft>
        <a:defRPr sz="2600" b="1" i="1">
          <a:solidFill>
            <a:schemeClr val="tx1"/>
          </a:solidFill>
          <a:latin typeface="Arial" pitchFamily="34" charset="0"/>
          <a:cs typeface="Arial" pitchFamily="34" charset="0"/>
        </a:defRPr>
      </a:lvl9pPr>
    </p:titleStyle>
    <p:bodyStyle>
      <a:lvl1pPr marL="273050" indent="-273050" algn="l" rtl="0" eaLnBrk="0" fontAlgn="base" hangingPunct="0">
        <a:spcBef>
          <a:spcPct val="20000"/>
        </a:spcBef>
        <a:spcAft>
          <a:spcPct val="0"/>
        </a:spcAft>
        <a:buClr>
          <a:srgbClr val="CF1C21"/>
        </a:buClr>
        <a:buSzPct val="80000"/>
        <a:buFont typeface="Wingdings" pitchFamily="2" charset="2"/>
        <a:buNone/>
        <a:defRPr sz="2000" b="1" kern="1200">
          <a:solidFill>
            <a:schemeClr val="tx1"/>
          </a:solidFill>
          <a:latin typeface="Arial" pitchFamily="34" charset="0"/>
          <a:ea typeface="+mn-ea"/>
          <a:cs typeface="Arial" pitchFamily="34" charset="0"/>
        </a:defRPr>
      </a:lvl1pPr>
      <a:lvl2pPr marL="450850" indent="-177800" algn="l" rtl="0" eaLnBrk="0" fontAlgn="base" hangingPunct="0">
        <a:spcBef>
          <a:spcPct val="20000"/>
        </a:spcBef>
        <a:spcAft>
          <a:spcPct val="0"/>
        </a:spcAft>
        <a:buClr>
          <a:srgbClr val="CF1C21"/>
        </a:buClr>
        <a:buSzPct val="80000"/>
        <a:buFont typeface="Wingdings" pitchFamily="2" charset="2"/>
        <a:buChar char="§"/>
        <a:defRPr sz="1800" kern="1200">
          <a:solidFill>
            <a:schemeClr val="tx1"/>
          </a:solidFill>
          <a:latin typeface="Arial" pitchFamily="34" charset="0"/>
          <a:ea typeface="+mn-ea"/>
          <a:cs typeface="Arial" pitchFamily="34" charset="0"/>
        </a:defRPr>
      </a:lvl2pPr>
      <a:lvl3pPr marL="627063" indent="-176213" algn="l" rtl="0" eaLnBrk="0" fontAlgn="base" hangingPunct="0">
        <a:spcBef>
          <a:spcPct val="20000"/>
        </a:spcBef>
        <a:spcAft>
          <a:spcPct val="0"/>
        </a:spcAft>
        <a:buClr>
          <a:srgbClr val="CF1C21"/>
        </a:buClr>
        <a:buSzPct val="80000"/>
        <a:buFont typeface="Wingdings" pitchFamily="2" charset="2"/>
        <a:buChar char="§"/>
        <a:defRPr sz="1800" kern="1200">
          <a:solidFill>
            <a:schemeClr val="tx1"/>
          </a:solidFill>
          <a:latin typeface="Arial" pitchFamily="34" charset="0"/>
          <a:ea typeface="+mn-ea"/>
          <a:cs typeface="Arial" pitchFamily="34" charset="0"/>
        </a:defRPr>
      </a:lvl3pPr>
      <a:lvl4pPr marL="627063" indent="-176213" algn="l" rtl="0" eaLnBrk="0" fontAlgn="base" hangingPunct="0">
        <a:spcBef>
          <a:spcPct val="20000"/>
        </a:spcBef>
        <a:spcAft>
          <a:spcPct val="0"/>
        </a:spcAft>
        <a:buClr>
          <a:srgbClr val="CF1C21"/>
        </a:buClr>
        <a:buSzPct val="80000"/>
        <a:buFont typeface="Wingdings" pitchFamily="2" charset="2"/>
        <a:buChar char="§"/>
        <a:defRPr sz="1800" kern="1200">
          <a:solidFill>
            <a:schemeClr val="tx1"/>
          </a:solidFill>
          <a:latin typeface="Arial" pitchFamily="34" charset="0"/>
          <a:ea typeface="+mn-ea"/>
          <a:cs typeface="Arial" pitchFamily="34" charset="0"/>
        </a:defRPr>
      </a:lvl4pPr>
      <a:lvl5pPr marL="627063" indent="-176213" algn="l" rtl="0" eaLnBrk="0" fontAlgn="base" hangingPunct="0">
        <a:spcBef>
          <a:spcPct val="20000"/>
        </a:spcBef>
        <a:spcAft>
          <a:spcPct val="0"/>
        </a:spcAft>
        <a:buClr>
          <a:srgbClr val="CF1C21"/>
        </a:buClr>
        <a:buSzPct val="80000"/>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3995936" y="4656403"/>
            <a:ext cx="5328592" cy="940013"/>
          </a:xfrm>
        </p:spPr>
        <p:txBody>
          <a:bodyPr/>
          <a:lstStyle/>
          <a:p>
            <a:pPr algn="ctr"/>
            <a:r>
              <a:rPr lang="en-US" i="0" dirty="0"/>
              <a:t> </a:t>
            </a:r>
            <a:br>
              <a:rPr lang="en-US" i="0" dirty="0"/>
            </a:br>
            <a:endParaRPr lang="en-GB" i="0" dirty="0"/>
          </a:p>
        </p:txBody>
      </p:sp>
      <p:sp>
        <p:nvSpPr>
          <p:cNvPr id="3" name="Title 1"/>
          <p:cNvSpPr txBox="1">
            <a:spLocks/>
          </p:cNvSpPr>
          <p:nvPr/>
        </p:nvSpPr>
        <p:spPr bwMode="auto">
          <a:xfrm>
            <a:off x="1043608" y="622905"/>
            <a:ext cx="7239000"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2600" b="1" i="1"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2600" b="1" i="1">
                <a:solidFill>
                  <a:schemeClr val="tx1"/>
                </a:solidFill>
                <a:latin typeface="Arial" pitchFamily="34" charset="0"/>
                <a:cs typeface="Arial" pitchFamily="34" charset="0"/>
              </a:defRPr>
            </a:lvl2pPr>
            <a:lvl3pPr algn="l" rtl="0" eaLnBrk="0" fontAlgn="base" hangingPunct="0">
              <a:spcBef>
                <a:spcPct val="0"/>
              </a:spcBef>
              <a:spcAft>
                <a:spcPct val="0"/>
              </a:spcAft>
              <a:defRPr sz="2600" b="1" i="1">
                <a:solidFill>
                  <a:schemeClr val="tx1"/>
                </a:solidFill>
                <a:latin typeface="Arial" pitchFamily="34" charset="0"/>
                <a:cs typeface="Arial" pitchFamily="34" charset="0"/>
              </a:defRPr>
            </a:lvl3pPr>
            <a:lvl4pPr algn="l" rtl="0" eaLnBrk="0" fontAlgn="base" hangingPunct="0">
              <a:spcBef>
                <a:spcPct val="0"/>
              </a:spcBef>
              <a:spcAft>
                <a:spcPct val="0"/>
              </a:spcAft>
              <a:defRPr sz="2600" b="1" i="1">
                <a:solidFill>
                  <a:schemeClr val="tx1"/>
                </a:solidFill>
                <a:latin typeface="Arial" pitchFamily="34" charset="0"/>
                <a:cs typeface="Arial" pitchFamily="34" charset="0"/>
              </a:defRPr>
            </a:lvl4pPr>
            <a:lvl5pPr algn="l" rtl="0" eaLnBrk="0" fontAlgn="base" hangingPunct="0">
              <a:spcBef>
                <a:spcPct val="0"/>
              </a:spcBef>
              <a:spcAft>
                <a:spcPct val="0"/>
              </a:spcAft>
              <a:defRPr sz="2600" b="1" i="1">
                <a:solidFill>
                  <a:schemeClr val="tx1"/>
                </a:solidFill>
                <a:latin typeface="Arial" pitchFamily="34" charset="0"/>
                <a:cs typeface="Arial" pitchFamily="34" charset="0"/>
              </a:defRPr>
            </a:lvl5pPr>
            <a:lvl6pPr marL="457200" algn="l" rtl="0" eaLnBrk="1" fontAlgn="base" hangingPunct="1">
              <a:spcBef>
                <a:spcPct val="0"/>
              </a:spcBef>
              <a:spcAft>
                <a:spcPct val="0"/>
              </a:spcAft>
              <a:defRPr sz="2600" b="1" i="1">
                <a:solidFill>
                  <a:schemeClr val="tx1"/>
                </a:solidFill>
                <a:latin typeface="Arial" pitchFamily="34" charset="0"/>
                <a:cs typeface="Arial" pitchFamily="34" charset="0"/>
              </a:defRPr>
            </a:lvl6pPr>
            <a:lvl7pPr marL="914400" algn="l" rtl="0" eaLnBrk="1" fontAlgn="base" hangingPunct="1">
              <a:spcBef>
                <a:spcPct val="0"/>
              </a:spcBef>
              <a:spcAft>
                <a:spcPct val="0"/>
              </a:spcAft>
              <a:defRPr sz="2600" b="1" i="1">
                <a:solidFill>
                  <a:schemeClr val="tx1"/>
                </a:solidFill>
                <a:latin typeface="Arial" pitchFamily="34" charset="0"/>
                <a:cs typeface="Arial" pitchFamily="34" charset="0"/>
              </a:defRPr>
            </a:lvl7pPr>
            <a:lvl8pPr marL="1371600" algn="l" rtl="0" eaLnBrk="1" fontAlgn="base" hangingPunct="1">
              <a:spcBef>
                <a:spcPct val="0"/>
              </a:spcBef>
              <a:spcAft>
                <a:spcPct val="0"/>
              </a:spcAft>
              <a:defRPr sz="2600" b="1" i="1">
                <a:solidFill>
                  <a:schemeClr val="tx1"/>
                </a:solidFill>
                <a:latin typeface="Arial" pitchFamily="34" charset="0"/>
                <a:cs typeface="Arial" pitchFamily="34" charset="0"/>
              </a:defRPr>
            </a:lvl8pPr>
            <a:lvl9pPr marL="1828800" algn="l" rtl="0" eaLnBrk="1" fontAlgn="base" hangingPunct="1">
              <a:spcBef>
                <a:spcPct val="0"/>
              </a:spcBef>
              <a:spcAft>
                <a:spcPct val="0"/>
              </a:spcAft>
              <a:defRPr sz="2600" b="1" i="1">
                <a:solidFill>
                  <a:schemeClr val="tx1"/>
                </a:solidFill>
                <a:latin typeface="Arial" pitchFamily="34" charset="0"/>
                <a:cs typeface="Arial" pitchFamily="34" charset="0"/>
              </a:defRPr>
            </a:lvl9pPr>
          </a:lstStyle>
          <a:p>
            <a:r>
              <a:rPr lang="fr-FR" dirty="0" smtClean="0">
                <a:latin typeface="Arial" charset="0"/>
                <a:cs typeface="Arial" charset="0"/>
              </a:rPr>
              <a:t>Feuille de route</a:t>
            </a:r>
            <a:endParaRPr lang="fr-FR" dirty="0">
              <a:latin typeface="Arial" charset="0"/>
              <a:cs typeface="Arial"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48" y="1650923"/>
            <a:ext cx="8812740" cy="30054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2449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92378" y="1781454"/>
            <a:ext cx="6982544" cy="3132772"/>
            <a:chOff x="662850" y="1371600"/>
            <a:chExt cx="7795350" cy="5582130"/>
          </a:xfrm>
        </p:grpSpPr>
        <p:sp>
          <p:nvSpPr>
            <p:cNvPr id="5" name="Oval 12"/>
            <p:cNvSpPr/>
            <p:nvPr/>
          </p:nvSpPr>
          <p:spPr>
            <a:xfrm>
              <a:off x="1219198" y="1371600"/>
              <a:ext cx="7239002" cy="5582130"/>
            </a:xfrm>
            <a:custGeom>
              <a:avLst/>
              <a:gdLst/>
              <a:ahLst/>
              <a:cxnLst/>
              <a:rect l="l" t="t" r="r" b="b"/>
              <a:pathLst>
                <a:path w="6791194" h="5236817">
                  <a:moveTo>
                    <a:pt x="1255439" y="0"/>
                  </a:moveTo>
                  <a:lnTo>
                    <a:pt x="1304159" y="63956"/>
                  </a:lnTo>
                  <a:cubicBezTo>
                    <a:pt x="874453" y="503674"/>
                    <a:pt x="609601" y="1122754"/>
                    <a:pt x="609601" y="1807817"/>
                  </a:cubicBezTo>
                  <a:cubicBezTo>
                    <a:pt x="609601" y="3154508"/>
                    <a:pt x="1633078" y="4246217"/>
                    <a:pt x="2895601" y="4246217"/>
                  </a:cubicBezTo>
                  <a:cubicBezTo>
                    <a:pt x="3843859" y="4246217"/>
                    <a:pt x="4657265" y="3630359"/>
                    <a:pt x="5000369" y="2752089"/>
                  </a:cubicBezTo>
                  <a:lnTo>
                    <a:pt x="4234140" y="2578973"/>
                  </a:lnTo>
                  <a:lnTo>
                    <a:pt x="5763203" y="1433713"/>
                  </a:lnTo>
                  <a:lnTo>
                    <a:pt x="6791194" y="3156694"/>
                  </a:lnTo>
                  <a:lnTo>
                    <a:pt x="6008088" y="2979765"/>
                  </a:lnTo>
                  <a:cubicBezTo>
                    <a:pt x="5705922" y="4272158"/>
                    <a:pt x="4492929" y="5236817"/>
                    <a:pt x="3043146" y="5236817"/>
                  </a:cubicBezTo>
                  <a:cubicBezTo>
                    <a:pt x="1362463" y="5236817"/>
                    <a:pt x="0" y="3940413"/>
                    <a:pt x="0" y="2341217"/>
                  </a:cubicBezTo>
                  <a:cubicBezTo>
                    <a:pt x="0" y="1378076"/>
                    <a:pt x="494199" y="524765"/>
                    <a:pt x="1255439" y="0"/>
                  </a:cubicBezTo>
                  <a:close/>
                </a:path>
              </a:pathLst>
            </a:custGeom>
            <a:solidFill>
              <a:srgbClr val="0070C0"/>
            </a:solidFill>
            <a:ln>
              <a:noFill/>
            </a:ln>
            <a:effectLst>
              <a:outerShdw blurRad="266700" dist="952500" dir="5400000" algn="t" rotWithShape="0">
                <a:prstClr val="black">
                  <a:alpha val="40000"/>
                </a:prstClr>
              </a:outerShdw>
            </a:effectLst>
            <a:scene3d>
              <a:camera prst="orthographicFront">
                <a:rot lat="17699988" lon="0" rev="0"/>
              </a:camera>
              <a:lightRig rig="twoPt" dir="t"/>
            </a:scene3d>
            <a:sp3d extrusionH="190500"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p:nvPr/>
          </p:nvCxnSpPr>
          <p:spPr>
            <a:xfrm flipV="1">
              <a:off x="1747807" y="2656960"/>
              <a:ext cx="0" cy="581724"/>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62850" y="2656960"/>
              <a:ext cx="1442446"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a:grpSpLocks noChangeAspect="1"/>
            </p:cNvGrpSpPr>
            <p:nvPr/>
          </p:nvGrpSpPr>
          <p:grpSpPr>
            <a:xfrm>
              <a:off x="1493334" y="3092547"/>
              <a:ext cx="508947" cy="584817"/>
              <a:chOff x="6005512" y="2938464"/>
              <a:chExt cx="1188720" cy="1365927"/>
            </a:xfrm>
          </p:grpSpPr>
          <p:sp>
            <p:nvSpPr>
              <p:cNvPr id="32" name="Oval 31"/>
              <p:cNvSpPr/>
              <p:nvPr/>
            </p:nvSpPr>
            <p:spPr>
              <a:xfrm>
                <a:off x="6005512" y="3847191"/>
                <a:ext cx="1188720" cy="457200"/>
              </a:xfrm>
              <a:prstGeom prst="ellipse">
                <a:avLst/>
              </a:prstGeom>
              <a:gradFill flip="none" rotWithShape="1">
                <a:gsLst>
                  <a:gs pos="0">
                    <a:schemeClr val="tx1">
                      <a:lumMod val="75000"/>
                      <a:lumOff val="2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nvGrpSpPr>
              <p:cNvPr id="33" name="Group 32"/>
              <p:cNvGrpSpPr/>
              <p:nvPr/>
            </p:nvGrpSpPr>
            <p:grpSpPr>
              <a:xfrm>
                <a:off x="6029324" y="2938464"/>
                <a:ext cx="1143000" cy="1143000"/>
                <a:chOff x="6019800" y="3276599"/>
                <a:chExt cx="533400" cy="533400"/>
              </a:xfrm>
              <a:effectLst>
                <a:outerShdw blurRad="50800" dist="38100" dir="5400000" algn="t" rotWithShape="0">
                  <a:prstClr val="black">
                    <a:alpha val="40000"/>
                  </a:prstClr>
                </a:outerShdw>
              </a:effectLst>
            </p:grpSpPr>
            <p:sp>
              <p:nvSpPr>
                <p:cNvPr id="34" name="Oval 33"/>
                <p:cNvSpPr/>
                <p:nvPr/>
              </p:nvSpPr>
              <p:spPr>
                <a:xfrm>
                  <a:off x="6019800" y="3276599"/>
                  <a:ext cx="533400" cy="533400"/>
                </a:xfrm>
                <a:prstGeom prst="ellipse">
                  <a:avLst/>
                </a:prstGeom>
                <a:gradFill flip="none" rotWithShape="1">
                  <a:gsLst>
                    <a:gs pos="100000">
                      <a:schemeClr val="accent6">
                        <a:lumMod val="100000"/>
                      </a:schemeClr>
                    </a:gs>
                    <a:gs pos="0">
                      <a:srgbClr val="FFFF00"/>
                    </a:gs>
                  </a:gsLst>
                  <a:path path="shape">
                    <a:fillToRect l="50000" t="50000" r="50000" b="50000"/>
                  </a:path>
                  <a:tileRect/>
                </a:gradFill>
                <a:ln w="12700" cap="flat" cmpd="sng" algn="ctr">
                  <a:solidFill>
                    <a:schemeClr val="accent6">
                      <a:lumMod val="50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5" name="Oval 34"/>
                <p:cNvSpPr/>
                <p:nvPr/>
              </p:nvSpPr>
              <p:spPr>
                <a:xfrm>
                  <a:off x="6076474" y="3294184"/>
                  <a:ext cx="420053" cy="369339"/>
                </a:xfrm>
                <a:prstGeom prst="ellipse">
                  <a:avLst/>
                </a:prstGeom>
                <a:gradFill>
                  <a:gsLst>
                    <a:gs pos="0">
                      <a:sysClr val="window" lastClr="FFFFFF">
                        <a:lumMod val="100000"/>
                        <a:alpha val="9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grpSp>
        <p:sp>
          <p:nvSpPr>
            <p:cNvPr id="9" name="TextBox 8"/>
            <p:cNvSpPr txBox="1"/>
            <p:nvPr/>
          </p:nvSpPr>
          <p:spPr>
            <a:xfrm>
              <a:off x="862579" y="1944716"/>
              <a:ext cx="778835" cy="767776"/>
            </a:xfrm>
            <a:prstGeom prst="rect">
              <a:avLst/>
            </a:prstGeom>
            <a:noFill/>
          </p:spPr>
          <p:txBody>
            <a:bodyPr wrap="none" rtlCol="0">
              <a:spAutoFit/>
            </a:bodyPr>
            <a:lstStyle/>
            <a:p>
              <a:r>
                <a:rPr lang="en-US" sz="2200" b="1" dirty="0">
                  <a:latin typeface="Arial Narrow" panose="020B0606020202030204" pitchFamily="34" charset="0"/>
                </a:rPr>
                <a:t>2017</a:t>
              </a:r>
            </a:p>
          </p:txBody>
        </p:sp>
        <p:cxnSp>
          <p:nvCxnSpPr>
            <p:cNvPr id="10" name="Straight Connector 9"/>
            <p:cNvCxnSpPr/>
            <p:nvPr/>
          </p:nvCxnSpPr>
          <p:spPr>
            <a:xfrm>
              <a:off x="2470205" y="4494462"/>
              <a:ext cx="0" cy="1644821"/>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85248" y="6153511"/>
              <a:ext cx="1442446"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27122" y="6139284"/>
              <a:ext cx="778835" cy="767776"/>
            </a:xfrm>
            <a:prstGeom prst="rect">
              <a:avLst/>
            </a:prstGeom>
            <a:noFill/>
          </p:spPr>
          <p:txBody>
            <a:bodyPr wrap="none" rtlCol="0">
              <a:spAutoFit/>
            </a:bodyPr>
            <a:lstStyle/>
            <a:p>
              <a:r>
                <a:rPr lang="en-US" sz="2200" b="1" dirty="0">
                  <a:latin typeface="Arial Narrow" panose="020B0606020202030204" pitchFamily="34" charset="0"/>
                </a:rPr>
                <a:t>2018</a:t>
              </a:r>
            </a:p>
          </p:txBody>
        </p:sp>
        <p:grpSp>
          <p:nvGrpSpPr>
            <p:cNvPr id="13" name="Group 12"/>
            <p:cNvGrpSpPr>
              <a:grpSpLocks noChangeAspect="1"/>
            </p:cNvGrpSpPr>
            <p:nvPr/>
          </p:nvGrpSpPr>
          <p:grpSpPr>
            <a:xfrm>
              <a:off x="1995912" y="3986017"/>
              <a:ext cx="933069" cy="1072165"/>
              <a:chOff x="6005512" y="2938464"/>
              <a:chExt cx="1188720" cy="1365927"/>
            </a:xfrm>
          </p:grpSpPr>
          <p:sp>
            <p:nvSpPr>
              <p:cNvPr id="28" name="Oval 27"/>
              <p:cNvSpPr/>
              <p:nvPr/>
            </p:nvSpPr>
            <p:spPr>
              <a:xfrm>
                <a:off x="6005512" y="3847191"/>
                <a:ext cx="1188720" cy="457200"/>
              </a:xfrm>
              <a:prstGeom prst="ellipse">
                <a:avLst/>
              </a:prstGeom>
              <a:gradFill flip="none" rotWithShape="1">
                <a:gsLst>
                  <a:gs pos="0">
                    <a:schemeClr val="tx1">
                      <a:lumMod val="75000"/>
                      <a:lumOff val="2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nvGrpSpPr>
              <p:cNvPr id="29" name="Group 28"/>
              <p:cNvGrpSpPr/>
              <p:nvPr/>
            </p:nvGrpSpPr>
            <p:grpSpPr>
              <a:xfrm>
                <a:off x="6029324" y="2938464"/>
                <a:ext cx="1143000" cy="1143000"/>
                <a:chOff x="6019800" y="3276599"/>
                <a:chExt cx="533400" cy="533400"/>
              </a:xfrm>
              <a:effectLst>
                <a:outerShdw blurRad="50800" dist="38100" dir="5400000" algn="t" rotWithShape="0">
                  <a:prstClr val="black">
                    <a:alpha val="40000"/>
                  </a:prstClr>
                </a:outerShdw>
              </a:effectLst>
            </p:grpSpPr>
            <p:sp>
              <p:nvSpPr>
                <p:cNvPr id="30" name="Oval 29"/>
                <p:cNvSpPr/>
                <p:nvPr/>
              </p:nvSpPr>
              <p:spPr>
                <a:xfrm>
                  <a:off x="6019800" y="3276599"/>
                  <a:ext cx="533400" cy="533400"/>
                </a:xfrm>
                <a:prstGeom prst="ellipse">
                  <a:avLst/>
                </a:prstGeom>
                <a:gradFill flip="none" rotWithShape="1">
                  <a:gsLst>
                    <a:gs pos="100000">
                      <a:srgbClr val="002060">
                        <a:lumMod val="86000"/>
                        <a:lumOff val="14000"/>
                      </a:srgbClr>
                    </a:gs>
                    <a:gs pos="0">
                      <a:srgbClr val="00B0F0"/>
                    </a:gs>
                  </a:gsLst>
                  <a:path path="shape">
                    <a:fillToRect l="50000" t="50000" r="50000" b="50000"/>
                  </a:path>
                  <a:tileRect/>
                </a:gradFill>
                <a:ln w="12700"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1" name="Oval 30"/>
                <p:cNvSpPr/>
                <p:nvPr/>
              </p:nvSpPr>
              <p:spPr>
                <a:xfrm>
                  <a:off x="6076474" y="3294184"/>
                  <a:ext cx="420053" cy="369339"/>
                </a:xfrm>
                <a:prstGeom prst="ellipse">
                  <a:avLst/>
                </a:prstGeom>
                <a:gradFill>
                  <a:gsLst>
                    <a:gs pos="0">
                      <a:sysClr val="window" lastClr="FFFFFF">
                        <a:lumMod val="100000"/>
                        <a:alpha val="9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grpSp>
        <p:cxnSp>
          <p:nvCxnSpPr>
            <p:cNvPr id="14" name="Straight Connector 13"/>
            <p:cNvCxnSpPr/>
            <p:nvPr/>
          </p:nvCxnSpPr>
          <p:spPr>
            <a:xfrm>
              <a:off x="4646983" y="4527799"/>
              <a:ext cx="0" cy="1644821"/>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13496" y="6186848"/>
              <a:ext cx="1442446"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4040647" y="4027787"/>
              <a:ext cx="1161895" cy="1335103"/>
              <a:chOff x="6005512" y="2938464"/>
              <a:chExt cx="1188720" cy="1365927"/>
            </a:xfrm>
          </p:grpSpPr>
          <p:sp>
            <p:nvSpPr>
              <p:cNvPr id="24" name="Oval 23"/>
              <p:cNvSpPr/>
              <p:nvPr/>
            </p:nvSpPr>
            <p:spPr>
              <a:xfrm>
                <a:off x="6005512" y="3847191"/>
                <a:ext cx="1188720" cy="457200"/>
              </a:xfrm>
              <a:prstGeom prst="ellipse">
                <a:avLst/>
              </a:prstGeom>
              <a:gradFill flip="none" rotWithShape="1">
                <a:gsLst>
                  <a:gs pos="0">
                    <a:schemeClr val="tx1">
                      <a:lumMod val="75000"/>
                      <a:lumOff val="2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nvGrpSpPr>
              <p:cNvPr id="25" name="Group 24"/>
              <p:cNvGrpSpPr/>
              <p:nvPr/>
            </p:nvGrpSpPr>
            <p:grpSpPr>
              <a:xfrm>
                <a:off x="6029324" y="2938464"/>
                <a:ext cx="1143000" cy="1143000"/>
                <a:chOff x="6019800" y="3276599"/>
                <a:chExt cx="533400" cy="533400"/>
              </a:xfrm>
              <a:effectLst>
                <a:outerShdw blurRad="50800" dist="38100" dir="5400000" algn="t" rotWithShape="0">
                  <a:prstClr val="black">
                    <a:alpha val="40000"/>
                  </a:prstClr>
                </a:outerShdw>
              </a:effectLst>
            </p:grpSpPr>
            <p:sp>
              <p:nvSpPr>
                <p:cNvPr id="26" name="Oval 25"/>
                <p:cNvSpPr/>
                <p:nvPr/>
              </p:nvSpPr>
              <p:spPr>
                <a:xfrm>
                  <a:off x="6019800" y="3276599"/>
                  <a:ext cx="533400" cy="533400"/>
                </a:xfrm>
                <a:prstGeom prst="ellipse">
                  <a:avLst/>
                </a:prstGeom>
                <a:gradFill flip="none" rotWithShape="1">
                  <a:gsLst>
                    <a:gs pos="100000">
                      <a:srgbClr val="00860D"/>
                    </a:gs>
                    <a:gs pos="0">
                      <a:srgbClr val="00F228"/>
                    </a:gs>
                  </a:gsLst>
                  <a:path path="shape">
                    <a:fillToRect l="50000" t="50000" r="50000" b="50000"/>
                  </a:path>
                  <a:tileRect/>
                </a:gradFill>
                <a:ln w="12700" cap="flat" cmpd="sng" algn="ctr">
                  <a:solidFill>
                    <a:srgbClr val="00860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7" name="Oval 26"/>
                <p:cNvSpPr/>
                <p:nvPr/>
              </p:nvSpPr>
              <p:spPr>
                <a:xfrm>
                  <a:off x="6076474" y="3294184"/>
                  <a:ext cx="420053" cy="369339"/>
                </a:xfrm>
                <a:prstGeom prst="ellipse">
                  <a:avLst/>
                </a:prstGeom>
                <a:gradFill>
                  <a:gsLst>
                    <a:gs pos="0">
                      <a:sysClr val="window" lastClr="FFFFFF">
                        <a:lumMod val="100000"/>
                        <a:alpha val="9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grpSp>
        <p:cxnSp>
          <p:nvCxnSpPr>
            <p:cNvPr id="17" name="Straight Connector 16"/>
            <p:cNvCxnSpPr/>
            <p:nvPr/>
          </p:nvCxnSpPr>
          <p:spPr>
            <a:xfrm>
              <a:off x="6655145" y="4060275"/>
              <a:ext cx="0" cy="1644821"/>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921658" y="5719324"/>
              <a:ext cx="1442446" cy="0"/>
            </a:xfrm>
            <a:prstGeom prst="line">
              <a:avLst/>
            </a:prstGeom>
            <a:ln w="28575"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5996221" y="3463135"/>
              <a:ext cx="1267104" cy="1455996"/>
              <a:chOff x="6005512" y="2938464"/>
              <a:chExt cx="1188720" cy="1365927"/>
            </a:xfrm>
          </p:grpSpPr>
          <p:sp>
            <p:nvSpPr>
              <p:cNvPr id="20" name="Oval 19"/>
              <p:cNvSpPr/>
              <p:nvPr/>
            </p:nvSpPr>
            <p:spPr>
              <a:xfrm>
                <a:off x="6005512" y="3847191"/>
                <a:ext cx="1188720" cy="457200"/>
              </a:xfrm>
              <a:prstGeom prst="ellipse">
                <a:avLst/>
              </a:prstGeom>
              <a:gradFill flip="none" rotWithShape="1">
                <a:gsLst>
                  <a:gs pos="0">
                    <a:schemeClr val="tx1">
                      <a:lumMod val="75000"/>
                      <a:lumOff val="25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nvGrpSpPr>
              <p:cNvPr id="21" name="Group 20"/>
              <p:cNvGrpSpPr/>
              <p:nvPr/>
            </p:nvGrpSpPr>
            <p:grpSpPr>
              <a:xfrm>
                <a:off x="6029324" y="2938464"/>
                <a:ext cx="1143000" cy="1143000"/>
                <a:chOff x="6019800" y="3276599"/>
                <a:chExt cx="533400" cy="533400"/>
              </a:xfrm>
              <a:effectLst>
                <a:outerShdw blurRad="50800" dist="38100" dir="5400000" algn="t" rotWithShape="0">
                  <a:prstClr val="black">
                    <a:alpha val="40000"/>
                  </a:prstClr>
                </a:outerShdw>
              </a:effectLst>
            </p:grpSpPr>
            <p:sp>
              <p:nvSpPr>
                <p:cNvPr id="22" name="Oval 21"/>
                <p:cNvSpPr/>
                <p:nvPr/>
              </p:nvSpPr>
              <p:spPr>
                <a:xfrm>
                  <a:off x="6019800" y="3276599"/>
                  <a:ext cx="533400" cy="533400"/>
                </a:xfrm>
                <a:prstGeom prst="ellipse">
                  <a:avLst/>
                </a:prstGeom>
                <a:gradFill flip="none" rotWithShape="1">
                  <a:gsLst>
                    <a:gs pos="100000">
                      <a:srgbClr val="C00000"/>
                    </a:gs>
                    <a:gs pos="0">
                      <a:srgbClr val="FF0000">
                        <a:lumMod val="74000"/>
                        <a:lumOff val="26000"/>
                      </a:srgbClr>
                    </a:gs>
                  </a:gsLst>
                  <a:path path="shape">
                    <a:fillToRect l="50000" t="50000" r="50000" b="50000"/>
                  </a:path>
                  <a:tileRect/>
                </a:gradFill>
                <a:ln w="12700" cap="flat" cmpd="sng" algn="ctr">
                  <a:solidFill>
                    <a:srgbClr val="76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3" name="Oval 22"/>
                <p:cNvSpPr/>
                <p:nvPr/>
              </p:nvSpPr>
              <p:spPr>
                <a:xfrm>
                  <a:off x="6076474" y="3294184"/>
                  <a:ext cx="420053" cy="369339"/>
                </a:xfrm>
                <a:prstGeom prst="ellipse">
                  <a:avLst/>
                </a:prstGeom>
                <a:gradFill>
                  <a:gsLst>
                    <a:gs pos="0">
                      <a:sysClr val="window" lastClr="FFFFFF">
                        <a:lumMod val="100000"/>
                        <a:alpha val="9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grpSp>
        </p:grpSp>
      </p:grpSp>
      <p:sp>
        <p:nvSpPr>
          <p:cNvPr id="36" name="TextBox 35"/>
          <p:cNvSpPr txBox="1"/>
          <p:nvPr/>
        </p:nvSpPr>
        <p:spPr>
          <a:xfrm>
            <a:off x="4160684" y="4518109"/>
            <a:ext cx="697627" cy="430887"/>
          </a:xfrm>
          <a:prstGeom prst="rect">
            <a:avLst/>
          </a:prstGeom>
          <a:noFill/>
        </p:spPr>
        <p:txBody>
          <a:bodyPr wrap="none" rtlCol="0">
            <a:spAutoFit/>
          </a:bodyPr>
          <a:lstStyle/>
          <a:p>
            <a:r>
              <a:rPr lang="en-US" sz="2200" b="1" dirty="0">
                <a:latin typeface="Arial Narrow" panose="020B0606020202030204" pitchFamily="34" charset="0"/>
              </a:rPr>
              <a:t>2019</a:t>
            </a:r>
          </a:p>
        </p:txBody>
      </p:sp>
      <p:sp>
        <p:nvSpPr>
          <p:cNvPr id="37" name="TextBox 36"/>
          <p:cNvSpPr txBox="1"/>
          <p:nvPr/>
        </p:nvSpPr>
        <p:spPr>
          <a:xfrm>
            <a:off x="5995818" y="4221483"/>
            <a:ext cx="697627" cy="430887"/>
          </a:xfrm>
          <a:prstGeom prst="rect">
            <a:avLst/>
          </a:prstGeom>
          <a:noFill/>
        </p:spPr>
        <p:txBody>
          <a:bodyPr wrap="none" rtlCol="0">
            <a:spAutoFit/>
          </a:bodyPr>
          <a:lstStyle/>
          <a:p>
            <a:r>
              <a:rPr lang="en-US" sz="2200" b="1" dirty="0">
                <a:latin typeface="Arial Narrow" panose="020B0606020202030204" pitchFamily="34" charset="0"/>
              </a:rPr>
              <a:t>2020</a:t>
            </a:r>
          </a:p>
        </p:txBody>
      </p:sp>
      <p:sp>
        <p:nvSpPr>
          <p:cNvPr id="39" name="Title 1"/>
          <p:cNvSpPr>
            <a:spLocks noGrp="1"/>
          </p:cNvSpPr>
          <p:nvPr>
            <p:ph type="title"/>
          </p:nvPr>
        </p:nvSpPr>
        <p:spPr>
          <a:xfrm>
            <a:off x="1736269" y="404664"/>
            <a:ext cx="6858000" cy="1143000"/>
          </a:xfrm>
        </p:spPr>
        <p:txBody>
          <a:bodyPr/>
          <a:lstStyle/>
          <a:p>
            <a:r>
              <a:rPr lang="en-GB" sz="3600" dirty="0" smtClean="0">
                <a:solidFill>
                  <a:srgbClr val="FF0000"/>
                </a:solidFill>
                <a:latin typeface="Arial Narrow" panose="020B0606020202030204" pitchFamily="34" charset="0"/>
              </a:rPr>
              <a:t>FICR - Feuille de route pour l’Afrique</a:t>
            </a:r>
            <a:endParaRPr lang="en-GB" sz="3600" dirty="0">
              <a:solidFill>
                <a:srgbClr val="FF0000"/>
              </a:solidFill>
              <a:latin typeface="Arial Narrow" panose="020B0606020202030204" pitchFamily="34" charset="0"/>
            </a:endParaRPr>
          </a:p>
        </p:txBody>
      </p:sp>
      <p:sp>
        <p:nvSpPr>
          <p:cNvPr id="40" name="Content Placeholder 2"/>
          <p:cNvSpPr txBox="1">
            <a:spLocks/>
          </p:cNvSpPr>
          <p:nvPr/>
        </p:nvSpPr>
        <p:spPr>
          <a:xfrm>
            <a:off x="4246937" y="1568407"/>
            <a:ext cx="4974366" cy="782041"/>
          </a:xfrm>
          <a:prstGeom prst="rect">
            <a:avLst/>
          </a:prstGeom>
        </p:spPr>
        <p:txBody>
          <a:bodyPr/>
          <a:lstStyle>
            <a:lvl1pPr marL="273050" indent="-273050" algn="l" rtl="0" eaLnBrk="0" fontAlgn="base" hangingPunct="0">
              <a:spcBef>
                <a:spcPct val="20000"/>
              </a:spcBef>
              <a:spcAft>
                <a:spcPct val="0"/>
              </a:spcAft>
              <a:buClr>
                <a:srgbClr val="CF1C21"/>
              </a:buClr>
              <a:buSzPct val="80000"/>
              <a:buFont typeface="Wingdings" pitchFamily="2" charset="2"/>
              <a:buNone/>
              <a:defRPr sz="2000" b="1" kern="1200">
                <a:solidFill>
                  <a:schemeClr val="tx1"/>
                </a:solidFill>
                <a:latin typeface="Arial" pitchFamily="34" charset="0"/>
                <a:ea typeface="+mn-ea"/>
                <a:cs typeface="Arial" pitchFamily="34" charset="0"/>
              </a:defRPr>
            </a:lvl1pPr>
            <a:lvl2pPr marL="450850" indent="-177800" algn="l" rtl="0" eaLnBrk="0" fontAlgn="base" hangingPunct="0">
              <a:spcBef>
                <a:spcPct val="20000"/>
              </a:spcBef>
              <a:spcAft>
                <a:spcPct val="0"/>
              </a:spcAft>
              <a:buClr>
                <a:srgbClr val="CF1C21"/>
              </a:buClr>
              <a:buSzPct val="80000"/>
              <a:buFont typeface="Wingdings" pitchFamily="2" charset="2"/>
              <a:buChar char="§"/>
              <a:defRPr sz="1800" kern="1200">
                <a:solidFill>
                  <a:schemeClr val="tx1"/>
                </a:solidFill>
                <a:latin typeface="Arial" pitchFamily="34" charset="0"/>
                <a:ea typeface="+mn-ea"/>
                <a:cs typeface="Arial" pitchFamily="34" charset="0"/>
              </a:defRPr>
            </a:lvl2pPr>
            <a:lvl3pPr marL="627063" indent="-176213" algn="l" rtl="0" eaLnBrk="0" fontAlgn="base" hangingPunct="0">
              <a:spcBef>
                <a:spcPct val="20000"/>
              </a:spcBef>
              <a:spcAft>
                <a:spcPct val="0"/>
              </a:spcAft>
              <a:buClr>
                <a:srgbClr val="CF1C21"/>
              </a:buClr>
              <a:buSzPct val="80000"/>
              <a:buFont typeface="Wingdings" pitchFamily="2" charset="2"/>
              <a:buChar char="§"/>
              <a:defRPr sz="1800" kern="1200">
                <a:solidFill>
                  <a:schemeClr val="tx1"/>
                </a:solidFill>
                <a:latin typeface="Arial" pitchFamily="34" charset="0"/>
                <a:ea typeface="+mn-ea"/>
                <a:cs typeface="Arial" pitchFamily="34" charset="0"/>
              </a:defRPr>
            </a:lvl3pPr>
            <a:lvl4pPr marL="627063" indent="-176213" algn="l" rtl="0" eaLnBrk="0" fontAlgn="base" hangingPunct="0">
              <a:spcBef>
                <a:spcPct val="20000"/>
              </a:spcBef>
              <a:spcAft>
                <a:spcPct val="0"/>
              </a:spcAft>
              <a:buClr>
                <a:srgbClr val="CF1C21"/>
              </a:buClr>
              <a:buSzPct val="80000"/>
              <a:buFont typeface="Wingdings" pitchFamily="2" charset="2"/>
              <a:buChar char="§"/>
              <a:defRPr sz="1800" kern="1200">
                <a:solidFill>
                  <a:schemeClr val="tx1"/>
                </a:solidFill>
                <a:latin typeface="Arial" pitchFamily="34" charset="0"/>
                <a:ea typeface="+mn-ea"/>
                <a:cs typeface="Arial" pitchFamily="34" charset="0"/>
              </a:defRPr>
            </a:lvl4pPr>
            <a:lvl5pPr marL="627063" indent="-176213" algn="l" rtl="0" eaLnBrk="0" fontAlgn="base" hangingPunct="0">
              <a:spcBef>
                <a:spcPct val="20000"/>
              </a:spcBef>
              <a:spcAft>
                <a:spcPct val="0"/>
              </a:spcAft>
              <a:buClr>
                <a:srgbClr val="CF1C21"/>
              </a:buClr>
              <a:buSzPct val="80000"/>
              <a:buFont typeface="Wingdings" pitchFamily="2" charset="2"/>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200" b="1" dirty="0" smtClean="0">
                <a:latin typeface="Agency FB" panose="020B0503020202020204" pitchFamily="34" charset="0"/>
                <a:cs typeface="+mn-cs"/>
              </a:rPr>
              <a:t>Complète la Stratégie 2020 – </a:t>
            </a:r>
            <a:r>
              <a:rPr lang="fr-FR" sz="2200" b="1" dirty="0" smtClean="0">
                <a:solidFill>
                  <a:srgbClr val="009900"/>
                </a:solidFill>
                <a:latin typeface="Agency FB" panose="020B0503020202020204" pitchFamily="34" charset="0"/>
                <a:cs typeface="+mn-cs"/>
              </a:rPr>
              <a:t>présente la justification, les actions clés et les principaux jalons de la réalisation des objectifs généraux de l’organisation</a:t>
            </a:r>
            <a:endParaRPr lang="fr-FR" sz="2200" b="1" dirty="0">
              <a:solidFill>
                <a:srgbClr val="009900"/>
              </a:solidFill>
              <a:latin typeface="Agency FB" panose="020B0503020202020204" pitchFamily="34" charset="0"/>
              <a:cs typeface="+mn-cs"/>
            </a:endParaRPr>
          </a:p>
        </p:txBody>
      </p:sp>
      <p:sp>
        <p:nvSpPr>
          <p:cNvPr id="41" name="Rectangle 40"/>
          <p:cNvSpPr/>
          <p:nvPr/>
        </p:nvSpPr>
        <p:spPr>
          <a:xfrm>
            <a:off x="611560" y="4941168"/>
            <a:ext cx="7068038" cy="1107996"/>
          </a:xfrm>
          <a:prstGeom prst="rect">
            <a:avLst/>
          </a:prstGeom>
        </p:spPr>
        <p:txBody>
          <a:bodyPr wrap="square">
            <a:spAutoFit/>
          </a:bodyPr>
          <a:lstStyle/>
          <a:p>
            <a:pPr lvl="1" algn="ctr"/>
            <a:r>
              <a:rPr lang="fr-FR" sz="2200" b="1" dirty="0" smtClean="0">
                <a:latin typeface="Agency FB" panose="020B0503020202020204" pitchFamily="34" charset="0"/>
                <a:cs typeface="+mn-cs"/>
              </a:rPr>
              <a:t>Cadre de dialogue avec les partenaires – </a:t>
            </a:r>
            <a:r>
              <a:rPr lang="fr-FR" sz="2200" b="1" dirty="0" smtClean="0">
                <a:solidFill>
                  <a:srgbClr val="009900"/>
                </a:solidFill>
                <a:latin typeface="Agency FB" panose="020B0503020202020204" pitchFamily="34" charset="0"/>
                <a:cs typeface="+mn-cs"/>
              </a:rPr>
              <a:t>mettre sur pied un programme humanitaire et de développement solide, résilient et efficace</a:t>
            </a:r>
            <a:r>
              <a:rPr lang="en-US" sz="2200" b="1" dirty="0" smtClean="0">
                <a:solidFill>
                  <a:srgbClr val="009900"/>
                </a:solidFill>
                <a:latin typeface="Agency FB" panose="020B0503020202020204" pitchFamily="34" charset="0"/>
                <a:cs typeface="+mn-cs"/>
              </a:rPr>
              <a:t>.</a:t>
            </a:r>
            <a:endParaRPr lang="en-US" sz="2200" b="1" dirty="0">
              <a:solidFill>
                <a:srgbClr val="009900"/>
              </a:solidFill>
              <a:latin typeface="Agency FB" panose="020B0503020202020204" pitchFamily="34" charset="0"/>
              <a:cs typeface="+mn-cs"/>
            </a:endParaRPr>
          </a:p>
        </p:txBody>
      </p:sp>
    </p:spTree>
    <p:extLst>
      <p:ext uri="{BB962C8B-B14F-4D97-AF65-F5344CB8AC3E}">
        <p14:creationId xmlns:p14="http://schemas.microsoft.com/office/powerpoint/2010/main" val="2794078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17690"/>
          </a:xfrm>
          <a:prstGeom prst="rect">
            <a:avLst/>
          </a:prstGeom>
          <a:solidFill>
            <a:srgbClr val="CC0000"/>
          </a:solidFill>
          <a:ln>
            <a:solidFill>
              <a:srgbClr val="8B49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ontent Placeholder 2"/>
          <p:cNvSpPr txBox="1">
            <a:spLocks/>
          </p:cNvSpPr>
          <p:nvPr/>
        </p:nvSpPr>
        <p:spPr>
          <a:xfrm>
            <a:off x="1583668" y="2348880"/>
            <a:ext cx="5976664" cy="1312233"/>
          </a:xfrm>
          <a:prstGeom prst="rect">
            <a:avLst/>
          </a:prstGeom>
        </p:spPr>
        <p:txBody>
          <a:bodyPr/>
          <a:lstStyle>
            <a:lvl1pPr marL="273050" indent="-273050" algn="l" rtl="0" eaLnBrk="0" fontAlgn="base" hangingPunct="0">
              <a:spcBef>
                <a:spcPct val="20000"/>
              </a:spcBef>
              <a:spcAft>
                <a:spcPct val="0"/>
              </a:spcAft>
              <a:buClr>
                <a:srgbClr val="CF1C21"/>
              </a:buClr>
              <a:buSzPct val="80000"/>
              <a:buFont typeface="Wingdings" pitchFamily="2" charset="2"/>
              <a:buChar char="§"/>
              <a:defRPr sz="2200" kern="1200">
                <a:solidFill>
                  <a:schemeClr val="tx1"/>
                </a:solidFill>
                <a:latin typeface="Arial" pitchFamily="34" charset="0"/>
                <a:ea typeface="+mn-ea"/>
                <a:cs typeface="Arial" pitchFamily="34" charset="0"/>
              </a:defRPr>
            </a:lvl1pPr>
            <a:lvl2pPr marL="450850" indent="-177800" algn="l" rtl="0" eaLnBrk="0" fontAlgn="base" hangingPunct="0">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2pPr>
            <a:lvl3pPr marL="627063" indent="-176213" algn="l" rtl="0" eaLnBrk="0" fontAlgn="base" hangingPunct="0">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3pPr>
            <a:lvl4pPr marL="627063" indent="-176213" algn="l" rtl="0" eaLnBrk="0" fontAlgn="base" hangingPunct="0">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4pPr>
            <a:lvl5pPr marL="627063" indent="-176213" algn="l" rtl="0" eaLnBrk="0" fontAlgn="base" hangingPunct="0">
              <a:spcBef>
                <a:spcPct val="20000"/>
              </a:spcBef>
              <a:spcAft>
                <a:spcPct val="0"/>
              </a:spcAft>
              <a:buClr>
                <a:srgbClr val="CF1C21"/>
              </a:buClr>
              <a:buSzPct val="80000"/>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tabLst>
                <a:tab pos="180975" algn="l"/>
              </a:tabLst>
            </a:pPr>
            <a:r>
              <a:rPr lang="en-US" sz="5400" b="1" dirty="0" smtClean="0">
                <a:solidFill>
                  <a:schemeClr val="bg1"/>
                </a:solidFill>
                <a:latin typeface="Arial Narrow" panose="020B0606020202030204" pitchFamily="34" charset="0"/>
              </a:rPr>
              <a:t>Comment y arriver?</a:t>
            </a:r>
            <a:endParaRPr lang="en-GB" sz="54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752567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DB55A9-4D3C-4BEB-98A5-6784E413CAD3}"/>
              </a:ext>
            </a:extLst>
          </p:cNvPr>
          <p:cNvSpPr>
            <a:spLocks noGrp="1"/>
          </p:cNvSpPr>
          <p:nvPr>
            <p:ph type="title"/>
          </p:nvPr>
        </p:nvSpPr>
        <p:spPr/>
        <p:txBody>
          <a:bodyPr/>
          <a:lstStyle/>
          <a:p>
            <a:r>
              <a:rPr lang="fr-FR" dirty="0" smtClean="0"/>
              <a:t>Contexte et avantages</a:t>
            </a:r>
            <a:endParaRPr lang="fr-FR" dirty="0"/>
          </a:p>
        </p:txBody>
      </p:sp>
      <p:sp>
        <p:nvSpPr>
          <p:cNvPr id="3" name="Content Placeholder 2">
            <a:extLst>
              <a:ext uri="{FF2B5EF4-FFF2-40B4-BE49-F238E27FC236}">
                <a16:creationId xmlns:a16="http://schemas.microsoft.com/office/drawing/2014/main" xmlns="" id="{0CF1F0B4-9789-45ED-8DE5-B74592844B98}"/>
              </a:ext>
            </a:extLst>
          </p:cNvPr>
          <p:cNvSpPr>
            <a:spLocks noGrp="1"/>
          </p:cNvSpPr>
          <p:nvPr>
            <p:ph idx="1"/>
          </p:nvPr>
        </p:nvSpPr>
        <p:spPr>
          <a:xfrm>
            <a:off x="1115616" y="1676400"/>
            <a:ext cx="7571184" cy="4191000"/>
          </a:xfrm>
        </p:spPr>
        <p:txBody>
          <a:bodyPr/>
          <a:lstStyle/>
          <a:p>
            <a:pPr>
              <a:buFont typeface="Arial" panose="020B0604020202020204" pitchFamily="34" charset="0"/>
              <a:buChar char="•"/>
            </a:pPr>
            <a:r>
              <a:rPr lang="fr-FR" altLang="fr-FR" sz="1600" dirty="0" smtClean="0">
                <a:solidFill>
                  <a:srgbClr val="212121"/>
                </a:solidFill>
              </a:rPr>
              <a:t>Des </a:t>
            </a:r>
            <a:r>
              <a:rPr lang="fr-FR" altLang="fr-FR" sz="1600" dirty="0">
                <a:solidFill>
                  <a:srgbClr val="212121"/>
                </a:solidFill>
              </a:rPr>
              <a:t>opportunités ont été manquées début 2017, les membres ont tenté de présenter des activités cohérentes et transfrontalières à DEVCO et ECHO</a:t>
            </a:r>
            <a:r>
              <a:rPr lang="fr-FR" altLang="fr-FR" sz="1600" dirty="0"/>
              <a:t> </a:t>
            </a:r>
            <a:endParaRPr lang="en-GB" sz="1600" dirty="0"/>
          </a:p>
          <a:p>
            <a:pPr>
              <a:buFont typeface="Arial" panose="020B0604020202020204" pitchFamily="34" charset="0"/>
              <a:buChar char="•"/>
            </a:pPr>
            <a:r>
              <a:rPr lang="fr-FR" sz="1600" dirty="0" smtClean="0">
                <a:solidFill>
                  <a:srgbClr val="212121"/>
                </a:solidFill>
                <a:latin typeface="inherit"/>
              </a:rPr>
              <a:t>Répond aux </a:t>
            </a:r>
            <a:r>
              <a:rPr lang="fr-FR" altLang="fr-FR" sz="1600" dirty="0" smtClean="0">
                <a:solidFill>
                  <a:srgbClr val="212121"/>
                </a:solidFill>
                <a:latin typeface="inherit"/>
              </a:rPr>
              <a:t>attentes </a:t>
            </a:r>
            <a:r>
              <a:rPr lang="fr-FR" altLang="fr-FR" sz="1600" dirty="0">
                <a:solidFill>
                  <a:srgbClr val="212121"/>
                </a:solidFill>
                <a:latin typeface="inherit"/>
              </a:rPr>
              <a:t>en matière de coordination </a:t>
            </a:r>
            <a:r>
              <a:rPr lang="fr-FR" altLang="fr-FR" sz="1600" dirty="0" smtClean="0">
                <a:solidFill>
                  <a:srgbClr val="212121"/>
                </a:solidFill>
                <a:latin typeface="inherit"/>
              </a:rPr>
              <a:t>du Mouvement et comble l’écart entre l'humanitaire et le développement</a:t>
            </a:r>
            <a:r>
              <a:rPr lang="fr-FR" altLang="fr-FR" sz="1600" dirty="0" smtClean="0"/>
              <a:t> </a:t>
            </a:r>
            <a:endParaRPr lang="en-GB" sz="1600" dirty="0" smtClean="0"/>
          </a:p>
          <a:p>
            <a:pPr lvl="1">
              <a:buFont typeface="Arial" panose="020B0604020202020204" pitchFamily="34" charset="0"/>
              <a:buChar char="•"/>
            </a:pPr>
            <a:r>
              <a:rPr lang="fr-FR" sz="1400" dirty="0" smtClean="0"/>
              <a:t>Un appel international pour le nord-est du Nigeria et le Soudan du Sud </a:t>
            </a:r>
            <a:endParaRPr lang="en-GB" sz="1400" dirty="0" smtClean="0"/>
          </a:p>
          <a:p>
            <a:pPr lvl="1">
              <a:buFont typeface="Arial" panose="020B0604020202020204" pitchFamily="34" charset="0"/>
              <a:buChar char="•"/>
            </a:pPr>
            <a:r>
              <a:rPr lang="fr-FR" sz="1400" dirty="0" smtClean="0"/>
              <a:t>Localisation de l'aide et mobilisation des volontaires formés à travers une optique «branches comme centres de résilience »</a:t>
            </a:r>
            <a:endParaRPr lang="en-GB" sz="1400" dirty="0" smtClean="0"/>
          </a:p>
          <a:p>
            <a:r>
              <a:rPr lang="fr-FR" sz="1600" dirty="0" smtClean="0"/>
              <a:t>L'analyse </a:t>
            </a:r>
            <a:r>
              <a:rPr lang="fr-FR" sz="1600" dirty="0"/>
              <a:t>du contexte et des tendances était précise mais incomplète</a:t>
            </a:r>
            <a:endParaRPr lang="en-GB" sz="1600" dirty="0" smtClean="0"/>
          </a:p>
          <a:p>
            <a:pPr lvl="1">
              <a:buFont typeface="Arial" panose="020B0604020202020204" pitchFamily="34" charset="0"/>
              <a:buChar char="•"/>
            </a:pPr>
            <a:r>
              <a:rPr lang="fr-FR" altLang="fr-FR" sz="1400" dirty="0" smtClean="0">
                <a:solidFill>
                  <a:srgbClr val="212121"/>
                </a:solidFill>
              </a:rPr>
              <a:t>Insécurité </a:t>
            </a:r>
            <a:r>
              <a:rPr lang="fr-FR" altLang="fr-FR" sz="1400" dirty="0">
                <a:solidFill>
                  <a:srgbClr val="212121"/>
                </a:solidFill>
              </a:rPr>
              <a:t>alimentaire et </a:t>
            </a:r>
            <a:r>
              <a:rPr lang="fr-FR" altLang="fr-FR" sz="1400" dirty="0" smtClean="0">
                <a:solidFill>
                  <a:srgbClr val="212121"/>
                </a:solidFill>
              </a:rPr>
              <a:t>flambées de </a:t>
            </a:r>
            <a:r>
              <a:rPr lang="fr-FR" altLang="fr-FR" sz="1400" dirty="0">
                <a:solidFill>
                  <a:srgbClr val="212121"/>
                </a:solidFill>
              </a:rPr>
              <a:t>choléra </a:t>
            </a:r>
            <a:endParaRPr lang="en-GB" sz="1400" dirty="0"/>
          </a:p>
          <a:p>
            <a:pPr lvl="1">
              <a:buFont typeface="Arial" panose="020B0604020202020204" pitchFamily="34" charset="0"/>
              <a:buChar char="•"/>
            </a:pPr>
            <a:r>
              <a:rPr lang="fr-FR" altLang="fr-FR" sz="1400" dirty="0" smtClean="0">
                <a:solidFill>
                  <a:srgbClr val="212121"/>
                </a:solidFill>
              </a:rPr>
              <a:t>Le </a:t>
            </a:r>
            <a:r>
              <a:rPr lang="fr-FR" altLang="fr-FR" sz="1400" dirty="0">
                <a:solidFill>
                  <a:srgbClr val="212121"/>
                </a:solidFill>
              </a:rPr>
              <a:t>secteur privé a été un partenaire enthousiaste</a:t>
            </a:r>
            <a:endParaRPr lang="en-GB" sz="1400" dirty="0"/>
          </a:p>
          <a:p>
            <a:pPr lvl="1">
              <a:buFont typeface="Arial" panose="020B0604020202020204" pitchFamily="34" charset="0"/>
              <a:buChar char="•"/>
            </a:pPr>
            <a:r>
              <a:rPr lang="fr-FR" altLang="fr-FR" sz="1400" dirty="0" smtClean="0">
                <a:solidFill>
                  <a:srgbClr val="212121"/>
                </a:solidFill>
              </a:rPr>
              <a:t>Coordination </a:t>
            </a:r>
            <a:r>
              <a:rPr lang="fr-FR" altLang="fr-FR" sz="1400" dirty="0">
                <a:solidFill>
                  <a:srgbClr val="212121"/>
                </a:solidFill>
              </a:rPr>
              <a:t>avec le CICR et forte participation à des groupes de leadership partagés</a:t>
            </a:r>
            <a:endParaRPr lang="en-GB" sz="1400" dirty="0"/>
          </a:p>
          <a:p>
            <a:pPr lvl="1">
              <a:buFont typeface="Arial" panose="020B0604020202020204" pitchFamily="34" charset="0"/>
              <a:buChar char="•"/>
            </a:pPr>
            <a:r>
              <a:rPr lang="fr-FR" altLang="fr-FR" sz="1400" dirty="0" smtClean="0">
                <a:solidFill>
                  <a:srgbClr val="212121"/>
                </a:solidFill>
              </a:rPr>
              <a:t>Questions récurrentes sur </a:t>
            </a:r>
            <a:r>
              <a:rPr lang="fr-FR" altLang="fr-FR" sz="1400" dirty="0">
                <a:solidFill>
                  <a:srgbClr val="212121"/>
                </a:solidFill>
              </a:rPr>
              <a:t>l'intégrité et la </a:t>
            </a:r>
            <a:r>
              <a:rPr lang="fr-FR" altLang="fr-FR" sz="1400" dirty="0" smtClean="0">
                <a:solidFill>
                  <a:srgbClr val="212121"/>
                </a:solidFill>
              </a:rPr>
              <a:t>transparence</a:t>
            </a:r>
            <a:endParaRPr lang="en-GB" sz="1400" dirty="0"/>
          </a:p>
          <a:p>
            <a:pPr lvl="1">
              <a:buFont typeface="Arial" panose="020B0604020202020204" pitchFamily="34" charset="0"/>
              <a:buChar char="•"/>
            </a:pPr>
            <a:r>
              <a:rPr lang="fr-FR" altLang="fr-FR" sz="1400" dirty="0" smtClean="0">
                <a:solidFill>
                  <a:srgbClr val="212121"/>
                </a:solidFill>
                <a:latin typeface="inherit"/>
              </a:rPr>
              <a:t>Les </a:t>
            </a:r>
            <a:r>
              <a:rPr lang="fr-FR" altLang="fr-FR" sz="1400" dirty="0">
                <a:solidFill>
                  <a:srgbClr val="212121"/>
                </a:solidFill>
                <a:latin typeface="inherit"/>
              </a:rPr>
              <a:t>situations d'urgence en RDC et en Ouganda sont plus </a:t>
            </a:r>
            <a:r>
              <a:rPr lang="fr-FR" altLang="fr-FR" sz="1400" dirty="0" smtClean="0">
                <a:solidFill>
                  <a:srgbClr val="212121"/>
                </a:solidFill>
                <a:latin typeface="inherit"/>
              </a:rPr>
              <a:t>critiques que </a:t>
            </a:r>
            <a:r>
              <a:rPr lang="fr-FR" altLang="fr-FR" sz="1400" dirty="0">
                <a:solidFill>
                  <a:srgbClr val="212121"/>
                </a:solidFill>
                <a:latin typeface="inherit"/>
              </a:rPr>
              <a:t>prévu</a:t>
            </a:r>
            <a:r>
              <a:rPr lang="fr-FR" altLang="fr-FR" sz="900" dirty="0"/>
              <a:t> </a:t>
            </a:r>
            <a:endParaRPr lang="fr-FR" altLang="fr-FR" sz="2000" dirty="0"/>
          </a:p>
          <a:p>
            <a:pPr lvl="1">
              <a:buFont typeface="Arial" panose="020B0604020202020204" pitchFamily="34" charset="0"/>
              <a:buChar char="•"/>
            </a:pPr>
            <a:endParaRPr lang="en-GB" sz="1400" dirty="0"/>
          </a:p>
          <a:p>
            <a:endParaRPr lang="en-GB" sz="1400"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68560" y="70466"/>
            <a:ext cx="909873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79512" y="502514"/>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786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3FF9B-6545-4405-8B60-412005A69BEE}"/>
              </a:ext>
            </a:extLst>
          </p:cNvPr>
          <p:cNvSpPr>
            <a:spLocks noGrp="1"/>
          </p:cNvSpPr>
          <p:nvPr>
            <p:ph type="title"/>
          </p:nvPr>
        </p:nvSpPr>
        <p:spPr/>
        <p:txBody>
          <a:bodyPr/>
          <a:lstStyle/>
          <a:p>
            <a:pPr algn="r"/>
            <a:r>
              <a:rPr lang="en-US" dirty="0" smtClean="0"/>
              <a:t>Rapport d’activité de la Feuille de route, juillet 2017</a:t>
            </a:r>
            <a:r>
              <a:rPr lang="en-US" dirty="0"/>
              <a:t/>
            </a:r>
            <a:br>
              <a:rPr lang="en-US" dirty="0"/>
            </a:br>
            <a:r>
              <a:rPr lang="en-US" sz="1800" dirty="0" smtClean="0"/>
              <a:t>(sur 3</a:t>
            </a:r>
            <a:r>
              <a:rPr lang="en-US" sz="1800" dirty="0"/>
              <a:t>)</a:t>
            </a:r>
            <a:endParaRPr lang="en-GB" sz="1800" dirty="0"/>
          </a:p>
        </p:txBody>
      </p:sp>
      <p:graphicFrame>
        <p:nvGraphicFramePr>
          <p:cNvPr id="3" name="Chart 2">
            <a:extLst>
              <a:ext uri="{FF2B5EF4-FFF2-40B4-BE49-F238E27FC236}">
                <a16:creationId xmlns:a16="http://schemas.microsoft.com/office/drawing/2014/main" xmlns="" id="{00000000-0008-0000-0200-000002000000}"/>
              </a:ext>
            </a:extLst>
          </p:cNvPr>
          <p:cNvGraphicFramePr/>
          <p:nvPr>
            <p:extLst>
              <p:ext uri="{D42A27DB-BD31-4B8C-83A1-F6EECF244321}">
                <p14:modId xmlns:p14="http://schemas.microsoft.com/office/powerpoint/2010/main" val="2136338724"/>
              </p:ext>
            </p:extLst>
          </p:nvPr>
        </p:nvGraphicFramePr>
        <p:xfrm>
          <a:off x="323528" y="1844824"/>
          <a:ext cx="8363272" cy="37444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4713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456CD-22C6-4641-A985-5B93D0134DB8}"/>
              </a:ext>
            </a:extLst>
          </p:cNvPr>
          <p:cNvSpPr>
            <a:spLocks noGrp="1"/>
          </p:cNvSpPr>
          <p:nvPr>
            <p:ph type="title"/>
          </p:nvPr>
        </p:nvSpPr>
        <p:spPr/>
        <p:txBody>
          <a:bodyPr/>
          <a:lstStyle/>
          <a:p>
            <a:pPr algn="r"/>
            <a:r>
              <a:rPr lang="en-US" dirty="0" smtClean="0"/>
              <a:t>Rapport </a:t>
            </a:r>
            <a:r>
              <a:rPr lang="en-US" dirty="0"/>
              <a:t>d’activité de la Feuille de </a:t>
            </a:r>
            <a:r>
              <a:rPr lang="en-US" dirty="0" smtClean="0"/>
              <a:t>route, Déc </a:t>
            </a:r>
            <a:r>
              <a:rPr lang="en-US" dirty="0"/>
              <a:t>2017</a:t>
            </a:r>
            <a:br>
              <a:rPr lang="en-US" dirty="0"/>
            </a:br>
            <a:r>
              <a:rPr lang="en-US" sz="1800" dirty="0" smtClean="0"/>
              <a:t>(sur 5</a:t>
            </a:r>
            <a:r>
              <a:rPr lang="en-US" sz="1800" dirty="0"/>
              <a:t>)</a:t>
            </a:r>
            <a:endParaRPr lang="en-GB" dirty="0"/>
          </a:p>
        </p:txBody>
      </p:sp>
      <p:graphicFrame>
        <p:nvGraphicFramePr>
          <p:cNvPr id="4" name="Chart 3">
            <a:extLst>
              <a:ext uri="{FF2B5EF4-FFF2-40B4-BE49-F238E27FC236}">
                <a16:creationId xmlns:a16="http://schemas.microsoft.com/office/drawing/2014/main" xmlns="" id="{00000000-0008-0000-0200-000002000000}"/>
              </a:ext>
            </a:extLst>
          </p:cNvPr>
          <p:cNvGraphicFramePr/>
          <p:nvPr>
            <p:extLst>
              <p:ext uri="{D42A27DB-BD31-4B8C-83A1-F6EECF244321}">
                <p14:modId xmlns:p14="http://schemas.microsoft.com/office/powerpoint/2010/main" val="3269599809"/>
              </p:ext>
            </p:extLst>
          </p:nvPr>
        </p:nvGraphicFramePr>
        <p:xfrm>
          <a:off x="579754" y="1760854"/>
          <a:ext cx="8107045" cy="39003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xmlns="" id="{00000000-0008-0000-0200-000002000000}"/>
              </a:ext>
            </a:extLst>
          </p:cNvPr>
          <p:cNvGraphicFramePr/>
          <p:nvPr>
            <p:extLst>
              <p:ext uri="{D42A27DB-BD31-4B8C-83A1-F6EECF244321}">
                <p14:modId xmlns:p14="http://schemas.microsoft.com/office/powerpoint/2010/main" val="705173427"/>
              </p:ext>
            </p:extLst>
          </p:nvPr>
        </p:nvGraphicFramePr>
        <p:xfrm>
          <a:off x="323528" y="1844824"/>
          <a:ext cx="8363272" cy="37444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47108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83FF9B-6545-4405-8B60-412005A69BEE}"/>
              </a:ext>
            </a:extLst>
          </p:cNvPr>
          <p:cNvSpPr>
            <a:spLocks noGrp="1"/>
          </p:cNvSpPr>
          <p:nvPr>
            <p:ph type="title"/>
          </p:nvPr>
        </p:nvSpPr>
        <p:spPr/>
        <p:txBody>
          <a:bodyPr/>
          <a:lstStyle/>
          <a:p>
            <a:pPr algn="r"/>
            <a:r>
              <a:rPr lang="en-US" dirty="0"/>
              <a:t>Rapport d’activité de la Feuille de route, j</a:t>
            </a:r>
            <a:r>
              <a:rPr lang="en-US" dirty="0" smtClean="0"/>
              <a:t>uillet 2017</a:t>
            </a:r>
            <a:r>
              <a:rPr lang="en-US" dirty="0"/>
              <a:t/>
            </a:r>
            <a:br>
              <a:rPr lang="en-US" dirty="0"/>
            </a:br>
            <a:r>
              <a:rPr lang="en-US" sz="1800" dirty="0" smtClean="0"/>
              <a:t>(sur 3</a:t>
            </a:r>
            <a:r>
              <a:rPr lang="en-US" sz="1800" dirty="0"/>
              <a:t>)</a:t>
            </a:r>
            <a:endParaRPr lang="en-GB" sz="1800" dirty="0"/>
          </a:p>
        </p:txBody>
      </p:sp>
      <p:graphicFrame>
        <p:nvGraphicFramePr>
          <p:cNvPr id="4" name="Chart 3">
            <a:extLst>
              <a:ext uri="{FF2B5EF4-FFF2-40B4-BE49-F238E27FC236}">
                <a16:creationId xmlns:a16="http://schemas.microsoft.com/office/drawing/2014/main" xmlns="" id="{78B7EC1E-AE00-469D-B704-FF51C61783EC}"/>
              </a:ext>
            </a:extLst>
          </p:cNvPr>
          <p:cNvGraphicFramePr/>
          <p:nvPr>
            <p:extLst>
              <p:ext uri="{D42A27DB-BD31-4B8C-83A1-F6EECF244321}">
                <p14:modId xmlns:p14="http://schemas.microsoft.com/office/powerpoint/2010/main" val="590531102"/>
              </p:ext>
            </p:extLst>
          </p:nvPr>
        </p:nvGraphicFramePr>
        <p:xfrm>
          <a:off x="467544" y="1772816"/>
          <a:ext cx="8219256" cy="37705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8066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4E4ACC-72FD-484D-911F-A1614B6A88EC}"/>
              </a:ext>
            </a:extLst>
          </p:cNvPr>
          <p:cNvSpPr>
            <a:spLocks noGrp="1"/>
          </p:cNvSpPr>
          <p:nvPr>
            <p:ph type="title"/>
          </p:nvPr>
        </p:nvSpPr>
        <p:spPr/>
        <p:txBody>
          <a:bodyPr/>
          <a:lstStyle/>
          <a:p>
            <a:pPr algn="r"/>
            <a:r>
              <a:rPr lang="en-US" dirty="0" smtClean="0"/>
              <a:t>Rapport d’activité de la Feuille de route, Déc </a:t>
            </a:r>
            <a:r>
              <a:rPr lang="en-US" dirty="0"/>
              <a:t>2017</a:t>
            </a:r>
            <a:br>
              <a:rPr lang="en-US" dirty="0"/>
            </a:br>
            <a:r>
              <a:rPr lang="en-US" sz="1800" dirty="0" smtClean="0"/>
              <a:t>(sur 5</a:t>
            </a:r>
            <a:r>
              <a:rPr lang="en-US" sz="1800" dirty="0"/>
              <a:t>)</a:t>
            </a:r>
            <a:endParaRPr lang="en-GB" dirty="0"/>
          </a:p>
        </p:txBody>
      </p:sp>
      <p:graphicFrame>
        <p:nvGraphicFramePr>
          <p:cNvPr id="3" name="Chart 2">
            <a:extLst>
              <a:ext uri="{FF2B5EF4-FFF2-40B4-BE49-F238E27FC236}">
                <a16:creationId xmlns:a16="http://schemas.microsoft.com/office/drawing/2014/main" xmlns="" id="{00000000-0008-0000-0300-000002000000}"/>
              </a:ext>
            </a:extLst>
          </p:cNvPr>
          <p:cNvGraphicFramePr/>
          <p:nvPr>
            <p:extLst>
              <p:ext uri="{D42A27DB-BD31-4B8C-83A1-F6EECF244321}">
                <p14:modId xmlns:p14="http://schemas.microsoft.com/office/powerpoint/2010/main" val="841872643"/>
              </p:ext>
            </p:extLst>
          </p:nvPr>
        </p:nvGraphicFramePr>
        <p:xfrm>
          <a:off x="323528" y="1772816"/>
          <a:ext cx="8568952" cy="3960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27647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4748" y="14324"/>
            <a:ext cx="6630736" cy="6697548"/>
            <a:chOff x="-14748" y="14324"/>
            <a:chExt cx="6630736" cy="6697548"/>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 y="14324"/>
              <a:ext cx="6588224" cy="6697548"/>
            </a:xfrm>
            <a:prstGeom prst="rect">
              <a:avLst/>
            </a:prstGeom>
          </p:spPr>
        </p:pic>
        <p:sp>
          <p:nvSpPr>
            <p:cNvPr id="6" name="Oval 5"/>
            <p:cNvSpPr/>
            <p:nvPr/>
          </p:nvSpPr>
          <p:spPr>
            <a:xfrm>
              <a:off x="5967916" y="3114022"/>
              <a:ext cx="648072" cy="22223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3" name="Oval 2"/>
            <p:cNvSpPr/>
            <p:nvPr/>
          </p:nvSpPr>
          <p:spPr>
            <a:xfrm flipH="1">
              <a:off x="2559384" y="3021561"/>
              <a:ext cx="648072" cy="20357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Oval 4"/>
            <p:cNvSpPr/>
            <p:nvPr/>
          </p:nvSpPr>
          <p:spPr>
            <a:xfrm>
              <a:off x="4211960" y="2564904"/>
              <a:ext cx="648072" cy="37690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3" name="Oval 12"/>
            <p:cNvSpPr/>
            <p:nvPr/>
          </p:nvSpPr>
          <p:spPr>
            <a:xfrm>
              <a:off x="5061603" y="2565684"/>
              <a:ext cx="662525" cy="37425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4" name="Oval 13"/>
            <p:cNvSpPr/>
            <p:nvPr/>
          </p:nvSpPr>
          <p:spPr>
            <a:xfrm>
              <a:off x="3491880" y="2704850"/>
              <a:ext cx="648072" cy="463882"/>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5" name="Oval 14"/>
            <p:cNvSpPr/>
            <p:nvPr/>
          </p:nvSpPr>
          <p:spPr>
            <a:xfrm>
              <a:off x="3432822" y="3439678"/>
              <a:ext cx="648072" cy="57606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6" name="Oval 15"/>
            <p:cNvSpPr/>
            <p:nvPr/>
          </p:nvSpPr>
          <p:spPr>
            <a:xfrm>
              <a:off x="2544636" y="1836079"/>
              <a:ext cx="495672" cy="27126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7" name="Oval 16"/>
            <p:cNvSpPr/>
            <p:nvPr/>
          </p:nvSpPr>
          <p:spPr>
            <a:xfrm>
              <a:off x="3320100" y="1952623"/>
              <a:ext cx="496125" cy="23749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8" name="Oval 17"/>
            <p:cNvSpPr/>
            <p:nvPr/>
          </p:nvSpPr>
          <p:spPr>
            <a:xfrm>
              <a:off x="4237781" y="1917618"/>
              <a:ext cx="495672" cy="25468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grpSp>
      <p:sp>
        <p:nvSpPr>
          <p:cNvPr id="20" name="Text Box 1073741842"/>
          <p:cNvSpPr txBox="1"/>
          <p:nvPr/>
        </p:nvSpPr>
        <p:spPr>
          <a:xfrm>
            <a:off x="4279940" y="655969"/>
            <a:ext cx="2332990" cy="1108440"/>
          </a:xfrm>
          <a:prstGeom prst="rect">
            <a:avLst/>
          </a:prstGeom>
          <a:noFill/>
          <a:ln w="6350">
            <a:noFill/>
          </a:ln>
          <a:effectLst/>
        </p:spPr>
        <p:txBody>
          <a:bodyPr rot="0" spcFirstLastPara="0" vert="horz" wrap="square" lIns="45720" tIns="91440" rIns="0" bIns="0" numCol="1" spcCol="0" rtlCol="0" fromWordArt="0" anchor="t" anchorCtr="0" forceAA="0" compatLnSpc="1">
            <a:prstTxWarp prst="textNoShape">
              <a:avLst/>
            </a:prstTxWarp>
            <a:noAutofit/>
          </a:bodyPr>
          <a:lstStyle/>
          <a:p>
            <a:pPr marL="320040" algn="r">
              <a:spcAft>
                <a:spcPts val="0"/>
              </a:spcAft>
            </a:pPr>
            <a:r>
              <a:rPr lang="en-US" sz="1600" b="1" cap="small" dirty="0">
                <a:solidFill>
                  <a:srgbClr val="C0504D"/>
                </a:solidFill>
                <a:latin typeface="Agency FB" panose="020B0503020202020204" pitchFamily="34" charset="0"/>
                <a:ea typeface="Arial Unicode MS" panose="020B0604020202020204" pitchFamily="34" charset="-128"/>
              </a:rPr>
              <a:t>Les 10 Pays les plus </a:t>
            </a:r>
            <a:r>
              <a:rPr lang="en-US" sz="1600" b="1" cap="small" dirty="0" err="1">
                <a:solidFill>
                  <a:srgbClr val="C0504D"/>
                </a:solidFill>
                <a:latin typeface="Agency FB" panose="020B0503020202020204" pitchFamily="34" charset="0"/>
                <a:ea typeface="Arial Unicode MS" panose="020B0604020202020204" pitchFamily="34" charset="-128"/>
              </a:rPr>
              <a:t>susceptibles</a:t>
            </a:r>
            <a:r>
              <a:rPr lang="en-US" sz="1600" b="1" cap="small" dirty="0">
                <a:solidFill>
                  <a:srgbClr val="C0504D"/>
                </a:solidFill>
                <a:latin typeface="Agency FB" panose="020B0503020202020204" pitchFamily="34" charset="0"/>
                <a:ea typeface="Arial Unicode MS" panose="020B0604020202020204" pitchFamily="34" charset="-128"/>
              </a:rPr>
              <a:t> </a:t>
            </a:r>
            <a:r>
              <a:rPr lang="en-US" sz="1600" b="1" cap="small" dirty="0" err="1">
                <a:solidFill>
                  <a:srgbClr val="C0504D"/>
                </a:solidFill>
                <a:latin typeface="Agency FB" panose="020B0503020202020204" pitchFamily="34" charset="0"/>
                <a:ea typeface="Arial Unicode MS" panose="020B0604020202020204" pitchFamily="34" charset="-128"/>
              </a:rPr>
              <a:t>d’avoir</a:t>
            </a:r>
            <a:r>
              <a:rPr lang="en-US" sz="1600" b="1" cap="small" dirty="0">
                <a:solidFill>
                  <a:srgbClr val="C0504D"/>
                </a:solidFill>
                <a:latin typeface="Agency FB" panose="020B0503020202020204" pitchFamily="34" charset="0"/>
                <a:ea typeface="Arial Unicode MS" panose="020B0604020202020204" pitchFamily="34" charset="-128"/>
              </a:rPr>
              <a:t> </a:t>
            </a:r>
            <a:r>
              <a:rPr lang="en-US" sz="1600" b="1" cap="small" dirty="0" err="1">
                <a:solidFill>
                  <a:srgbClr val="C0504D"/>
                </a:solidFill>
                <a:latin typeface="Agency FB" panose="020B0503020202020204" pitchFamily="34" charset="0"/>
                <a:ea typeface="Arial Unicode MS" panose="020B0604020202020204" pitchFamily="34" charset="-128"/>
              </a:rPr>
              <a:t>besoin</a:t>
            </a:r>
            <a:r>
              <a:rPr lang="en-US" sz="1600" b="1" cap="small" dirty="0">
                <a:solidFill>
                  <a:srgbClr val="C0504D"/>
                </a:solidFill>
                <a:latin typeface="Agency FB" panose="020B0503020202020204" pitchFamily="34" charset="0"/>
                <a:ea typeface="Arial Unicode MS" panose="020B0604020202020204" pitchFamily="34" charset="-128"/>
              </a:rPr>
              <a:t> </a:t>
            </a:r>
            <a:r>
              <a:rPr lang="en-US" sz="1600" b="1" cap="small" dirty="0" err="1">
                <a:solidFill>
                  <a:srgbClr val="C0504D"/>
                </a:solidFill>
                <a:latin typeface="Agency FB" panose="020B0503020202020204" pitchFamily="34" charset="0"/>
                <a:ea typeface="Arial Unicode MS" panose="020B0604020202020204" pitchFamily="34" charset="-128"/>
              </a:rPr>
              <a:t>d’aides</a:t>
            </a:r>
            <a:r>
              <a:rPr lang="en-US" sz="1600" b="1" cap="small" dirty="0">
                <a:solidFill>
                  <a:srgbClr val="C0504D"/>
                </a:solidFill>
                <a:latin typeface="Agency FB" panose="020B0503020202020204" pitchFamily="34" charset="0"/>
                <a:ea typeface="Arial Unicode MS" panose="020B0604020202020204" pitchFamily="34" charset="-128"/>
              </a:rPr>
              <a:t> </a:t>
            </a:r>
            <a:r>
              <a:rPr lang="en-US" sz="1600" b="1" cap="small" dirty="0" err="1">
                <a:solidFill>
                  <a:srgbClr val="C0504D"/>
                </a:solidFill>
                <a:latin typeface="Agency FB" panose="020B0503020202020204" pitchFamily="34" charset="0"/>
                <a:ea typeface="Arial Unicode MS" panose="020B0604020202020204" pitchFamily="34" charset="-128"/>
              </a:rPr>
              <a:t>en</a:t>
            </a:r>
            <a:r>
              <a:rPr lang="en-US" sz="1600" b="1" cap="small" dirty="0">
                <a:solidFill>
                  <a:srgbClr val="C0504D"/>
                </a:solidFill>
                <a:latin typeface="Agency FB" panose="020B0503020202020204" pitchFamily="34" charset="0"/>
                <a:ea typeface="Arial Unicode MS" panose="020B0604020202020204" pitchFamily="34" charset="-128"/>
              </a:rPr>
              <a:t> </a:t>
            </a:r>
            <a:r>
              <a:rPr lang="en-US" sz="1600" b="1" cap="small" dirty="0" smtClean="0">
                <a:solidFill>
                  <a:srgbClr val="C0504D"/>
                </a:solidFill>
                <a:latin typeface="Agency FB" panose="020B0503020202020204" pitchFamily="34" charset="0"/>
                <a:ea typeface="Arial Unicode MS" panose="020B0604020202020204" pitchFamily="34" charset="-128"/>
              </a:rPr>
              <a:t>2017</a:t>
            </a:r>
            <a:endParaRPr lang="en-GB" sz="1600" b="1" cap="small" dirty="0">
              <a:solidFill>
                <a:srgbClr val="C0504D"/>
              </a:solidFill>
              <a:latin typeface="Agency FB" panose="020B0503020202020204" pitchFamily="34" charset="0"/>
              <a:ea typeface="Arial Unicode MS" panose="020B0604020202020204" pitchFamily="34" charset="-128"/>
            </a:endParaRPr>
          </a:p>
          <a:p>
            <a:pPr marL="320040" algn="r">
              <a:spcAft>
                <a:spcPts val="0"/>
              </a:spcAft>
            </a:pPr>
            <a:r>
              <a:rPr lang="en-US" sz="1600" b="1" cap="small" dirty="0">
                <a:solidFill>
                  <a:srgbClr val="C0504D"/>
                </a:solidFill>
                <a:latin typeface="Agency FB" panose="020B0503020202020204" pitchFamily="34" charset="0"/>
                <a:ea typeface="Arial Unicode MS" panose="020B0604020202020204" pitchFamily="34" charset="-128"/>
              </a:rPr>
              <a:t>(INFORM, 2016)</a:t>
            </a:r>
            <a:endParaRPr lang="en-GB" sz="1600" b="1" cap="small" dirty="0">
              <a:solidFill>
                <a:srgbClr val="C0504D"/>
              </a:solidFill>
              <a:latin typeface="Agency FB" panose="020B0503020202020204" pitchFamily="34" charset="0"/>
              <a:ea typeface="Arial Unicode MS" panose="020B0604020202020204" pitchFamily="34" charset="-128"/>
            </a:endParaRPr>
          </a:p>
          <a:p>
            <a:pPr marL="320040" algn="r">
              <a:spcAft>
                <a:spcPts val="0"/>
              </a:spcAft>
            </a:pPr>
            <a:r>
              <a:rPr lang="en-US" sz="1400" cap="small" dirty="0">
                <a:solidFill>
                  <a:srgbClr val="C0504D"/>
                </a:solidFill>
                <a:effectLst/>
                <a:latin typeface="Times New Roman" panose="02020603050405020304" pitchFamily="18" charset="0"/>
                <a:ea typeface="Arial Unicode MS" panose="020B0604020202020204" pitchFamily="34" charset="-128"/>
              </a:rPr>
              <a:t> </a:t>
            </a:r>
            <a:endParaRPr lang="en-GB" sz="1200" dirty="0">
              <a:effectLst/>
              <a:latin typeface="Times New Roman" panose="02020603050405020304" pitchFamily="18" charset="0"/>
              <a:ea typeface="Arial Unicode MS" panose="020B0604020202020204" pitchFamily="34" charset="-128"/>
            </a:endParaRPr>
          </a:p>
          <a:p>
            <a:pPr marL="457200" indent="-228600">
              <a:spcAft>
                <a:spcPts val="0"/>
              </a:spcAft>
            </a:pPr>
            <a:endParaRPr lang="en-GB" sz="12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22" name="Text Box 1073741842"/>
          <p:cNvSpPr txBox="1"/>
          <p:nvPr/>
        </p:nvSpPr>
        <p:spPr>
          <a:xfrm>
            <a:off x="6714084" y="1922105"/>
            <a:ext cx="2332990" cy="3035145"/>
          </a:xfrm>
          <a:prstGeom prst="rect">
            <a:avLst/>
          </a:prstGeom>
          <a:noFill/>
          <a:ln w="6350">
            <a:noFill/>
          </a:ln>
          <a:effectLst/>
        </p:spPr>
        <p:txBody>
          <a:bodyPr rot="0" spcFirstLastPara="0" vert="horz" wrap="square" lIns="45720" tIns="91440" rIns="0" bIns="0" numCol="1" spcCol="0" rtlCol="0" fromWordArt="0" anchor="t" anchorCtr="0" forceAA="0" compatLnSpc="1">
            <a:prstTxWarp prst="textNoShape">
              <a:avLst/>
            </a:prstTxWarp>
            <a:noAutofit/>
          </a:bodyPr>
          <a:lstStyle/>
          <a:p>
            <a:pPr marL="320040">
              <a:spcAft>
                <a:spcPts val="0"/>
              </a:spcAft>
            </a:pPr>
            <a:r>
              <a:rPr lang="en-US" sz="2000" b="1" cap="small" dirty="0">
                <a:solidFill>
                  <a:srgbClr val="C0504D"/>
                </a:solidFill>
                <a:latin typeface="Agency FB" panose="020B0503020202020204" pitchFamily="34" charset="0"/>
                <a:ea typeface="Arial Unicode MS" panose="020B0604020202020204" pitchFamily="34" charset="-128"/>
              </a:rPr>
              <a:t>10 </a:t>
            </a:r>
            <a:r>
              <a:rPr lang="en-US" sz="2000" b="1" cap="small" dirty="0" smtClean="0">
                <a:solidFill>
                  <a:srgbClr val="C0504D"/>
                </a:solidFill>
                <a:latin typeface="Agency FB" panose="020B0503020202020204" pitchFamily="34" charset="0"/>
                <a:ea typeface="Arial Unicode MS" panose="020B0604020202020204" pitchFamily="34" charset="-128"/>
              </a:rPr>
              <a:t>Pays Gag</a:t>
            </a:r>
            <a:endParaRPr lang="en-US" sz="2000" b="1" cap="small" dirty="0">
              <a:solidFill>
                <a:srgbClr val="C0504D"/>
              </a:solidFill>
              <a:latin typeface="Agency FB" panose="020B0503020202020204" pitchFamily="34" charset="0"/>
              <a:ea typeface="Arial Unicode MS" panose="020B0604020202020204" pitchFamily="34" charset="-128"/>
            </a:endParaRPr>
          </a:p>
          <a:p>
            <a:pPr marL="442913" indent="-214313">
              <a:spcAft>
                <a:spcPts val="0"/>
              </a:spcAft>
              <a:buFont typeface="+mj-lt"/>
              <a:buAutoNum type="arabicPeriod"/>
            </a:pPr>
            <a:r>
              <a:rPr lang="en-GB" sz="1600" b="1" dirty="0" smtClean="0">
                <a:latin typeface="Agency FB" panose="020B0503020202020204" pitchFamily="34" charset="0"/>
              </a:rPr>
              <a:t>République centrafricaine</a:t>
            </a:r>
          </a:p>
          <a:p>
            <a:pPr marL="442913" indent="-214313">
              <a:spcAft>
                <a:spcPts val="0"/>
              </a:spcAft>
              <a:buFont typeface="+mj-lt"/>
              <a:buAutoNum type="arabicPeriod"/>
            </a:pPr>
            <a:r>
              <a:rPr lang="en-GB" sz="1600" b="1" dirty="0" smtClean="0">
                <a:latin typeface="Agency FB" panose="020B0503020202020204" pitchFamily="34" charset="0"/>
              </a:rPr>
              <a:t>Côte </a:t>
            </a:r>
            <a:r>
              <a:rPr lang="en-GB" sz="1600" b="1" dirty="0">
                <a:latin typeface="Agency FB" panose="020B0503020202020204" pitchFamily="34" charset="0"/>
              </a:rPr>
              <a:t>d’Ivoire</a:t>
            </a:r>
          </a:p>
          <a:p>
            <a:pPr marL="442913" indent="-214313">
              <a:spcAft>
                <a:spcPts val="0"/>
              </a:spcAft>
              <a:buFont typeface="+mj-lt"/>
              <a:buAutoNum type="arabicPeriod"/>
            </a:pPr>
            <a:r>
              <a:rPr lang="en-US" sz="1600" b="1" dirty="0" smtClean="0">
                <a:latin typeface="Agency FB" panose="020B0503020202020204" pitchFamily="34" charset="0"/>
              </a:rPr>
              <a:t>Gambie</a:t>
            </a:r>
            <a:endParaRPr lang="en-US" sz="1600" b="1" dirty="0">
              <a:latin typeface="Agency FB" panose="020B0503020202020204" pitchFamily="34" charset="0"/>
            </a:endParaRPr>
          </a:p>
          <a:p>
            <a:pPr marL="442913" indent="-214313">
              <a:spcAft>
                <a:spcPts val="0"/>
              </a:spcAft>
              <a:buFont typeface="+mj-lt"/>
              <a:buAutoNum type="arabicPeriod"/>
            </a:pPr>
            <a:r>
              <a:rPr lang="en-US" sz="1600" b="1" dirty="0">
                <a:latin typeface="Agency FB" panose="020B0503020202020204" pitchFamily="34" charset="0"/>
              </a:rPr>
              <a:t>G</a:t>
            </a:r>
            <a:r>
              <a:rPr lang="en-GB" sz="1600" b="1" dirty="0" smtClean="0">
                <a:latin typeface="Agency FB" panose="020B0503020202020204" pitchFamily="34" charset="0"/>
              </a:rPr>
              <a:t>uinée </a:t>
            </a:r>
            <a:r>
              <a:rPr lang="en-GB" sz="1600" b="1" dirty="0">
                <a:latin typeface="Agency FB" panose="020B0503020202020204" pitchFamily="34" charset="0"/>
              </a:rPr>
              <a:t>Bissau</a:t>
            </a:r>
          </a:p>
          <a:p>
            <a:pPr marL="442913" indent="-214313">
              <a:spcAft>
                <a:spcPts val="0"/>
              </a:spcAft>
              <a:buFont typeface="+mj-lt"/>
              <a:buAutoNum type="arabicPeriod"/>
            </a:pPr>
            <a:r>
              <a:rPr lang="en-US" sz="1600" b="1" dirty="0">
                <a:latin typeface="Agency FB" panose="020B0503020202020204" pitchFamily="34" charset="0"/>
              </a:rPr>
              <a:t>G</a:t>
            </a:r>
            <a:r>
              <a:rPr lang="en-GB" sz="1600" b="1" dirty="0" smtClean="0">
                <a:latin typeface="Agency FB" panose="020B0503020202020204" pitchFamily="34" charset="0"/>
              </a:rPr>
              <a:t>uinée équatoriale</a:t>
            </a:r>
            <a:endParaRPr lang="en-GB" sz="1600" b="1" dirty="0">
              <a:latin typeface="Agency FB" panose="020B0503020202020204" pitchFamily="34" charset="0"/>
            </a:endParaRPr>
          </a:p>
          <a:p>
            <a:pPr marL="442913" indent="-214313">
              <a:spcAft>
                <a:spcPts val="0"/>
              </a:spcAft>
              <a:buFont typeface="+mj-lt"/>
              <a:buAutoNum type="arabicPeriod"/>
            </a:pPr>
            <a:r>
              <a:rPr lang="en-GB" sz="1600" b="1" dirty="0">
                <a:latin typeface="Agency FB" panose="020B0503020202020204" pitchFamily="34" charset="0"/>
              </a:rPr>
              <a:t>Mozambique</a:t>
            </a:r>
          </a:p>
          <a:p>
            <a:pPr marL="442913" indent="-214313">
              <a:spcAft>
                <a:spcPts val="0"/>
              </a:spcAft>
              <a:buFont typeface="+mj-lt"/>
              <a:buAutoNum type="arabicPeriod"/>
            </a:pPr>
            <a:r>
              <a:rPr lang="en-GB" sz="1600" b="1" dirty="0" smtClean="0">
                <a:latin typeface="Agency FB" panose="020B0503020202020204" pitchFamily="34" charset="0"/>
              </a:rPr>
              <a:t>Nigéria</a:t>
            </a:r>
            <a:endParaRPr lang="en-GB" sz="1600" b="1" dirty="0">
              <a:latin typeface="Agency FB" panose="020B0503020202020204" pitchFamily="34" charset="0"/>
            </a:endParaRPr>
          </a:p>
          <a:p>
            <a:pPr marL="442913" indent="-214313">
              <a:spcAft>
                <a:spcPts val="0"/>
              </a:spcAft>
              <a:buFont typeface="+mj-lt"/>
              <a:buAutoNum type="arabicPeriod"/>
            </a:pPr>
            <a:r>
              <a:rPr lang="en-GB" sz="1600" b="1" dirty="0" smtClean="0">
                <a:latin typeface="Agency FB" panose="020B0503020202020204" pitchFamily="34" charset="0"/>
              </a:rPr>
              <a:t>Soudan du Sud</a:t>
            </a:r>
            <a:endParaRPr lang="en-GB" sz="1600" b="1" dirty="0">
              <a:latin typeface="Agency FB" panose="020B0503020202020204" pitchFamily="34" charset="0"/>
            </a:endParaRPr>
          </a:p>
          <a:p>
            <a:pPr marL="442913" indent="-214313">
              <a:spcAft>
                <a:spcPts val="0"/>
              </a:spcAft>
              <a:buFont typeface="+mj-lt"/>
              <a:buAutoNum type="arabicPeriod"/>
            </a:pPr>
            <a:r>
              <a:rPr lang="en-US" sz="1600" b="1" dirty="0" smtClean="0">
                <a:latin typeface="Agency FB" panose="020B0503020202020204" pitchFamily="34" charset="0"/>
              </a:rPr>
              <a:t>Tanzanie</a:t>
            </a:r>
            <a:endParaRPr lang="en-US" sz="1600" b="1" dirty="0">
              <a:latin typeface="Agency FB" panose="020B0503020202020204" pitchFamily="34" charset="0"/>
            </a:endParaRPr>
          </a:p>
          <a:p>
            <a:pPr marL="442913" indent="-214313">
              <a:spcAft>
                <a:spcPts val="0"/>
              </a:spcAft>
              <a:buFont typeface="+mj-lt"/>
              <a:buAutoNum type="arabicPeriod"/>
            </a:pPr>
            <a:r>
              <a:rPr lang="en-US" sz="1600" b="1" dirty="0">
                <a:latin typeface="Agency FB" panose="020B0503020202020204" pitchFamily="34" charset="0"/>
              </a:rPr>
              <a:t> </a:t>
            </a:r>
            <a:r>
              <a:rPr lang="en-US" sz="1600" b="1" dirty="0" smtClean="0">
                <a:latin typeface="Agency FB" panose="020B0503020202020204" pitchFamily="34" charset="0"/>
              </a:rPr>
              <a:t>Zambie</a:t>
            </a:r>
            <a:endParaRPr lang="en-US" sz="1600" b="1" dirty="0">
              <a:latin typeface="Agency FB" panose="020B0503020202020204" pitchFamily="34" charset="0"/>
            </a:endParaRPr>
          </a:p>
          <a:p>
            <a:pPr marL="442913" indent="-214313">
              <a:spcAft>
                <a:spcPts val="0"/>
              </a:spcAft>
              <a:buFont typeface="+mj-lt"/>
              <a:buAutoNum type="arabicPeriod"/>
            </a:pPr>
            <a:endParaRPr lang="en-GB" b="1" dirty="0"/>
          </a:p>
        </p:txBody>
      </p:sp>
      <p:cxnSp>
        <p:nvCxnSpPr>
          <p:cNvPr id="24" name="Straight Connector 23"/>
          <p:cNvCxnSpPr/>
          <p:nvPr/>
        </p:nvCxnSpPr>
        <p:spPr>
          <a:xfrm>
            <a:off x="6703506" y="332656"/>
            <a:ext cx="0" cy="6048672"/>
          </a:xfrm>
          <a:prstGeom prst="line">
            <a:avLst/>
          </a:prstGeom>
        </p:spPr>
        <p:style>
          <a:lnRef idx="3">
            <a:schemeClr val="dk1"/>
          </a:lnRef>
          <a:fillRef idx="0">
            <a:schemeClr val="dk1"/>
          </a:fillRef>
          <a:effectRef idx="2">
            <a:schemeClr val="dk1"/>
          </a:effectRef>
          <a:fontRef idx="minor">
            <a:schemeClr val="tx1"/>
          </a:fontRef>
        </p:style>
      </p:cxnSp>
      <p:sp>
        <p:nvSpPr>
          <p:cNvPr id="26" name="Rectangle: Rounded Corners 25"/>
          <p:cNvSpPr/>
          <p:nvPr/>
        </p:nvSpPr>
        <p:spPr>
          <a:xfrm>
            <a:off x="6791025" y="1332023"/>
            <a:ext cx="2254081" cy="50405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gency FB" panose="020B0503020202020204" pitchFamily="34" charset="0"/>
              </a:rPr>
              <a:t>DOMAINES PRIORITAIRES DE LA FICR</a:t>
            </a:r>
            <a:endParaRPr lang="en-GB" b="1" dirty="0">
              <a:solidFill>
                <a:schemeClr val="tx1"/>
              </a:solidFill>
              <a:latin typeface="Agency FB" panose="020B0503020202020204" pitchFamily="34" charset="0"/>
            </a:endParaRPr>
          </a:p>
        </p:txBody>
      </p:sp>
      <p:sp>
        <p:nvSpPr>
          <p:cNvPr id="21" name="Text Box 1073741842"/>
          <p:cNvSpPr txBox="1"/>
          <p:nvPr/>
        </p:nvSpPr>
        <p:spPr>
          <a:xfrm>
            <a:off x="6573476" y="4957250"/>
            <a:ext cx="2507548" cy="2728034"/>
          </a:xfrm>
          <a:prstGeom prst="rect">
            <a:avLst/>
          </a:prstGeom>
          <a:noFill/>
          <a:ln w="6350">
            <a:noFill/>
          </a:ln>
          <a:effectLst/>
        </p:spPr>
        <p:txBody>
          <a:bodyPr rot="0" spcFirstLastPara="0" vert="horz" wrap="square" lIns="45720" tIns="91440" rIns="0" bIns="0" numCol="1" spcCol="0" rtlCol="0" fromWordArt="0" anchor="t" anchorCtr="0" forceAA="0" compatLnSpc="1">
            <a:prstTxWarp prst="textNoShape">
              <a:avLst/>
            </a:prstTxWarp>
            <a:noAutofit/>
          </a:bodyPr>
          <a:lstStyle/>
          <a:p>
            <a:pPr marL="320040">
              <a:spcAft>
                <a:spcPts val="0"/>
              </a:spcAft>
            </a:pPr>
            <a:r>
              <a:rPr lang="en-US" sz="2000" b="1" cap="small" dirty="0" smtClean="0">
                <a:solidFill>
                  <a:srgbClr val="C0504D"/>
                </a:solidFill>
                <a:latin typeface="Agency FB" panose="020B0503020202020204" pitchFamily="34" charset="0"/>
                <a:ea typeface="Arial Unicode MS" panose="020B0604020202020204" pitchFamily="34" charset="-128"/>
              </a:rPr>
              <a:t>Programmes de résilience</a:t>
            </a:r>
            <a:endParaRPr lang="en-US" sz="1600" b="1" dirty="0">
              <a:latin typeface="Agency FB" panose="020B0503020202020204" pitchFamily="34" charset="0"/>
            </a:endParaRPr>
          </a:p>
          <a:p>
            <a:pPr marL="442913" indent="-214313">
              <a:spcAft>
                <a:spcPts val="0"/>
              </a:spcAft>
              <a:buFont typeface="+mj-lt"/>
              <a:buAutoNum type="arabicPeriod"/>
            </a:pPr>
            <a:r>
              <a:rPr lang="en-GB" sz="1600" b="1" dirty="0" smtClean="0">
                <a:latin typeface="Agency FB" panose="020B0503020202020204" pitchFamily="34" charset="0"/>
              </a:rPr>
              <a:t>Lac Tchad</a:t>
            </a:r>
            <a:endParaRPr lang="en-GB" sz="1600" b="1" dirty="0">
              <a:latin typeface="Agency FB" panose="020B0503020202020204" pitchFamily="34" charset="0"/>
            </a:endParaRPr>
          </a:p>
          <a:p>
            <a:pPr marL="442913" indent="-214313">
              <a:spcAft>
                <a:spcPts val="0"/>
              </a:spcAft>
              <a:buFont typeface="+mj-lt"/>
              <a:buAutoNum type="arabicPeriod"/>
            </a:pPr>
            <a:r>
              <a:rPr lang="en-GB" sz="1600" b="1" dirty="0" smtClean="0">
                <a:latin typeface="Agency FB" panose="020B0503020202020204" pitchFamily="34" charset="0"/>
              </a:rPr>
              <a:t>Afrique australe</a:t>
            </a:r>
            <a:endParaRPr lang="en-GB" sz="1600" b="1" dirty="0">
              <a:latin typeface="Agency FB" panose="020B0503020202020204" pitchFamily="34" charset="0"/>
            </a:endParaRPr>
          </a:p>
          <a:p>
            <a:pPr marL="442913" indent="-214313">
              <a:spcAft>
                <a:spcPts val="0"/>
              </a:spcAft>
              <a:buFont typeface="+mj-lt"/>
              <a:buAutoNum type="arabicPeriod"/>
            </a:pPr>
            <a:r>
              <a:rPr lang="en-US" sz="1600" b="1" dirty="0" smtClean="0">
                <a:latin typeface="Agency FB" panose="020B0503020202020204" pitchFamily="34" charset="0"/>
              </a:rPr>
              <a:t>Mouvements démographiques</a:t>
            </a:r>
            <a:endParaRPr lang="en-GB" sz="1600" b="1" dirty="0">
              <a:latin typeface="Agency FB" panose="020B0503020202020204" pitchFamily="34" charset="0"/>
            </a:endParaRPr>
          </a:p>
          <a:p>
            <a:pPr marL="228600">
              <a:spcAft>
                <a:spcPts val="0"/>
              </a:spcAft>
            </a:pPr>
            <a:endParaRPr lang="en-GB" b="1" dirty="0"/>
          </a:p>
        </p:txBody>
      </p:sp>
      <p:sp>
        <p:nvSpPr>
          <p:cNvPr id="23" name="Oval 22">
            <a:extLst>
              <a:ext uri="{FF2B5EF4-FFF2-40B4-BE49-F238E27FC236}">
                <a16:creationId xmlns:a16="http://schemas.microsoft.com/office/drawing/2014/main" xmlns="" id="{1FF25A22-363A-4E8E-BA6B-B4E3B4F83080}"/>
              </a:ext>
            </a:extLst>
          </p:cNvPr>
          <p:cNvSpPr/>
          <p:nvPr/>
        </p:nvSpPr>
        <p:spPr>
          <a:xfrm>
            <a:off x="2772373" y="2238833"/>
            <a:ext cx="648072" cy="57606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25" name="Oval 24">
            <a:extLst>
              <a:ext uri="{FF2B5EF4-FFF2-40B4-BE49-F238E27FC236}">
                <a16:creationId xmlns:a16="http://schemas.microsoft.com/office/drawing/2014/main" xmlns="" id="{95B8BEDD-5498-43C6-991F-498532C6741E}"/>
              </a:ext>
            </a:extLst>
          </p:cNvPr>
          <p:cNvSpPr/>
          <p:nvPr/>
        </p:nvSpPr>
        <p:spPr>
          <a:xfrm>
            <a:off x="4930793" y="3168732"/>
            <a:ext cx="648072" cy="57606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27" name="Oval 26">
            <a:extLst>
              <a:ext uri="{FF2B5EF4-FFF2-40B4-BE49-F238E27FC236}">
                <a16:creationId xmlns:a16="http://schemas.microsoft.com/office/drawing/2014/main" xmlns="" id="{2CD9E312-43E3-438A-B377-9823B98D406B}"/>
              </a:ext>
            </a:extLst>
          </p:cNvPr>
          <p:cNvSpPr/>
          <p:nvPr/>
        </p:nvSpPr>
        <p:spPr>
          <a:xfrm>
            <a:off x="4346804" y="3114022"/>
            <a:ext cx="648072" cy="57606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28" name="Oval 27">
            <a:extLst>
              <a:ext uri="{FF2B5EF4-FFF2-40B4-BE49-F238E27FC236}">
                <a16:creationId xmlns:a16="http://schemas.microsoft.com/office/drawing/2014/main" xmlns="" id="{97649C20-7FF8-4652-81C6-9093A076B52E}"/>
              </a:ext>
            </a:extLst>
          </p:cNvPr>
          <p:cNvSpPr/>
          <p:nvPr/>
        </p:nvSpPr>
        <p:spPr>
          <a:xfrm>
            <a:off x="787182" y="1729375"/>
            <a:ext cx="1269607" cy="1085522"/>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40" name="Oval 39">
            <a:extLst>
              <a:ext uri="{FF2B5EF4-FFF2-40B4-BE49-F238E27FC236}">
                <a16:creationId xmlns:a16="http://schemas.microsoft.com/office/drawing/2014/main" xmlns="" id="{D59AFFF1-E2F4-4C59-B162-73B61A305946}"/>
              </a:ext>
            </a:extLst>
          </p:cNvPr>
          <p:cNvSpPr/>
          <p:nvPr/>
        </p:nvSpPr>
        <p:spPr>
          <a:xfrm>
            <a:off x="3320100" y="4286688"/>
            <a:ext cx="1413353" cy="2022632"/>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42" name="Oval 41">
            <a:extLst>
              <a:ext uri="{FF2B5EF4-FFF2-40B4-BE49-F238E27FC236}">
                <a16:creationId xmlns:a16="http://schemas.microsoft.com/office/drawing/2014/main" xmlns="" id="{0F567604-EF41-49E6-A6BC-BB4810A1E77B}"/>
              </a:ext>
            </a:extLst>
          </p:cNvPr>
          <p:cNvSpPr/>
          <p:nvPr/>
        </p:nvSpPr>
        <p:spPr>
          <a:xfrm>
            <a:off x="5767289" y="4957250"/>
            <a:ext cx="289230" cy="62030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139006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BD8936-2C0F-46E7-8A1C-0669FBE0F453}"/>
              </a:ext>
            </a:extLst>
          </p:cNvPr>
          <p:cNvSpPr>
            <a:spLocks noGrp="1"/>
          </p:cNvSpPr>
          <p:nvPr>
            <p:ph type="title"/>
          </p:nvPr>
        </p:nvSpPr>
        <p:spPr/>
        <p:txBody>
          <a:bodyPr/>
          <a:lstStyle/>
          <a:p>
            <a:r>
              <a:rPr lang="fr-FR" dirty="0" smtClean="0"/>
              <a:t>Résumé des opérations</a:t>
            </a:r>
            <a:endParaRPr lang="fr-FR" dirty="0"/>
          </a:p>
        </p:txBody>
      </p:sp>
      <p:sp>
        <p:nvSpPr>
          <p:cNvPr id="3" name="Text Placeholder 2">
            <a:extLst>
              <a:ext uri="{FF2B5EF4-FFF2-40B4-BE49-F238E27FC236}">
                <a16:creationId xmlns:a16="http://schemas.microsoft.com/office/drawing/2014/main" xmlns="" id="{E8F2B3E6-BA27-48F0-96F0-F34A1C4B784A}"/>
              </a:ext>
            </a:extLst>
          </p:cNvPr>
          <p:cNvSpPr>
            <a:spLocks noGrp="1"/>
          </p:cNvSpPr>
          <p:nvPr>
            <p:ph type="body" idx="1"/>
          </p:nvPr>
        </p:nvSpPr>
        <p:spPr>
          <a:xfrm>
            <a:off x="354360" y="1621643"/>
            <a:ext cx="4040188" cy="574675"/>
          </a:xfrm>
        </p:spPr>
        <p:txBody>
          <a:bodyPr/>
          <a:lstStyle/>
          <a:p>
            <a:pPr algn="ctr"/>
            <a:r>
              <a:rPr lang="en-US" b="1" u="sng" dirty="0" smtClean="0"/>
              <a:t>En juillet </a:t>
            </a:r>
            <a:r>
              <a:rPr lang="en-US" b="1" u="sng" dirty="0"/>
              <a:t>2017</a:t>
            </a:r>
            <a:endParaRPr lang="en-GB" b="1" u="sng" dirty="0"/>
          </a:p>
        </p:txBody>
      </p:sp>
      <p:sp>
        <p:nvSpPr>
          <p:cNvPr id="4" name="Content Placeholder 3">
            <a:extLst>
              <a:ext uri="{FF2B5EF4-FFF2-40B4-BE49-F238E27FC236}">
                <a16:creationId xmlns:a16="http://schemas.microsoft.com/office/drawing/2014/main" xmlns="" id="{DE3E6ADF-F000-4480-BBED-3ABCBFEF5AF1}"/>
              </a:ext>
            </a:extLst>
          </p:cNvPr>
          <p:cNvSpPr>
            <a:spLocks noGrp="1"/>
          </p:cNvSpPr>
          <p:nvPr>
            <p:ph sz="half" idx="2"/>
          </p:nvPr>
        </p:nvSpPr>
        <p:spPr>
          <a:xfrm>
            <a:off x="251520" y="2276872"/>
            <a:ext cx="4245868" cy="3590529"/>
          </a:xfrm>
        </p:spPr>
        <p:txBody>
          <a:bodyPr/>
          <a:lstStyle/>
          <a:p>
            <a:pPr marL="171450" indent="-171450" algn="just">
              <a:lnSpc>
                <a:spcPct val="107000"/>
              </a:lnSpc>
              <a:spcAft>
                <a:spcPts val="800"/>
              </a:spcAft>
              <a:buFont typeface="Arial" panose="020B0604020202020204" pitchFamily="34" charset="0"/>
              <a:buChar char="•"/>
            </a:pPr>
            <a:r>
              <a:rPr lang="fr-FR" sz="1200" b="1" dirty="0" smtClean="0">
                <a:ea typeface="Calibri" panose="020F0502020204030204" pitchFamily="34" charset="0"/>
              </a:rPr>
              <a:t>11 appels d’urgence actifs</a:t>
            </a:r>
          </a:p>
          <a:p>
            <a:pPr marL="628650" lvl="1" indent="-171450" algn="just">
              <a:lnSpc>
                <a:spcPct val="107000"/>
              </a:lnSpc>
              <a:spcAft>
                <a:spcPts val="800"/>
              </a:spcAft>
              <a:buFont typeface="Arial" panose="020B0604020202020204" pitchFamily="34" charset="0"/>
              <a:buChar char="•"/>
            </a:pPr>
            <a:r>
              <a:rPr lang="fr-FR" sz="1200" dirty="0" smtClean="0">
                <a:ea typeface="Calibri" panose="020F0502020204030204" pitchFamily="34" charset="0"/>
              </a:rPr>
              <a:t>Insécurité alimentaire (6), mouvements démographiques et situations d'urgence complexes (3)</a:t>
            </a:r>
          </a:p>
          <a:p>
            <a:pPr marL="171450" indent="-171450" algn="just">
              <a:lnSpc>
                <a:spcPct val="107000"/>
              </a:lnSpc>
              <a:spcAft>
                <a:spcPts val="800"/>
              </a:spcAft>
              <a:buFont typeface="Arial" panose="020B0604020202020204" pitchFamily="34" charset="0"/>
              <a:buChar char="•"/>
            </a:pPr>
            <a:r>
              <a:rPr lang="fr-FR" sz="1200" b="1" dirty="0" smtClean="0">
                <a:ea typeface="Calibri" panose="020F0502020204030204" pitchFamily="34" charset="0"/>
              </a:rPr>
              <a:t>Au 7 septembre, 20 opérations du FUSC</a:t>
            </a:r>
          </a:p>
          <a:p>
            <a:pPr marL="171450" indent="-171450" algn="just">
              <a:lnSpc>
                <a:spcPct val="107000"/>
              </a:lnSpc>
              <a:spcAft>
                <a:spcPts val="800"/>
              </a:spcAft>
              <a:buFont typeface="Arial" panose="020B0604020202020204" pitchFamily="34" charset="0"/>
              <a:buChar char="•"/>
            </a:pPr>
            <a:r>
              <a:rPr lang="fr-FR" sz="1200" b="1" dirty="0" smtClean="0">
                <a:ea typeface="Calibri" panose="020F0502020204030204" pitchFamily="34" charset="0"/>
              </a:rPr>
              <a:t> Budget CHF 142 millions ; population 11 millions de personnes</a:t>
            </a:r>
          </a:p>
          <a:p>
            <a:pPr marL="171450" indent="-171450" algn="just">
              <a:lnSpc>
                <a:spcPct val="107000"/>
              </a:lnSpc>
              <a:spcAft>
                <a:spcPts val="800"/>
              </a:spcAft>
              <a:buFont typeface="Arial" panose="020B0604020202020204" pitchFamily="34" charset="0"/>
              <a:buChar char="•"/>
            </a:pPr>
            <a:r>
              <a:rPr lang="fr-FR" sz="1200" b="1" dirty="0" smtClean="0">
                <a:ea typeface="Calibri" panose="020F0502020204030204" pitchFamily="34" charset="0"/>
              </a:rPr>
              <a:t>Elaborer des programmes qui renforcent la résilience par l’entremise de :</a:t>
            </a:r>
          </a:p>
          <a:p>
            <a:pPr marL="628650" lvl="1" indent="-171450" algn="just">
              <a:spcBef>
                <a:spcPts val="0"/>
              </a:spcBef>
              <a:spcAft>
                <a:spcPts val="0"/>
              </a:spcAft>
              <a:buFont typeface="Arial" panose="020B0604020202020204" pitchFamily="34" charset="0"/>
              <a:buChar char="•"/>
            </a:pPr>
            <a:r>
              <a:rPr lang="fr-FR" sz="1200" dirty="0" smtClean="0">
                <a:ea typeface="Calibri" panose="020F0502020204030204" pitchFamily="34" charset="0"/>
              </a:rPr>
              <a:t>État de préparation et développement organisationnel, </a:t>
            </a:r>
          </a:p>
          <a:p>
            <a:pPr marL="628650" lvl="1" indent="-171450" algn="just">
              <a:spcBef>
                <a:spcPts val="0"/>
              </a:spcBef>
              <a:spcAft>
                <a:spcPts val="0"/>
              </a:spcAft>
              <a:buFont typeface="Arial" panose="020B0604020202020204" pitchFamily="34" charset="0"/>
              <a:buChar char="•"/>
            </a:pPr>
            <a:r>
              <a:rPr lang="fr-FR" sz="1200" dirty="0" smtClean="0">
                <a:ea typeface="Calibri" panose="020F0502020204030204" pitchFamily="34" charset="0"/>
              </a:rPr>
              <a:t>Programmes sur les moyens de subsistance, </a:t>
            </a:r>
          </a:p>
          <a:p>
            <a:pPr marL="628650" lvl="1" indent="-171450" algn="just">
              <a:spcBef>
                <a:spcPts val="0"/>
              </a:spcBef>
              <a:spcAft>
                <a:spcPts val="0"/>
              </a:spcAft>
              <a:buFont typeface="Arial" panose="020B0604020202020204" pitchFamily="34" charset="0"/>
              <a:buChar char="•"/>
            </a:pPr>
            <a:r>
              <a:rPr lang="fr-FR" sz="1200" dirty="0" smtClean="0">
                <a:ea typeface="Calibri" panose="020F0502020204030204" pitchFamily="34" charset="0"/>
              </a:rPr>
              <a:t>Stocks pré-positionnés </a:t>
            </a:r>
          </a:p>
          <a:p>
            <a:pPr marL="628650" lvl="1" indent="-171450" algn="just">
              <a:spcBef>
                <a:spcPts val="0"/>
              </a:spcBef>
              <a:spcAft>
                <a:spcPts val="0"/>
              </a:spcAft>
              <a:buFont typeface="Arial" panose="020B0604020202020204" pitchFamily="34" charset="0"/>
              <a:buChar char="•"/>
            </a:pPr>
            <a:r>
              <a:rPr lang="fr-FR" sz="1200" dirty="0" smtClean="0">
                <a:ea typeface="Calibri" panose="020F0502020204030204" pitchFamily="34" charset="0"/>
              </a:rPr>
              <a:t>Formation du personnel et des volontaires</a:t>
            </a:r>
            <a:endParaRPr lang="fr-FR" sz="1200" dirty="0" smtClean="0"/>
          </a:p>
          <a:p>
            <a:endParaRPr lang="fr-FR" dirty="0"/>
          </a:p>
        </p:txBody>
      </p:sp>
      <p:sp>
        <p:nvSpPr>
          <p:cNvPr id="5" name="Text Placeholder 4">
            <a:extLst>
              <a:ext uri="{FF2B5EF4-FFF2-40B4-BE49-F238E27FC236}">
                <a16:creationId xmlns:a16="http://schemas.microsoft.com/office/drawing/2014/main" xmlns="" id="{6B288BE8-1370-423C-8ACF-00FA61F21D30}"/>
              </a:ext>
            </a:extLst>
          </p:cNvPr>
          <p:cNvSpPr>
            <a:spLocks noGrp="1"/>
          </p:cNvSpPr>
          <p:nvPr>
            <p:ph type="body" sz="quarter" idx="3"/>
          </p:nvPr>
        </p:nvSpPr>
        <p:spPr>
          <a:xfrm>
            <a:off x="4645024" y="1621642"/>
            <a:ext cx="4041775" cy="574675"/>
          </a:xfrm>
        </p:spPr>
        <p:txBody>
          <a:bodyPr/>
          <a:lstStyle/>
          <a:p>
            <a:pPr algn="ctr"/>
            <a:r>
              <a:rPr lang="en-US" b="1" u="sng" dirty="0" smtClean="0"/>
              <a:t>En janvier 2018</a:t>
            </a:r>
            <a:endParaRPr lang="en-GB" b="1" u="sng" dirty="0"/>
          </a:p>
        </p:txBody>
      </p:sp>
      <p:sp>
        <p:nvSpPr>
          <p:cNvPr id="6" name="Content Placeholder 5">
            <a:extLst>
              <a:ext uri="{FF2B5EF4-FFF2-40B4-BE49-F238E27FC236}">
                <a16:creationId xmlns:a16="http://schemas.microsoft.com/office/drawing/2014/main" xmlns="" id="{3CF81FF2-5447-4DE7-A522-0183A0834807}"/>
              </a:ext>
            </a:extLst>
          </p:cNvPr>
          <p:cNvSpPr>
            <a:spLocks noGrp="1"/>
          </p:cNvSpPr>
          <p:nvPr>
            <p:ph sz="quarter" idx="4"/>
          </p:nvPr>
        </p:nvSpPr>
        <p:spPr>
          <a:xfrm>
            <a:off x="4645025" y="2276871"/>
            <a:ext cx="4041775" cy="3590529"/>
          </a:xfrm>
        </p:spPr>
        <p:txBody>
          <a:bodyPr/>
          <a:lstStyle/>
          <a:p>
            <a:pPr marL="171450" indent="-171450" algn="just">
              <a:lnSpc>
                <a:spcPct val="107000"/>
              </a:lnSpc>
              <a:spcAft>
                <a:spcPts val="800"/>
              </a:spcAft>
              <a:buFont typeface="Arial" panose="020B0604020202020204" pitchFamily="34" charset="0"/>
              <a:buChar char="•"/>
            </a:pPr>
            <a:r>
              <a:rPr lang="fr-FR" sz="1200" b="1" dirty="0" smtClean="0">
                <a:ea typeface="Calibri" panose="020F0502020204030204" pitchFamily="34" charset="0"/>
              </a:rPr>
              <a:t>11 appels d’urgence actifs</a:t>
            </a:r>
          </a:p>
          <a:p>
            <a:pPr marL="628650" lvl="1" indent="-171450" algn="just">
              <a:lnSpc>
                <a:spcPct val="107000"/>
              </a:lnSpc>
              <a:spcAft>
                <a:spcPts val="800"/>
              </a:spcAft>
              <a:buFont typeface="Arial" panose="020B0604020202020204" pitchFamily="34" charset="0"/>
              <a:buChar char="•"/>
            </a:pPr>
            <a:r>
              <a:rPr lang="fr-FR" sz="1200" dirty="0" smtClean="0">
                <a:ea typeface="Calibri" panose="020F0502020204030204" pitchFamily="34" charset="0"/>
              </a:rPr>
              <a:t>Insécurité alimentaire (3), mouvements démographiques et situations d'urgence complexes (2), épidémies (3)</a:t>
            </a:r>
          </a:p>
          <a:p>
            <a:pPr marL="171450" indent="-171450" algn="just">
              <a:lnSpc>
                <a:spcPct val="107000"/>
              </a:lnSpc>
              <a:spcAft>
                <a:spcPts val="800"/>
              </a:spcAft>
              <a:buFont typeface="Arial" panose="020B0604020202020204" pitchFamily="34" charset="0"/>
              <a:buChar char="•"/>
            </a:pPr>
            <a:r>
              <a:rPr lang="fr-FR" sz="1200" b="1" dirty="0" smtClean="0">
                <a:ea typeface="Calibri" panose="020F0502020204030204" pitchFamily="34" charset="0"/>
              </a:rPr>
              <a:t>Au 11 janvier,  16 opérations du FUSC</a:t>
            </a:r>
          </a:p>
          <a:p>
            <a:pPr marL="171450" indent="-171450" algn="just">
              <a:lnSpc>
                <a:spcPct val="107000"/>
              </a:lnSpc>
              <a:spcAft>
                <a:spcPts val="800"/>
              </a:spcAft>
              <a:buFont typeface="Arial" panose="020B0604020202020204" pitchFamily="34" charset="0"/>
              <a:buChar char="•"/>
            </a:pPr>
            <a:r>
              <a:rPr lang="fr-FR" sz="1200" b="1" dirty="0" smtClean="0">
                <a:ea typeface="Calibri" panose="020F0502020204030204" pitchFamily="34" charset="0"/>
              </a:rPr>
              <a:t>Budget CHF 143 millions ; population 13,7 millions de personnes</a:t>
            </a:r>
          </a:p>
          <a:p>
            <a:pPr marL="171450" indent="-171450" algn="just">
              <a:lnSpc>
                <a:spcPct val="107000"/>
              </a:lnSpc>
              <a:spcAft>
                <a:spcPts val="800"/>
              </a:spcAft>
              <a:buFont typeface="Arial" panose="020B0604020202020204" pitchFamily="34" charset="0"/>
              <a:buChar char="•"/>
            </a:pPr>
            <a:r>
              <a:rPr lang="fr-FR" sz="1200" b="1" dirty="0">
                <a:ea typeface="Calibri" panose="020F0502020204030204" pitchFamily="34" charset="0"/>
              </a:rPr>
              <a:t>Elaborer des programmes qui renforcent la résilience par l’entremise de </a:t>
            </a:r>
            <a:r>
              <a:rPr lang="fr-FR" sz="1200" b="1" dirty="0" smtClean="0">
                <a:ea typeface="Calibri" panose="020F0502020204030204" pitchFamily="34" charset="0"/>
              </a:rPr>
              <a:t>:</a:t>
            </a:r>
          </a:p>
          <a:p>
            <a:pPr marL="628650" lvl="1" indent="-171450" algn="just">
              <a:spcBef>
                <a:spcPts val="0"/>
              </a:spcBef>
              <a:spcAft>
                <a:spcPts val="0"/>
              </a:spcAft>
              <a:buFont typeface="Arial" panose="020B0604020202020204" pitchFamily="34" charset="0"/>
              <a:buChar char="•"/>
            </a:pPr>
            <a:r>
              <a:rPr lang="fr-FR" sz="1200" dirty="0">
                <a:ea typeface="Calibri" panose="020F0502020204030204" pitchFamily="34" charset="0"/>
              </a:rPr>
              <a:t>État de préparation et développement organisationnel, </a:t>
            </a:r>
          </a:p>
          <a:p>
            <a:pPr marL="628650" lvl="1" indent="-171450" algn="just">
              <a:spcBef>
                <a:spcPts val="0"/>
              </a:spcBef>
              <a:spcAft>
                <a:spcPts val="0"/>
              </a:spcAft>
              <a:buFont typeface="Arial" panose="020B0604020202020204" pitchFamily="34" charset="0"/>
              <a:buChar char="•"/>
            </a:pPr>
            <a:r>
              <a:rPr lang="fr-FR" sz="1200" dirty="0">
                <a:ea typeface="Calibri" panose="020F0502020204030204" pitchFamily="34" charset="0"/>
              </a:rPr>
              <a:t>Programmes sur les moyens de subsistance, </a:t>
            </a:r>
          </a:p>
          <a:p>
            <a:pPr marL="628650" lvl="1" indent="-171450" algn="just">
              <a:spcBef>
                <a:spcPts val="0"/>
              </a:spcBef>
              <a:spcAft>
                <a:spcPts val="0"/>
              </a:spcAft>
              <a:buFont typeface="Arial" panose="020B0604020202020204" pitchFamily="34" charset="0"/>
              <a:buChar char="•"/>
            </a:pPr>
            <a:r>
              <a:rPr lang="fr-FR" sz="1200" dirty="0">
                <a:ea typeface="Calibri" panose="020F0502020204030204" pitchFamily="34" charset="0"/>
              </a:rPr>
              <a:t>Stocks pré-positionnés </a:t>
            </a:r>
          </a:p>
          <a:p>
            <a:pPr marL="628650" lvl="1" indent="-171450" algn="just">
              <a:spcBef>
                <a:spcPts val="0"/>
              </a:spcBef>
              <a:spcAft>
                <a:spcPts val="0"/>
              </a:spcAft>
              <a:buFont typeface="Arial" panose="020B0604020202020204" pitchFamily="34" charset="0"/>
              <a:buChar char="•"/>
            </a:pPr>
            <a:r>
              <a:rPr lang="fr-FR" sz="1200" dirty="0">
                <a:ea typeface="Calibri" panose="020F0502020204030204" pitchFamily="34" charset="0"/>
              </a:rPr>
              <a:t>Formation du personnel et des volontaires</a:t>
            </a:r>
            <a:endParaRPr lang="fr-FR" sz="1200" dirty="0"/>
          </a:p>
          <a:p>
            <a:pPr marL="628650" lvl="1" indent="-171450" algn="just">
              <a:spcBef>
                <a:spcPts val="0"/>
              </a:spcBef>
              <a:spcAft>
                <a:spcPts val="0"/>
              </a:spcAft>
              <a:buFont typeface="Arial" panose="020B0604020202020204" pitchFamily="34" charset="0"/>
              <a:buChar char="•"/>
            </a:pPr>
            <a:r>
              <a:rPr lang="fr-FR" sz="1200" dirty="0" smtClean="0"/>
              <a:t>Surveillance communautaire</a:t>
            </a:r>
          </a:p>
          <a:p>
            <a:endParaRPr lang="en-GB" dirty="0"/>
          </a:p>
        </p:txBody>
      </p:sp>
    </p:spTree>
    <p:extLst>
      <p:ext uri="{BB962C8B-B14F-4D97-AF65-F5344CB8AC3E}">
        <p14:creationId xmlns:p14="http://schemas.microsoft.com/office/powerpoint/2010/main" val="503103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41CCCD-132B-412C-8F4A-0D8B378B49E4}"/>
              </a:ext>
            </a:extLst>
          </p:cNvPr>
          <p:cNvSpPr>
            <a:spLocks noGrp="1"/>
          </p:cNvSpPr>
          <p:nvPr>
            <p:ph type="title"/>
          </p:nvPr>
        </p:nvSpPr>
        <p:spPr/>
        <p:txBody>
          <a:bodyPr/>
          <a:lstStyle/>
          <a:p>
            <a:r>
              <a:rPr lang="fr-FR" dirty="0" smtClean="0"/>
              <a:t>Résultats attendus</a:t>
            </a:r>
            <a:endParaRPr lang="fr-FR" dirty="0"/>
          </a:p>
        </p:txBody>
      </p:sp>
      <p:sp>
        <p:nvSpPr>
          <p:cNvPr id="3" name="Content Placeholder 2">
            <a:extLst>
              <a:ext uri="{FF2B5EF4-FFF2-40B4-BE49-F238E27FC236}">
                <a16:creationId xmlns:a16="http://schemas.microsoft.com/office/drawing/2014/main" xmlns="" id="{D1E98CCD-F8CE-4DB5-98B2-2302BED04A96}"/>
              </a:ext>
            </a:extLst>
          </p:cNvPr>
          <p:cNvSpPr>
            <a:spLocks noGrp="1"/>
          </p:cNvSpPr>
          <p:nvPr>
            <p:ph idx="1"/>
          </p:nvPr>
        </p:nvSpPr>
        <p:spPr>
          <a:xfrm>
            <a:off x="755576" y="1628800"/>
            <a:ext cx="8003232" cy="4191000"/>
          </a:xfrm>
        </p:spPr>
        <p:txBody>
          <a:bodyPr/>
          <a:lstStyle/>
          <a:p>
            <a:pPr marL="0" indent="0"/>
            <a:r>
              <a:rPr lang="en-US" sz="1600" dirty="0" smtClean="0"/>
              <a:t>TENDANCES</a:t>
            </a:r>
            <a:endParaRPr lang="en-GB" sz="1600" dirty="0"/>
          </a:p>
          <a:p>
            <a:pPr>
              <a:buFont typeface="Arial" panose="020B0604020202020204" pitchFamily="34" charset="0"/>
              <a:buChar char="•"/>
            </a:pPr>
            <a:r>
              <a:rPr lang="fr-FR" altLang="fr-FR" sz="1400" b="0" dirty="0" smtClean="0">
                <a:solidFill>
                  <a:srgbClr val="212121"/>
                </a:solidFill>
              </a:rPr>
              <a:t>Une </a:t>
            </a:r>
            <a:r>
              <a:rPr lang="fr-FR" altLang="fr-FR" sz="1400" b="0" dirty="0">
                <a:solidFill>
                  <a:srgbClr val="212121"/>
                </a:solidFill>
              </a:rPr>
              <a:t>population jeune et en pleine expansion en Afrique, pour atteindre 1,7 milliard en 2030 et 2,5 milliards en 2050, </a:t>
            </a:r>
            <a:r>
              <a:rPr lang="fr-FR" altLang="fr-FR" sz="1400" b="0" dirty="0" smtClean="0">
                <a:solidFill>
                  <a:srgbClr val="212121"/>
                </a:solidFill>
              </a:rPr>
              <a:t>transformera la </a:t>
            </a:r>
            <a:r>
              <a:rPr lang="fr-FR" altLang="fr-FR" sz="1400" b="0" dirty="0">
                <a:solidFill>
                  <a:srgbClr val="212121"/>
                </a:solidFill>
              </a:rPr>
              <a:t>main-d'œuvre africaine. </a:t>
            </a:r>
            <a:endParaRPr lang="en-GB" sz="1400" b="0" dirty="0"/>
          </a:p>
          <a:p>
            <a:pPr>
              <a:buFont typeface="Arial" panose="020B0604020202020204" pitchFamily="34" charset="0"/>
              <a:buChar char="•"/>
            </a:pPr>
            <a:r>
              <a:rPr lang="fr-FR" altLang="fr-FR" sz="1400" b="0" dirty="0" smtClean="0">
                <a:solidFill>
                  <a:srgbClr val="212121"/>
                </a:solidFill>
              </a:rPr>
              <a:t>L'urbanisation </a:t>
            </a:r>
            <a:r>
              <a:rPr lang="fr-FR" altLang="fr-FR" sz="1400" b="0" dirty="0">
                <a:solidFill>
                  <a:srgbClr val="212121"/>
                </a:solidFill>
              </a:rPr>
              <a:t>rapide transformera les risques et les demandes des </a:t>
            </a:r>
            <a:r>
              <a:rPr lang="fr-FR" altLang="fr-FR" sz="1400" b="0" dirty="0" smtClean="0">
                <a:solidFill>
                  <a:srgbClr val="212121"/>
                </a:solidFill>
              </a:rPr>
              <a:t>SN africaines</a:t>
            </a:r>
            <a:endParaRPr lang="en-GB" sz="1400" b="0" dirty="0"/>
          </a:p>
          <a:p>
            <a:pPr>
              <a:buFont typeface="Arial" panose="020B0604020202020204" pitchFamily="34" charset="0"/>
              <a:buChar char="•"/>
            </a:pPr>
            <a:r>
              <a:rPr lang="fr-FR" altLang="fr-FR" sz="1400" b="0" dirty="0" smtClean="0">
                <a:solidFill>
                  <a:srgbClr val="212121"/>
                </a:solidFill>
              </a:rPr>
              <a:t>Soutien </a:t>
            </a:r>
            <a:r>
              <a:rPr lang="fr-FR" altLang="fr-FR" sz="1400" b="0" dirty="0">
                <a:solidFill>
                  <a:srgbClr val="212121"/>
                </a:solidFill>
              </a:rPr>
              <a:t>croissant aux partenariats public-privé, en particulier dans le secteur de la santé, en particulier les maladies non transmissibles </a:t>
            </a:r>
            <a:endParaRPr lang="en-GB" sz="1400" b="0" dirty="0"/>
          </a:p>
          <a:p>
            <a:pPr>
              <a:buFont typeface="Arial" panose="020B0604020202020204" pitchFamily="34" charset="0"/>
              <a:buChar char="•"/>
            </a:pPr>
            <a:r>
              <a:rPr lang="fr-FR" altLang="fr-FR" sz="1400" b="0" dirty="0" smtClean="0">
                <a:solidFill>
                  <a:srgbClr val="212121"/>
                </a:solidFill>
              </a:rPr>
              <a:t>Plus </a:t>
            </a:r>
            <a:r>
              <a:rPr lang="fr-FR" altLang="fr-FR" sz="1400" b="0" dirty="0">
                <a:solidFill>
                  <a:srgbClr val="212121"/>
                </a:solidFill>
              </a:rPr>
              <a:t>d'opportunités pour l'adaptation au climat et </a:t>
            </a:r>
            <a:r>
              <a:rPr lang="fr-FR" altLang="fr-FR" sz="1400" b="0" dirty="0" smtClean="0">
                <a:solidFill>
                  <a:srgbClr val="212121"/>
                </a:solidFill>
              </a:rPr>
              <a:t>fortes attentes en </a:t>
            </a:r>
            <a:r>
              <a:rPr lang="fr-FR" altLang="fr-FR" sz="1400" b="0" dirty="0">
                <a:solidFill>
                  <a:srgbClr val="212121"/>
                </a:solidFill>
              </a:rPr>
              <a:t>matière d'aide localisée</a:t>
            </a:r>
            <a:endParaRPr lang="en-GB" sz="1400" b="0" dirty="0"/>
          </a:p>
          <a:p>
            <a:pPr>
              <a:buFont typeface="Arial" panose="020B0604020202020204" pitchFamily="34" charset="0"/>
              <a:buChar char="•"/>
            </a:pPr>
            <a:r>
              <a:rPr lang="fr-FR" altLang="fr-FR" sz="1400" b="0" dirty="0" smtClean="0">
                <a:solidFill>
                  <a:srgbClr val="212121"/>
                </a:solidFill>
              </a:rPr>
              <a:t>Des </a:t>
            </a:r>
            <a:r>
              <a:rPr lang="fr-FR" altLang="fr-FR" sz="1400" b="0" dirty="0">
                <a:solidFill>
                  <a:srgbClr val="212121"/>
                </a:solidFill>
              </a:rPr>
              <a:t>niveaux de besoins sans précédent en RDC </a:t>
            </a:r>
            <a:endParaRPr lang="en-GB" sz="1400" b="0" dirty="0"/>
          </a:p>
          <a:p>
            <a:pPr>
              <a:buFont typeface="Arial" panose="020B0604020202020204" pitchFamily="34" charset="0"/>
              <a:buChar char="•"/>
            </a:pPr>
            <a:r>
              <a:rPr lang="fr-FR" altLang="fr-FR" sz="1400" b="0" dirty="0">
                <a:solidFill>
                  <a:srgbClr val="212121"/>
                </a:solidFill>
              </a:rPr>
              <a:t>P</a:t>
            </a:r>
            <a:r>
              <a:rPr lang="fr-FR" altLang="fr-FR" sz="1400" b="0" dirty="0" smtClean="0">
                <a:solidFill>
                  <a:srgbClr val="212121"/>
                </a:solidFill>
              </a:rPr>
              <a:t>oint </a:t>
            </a:r>
            <a:r>
              <a:rPr lang="fr-FR" altLang="fr-FR" sz="1400" b="0" dirty="0">
                <a:solidFill>
                  <a:srgbClr val="212121"/>
                </a:solidFill>
              </a:rPr>
              <a:t>de rupture en Ouganda</a:t>
            </a:r>
            <a:r>
              <a:rPr lang="fr-FR" altLang="fr-FR" sz="1400" b="0" dirty="0"/>
              <a:t> </a:t>
            </a:r>
            <a:endParaRPr lang="en-GB" sz="1400" b="0" dirty="0"/>
          </a:p>
          <a:p>
            <a:r>
              <a:rPr lang="en-GB" sz="1800" dirty="0"/>
              <a:t> </a:t>
            </a:r>
            <a:r>
              <a:rPr lang="en-GB" sz="1600" dirty="0" smtClean="0"/>
              <a:t>DÉFIS INTERNES</a:t>
            </a:r>
            <a:endParaRPr lang="en-GB" sz="1600" dirty="0"/>
          </a:p>
          <a:p>
            <a:pPr>
              <a:buFont typeface="Arial" panose="020B0604020202020204" pitchFamily="34" charset="0"/>
              <a:buChar char="•"/>
            </a:pPr>
            <a:r>
              <a:rPr lang="fr-FR" altLang="fr-FR" sz="1400" b="0" dirty="0" smtClean="0">
                <a:solidFill>
                  <a:srgbClr val="212121"/>
                </a:solidFill>
                <a:latin typeface="inherit"/>
              </a:rPr>
              <a:t>Faible </a:t>
            </a:r>
            <a:r>
              <a:rPr lang="fr-FR" altLang="fr-FR" sz="1400" b="0" dirty="0">
                <a:solidFill>
                  <a:srgbClr val="212121"/>
                </a:solidFill>
                <a:latin typeface="inherit"/>
              </a:rPr>
              <a:t>taux d'exécution </a:t>
            </a:r>
            <a:endParaRPr lang="en-GB" sz="1300" b="0" dirty="0" smtClean="0"/>
          </a:p>
          <a:p>
            <a:pPr>
              <a:buFont typeface="Arial" panose="020B0604020202020204" pitchFamily="34" charset="0"/>
              <a:buChar char="•"/>
            </a:pPr>
            <a:r>
              <a:rPr lang="fr-FR" altLang="fr-FR" sz="1400" b="0" dirty="0" smtClean="0">
                <a:solidFill>
                  <a:srgbClr val="212121"/>
                </a:solidFill>
                <a:latin typeface="inherit"/>
              </a:rPr>
              <a:t>retards </a:t>
            </a:r>
            <a:r>
              <a:rPr lang="fr-FR" altLang="fr-FR" sz="1400" b="0" dirty="0">
                <a:solidFill>
                  <a:srgbClr val="212121"/>
                </a:solidFill>
                <a:latin typeface="inherit"/>
              </a:rPr>
              <a:t>dans le déploiement des ressources humaines </a:t>
            </a:r>
            <a:endParaRPr lang="en-GB" sz="1300" b="0" dirty="0" smtClean="0"/>
          </a:p>
          <a:p>
            <a:pPr>
              <a:buFont typeface="Arial" panose="020B0604020202020204" pitchFamily="34" charset="0"/>
              <a:buChar char="•"/>
            </a:pPr>
            <a:r>
              <a:rPr lang="fr-FR" altLang="fr-FR" sz="1400" b="0" dirty="0" smtClean="0">
                <a:solidFill>
                  <a:srgbClr val="212121"/>
                </a:solidFill>
                <a:latin typeface="inherit"/>
              </a:rPr>
              <a:t>plus </a:t>
            </a:r>
            <a:r>
              <a:rPr lang="fr-FR" altLang="fr-FR" sz="1400" b="0" dirty="0">
                <a:solidFill>
                  <a:srgbClr val="212121"/>
                </a:solidFill>
                <a:latin typeface="inherit"/>
              </a:rPr>
              <a:t>grande utilisation des données prédictives </a:t>
            </a:r>
            <a:endParaRPr lang="en-GB" sz="1300" b="0" dirty="0" smtClean="0"/>
          </a:p>
          <a:p>
            <a:pPr>
              <a:buFont typeface="Arial" panose="020B0604020202020204" pitchFamily="34" charset="0"/>
              <a:buChar char="•"/>
            </a:pPr>
            <a:r>
              <a:rPr lang="fr-FR" altLang="fr-FR" sz="1400" b="0" dirty="0" smtClean="0">
                <a:solidFill>
                  <a:srgbClr val="212121"/>
                </a:solidFill>
                <a:latin typeface="inherit"/>
              </a:rPr>
              <a:t>Plus </a:t>
            </a:r>
            <a:r>
              <a:rPr lang="fr-FR" altLang="fr-FR" sz="1400" b="0" dirty="0">
                <a:solidFill>
                  <a:srgbClr val="212121"/>
                </a:solidFill>
                <a:latin typeface="inherit"/>
              </a:rPr>
              <a:t>d'emphase sur les communications et le marketing </a:t>
            </a:r>
            <a:endParaRPr lang="en-GB" sz="1300" b="0" dirty="0" smtClean="0"/>
          </a:p>
          <a:p>
            <a:pPr>
              <a:buFont typeface="Arial" panose="020B0604020202020204" pitchFamily="34" charset="0"/>
              <a:buChar char="•"/>
            </a:pPr>
            <a:r>
              <a:rPr lang="fr-FR" altLang="fr-FR" sz="1400" b="0" dirty="0" smtClean="0">
                <a:solidFill>
                  <a:srgbClr val="212121"/>
                </a:solidFill>
                <a:latin typeface="inherit"/>
              </a:rPr>
              <a:t>Plus </a:t>
            </a:r>
            <a:r>
              <a:rPr lang="fr-FR" altLang="fr-FR" sz="1400" b="0" dirty="0">
                <a:solidFill>
                  <a:srgbClr val="212121"/>
                </a:solidFill>
                <a:latin typeface="inherit"/>
              </a:rPr>
              <a:t>de développement de branche et de </a:t>
            </a:r>
            <a:r>
              <a:rPr lang="fr-FR" altLang="fr-FR" sz="1400" b="0" dirty="0" smtClean="0">
                <a:solidFill>
                  <a:srgbClr val="212121"/>
                </a:solidFill>
                <a:latin typeface="inherit"/>
              </a:rPr>
              <a:t>leadership</a:t>
            </a:r>
          </a:p>
          <a:p>
            <a:pPr>
              <a:buFont typeface="Arial" panose="020B0604020202020204" pitchFamily="34" charset="0"/>
              <a:buChar char="•"/>
            </a:pPr>
            <a:r>
              <a:rPr lang="fr-FR" altLang="fr-FR" sz="1400" b="0" dirty="0" smtClean="0">
                <a:solidFill>
                  <a:srgbClr val="212121"/>
                </a:solidFill>
                <a:latin typeface="inherit"/>
              </a:rPr>
              <a:t>Mettre </a:t>
            </a:r>
            <a:r>
              <a:rPr lang="fr-FR" altLang="fr-FR" sz="1400" b="0" dirty="0">
                <a:solidFill>
                  <a:srgbClr val="212121"/>
                </a:solidFill>
                <a:latin typeface="inherit"/>
              </a:rPr>
              <a:t>davantage l'accent sur le renforcement de la résilience au début </a:t>
            </a:r>
            <a:r>
              <a:rPr lang="fr-FR" altLang="fr-FR" sz="1400" b="0" dirty="0" smtClean="0">
                <a:solidFill>
                  <a:srgbClr val="212121"/>
                </a:solidFill>
                <a:latin typeface="inherit"/>
              </a:rPr>
              <a:t>des catastrophes </a:t>
            </a:r>
            <a:endParaRPr lang="en-GB" sz="1300" b="0" dirty="0" smtClean="0"/>
          </a:p>
          <a:p>
            <a:pPr>
              <a:buFont typeface="Arial" panose="020B0604020202020204" pitchFamily="34" charset="0"/>
              <a:buChar char="•"/>
            </a:pPr>
            <a:r>
              <a:rPr lang="fr-FR" altLang="fr-FR" sz="1400" b="0" dirty="0" smtClean="0">
                <a:solidFill>
                  <a:srgbClr val="212121"/>
                </a:solidFill>
                <a:latin typeface="inherit"/>
              </a:rPr>
              <a:t>Augmentation </a:t>
            </a:r>
            <a:r>
              <a:rPr lang="fr-FR" altLang="fr-FR" sz="1400" b="0" dirty="0">
                <a:solidFill>
                  <a:srgbClr val="212121"/>
                </a:solidFill>
                <a:latin typeface="inherit"/>
              </a:rPr>
              <a:t>de l'allocation des ressources </a:t>
            </a:r>
            <a:r>
              <a:rPr lang="fr-FR" altLang="fr-FR" sz="1400" b="0" dirty="0" smtClean="0">
                <a:solidFill>
                  <a:srgbClr val="212121"/>
                </a:solidFill>
                <a:latin typeface="inherit"/>
              </a:rPr>
              <a:t>les programmes de logement</a:t>
            </a:r>
            <a:endParaRPr lang="fr-FR" altLang="fr-FR" b="0" dirty="0"/>
          </a:p>
          <a:p>
            <a:pPr>
              <a:buFont typeface="Arial" panose="020B0604020202020204" pitchFamily="34" charset="0"/>
              <a:buChar char="•"/>
            </a:pPr>
            <a:endParaRPr lang="en-GB" sz="1300" b="0" dirty="0" smtClean="0"/>
          </a:p>
          <a:p>
            <a:endParaRPr lang="en-GB" dirty="0"/>
          </a:p>
        </p:txBody>
      </p:sp>
      <p:sp>
        <p:nvSpPr>
          <p:cNvPr id="4" name="Rectangle 1"/>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6267"/>
            <a:ext cx="84960"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rgbClr val="212121"/>
                </a:solidFill>
                <a:effectLst/>
                <a:latin typeface="inherit"/>
              </a:rPr>
              <a:t>g</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16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07704" y="260648"/>
            <a:ext cx="4032448" cy="1153716"/>
          </a:xfrm>
        </p:spPr>
        <p:txBody>
          <a:bodyPr/>
          <a:lstStyle/>
          <a:p>
            <a:r>
              <a:rPr lang="en-GB" dirty="0" smtClean="0">
                <a:solidFill>
                  <a:srgbClr val="FF0000"/>
                </a:solidFill>
                <a:latin typeface="Arial" charset="0"/>
                <a:cs typeface="Arial" charset="0"/>
              </a:rPr>
              <a:t>Notre </a:t>
            </a:r>
            <a:r>
              <a:rPr lang="en-GB" dirty="0">
                <a:solidFill>
                  <a:srgbClr val="FF0000"/>
                </a:solidFill>
                <a:latin typeface="Arial" charset="0"/>
                <a:cs typeface="Arial" charset="0"/>
              </a:rPr>
              <a:t>v</a:t>
            </a:r>
            <a:r>
              <a:rPr lang="en-GB" dirty="0" smtClean="0">
                <a:solidFill>
                  <a:srgbClr val="FF0000"/>
                </a:solidFill>
                <a:latin typeface="Arial" charset="0"/>
                <a:cs typeface="Arial" charset="0"/>
              </a:rPr>
              <a:t>ision</a:t>
            </a:r>
            <a:endParaRPr lang="en-GB" dirty="0">
              <a:solidFill>
                <a:srgbClr val="FF0000"/>
              </a:solidFill>
              <a:latin typeface="Arial" charset="0"/>
              <a:cs typeface="Arial" charset="0"/>
            </a:endParaRPr>
          </a:p>
        </p:txBody>
      </p:sp>
      <p:sp>
        <p:nvSpPr>
          <p:cNvPr id="5" name="Content Placeholder 2"/>
          <p:cNvSpPr>
            <a:spLocks noGrp="1"/>
          </p:cNvSpPr>
          <p:nvPr>
            <p:ph idx="4294967295"/>
          </p:nvPr>
        </p:nvSpPr>
        <p:spPr>
          <a:xfrm>
            <a:off x="827584" y="1700808"/>
            <a:ext cx="8075240" cy="3960440"/>
          </a:xfrm>
        </p:spPr>
        <p:txBody>
          <a:bodyPr/>
          <a:lstStyle/>
          <a:p>
            <a:r>
              <a:rPr lang="fr-FR" sz="2400" dirty="0" smtClean="0"/>
              <a:t>Sociétés nationales efficaces, responsables et résilientes </a:t>
            </a:r>
            <a:endParaRPr lang="fr-FR" sz="2400" dirty="0" smtClean="0">
              <a:latin typeface="Arial" charset="0"/>
              <a:cs typeface="Arial" charset="0"/>
            </a:endParaRPr>
          </a:p>
          <a:p>
            <a:pPr lvl="1"/>
            <a:r>
              <a:rPr lang="fr-FR" dirty="0" smtClean="0">
                <a:solidFill>
                  <a:schemeClr val="bg2">
                    <a:lumMod val="75000"/>
                  </a:schemeClr>
                </a:solidFill>
                <a:latin typeface="Arial" charset="0"/>
                <a:cs typeface="Arial" charset="0"/>
              </a:rPr>
              <a:t>qui se soutiennent mutuellement dans la région </a:t>
            </a:r>
          </a:p>
          <a:p>
            <a:pPr lvl="1"/>
            <a:r>
              <a:rPr lang="fr-FR" dirty="0">
                <a:solidFill>
                  <a:schemeClr val="bg2">
                    <a:lumMod val="75000"/>
                  </a:schemeClr>
                </a:solidFill>
                <a:latin typeface="Arial" charset="0"/>
                <a:cs typeface="Arial" charset="0"/>
              </a:rPr>
              <a:t>f</a:t>
            </a:r>
            <a:r>
              <a:rPr lang="fr-FR" dirty="0" smtClean="0">
                <a:solidFill>
                  <a:schemeClr val="bg2">
                    <a:lumMod val="75000"/>
                  </a:schemeClr>
                </a:solidFill>
                <a:latin typeface="Arial" charset="0"/>
                <a:cs typeface="Arial" charset="0"/>
              </a:rPr>
              <a:t>ournissent un service de qualité aux communautés vulnérables</a:t>
            </a:r>
            <a:endParaRPr lang="fr-FR" dirty="0" smtClean="0">
              <a:latin typeface="Arial" charset="0"/>
              <a:cs typeface="Arial" charset="0"/>
            </a:endParaRPr>
          </a:p>
          <a:p>
            <a:r>
              <a:rPr lang="fr-FR" sz="2400" dirty="0" smtClean="0"/>
              <a:t>Secrétariat </a:t>
            </a:r>
            <a:r>
              <a:rPr lang="fr-FR" sz="2400" dirty="0"/>
              <a:t>de la FICR </a:t>
            </a:r>
            <a:r>
              <a:rPr lang="fr-FR" sz="2400" dirty="0" smtClean="0"/>
              <a:t>qui apporte un </a:t>
            </a:r>
            <a:r>
              <a:rPr lang="fr-FR" sz="2400" dirty="0"/>
              <a:t>appui constant, fiable et </a:t>
            </a:r>
            <a:r>
              <a:rPr lang="fr-FR" sz="2400" dirty="0" smtClean="0"/>
              <a:t>pertinent à toutes les Sociétés nationales. </a:t>
            </a:r>
            <a:endParaRPr lang="fr-FR" sz="2400" dirty="0" smtClean="0">
              <a:latin typeface="Arial" charset="0"/>
              <a:cs typeface="Arial" charset="0"/>
            </a:endParaRPr>
          </a:p>
          <a:p>
            <a:pPr lvl="1"/>
            <a:r>
              <a:rPr lang="fr-FR" dirty="0" smtClean="0">
                <a:solidFill>
                  <a:schemeClr val="bg2">
                    <a:lumMod val="75000"/>
                  </a:schemeClr>
                </a:solidFill>
              </a:rPr>
              <a:t>Tirer parti de sa capacité collective en vue d’un leadership et d’une responsabilisation partagés</a:t>
            </a:r>
            <a:endParaRPr lang="fr-FR" b="1" dirty="0" smtClean="0">
              <a:solidFill>
                <a:schemeClr val="bg2">
                  <a:lumMod val="75000"/>
                </a:schemeClr>
              </a:solidFill>
              <a:latin typeface="Arial" charset="0"/>
              <a:cs typeface="Arial" charset="0"/>
            </a:endParaRPr>
          </a:p>
          <a:p>
            <a:pPr lvl="1"/>
            <a:r>
              <a:rPr lang="fr-FR" dirty="0" smtClean="0">
                <a:solidFill>
                  <a:schemeClr val="bg2">
                    <a:lumMod val="75000"/>
                  </a:schemeClr>
                </a:solidFill>
                <a:latin typeface="Arial" charset="0"/>
                <a:cs typeface="Arial" charset="0"/>
              </a:rPr>
              <a:t>Élargir la portée de son assistance </a:t>
            </a:r>
          </a:p>
          <a:p>
            <a:pPr lvl="1"/>
            <a:r>
              <a:rPr lang="fr-FR" dirty="0" smtClean="0">
                <a:solidFill>
                  <a:schemeClr val="bg2">
                    <a:lumMod val="75000"/>
                  </a:schemeClr>
                </a:solidFill>
                <a:latin typeface="Arial" charset="0"/>
                <a:cs typeface="Arial" charset="0"/>
              </a:rPr>
              <a:t>Accélérer le renforcement</a:t>
            </a:r>
            <a:r>
              <a:rPr lang="fr-FR" baseline="0" dirty="0" smtClean="0">
                <a:solidFill>
                  <a:schemeClr val="bg2">
                    <a:lumMod val="75000"/>
                  </a:schemeClr>
                </a:solidFill>
                <a:latin typeface="Arial" charset="0"/>
                <a:cs typeface="Arial" charset="0"/>
              </a:rPr>
              <a:t> des capacités de ses membres</a:t>
            </a:r>
            <a:r>
              <a:rPr lang="fr-FR" dirty="0" smtClean="0">
                <a:solidFill>
                  <a:schemeClr val="bg2">
                    <a:lumMod val="75000"/>
                  </a:schemeClr>
                </a:solidFill>
                <a:latin typeface="Arial" charset="0"/>
                <a:cs typeface="Arial" charset="0"/>
              </a:rPr>
              <a:t> </a:t>
            </a:r>
          </a:p>
          <a:p>
            <a:pPr lvl="1"/>
            <a:r>
              <a:rPr lang="fr-FR" dirty="0" smtClean="0">
                <a:solidFill>
                  <a:schemeClr val="bg2">
                    <a:lumMod val="75000"/>
                  </a:schemeClr>
                </a:solidFill>
                <a:latin typeface="Arial" charset="0"/>
                <a:cs typeface="Arial" charset="0"/>
              </a:rPr>
              <a:t>Améliorer les services offerts aux communautés vulnérables</a:t>
            </a:r>
            <a:endParaRPr lang="fr-FR" dirty="0">
              <a:solidFill>
                <a:schemeClr val="bg2">
                  <a:lumMod val="75000"/>
                </a:schemeClr>
              </a:solidFill>
              <a:latin typeface="Arial" charset="0"/>
              <a:cs typeface="Arial" charset="0"/>
            </a:endParaRPr>
          </a:p>
        </p:txBody>
      </p:sp>
    </p:spTree>
    <p:extLst>
      <p:ext uri="{BB962C8B-B14F-4D97-AF65-F5344CB8AC3E}">
        <p14:creationId xmlns:p14="http://schemas.microsoft.com/office/powerpoint/2010/main" val="39252381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851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rPr>
              <a:t>Notre engagement</a:t>
            </a:r>
            <a:endParaRPr lang="en-GB" dirty="0"/>
          </a:p>
        </p:txBody>
      </p:sp>
      <p:sp>
        <p:nvSpPr>
          <p:cNvPr id="3" name="Content Placeholder 2"/>
          <p:cNvSpPr>
            <a:spLocks noGrp="1"/>
          </p:cNvSpPr>
          <p:nvPr>
            <p:ph idx="1"/>
          </p:nvPr>
        </p:nvSpPr>
        <p:spPr>
          <a:xfrm>
            <a:off x="683568" y="1628800"/>
            <a:ext cx="8291264" cy="3960440"/>
          </a:xfrm>
        </p:spPr>
        <p:txBody>
          <a:bodyPr/>
          <a:lstStyle/>
          <a:p>
            <a:pPr marL="457200" indent="-457200">
              <a:buFont typeface="+mj-lt"/>
              <a:buAutoNum type="arabicPeriod"/>
            </a:pPr>
            <a:r>
              <a:rPr lang="fr-FR" sz="1700" b="1" dirty="0" smtClean="0"/>
              <a:t>Être plus près des Sociétés nationales </a:t>
            </a:r>
            <a:r>
              <a:rPr lang="fr-FR" sz="1700" b="1" dirty="0" smtClean="0">
                <a:solidFill>
                  <a:schemeClr val="bg2">
                    <a:lumMod val="75000"/>
                  </a:schemeClr>
                </a:solidFill>
              </a:rPr>
              <a:t>– </a:t>
            </a:r>
            <a:r>
              <a:rPr lang="fr-FR" sz="1700" dirty="0" smtClean="0">
                <a:solidFill>
                  <a:schemeClr val="bg2">
                    <a:lumMod val="75000"/>
                  </a:schemeClr>
                </a:solidFill>
              </a:rPr>
              <a:t>Appui cohérent, fiable et pertinent à toutes les 49 sociétés membres  de la FICR en Afrique subsaharienne.</a:t>
            </a:r>
          </a:p>
          <a:p>
            <a:pPr marL="457200" indent="-457200">
              <a:buFont typeface="+mj-lt"/>
              <a:buAutoNum type="arabicPeriod"/>
            </a:pPr>
            <a:r>
              <a:rPr lang="fr-FR" sz="1700" b="1" dirty="0" smtClean="0"/>
              <a:t>Appui au développement des Sociétés nationales </a:t>
            </a:r>
            <a:r>
              <a:rPr lang="fr-FR" sz="1700" b="1" dirty="0" smtClean="0">
                <a:solidFill>
                  <a:schemeClr val="bg2">
                    <a:lumMod val="75000"/>
                  </a:schemeClr>
                </a:solidFill>
              </a:rPr>
              <a:t>– </a:t>
            </a:r>
            <a:r>
              <a:rPr lang="fr-FR" sz="1700" dirty="0" smtClean="0">
                <a:solidFill>
                  <a:schemeClr val="bg2">
                    <a:lumMod val="75000"/>
                  </a:schemeClr>
                </a:solidFill>
              </a:rPr>
              <a:t>appui au leadership solide et transparent, aux politiques et à la gestion des Sociétés nationales</a:t>
            </a:r>
          </a:p>
          <a:p>
            <a:pPr marL="457200" indent="-457200">
              <a:buFont typeface="+mj-lt"/>
              <a:buAutoNum type="arabicPeriod"/>
            </a:pPr>
            <a:r>
              <a:rPr lang="fr-FR" sz="1700" b="1" dirty="0" smtClean="0"/>
              <a:t>Leadership et responsabilisation partagés </a:t>
            </a:r>
            <a:r>
              <a:rPr lang="fr-FR" sz="1700" b="1" dirty="0" smtClean="0">
                <a:solidFill>
                  <a:schemeClr val="bg2">
                    <a:lumMod val="75000"/>
                  </a:schemeClr>
                </a:solidFill>
              </a:rPr>
              <a:t>– </a:t>
            </a:r>
            <a:r>
              <a:rPr lang="fr-FR" sz="1700" dirty="0" smtClean="0">
                <a:solidFill>
                  <a:schemeClr val="bg2">
                    <a:lumMod val="75000"/>
                  </a:schemeClr>
                </a:solidFill>
              </a:rPr>
              <a:t>Créer des groupes en vue de partager le leadership sur certaines questions thématiques et zones géographiques </a:t>
            </a:r>
          </a:p>
          <a:p>
            <a:pPr marL="457200" indent="-457200">
              <a:buFont typeface="+mj-lt"/>
              <a:buAutoNum type="arabicPeriod"/>
            </a:pPr>
            <a:r>
              <a:rPr lang="fr-FR" sz="1700" b="1" dirty="0" smtClean="0"/>
              <a:t>Financement thématique </a:t>
            </a:r>
            <a:r>
              <a:rPr lang="fr-FR" sz="1700" dirty="0" smtClean="0">
                <a:solidFill>
                  <a:schemeClr val="bg2">
                    <a:lumMod val="75000"/>
                  </a:schemeClr>
                </a:solidFill>
              </a:rPr>
              <a:t>– passage du financement à court terme axé sur les projets au financement thématique pluriannuel.</a:t>
            </a:r>
          </a:p>
          <a:p>
            <a:pPr marL="457200" indent="-457200">
              <a:buFont typeface="+mj-lt"/>
              <a:buAutoNum type="arabicPeriod"/>
            </a:pPr>
            <a:r>
              <a:rPr lang="fr-FR" sz="1700" b="1" dirty="0" smtClean="0"/>
              <a:t>Un monde plus résilient - </a:t>
            </a:r>
            <a:r>
              <a:rPr lang="fr-FR" sz="1700" dirty="0" smtClean="0">
                <a:solidFill>
                  <a:schemeClr val="bg2">
                    <a:lumMod val="75000"/>
                  </a:schemeClr>
                </a:solidFill>
              </a:rPr>
              <a:t>qui vénère la dignité et où moins de vies sont perturbées ou perdues suite aux catastrophes naturelles, aux conflits et aux maladies</a:t>
            </a:r>
            <a:r>
              <a:rPr lang="fr-FR" sz="1700" dirty="0" smtClean="0"/>
              <a:t>.</a:t>
            </a:r>
            <a:endParaRPr lang="fr-FR" sz="1700" dirty="0" smtClean="0">
              <a:solidFill>
                <a:schemeClr val="bg2">
                  <a:lumMod val="75000"/>
                </a:schemeClr>
              </a:solidFill>
            </a:endParaRPr>
          </a:p>
          <a:p>
            <a:pPr marL="457200" indent="-457200">
              <a:buFont typeface="+mj-lt"/>
              <a:buAutoNum type="arabicPeriod"/>
            </a:pPr>
            <a:r>
              <a:rPr lang="en-GB" sz="1700" b="1" dirty="0" smtClean="0"/>
              <a:t>Résultats mesurables</a:t>
            </a:r>
            <a:r>
              <a:rPr lang="en-GB" sz="1700" dirty="0" smtClean="0"/>
              <a:t>, </a:t>
            </a:r>
            <a:r>
              <a:rPr lang="en-GB" sz="1700" dirty="0">
                <a:solidFill>
                  <a:schemeClr val="bg2">
                    <a:lumMod val="75000"/>
                  </a:schemeClr>
                </a:solidFill>
              </a:rPr>
              <a:t> </a:t>
            </a:r>
            <a:r>
              <a:rPr lang="en-GB" sz="1700" dirty="0" smtClean="0">
                <a:solidFill>
                  <a:schemeClr val="bg2">
                    <a:lumMod val="75000"/>
                  </a:schemeClr>
                </a:solidFill>
              </a:rPr>
              <a:t>en apportant des changements au niveau des capacités d’</a:t>
            </a:r>
            <a:r>
              <a:rPr lang="en-GB" sz="1700" b="1" dirty="0" smtClean="0"/>
              <a:t>au moins 35 Sociétés nationales d’ici 2020</a:t>
            </a:r>
            <a:r>
              <a:rPr lang="fr-FR" sz="1700" dirty="0" smtClean="0"/>
              <a:t>.</a:t>
            </a:r>
            <a:endParaRPr lang="fr-FR" sz="1700" dirty="0"/>
          </a:p>
          <a:p>
            <a:pPr marL="457200" indent="-457200">
              <a:buFont typeface="+mj-lt"/>
              <a:buAutoNum type="arabicPeriod"/>
            </a:pPr>
            <a:endParaRPr lang="en-GB" dirty="0"/>
          </a:p>
          <a:p>
            <a:pPr marL="177800" lvl="1" indent="0">
              <a:buNone/>
            </a:pPr>
            <a:endParaRPr lang="en-US" sz="1800" dirty="0"/>
          </a:p>
        </p:txBody>
      </p:sp>
    </p:spTree>
    <p:extLst>
      <p:ext uri="{BB962C8B-B14F-4D97-AF65-F5344CB8AC3E}">
        <p14:creationId xmlns:p14="http://schemas.microsoft.com/office/powerpoint/2010/main" val="3272985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fr-FR" dirty="0" smtClean="0"/>
              <a:t>Transformer la manière dont les partenaires du Mouvement coordonnent les actions</a:t>
            </a:r>
            <a:endParaRPr lang="fr-FR" dirty="0"/>
          </a:p>
        </p:txBody>
      </p:sp>
      <p:sp>
        <p:nvSpPr>
          <p:cNvPr id="4" name="Text Placeholder 3"/>
          <p:cNvSpPr>
            <a:spLocks noGrp="1"/>
          </p:cNvSpPr>
          <p:nvPr>
            <p:ph type="body" sz="quarter" idx="11"/>
          </p:nvPr>
        </p:nvSpPr>
        <p:spPr>
          <a:xfrm>
            <a:off x="683568" y="1988840"/>
            <a:ext cx="8003232" cy="3600400"/>
          </a:xfrm>
        </p:spPr>
        <p:txBody>
          <a:bodyPr/>
          <a:lstStyle/>
          <a:p>
            <a:pPr marL="342900" lvl="0" indent="-342900">
              <a:buFont typeface="Arial" panose="020B0604020202020204" pitchFamily="34" charset="0"/>
              <a:buChar char="•"/>
            </a:pPr>
            <a:r>
              <a:rPr lang="fr-FR" b="0" dirty="0" smtClean="0"/>
              <a:t>Maintenir un degré élevé d'intégrité</a:t>
            </a:r>
          </a:p>
          <a:p>
            <a:pPr marL="342900" lvl="0" indent="-342900">
              <a:buFont typeface="Arial" panose="020B0604020202020204" pitchFamily="34" charset="0"/>
              <a:buChar char="•"/>
            </a:pPr>
            <a:r>
              <a:rPr lang="fr-FR" altLang="fr-FR" b="0" dirty="0" smtClean="0">
                <a:solidFill>
                  <a:srgbClr val="212121"/>
                </a:solidFill>
                <a:latin typeface="inherit"/>
              </a:rPr>
              <a:t>Développer des agences en vue de la localisation de l'aide </a:t>
            </a:r>
            <a:endParaRPr lang="fr-FR" b="0" dirty="0" smtClean="0"/>
          </a:p>
          <a:p>
            <a:pPr marL="342900" lvl="0" indent="-342900">
              <a:buFont typeface="Arial" panose="020B0604020202020204" pitchFamily="34" charset="0"/>
              <a:buChar char="•"/>
            </a:pPr>
            <a:r>
              <a:rPr lang="fr-FR" altLang="fr-FR" b="0" dirty="0" smtClean="0">
                <a:solidFill>
                  <a:srgbClr val="212121"/>
                </a:solidFill>
                <a:latin typeface="inherit"/>
              </a:rPr>
              <a:t>Commercialiser nos programmes </a:t>
            </a:r>
            <a:endParaRPr lang="fr-FR" b="0" dirty="0" smtClean="0"/>
          </a:p>
          <a:p>
            <a:pPr marL="342900" lvl="0" indent="-342900">
              <a:buFont typeface="Arial" panose="020B0604020202020204" pitchFamily="34" charset="0"/>
              <a:buChar char="•"/>
            </a:pPr>
            <a:r>
              <a:rPr lang="fr-FR" altLang="fr-FR" b="0" dirty="0" smtClean="0">
                <a:solidFill>
                  <a:srgbClr val="212121"/>
                </a:solidFill>
                <a:latin typeface="inherit"/>
              </a:rPr>
              <a:t>Soutenir le leadership de SNA sur les initiatives clés </a:t>
            </a:r>
            <a:endParaRPr lang="fr-FR" b="0" dirty="0" smtClean="0"/>
          </a:p>
          <a:p>
            <a:pPr marL="342900" lvl="0" indent="-342900">
              <a:buFont typeface="Arial" panose="020B0604020202020204" pitchFamily="34" charset="0"/>
              <a:buChar char="•"/>
            </a:pPr>
            <a:r>
              <a:rPr lang="fr-FR" altLang="fr-FR" b="0" dirty="0" smtClean="0">
                <a:solidFill>
                  <a:srgbClr val="212121"/>
                </a:solidFill>
                <a:latin typeface="inherit"/>
              </a:rPr>
              <a:t>Partager le fardeau du leadership - LEADERSHIP PARTAGÉ </a:t>
            </a:r>
            <a:endParaRPr lang="fr-FR" b="0" dirty="0" smtClean="0"/>
          </a:p>
          <a:p>
            <a:pPr marL="342900" lvl="0" indent="-342900">
              <a:buFont typeface="Arial" panose="020B0604020202020204" pitchFamily="34" charset="0"/>
              <a:buChar char="•"/>
            </a:pPr>
            <a:r>
              <a:rPr lang="fr-FR" altLang="fr-FR" b="0" dirty="0" smtClean="0">
                <a:solidFill>
                  <a:srgbClr val="212121"/>
                </a:solidFill>
                <a:latin typeface="inherit"/>
              </a:rPr>
              <a:t>Assurer le respect mutuel </a:t>
            </a:r>
            <a:endParaRPr lang="fr-FR" b="0" dirty="0" smtClean="0"/>
          </a:p>
          <a:p>
            <a:pPr marL="342900" lvl="0" indent="-342900">
              <a:buFont typeface="Arial" panose="020B0604020202020204" pitchFamily="34" charset="0"/>
              <a:buChar char="•"/>
            </a:pPr>
            <a:r>
              <a:rPr lang="fr-FR" altLang="fr-FR" b="0" dirty="0" smtClean="0">
                <a:solidFill>
                  <a:srgbClr val="212121"/>
                </a:solidFill>
                <a:latin typeface="inherit"/>
              </a:rPr>
              <a:t>Identifier la complémentarité </a:t>
            </a:r>
            <a:endParaRPr lang="fr-FR" b="0" dirty="0" smtClean="0"/>
          </a:p>
          <a:p>
            <a:pPr marL="342900" lvl="0" indent="-342900">
              <a:buFont typeface="Arial" panose="020B0604020202020204" pitchFamily="34" charset="0"/>
              <a:buChar char="•"/>
            </a:pPr>
            <a:r>
              <a:rPr lang="fr-FR" b="0" dirty="0" smtClean="0"/>
              <a:t>Adopter des </a:t>
            </a:r>
            <a:r>
              <a:rPr lang="fr-FR" altLang="fr-FR" b="0" dirty="0" smtClean="0">
                <a:solidFill>
                  <a:srgbClr val="212121"/>
                </a:solidFill>
                <a:latin typeface="inherit"/>
              </a:rPr>
              <a:t>mesures communes en vue de la réussite et du partage de l'information </a:t>
            </a:r>
            <a:endParaRPr lang="fr-FR" b="0" dirty="0" smtClean="0"/>
          </a:p>
          <a:p>
            <a:pPr marL="342900" lvl="0" indent="-342900">
              <a:buFont typeface="Arial" panose="020B0604020202020204" pitchFamily="34" charset="0"/>
              <a:buChar char="•"/>
            </a:pPr>
            <a:r>
              <a:rPr lang="fr-FR" b="0" dirty="0" smtClean="0"/>
              <a:t>Planification des principaux jalons</a:t>
            </a:r>
            <a:endParaRPr lang="fr-FR" b="0" dirty="0"/>
          </a:p>
        </p:txBody>
      </p:sp>
      <p:sp>
        <p:nvSpPr>
          <p:cNvPr id="5" name="Rectangle 2"/>
          <p:cNvSpPr>
            <a:spLocks noChangeArrowheads="1"/>
          </p:cNvSpPr>
          <p:nvPr/>
        </p:nvSpPr>
        <p:spPr bwMode="auto">
          <a:xfrm>
            <a:off x="0" y="136267"/>
            <a:ext cx="1535677"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rgbClr val="212121"/>
                </a:solidFill>
                <a:effectLst/>
                <a:latin typeface="inherit"/>
              </a:rPr>
              <a:t>Jalons de planification</a:t>
            </a:r>
            <a:r>
              <a:rPr kumimoji="0" lang="fr-FR" altLang="fr-FR" sz="8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7371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tabLst>
                <a:tab pos="1885950" algn="l"/>
              </a:tabLst>
            </a:pPr>
            <a:r>
              <a:rPr lang="en-US" dirty="0" smtClean="0"/>
              <a:t>Principaux facteurs qui sous-tendent nos actions</a:t>
            </a:r>
            <a:endParaRPr lang="en-GB" dirty="0"/>
          </a:p>
        </p:txBody>
      </p:sp>
      <p:sp>
        <p:nvSpPr>
          <p:cNvPr id="4" name="Text Placeholder 3"/>
          <p:cNvSpPr>
            <a:spLocks noGrp="1"/>
          </p:cNvSpPr>
          <p:nvPr>
            <p:ph type="body" sz="quarter" idx="11"/>
          </p:nvPr>
        </p:nvSpPr>
        <p:spPr>
          <a:xfrm>
            <a:off x="539552" y="1916832"/>
            <a:ext cx="8147248" cy="3672408"/>
          </a:xfrm>
        </p:spPr>
        <p:txBody>
          <a:bodyPr/>
          <a:lstStyle/>
          <a:p>
            <a:pPr marL="342900" lvl="0" indent="-342900">
              <a:buFont typeface="Arial" panose="020B0604020202020204" pitchFamily="34" charset="0"/>
              <a:buChar char="•"/>
            </a:pPr>
            <a:r>
              <a:rPr lang="fr-FR" altLang="fr-FR" b="0" dirty="0" smtClean="0">
                <a:solidFill>
                  <a:srgbClr val="212121"/>
                </a:solidFill>
                <a:latin typeface="inherit"/>
              </a:rPr>
              <a:t>Résilience - L'argument est conclu ; il est essentiel </a:t>
            </a:r>
            <a:endParaRPr lang="fr-FR" b="0" dirty="0" smtClean="0"/>
          </a:p>
          <a:p>
            <a:pPr marL="342900" lvl="0" indent="-342900">
              <a:buFont typeface="Arial" panose="020B0604020202020204" pitchFamily="34" charset="0"/>
              <a:buChar char="•"/>
            </a:pPr>
            <a:r>
              <a:rPr lang="fr-FR" b="0" dirty="0" smtClean="0"/>
              <a:t>Attentes élevées</a:t>
            </a:r>
          </a:p>
          <a:p>
            <a:pPr marL="520700" lvl="1" indent="-342900">
              <a:buFont typeface="Arial" panose="020B0604020202020204" pitchFamily="34" charset="0"/>
              <a:buChar char="•"/>
            </a:pPr>
            <a:r>
              <a:rPr lang="fr-FR" altLang="fr-FR" dirty="0" smtClean="0">
                <a:solidFill>
                  <a:srgbClr val="212121"/>
                </a:solidFill>
                <a:latin typeface="inherit"/>
              </a:rPr>
              <a:t>parmi les partenaires et les bénéficiaires pour la transparence, la responsabilité, la coordination et la performance </a:t>
            </a:r>
            <a:r>
              <a:rPr lang="fr-FR" altLang="fr-FR" smtClean="0">
                <a:solidFill>
                  <a:srgbClr val="212121"/>
                </a:solidFill>
                <a:latin typeface="inherit"/>
              </a:rPr>
              <a:t>du Mouvement.</a:t>
            </a:r>
            <a:r>
              <a:rPr lang="fr-FR" b="0" smtClean="0"/>
              <a:t>.</a:t>
            </a:r>
            <a:endParaRPr lang="fr-FR" b="0" dirty="0" smtClean="0"/>
          </a:p>
          <a:p>
            <a:pPr marL="342900" lvl="0" indent="-342900">
              <a:buFont typeface="Arial" panose="020B0604020202020204" pitchFamily="34" charset="0"/>
              <a:buChar char="•"/>
            </a:pPr>
            <a:r>
              <a:rPr lang="fr-FR" altLang="fr-FR" b="0" dirty="0" smtClean="0">
                <a:solidFill>
                  <a:srgbClr val="212121"/>
                </a:solidFill>
                <a:latin typeface="inherit"/>
              </a:rPr>
              <a:t>Tolérance zéro pour tout manque d'intégrité</a:t>
            </a:r>
            <a:endParaRPr lang="fr-FR" b="0" dirty="0" smtClean="0"/>
          </a:p>
          <a:p>
            <a:pPr marL="342900" lvl="0" indent="-342900">
              <a:buFont typeface="Arial" panose="020B0604020202020204" pitchFamily="34" charset="0"/>
              <a:buChar char="•"/>
            </a:pPr>
            <a:r>
              <a:rPr lang="fr-FR" altLang="fr-FR" b="0" dirty="0" smtClean="0">
                <a:solidFill>
                  <a:srgbClr val="212121"/>
                </a:solidFill>
                <a:latin typeface="inherit"/>
              </a:rPr>
              <a:t>Changement de paradigme dans </a:t>
            </a:r>
            <a:r>
              <a:rPr lang="fr-FR" altLang="fr-FR" b="0" dirty="0">
                <a:solidFill>
                  <a:srgbClr val="212121"/>
                </a:solidFill>
                <a:latin typeface="inherit"/>
              </a:rPr>
              <a:t>le financement humanitaire et </a:t>
            </a:r>
            <a:r>
              <a:rPr lang="fr-FR" altLang="fr-FR" b="0" dirty="0" smtClean="0">
                <a:solidFill>
                  <a:srgbClr val="212121"/>
                </a:solidFill>
                <a:latin typeface="inherit"/>
              </a:rPr>
              <a:t>du </a:t>
            </a:r>
            <a:r>
              <a:rPr lang="fr-FR" altLang="fr-FR" b="0" dirty="0">
                <a:solidFill>
                  <a:srgbClr val="212121"/>
                </a:solidFill>
                <a:latin typeface="inherit"/>
              </a:rPr>
              <a:t>développement </a:t>
            </a:r>
            <a:endParaRPr lang="en-GB" b="0" dirty="0"/>
          </a:p>
          <a:p>
            <a:pPr marL="342900" lvl="0" indent="-342900">
              <a:buFont typeface="Arial" panose="020B0604020202020204" pitchFamily="34" charset="0"/>
              <a:buChar char="•"/>
            </a:pPr>
            <a:r>
              <a:rPr lang="fr-FR" b="0" dirty="0" smtClean="0">
                <a:solidFill>
                  <a:srgbClr val="212121"/>
                </a:solidFill>
                <a:latin typeface="inherit"/>
              </a:rPr>
              <a:t>C</a:t>
            </a:r>
            <a:r>
              <a:rPr lang="fr-FR" altLang="fr-FR" b="0" dirty="0" smtClean="0">
                <a:solidFill>
                  <a:srgbClr val="212121"/>
                </a:solidFill>
                <a:latin typeface="inherit"/>
              </a:rPr>
              <a:t>hangement de politique vers la localisation de l'aide </a:t>
            </a:r>
            <a:endParaRPr lang="fr-FR" b="0" dirty="0" smtClean="0"/>
          </a:p>
          <a:p>
            <a:pPr marL="342900" lvl="0" indent="-342900">
              <a:buFont typeface="Arial" panose="020B0604020202020204" pitchFamily="34" charset="0"/>
              <a:buChar char="•"/>
            </a:pPr>
            <a:r>
              <a:rPr lang="fr-FR" b="0" dirty="0" smtClean="0"/>
              <a:t>Opportunités offertes par</a:t>
            </a:r>
            <a:r>
              <a:rPr lang="fr-FR" altLang="fr-FR" b="0" dirty="0" smtClean="0">
                <a:solidFill>
                  <a:srgbClr val="212121"/>
                </a:solidFill>
                <a:latin typeface="inherit"/>
              </a:rPr>
              <a:t> la technologie et l’intérêt du secteur privé </a:t>
            </a:r>
            <a:endParaRPr lang="fr-FR" b="0" dirty="0" smtClean="0"/>
          </a:p>
          <a:p>
            <a:pPr marL="342900" indent="-342900">
              <a:buFont typeface="Arial" panose="020B0604020202020204" pitchFamily="34" charset="0"/>
              <a:buChar char="•"/>
            </a:pPr>
            <a:r>
              <a:rPr lang="fr-FR" altLang="fr-FR" b="0" dirty="0" smtClean="0">
                <a:solidFill>
                  <a:srgbClr val="212121"/>
                </a:solidFill>
                <a:latin typeface="inherit"/>
              </a:rPr>
              <a:t>Apprendre par l'expérience</a:t>
            </a:r>
            <a:r>
              <a:rPr lang="fr-FR" altLang="fr-FR" sz="1100" b="0" dirty="0" smtClean="0"/>
              <a:t> </a:t>
            </a:r>
            <a:endParaRPr lang="fr-FR" altLang="fr-FR" sz="3200" b="0" dirty="0" smtClean="0"/>
          </a:p>
          <a:p>
            <a:pPr marL="342900" lvl="0" indent="-342900">
              <a:buFont typeface="Arial" panose="020B0604020202020204" pitchFamily="34" charset="0"/>
              <a:buChar char="•"/>
            </a:pPr>
            <a:endParaRPr lang="en-US" b="0" dirty="0" smtClean="0"/>
          </a:p>
          <a:p>
            <a:pPr marL="342900" lvl="0" indent="-342900">
              <a:buFont typeface="Arial" panose="020B0604020202020204" pitchFamily="34" charset="0"/>
              <a:buChar char="•"/>
            </a:pPr>
            <a:endParaRPr lang="en-GB" b="0" dirty="0"/>
          </a:p>
        </p:txBody>
      </p:sp>
      <p:sp>
        <p:nvSpPr>
          <p:cNvPr id="5" name="Rectangle 1"/>
          <p:cNvSpPr>
            <a:spLocks noChangeArrowheads="1"/>
          </p:cNvSpPr>
          <p:nvPr/>
        </p:nvSpPr>
        <p:spPr bwMode="auto">
          <a:xfrm>
            <a:off x="-21679" y="116632"/>
            <a:ext cx="1862689"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smtClean="0">
                <a:ln>
                  <a:noFill/>
                </a:ln>
                <a:solidFill>
                  <a:srgbClr val="212121"/>
                </a:solidFill>
                <a:effectLst/>
                <a:latin typeface="inherit"/>
              </a:rPr>
              <a:t>Apprendre par l'expérience</a:t>
            </a:r>
            <a:r>
              <a:rPr kumimoji="0" lang="fr-FR" altLang="fr-FR" sz="800" b="0" i="0" u="none" strike="noStrike" cap="none" normalizeH="0" baseline="0" dirty="0" smtClean="0">
                <a:ln>
                  <a:noFill/>
                </a:ln>
                <a:solidFill>
                  <a:schemeClr val="tx1"/>
                </a:solidFill>
                <a:effectLst/>
              </a:rPr>
              <a:t> </a:t>
            </a: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4485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35696" y="332656"/>
            <a:ext cx="6668831" cy="1143000"/>
          </a:xfrm>
        </p:spPr>
        <p:txBody>
          <a:bodyPr/>
          <a:lstStyle/>
          <a:p>
            <a:r>
              <a:rPr lang="en-US" dirty="0" smtClean="0">
                <a:solidFill>
                  <a:srgbClr val="FF0000"/>
                </a:solidFill>
              </a:rPr>
              <a:t>Tendances – Recours aux AE et au FUSC par les Sociétés nationales en Afrique subsaharienne</a:t>
            </a:r>
            <a:r>
              <a:rPr lang="fr-FR" dirty="0"/>
              <a:t/>
            </a:r>
            <a:br>
              <a:rPr lang="fr-FR" dirty="0"/>
            </a:br>
            <a:endParaRPr lang="en-GB" dirty="0">
              <a:solidFill>
                <a:srgbClr val="FF0000"/>
              </a:solidFill>
            </a:endParaRPr>
          </a:p>
        </p:txBody>
      </p:sp>
      <p:sp>
        <p:nvSpPr>
          <p:cNvPr id="15" name="Rectangle: Rounded Corners 14"/>
          <p:cNvSpPr/>
          <p:nvPr/>
        </p:nvSpPr>
        <p:spPr>
          <a:xfrm>
            <a:off x="1521909" y="2182070"/>
            <a:ext cx="2329011" cy="119265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Agency FB" panose="020B0503020202020204" pitchFamily="34" charset="0"/>
              </a:rPr>
              <a:t>plus </a:t>
            </a:r>
            <a:r>
              <a:rPr lang="fr-FR" b="1" dirty="0">
                <a:solidFill>
                  <a:schemeClr val="tx1"/>
                </a:solidFill>
                <a:latin typeface="Agency FB" panose="020B0503020202020204" pitchFamily="34" charset="0"/>
              </a:rPr>
              <a:t>d’1 milliard de francs suisses </a:t>
            </a:r>
            <a:r>
              <a:rPr lang="fr-FR" b="1" dirty="0" smtClean="0">
                <a:solidFill>
                  <a:schemeClr val="tx1"/>
                </a:solidFill>
                <a:latin typeface="Agency FB" panose="020B0503020202020204" pitchFamily="34" charset="0"/>
              </a:rPr>
              <a:t>de demandes d’aide </a:t>
            </a:r>
            <a:r>
              <a:rPr lang="fr-FR" b="1" dirty="0">
                <a:solidFill>
                  <a:schemeClr val="tx1"/>
                </a:solidFill>
                <a:latin typeface="Agency FB" panose="020B0503020202020204" pitchFamily="34" charset="0"/>
              </a:rPr>
              <a:t>au cours des 15 dernières années</a:t>
            </a:r>
            <a:endParaRPr lang="en-GB" b="1" dirty="0">
              <a:solidFill>
                <a:schemeClr val="tx1"/>
              </a:solidFill>
              <a:latin typeface="Agency FB" panose="020B0503020202020204" pitchFamily="34" charset="0"/>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5696" y="3861048"/>
            <a:ext cx="2065908" cy="1912403"/>
          </a:xfrm>
          <a:prstGeom prst="rect">
            <a:avLst/>
          </a:prstGeom>
        </p:spPr>
      </p:pic>
      <p:sp>
        <p:nvSpPr>
          <p:cNvPr id="19" name="Rectangle: Rounded Corners 18"/>
          <p:cNvSpPr/>
          <p:nvPr/>
        </p:nvSpPr>
        <p:spPr>
          <a:xfrm>
            <a:off x="3880107" y="4279278"/>
            <a:ext cx="3428197" cy="119265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Agency FB" panose="020B0503020202020204" pitchFamily="34" charset="0"/>
              </a:rPr>
              <a:t>Près </a:t>
            </a:r>
            <a:r>
              <a:rPr lang="fr-FR" b="1" dirty="0">
                <a:solidFill>
                  <a:schemeClr val="tx1"/>
                </a:solidFill>
                <a:latin typeface="Agency FB" panose="020B0503020202020204" pitchFamily="34" charset="0"/>
              </a:rPr>
              <a:t>de 500 millions de francs suisses pour lutter contre la famine et l’insécurité alimentaire. </a:t>
            </a:r>
          </a:p>
          <a:p>
            <a:pPr algn="ctr"/>
            <a:endParaRPr lang="en-GB" sz="2400" dirty="0">
              <a:solidFill>
                <a:schemeClr val="tx1"/>
              </a:solidFill>
            </a:endParaRPr>
          </a:p>
        </p:txBody>
      </p:sp>
      <p:sp>
        <p:nvSpPr>
          <p:cNvPr id="20" name="Rectangle: Rounded Corners 19"/>
          <p:cNvSpPr/>
          <p:nvPr/>
        </p:nvSpPr>
        <p:spPr>
          <a:xfrm>
            <a:off x="6045820" y="1844824"/>
            <a:ext cx="2966370" cy="148342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GB" b="1" dirty="0" smtClean="0">
                <a:solidFill>
                  <a:schemeClr val="tx1"/>
                </a:solidFill>
                <a:latin typeface="Agency FB" panose="020B0503020202020204" pitchFamily="34" charset="0"/>
              </a:rPr>
              <a:t>54 demandes d’aide pour répondre aux inondations au cours des trois dernières années pour plus de 15 millions de francs suisses</a:t>
            </a:r>
            <a:endParaRPr lang="en-GB" dirty="0">
              <a:solidFill>
                <a:schemeClr val="tx1"/>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4144" y="1840373"/>
            <a:ext cx="2096149" cy="1344042"/>
          </a:xfrm>
          <a:prstGeom prst="rect">
            <a:avLst/>
          </a:prstGeom>
        </p:spPr>
      </p:pic>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14" y="2009106"/>
            <a:ext cx="1458686" cy="1458686"/>
          </a:xfrm>
          <a:prstGeom prst="rect">
            <a:avLst/>
          </a:prstGeom>
        </p:spPr>
      </p:pic>
      <p:sp>
        <p:nvSpPr>
          <p:cNvPr id="34" name="Rectangle 33"/>
          <p:cNvSpPr/>
          <p:nvPr/>
        </p:nvSpPr>
        <p:spPr>
          <a:xfrm>
            <a:off x="3995936" y="3212976"/>
            <a:ext cx="5278189" cy="646331"/>
          </a:xfrm>
          <a:prstGeom prst="rect">
            <a:avLst/>
          </a:prstGeom>
        </p:spPr>
        <p:txBody>
          <a:bodyPr wrap="square">
            <a:spAutoFit/>
          </a:bodyPr>
          <a:lstStyle/>
          <a:p>
            <a:r>
              <a:rPr lang="fr-FR" b="1" dirty="0" smtClean="0">
                <a:latin typeface="Agency FB" panose="020B0503020202020204" pitchFamily="34" charset="0"/>
              </a:rPr>
              <a:t>Les plus fréquentes proviennent du Kenya, de la Tanzanie et du Zimbabwe</a:t>
            </a:r>
            <a:endParaRPr lang="fr-FR" dirty="0"/>
          </a:p>
        </p:txBody>
      </p:sp>
    </p:spTree>
    <p:extLst>
      <p:ext uri="{BB962C8B-B14F-4D97-AF65-F5344CB8AC3E}">
        <p14:creationId xmlns:p14="http://schemas.microsoft.com/office/powerpoint/2010/main" val="1601599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28800" y="350838"/>
            <a:ext cx="6668831" cy="1143000"/>
          </a:xfrm>
        </p:spPr>
        <p:txBody>
          <a:bodyPr/>
          <a:lstStyle/>
          <a:p>
            <a:r>
              <a:rPr lang="en-US" dirty="0">
                <a:solidFill>
                  <a:srgbClr val="FF0000"/>
                </a:solidFill>
              </a:rPr>
              <a:t>Tendances – Recours aux AE et au FUSC par les Sociétés nationales en Afrique subsaharienne</a:t>
            </a:r>
            <a:endParaRPr lang="en-GB" dirty="0">
              <a:solidFill>
                <a:srgbClr val="FF0000"/>
              </a:solidFill>
            </a:endParaRPr>
          </a:p>
        </p:txBody>
      </p:sp>
      <p:sp>
        <p:nvSpPr>
          <p:cNvPr id="22" name="Rectangle: Rounded Corners 21"/>
          <p:cNvSpPr/>
          <p:nvPr/>
        </p:nvSpPr>
        <p:spPr>
          <a:xfrm>
            <a:off x="6156176" y="2013472"/>
            <a:ext cx="2785842" cy="119265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b="1" dirty="0">
                <a:solidFill>
                  <a:schemeClr val="tx1"/>
                </a:solidFill>
                <a:latin typeface="Agency FB" panose="020B0503020202020204" pitchFamily="34" charset="0"/>
              </a:rPr>
              <a:t>Depuis 2002, 166 demandes provenant de 27 pays visaient à lutter contre le choléra, pour une valeur totale de plus 240 millions de francs suisses.</a:t>
            </a:r>
          </a:p>
          <a:p>
            <a:pPr algn="ctr"/>
            <a:endParaRPr lang="en-GB" b="1" dirty="0">
              <a:solidFill>
                <a:schemeClr val="tx1"/>
              </a:solidFill>
              <a:latin typeface="Agency FB" panose="020B050302020202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3215" y="1656309"/>
            <a:ext cx="1119456" cy="1276573"/>
          </a:xfrm>
          <a:prstGeom prst="rect">
            <a:avLst/>
          </a:prstGeom>
        </p:spPr>
      </p:pic>
      <p:sp>
        <p:nvSpPr>
          <p:cNvPr id="30" name="Rectangle: Rounded Corners 29"/>
          <p:cNvSpPr/>
          <p:nvPr/>
        </p:nvSpPr>
        <p:spPr>
          <a:xfrm>
            <a:off x="1807973" y="2071384"/>
            <a:ext cx="2548003" cy="1285055"/>
          </a:xfrm>
          <a:prstGeom prst="roundRect">
            <a:avLst>
              <a:gd name="adj" fmla="val 38163"/>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dirty="0">
                <a:latin typeface="Agency FB" panose="020B0503020202020204" pitchFamily="34" charset="0"/>
              </a:rPr>
              <a:t>Le </a:t>
            </a:r>
            <a:r>
              <a:rPr lang="fr-FR" b="1" dirty="0">
                <a:solidFill>
                  <a:schemeClr val="tx1"/>
                </a:solidFill>
                <a:latin typeface="Agency FB" panose="020B0503020202020204" pitchFamily="34" charset="0"/>
              </a:rPr>
              <a:t>P</a:t>
            </a:r>
            <a:r>
              <a:rPr lang="fr-FR" b="1" dirty="0" smtClean="0">
                <a:solidFill>
                  <a:schemeClr val="tx1"/>
                </a:solidFill>
                <a:latin typeface="Agency FB" panose="020B0503020202020204" pitchFamily="34" charset="0"/>
              </a:rPr>
              <a:t>lus </a:t>
            </a:r>
            <a:r>
              <a:rPr lang="fr-FR" b="1" dirty="0">
                <a:solidFill>
                  <a:schemeClr val="tx1"/>
                </a:solidFill>
                <a:latin typeface="Agency FB" panose="020B0503020202020204" pitchFamily="34" charset="0"/>
              </a:rPr>
              <a:t>grand nombre de demandes de soutien aux migrations provient des sociétés nationales du Tchad, du Soudan, de l’Ouganda et de la Tanzanie </a:t>
            </a: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895670"/>
            <a:ext cx="1580541" cy="1428263"/>
          </a:xfrm>
          <a:prstGeom prst="rect">
            <a:avLst/>
          </a:prstGeom>
        </p:spPr>
      </p:pic>
      <p:sp>
        <p:nvSpPr>
          <p:cNvPr id="33" name="Rectangle: Rounded Corners 32"/>
          <p:cNvSpPr/>
          <p:nvPr/>
        </p:nvSpPr>
        <p:spPr>
          <a:xfrm>
            <a:off x="6185531" y="4437112"/>
            <a:ext cx="2785842" cy="119265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fr-FR" b="1" dirty="0" smtClean="0">
                <a:solidFill>
                  <a:schemeClr val="tx1"/>
                </a:solidFill>
                <a:latin typeface="Agency FB" panose="020B0503020202020204" pitchFamily="34" charset="0"/>
              </a:rPr>
              <a:t>Les </a:t>
            </a:r>
            <a:r>
              <a:rPr lang="fr-FR" b="1" dirty="0">
                <a:solidFill>
                  <a:schemeClr val="tx1"/>
                </a:solidFill>
                <a:latin typeface="Agency FB" panose="020B0503020202020204" pitchFamily="34" charset="0"/>
              </a:rPr>
              <a:t>pays les plus exposés aux risques sont l’Éthiopie, le Kenya, le Mozambique, le Mali, le Niger, le Soudan et </a:t>
            </a:r>
            <a:r>
              <a:rPr lang="fr-FR" b="1" dirty="0" smtClean="0">
                <a:solidFill>
                  <a:schemeClr val="tx1"/>
                </a:solidFill>
                <a:latin typeface="Agency FB" panose="020B0503020202020204" pitchFamily="34" charset="0"/>
              </a:rPr>
              <a:t>l’Ouganda (UNISDR).</a:t>
            </a:r>
            <a:endParaRPr lang="fr-FR" b="1" dirty="0">
              <a:solidFill>
                <a:schemeClr val="tx1"/>
              </a:solidFill>
              <a:latin typeface="Agency FB" panose="020B0503020202020204" pitchFamily="34" charset="0"/>
            </a:endParaRPr>
          </a:p>
          <a:p>
            <a:pPr lvl="0">
              <a:spcAft>
                <a:spcPts val="0"/>
              </a:spcAft>
            </a:pPr>
            <a:r>
              <a:rPr lang="en-US" sz="2200" dirty="0" smtClean="0">
                <a:latin typeface="Optima"/>
                <a:ea typeface="Times New Roman" panose="02020603050405020304" pitchFamily="18" charset="0"/>
                <a:cs typeface="Helvetica" panose="020B0604020202020204" pitchFamily="34" charset="0"/>
              </a:rPr>
              <a:t>Uganda </a:t>
            </a:r>
            <a:r>
              <a:rPr lang="en-US" sz="2200" dirty="0">
                <a:latin typeface="Optima"/>
                <a:ea typeface="Times New Roman" panose="02020603050405020304" pitchFamily="18" charset="0"/>
                <a:cs typeface="Helvetica" panose="020B0604020202020204" pitchFamily="34" charset="0"/>
              </a:rPr>
              <a:t>(UNISDR)</a:t>
            </a:r>
            <a:endParaRPr lang="en-GB" sz="2200" dirty="0">
              <a:latin typeface="Helvetica" panose="020B0604020202020204" pitchFamily="34" charset="0"/>
              <a:ea typeface="Times New Roman" panose="02020603050405020304" pitchFamily="18" charset="0"/>
              <a:cs typeface="Helvetica" panose="020B0604020202020204" pitchFamily="34" charset="0"/>
            </a:endParaRPr>
          </a:p>
          <a:p>
            <a:pPr algn="ctr"/>
            <a:endParaRPr lang="en-GB" dirty="0">
              <a:solidFill>
                <a:schemeClr val="tx1"/>
              </a:solidFill>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91532" y="3856954"/>
            <a:ext cx="1772816" cy="1772816"/>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820" y="3992913"/>
            <a:ext cx="1569494" cy="1500897"/>
          </a:xfrm>
          <a:prstGeom prst="rect">
            <a:avLst/>
          </a:prstGeom>
        </p:spPr>
      </p:pic>
      <p:sp>
        <p:nvSpPr>
          <p:cNvPr id="18" name="Rectangle: Rounded Corners 17"/>
          <p:cNvSpPr/>
          <p:nvPr/>
        </p:nvSpPr>
        <p:spPr>
          <a:xfrm>
            <a:off x="1403648" y="4239567"/>
            <a:ext cx="2582662" cy="1285055"/>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b="1" dirty="0">
                <a:solidFill>
                  <a:schemeClr val="tx1"/>
                </a:solidFill>
                <a:latin typeface="Agency FB" panose="020B0503020202020204" pitchFamily="34" charset="0"/>
              </a:rPr>
              <a:t>Depuis 2002, 60 % de toutes les demandes d’aide consécutives aux passages des cyclones proviennent de Madagascar.</a:t>
            </a:r>
          </a:p>
          <a:p>
            <a:pPr algn="ctr"/>
            <a:endParaRPr lang="en-GB" sz="2200" dirty="0">
              <a:solidFill>
                <a:schemeClr val="tx1"/>
              </a:solidFill>
            </a:endParaRPr>
          </a:p>
        </p:txBody>
      </p:sp>
    </p:spTree>
    <p:extLst>
      <p:ext uri="{BB962C8B-B14F-4D97-AF65-F5344CB8AC3E}">
        <p14:creationId xmlns:p14="http://schemas.microsoft.com/office/powerpoint/2010/main" val="4039728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14748" y="14324"/>
            <a:ext cx="6630736" cy="6697548"/>
            <a:chOff x="-14748" y="14324"/>
            <a:chExt cx="6630736" cy="6697548"/>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 y="14324"/>
              <a:ext cx="6588224" cy="6697548"/>
            </a:xfrm>
            <a:prstGeom prst="rect">
              <a:avLst/>
            </a:prstGeom>
          </p:spPr>
        </p:pic>
        <p:sp>
          <p:nvSpPr>
            <p:cNvPr id="6" name="Oval 5"/>
            <p:cNvSpPr/>
            <p:nvPr/>
          </p:nvSpPr>
          <p:spPr>
            <a:xfrm>
              <a:off x="5967916" y="3114022"/>
              <a:ext cx="648072" cy="222237"/>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3" name="Oval 2"/>
            <p:cNvSpPr/>
            <p:nvPr/>
          </p:nvSpPr>
          <p:spPr>
            <a:xfrm flipH="1">
              <a:off x="2559384" y="3021561"/>
              <a:ext cx="648072" cy="20357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Oval 4"/>
            <p:cNvSpPr/>
            <p:nvPr/>
          </p:nvSpPr>
          <p:spPr>
            <a:xfrm>
              <a:off x="4182464" y="2666408"/>
              <a:ext cx="648072" cy="37690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3" name="Oval 12"/>
            <p:cNvSpPr/>
            <p:nvPr/>
          </p:nvSpPr>
          <p:spPr>
            <a:xfrm>
              <a:off x="5061603" y="2565684"/>
              <a:ext cx="662525" cy="37425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4" name="Oval 13"/>
            <p:cNvSpPr/>
            <p:nvPr/>
          </p:nvSpPr>
          <p:spPr>
            <a:xfrm>
              <a:off x="3491880" y="2704850"/>
              <a:ext cx="648072" cy="463882"/>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5" name="Oval 14"/>
            <p:cNvSpPr/>
            <p:nvPr/>
          </p:nvSpPr>
          <p:spPr>
            <a:xfrm>
              <a:off x="3432822" y="3439678"/>
              <a:ext cx="648072" cy="57606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6" name="Oval 15"/>
            <p:cNvSpPr/>
            <p:nvPr/>
          </p:nvSpPr>
          <p:spPr>
            <a:xfrm>
              <a:off x="2544636" y="1836079"/>
              <a:ext cx="495672" cy="27126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7" name="Oval 16"/>
            <p:cNvSpPr/>
            <p:nvPr/>
          </p:nvSpPr>
          <p:spPr>
            <a:xfrm>
              <a:off x="3320100" y="1952623"/>
              <a:ext cx="496125" cy="23749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8" name="Oval 17"/>
            <p:cNvSpPr/>
            <p:nvPr/>
          </p:nvSpPr>
          <p:spPr>
            <a:xfrm>
              <a:off x="4237781" y="1917618"/>
              <a:ext cx="495672" cy="25468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grpSp>
      <p:sp>
        <p:nvSpPr>
          <p:cNvPr id="20" name="Text Box 1073741842"/>
          <p:cNvSpPr txBox="1"/>
          <p:nvPr/>
        </p:nvSpPr>
        <p:spPr>
          <a:xfrm>
            <a:off x="4279940" y="655969"/>
            <a:ext cx="2332990" cy="1108440"/>
          </a:xfrm>
          <a:prstGeom prst="rect">
            <a:avLst/>
          </a:prstGeom>
          <a:noFill/>
          <a:ln w="6350">
            <a:noFill/>
          </a:ln>
          <a:effectLst/>
        </p:spPr>
        <p:txBody>
          <a:bodyPr rot="0" spcFirstLastPara="0" vert="horz" wrap="square" lIns="45720" tIns="91440" rIns="0" bIns="0" numCol="1" spcCol="0" rtlCol="0" fromWordArt="0" anchor="t" anchorCtr="0" forceAA="0" compatLnSpc="1">
            <a:prstTxWarp prst="textNoShape">
              <a:avLst/>
            </a:prstTxWarp>
            <a:noAutofit/>
          </a:bodyPr>
          <a:lstStyle/>
          <a:p>
            <a:pPr marL="320040" algn="r">
              <a:spcAft>
                <a:spcPts val="0"/>
              </a:spcAft>
            </a:pPr>
            <a:r>
              <a:rPr lang="en-US" sz="1600" b="1" cap="small" dirty="0" smtClean="0">
                <a:solidFill>
                  <a:srgbClr val="C0504D"/>
                </a:solidFill>
                <a:latin typeface="Agency FB" panose="020B0503020202020204" pitchFamily="34" charset="0"/>
                <a:ea typeface="Arial Unicode MS" panose="020B0604020202020204" pitchFamily="34" charset="-128"/>
              </a:rPr>
              <a:t>Les 10 Pays les plus susceptibles d’avoir besoin d’aides en 2017</a:t>
            </a:r>
            <a:endParaRPr lang="en-GB" sz="1600" b="1" cap="small" dirty="0" smtClean="0">
              <a:solidFill>
                <a:srgbClr val="C0504D"/>
              </a:solidFill>
              <a:latin typeface="Agency FB" panose="020B0503020202020204" pitchFamily="34" charset="0"/>
              <a:ea typeface="Arial Unicode MS" panose="020B0604020202020204" pitchFamily="34" charset="-128"/>
            </a:endParaRPr>
          </a:p>
          <a:p>
            <a:pPr marL="320040" algn="r">
              <a:spcAft>
                <a:spcPts val="0"/>
              </a:spcAft>
            </a:pPr>
            <a:r>
              <a:rPr lang="en-US" sz="1600" b="1" cap="small" dirty="0" smtClean="0">
                <a:solidFill>
                  <a:srgbClr val="C0504D"/>
                </a:solidFill>
                <a:latin typeface="Agency FB" panose="020B0503020202020204" pitchFamily="34" charset="0"/>
                <a:ea typeface="Arial Unicode MS" panose="020B0604020202020204" pitchFamily="34" charset="-128"/>
              </a:rPr>
              <a:t>(INFORM, 2016)</a:t>
            </a:r>
            <a:endParaRPr lang="en-GB" sz="1600" b="1" cap="small" dirty="0" smtClean="0">
              <a:solidFill>
                <a:srgbClr val="C0504D"/>
              </a:solidFill>
              <a:latin typeface="Agency FB" panose="020B0503020202020204" pitchFamily="34" charset="0"/>
              <a:ea typeface="Arial Unicode MS" panose="020B0604020202020204" pitchFamily="34" charset="-128"/>
            </a:endParaRPr>
          </a:p>
          <a:p>
            <a:pPr marL="320040" algn="r">
              <a:spcAft>
                <a:spcPts val="0"/>
              </a:spcAft>
            </a:pPr>
            <a:r>
              <a:rPr lang="en-US" sz="1400" cap="small" dirty="0" smtClean="0">
                <a:solidFill>
                  <a:srgbClr val="C0504D"/>
                </a:solidFill>
                <a:effectLst/>
                <a:latin typeface="Times New Roman" panose="02020603050405020304" pitchFamily="18" charset="0"/>
                <a:ea typeface="Arial Unicode MS" panose="020B0604020202020204" pitchFamily="34" charset="-128"/>
              </a:rPr>
              <a:t> </a:t>
            </a:r>
            <a:endParaRPr lang="en-GB" sz="1200" dirty="0" smtClean="0">
              <a:effectLst/>
              <a:latin typeface="Times New Roman" panose="02020603050405020304" pitchFamily="18" charset="0"/>
              <a:ea typeface="Arial Unicode MS" panose="020B0604020202020204" pitchFamily="34" charset="-128"/>
            </a:endParaRPr>
          </a:p>
          <a:p>
            <a:pPr marL="457200" indent="-228600">
              <a:spcAft>
                <a:spcPts val="0"/>
              </a:spcAft>
            </a:pPr>
            <a:endParaRPr lang="en-GB" sz="12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22" name="Text Box 1073741842"/>
          <p:cNvSpPr txBox="1"/>
          <p:nvPr/>
        </p:nvSpPr>
        <p:spPr>
          <a:xfrm>
            <a:off x="6714084" y="1922105"/>
            <a:ext cx="2332990" cy="3035145"/>
          </a:xfrm>
          <a:prstGeom prst="rect">
            <a:avLst/>
          </a:prstGeom>
          <a:noFill/>
          <a:ln w="6350">
            <a:noFill/>
          </a:ln>
          <a:effectLst/>
        </p:spPr>
        <p:txBody>
          <a:bodyPr rot="0" spcFirstLastPara="0" vert="horz" wrap="square" lIns="45720" tIns="91440" rIns="0" bIns="0" numCol="1" spcCol="0" rtlCol="0" fromWordArt="0" anchor="t" anchorCtr="0" forceAA="0" compatLnSpc="1">
            <a:prstTxWarp prst="textNoShape">
              <a:avLst/>
            </a:prstTxWarp>
            <a:noAutofit/>
          </a:bodyPr>
          <a:lstStyle/>
          <a:p>
            <a:pPr marL="320040">
              <a:spcAft>
                <a:spcPts val="0"/>
              </a:spcAft>
            </a:pPr>
            <a:r>
              <a:rPr lang="en-US" sz="2000" b="1" cap="small" dirty="0">
                <a:solidFill>
                  <a:srgbClr val="C0504D"/>
                </a:solidFill>
                <a:latin typeface="Agency FB" panose="020B0503020202020204" pitchFamily="34" charset="0"/>
                <a:ea typeface="Arial Unicode MS" panose="020B0604020202020204" pitchFamily="34" charset="-128"/>
              </a:rPr>
              <a:t>10 </a:t>
            </a:r>
            <a:r>
              <a:rPr lang="en-US" sz="2000" b="1" cap="small" dirty="0" smtClean="0">
                <a:solidFill>
                  <a:srgbClr val="C0504D"/>
                </a:solidFill>
                <a:latin typeface="Agency FB" panose="020B0503020202020204" pitchFamily="34" charset="0"/>
                <a:ea typeface="Arial Unicode MS" panose="020B0604020202020204" pitchFamily="34" charset="-128"/>
              </a:rPr>
              <a:t>PAYS GAG</a:t>
            </a:r>
            <a:endParaRPr lang="en-US" sz="2000" b="1" cap="small" dirty="0">
              <a:solidFill>
                <a:srgbClr val="C0504D"/>
              </a:solidFill>
              <a:latin typeface="Agency FB" panose="020B0503020202020204" pitchFamily="34" charset="0"/>
              <a:ea typeface="Arial Unicode MS" panose="020B0604020202020204" pitchFamily="34" charset="-128"/>
            </a:endParaRPr>
          </a:p>
          <a:p>
            <a:pPr marL="442913" indent="-214313">
              <a:spcAft>
                <a:spcPts val="0"/>
              </a:spcAft>
              <a:buFont typeface="+mj-lt"/>
              <a:buAutoNum type="arabicPeriod"/>
            </a:pPr>
            <a:r>
              <a:rPr lang="en-GB" sz="1600" b="1" dirty="0" smtClean="0">
                <a:latin typeface="Agency FB" panose="020B0503020202020204" pitchFamily="34" charset="0"/>
              </a:rPr>
              <a:t>République Centrafricaine</a:t>
            </a:r>
            <a:endParaRPr lang="en-GB" sz="1600" b="1" dirty="0">
              <a:latin typeface="Agency FB" panose="020B0503020202020204" pitchFamily="34" charset="0"/>
            </a:endParaRPr>
          </a:p>
          <a:p>
            <a:pPr marL="442913" indent="-214313">
              <a:spcAft>
                <a:spcPts val="0"/>
              </a:spcAft>
              <a:buFont typeface="+mj-lt"/>
              <a:buAutoNum type="arabicPeriod"/>
            </a:pPr>
            <a:r>
              <a:rPr lang="en-GB" sz="1600" b="1" dirty="0">
                <a:latin typeface="Agency FB" panose="020B0503020202020204" pitchFamily="34" charset="0"/>
              </a:rPr>
              <a:t>Côte d’Ivoire</a:t>
            </a:r>
          </a:p>
          <a:p>
            <a:pPr marL="442913" indent="-214313">
              <a:spcAft>
                <a:spcPts val="0"/>
              </a:spcAft>
              <a:buFont typeface="+mj-lt"/>
              <a:buAutoNum type="arabicPeriod"/>
            </a:pPr>
            <a:r>
              <a:rPr lang="en-US" sz="1600" b="1" dirty="0" smtClean="0">
                <a:latin typeface="Agency FB" panose="020B0503020202020204" pitchFamily="34" charset="0"/>
              </a:rPr>
              <a:t>Gambie</a:t>
            </a:r>
            <a:endParaRPr lang="en-US" sz="1600" b="1" dirty="0">
              <a:latin typeface="Agency FB" panose="020B0503020202020204" pitchFamily="34" charset="0"/>
            </a:endParaRPr>
          </a:p>
          <a:p>
            <a:pPr marL="442913" indent="-214313">
              <a:spcAft>
                <a:spcPts val="0"/>
              </a:spcAft>
              <a:buFont typeface="+mj-lt"/>
              <a:buAutoNum type="arabicPeriod"/>
            </a:pPr>
            <a:r>
              <a:rPr lang="en-US" sz="1600" b="1" dirty="0">
                <a:latin typeface="Agency FB" panose="020B0503020202020204" pitchFamily="34" charset="0"/>
              </a:rPr>
              <a:t>G</a:t>
            </a:r>
            <a:r>
              <a:rPr lang="en-GB" sz="1600" b="1" dirty="0" smtClean="0">
                <a:latin typeface="Agency FB" panose="020B0503020202020204" pitchFamily="34" charset="0"/>
              </a:rPr>
              <a:t>uinée </a:t>
            </a:r>
            <a:r>
              <a:rPr lang="en-GB" sz="1600" b="1" dirty="0">
                <a:latin typeface="Agency FB" panose="020B0503020202020204" pitchFamily="34" charset="0"/>
              </a:rPr>
              <a:t>Bissau</a:t>
            </a:r>
          </a:p>
          <a:p>
            <a:pPr marL="442913" indent="-214313">
              <a:spcAft>
                <a:spcPts val="0"/>
              </a:spcAft>
              <a:buFont typeface="+mj-lt"/>
              <a:buAutoNum type="arabicPeriod"/>
            </a:pPr>
            <a:r>
              <a:rPr lang="en-US" sz="1600" b="1" dirty="0">
                <a:latin typeface="Agency FB" panose="020B0503020202020204" pitchFamily="34" charset="0"/>
              </a:rPr>
              <a:t>G</a:t>
            </a:r>
            <a:r>
              <a:rPr lang="en-GB" sz="1600" b="1" dirty="0" smtClean="0">
                <a:latin typeface="Agency FB" panose="020B0503020202020204" pitchFamily="34" charset="0"/>
              </a:rPr>
              <a:t>uinée Equatoriale</a:t>
            </a:r>
            <a:endParaRPr lang="en-GB" sz="1600" b="1" dirty="0">
              <a:latin typeface="Agency FB" panose="020B0503020202020204" pitchFamily="34" charset="0"/>
            </a:endParaRPr>
          </a:p>
          <a:p>
            <a:pPr marL="442913" indent="-214313">
              <a:spcAft>
                <a:spcPts val="0"/>
              </a:spcAft>
              <a:buFont typeface="+mj-lt"/>
              <a:buAutoNum type="arabicPeriod"/>
            </a:pPr>
            <a:r>
              <a:rPr lang="en-GB" sz="1600" b="1" dirty="0">
                <a:latin typeface="Agency FB" panose="020B0503020202020204" pitchFamily="34" charset="0"/>
              </a:rPr>
              <a:t>Mozambique</a:t>
            </a:r>
          </a:p>
          <a:p>
            <a:pPr marL="442913" indent="-214313">
              <a:spcAft>
                <a:spcPts val="0"/>
              </a:spcAft>
              <a:buFont typeface="+mj-lt"/>
              <a:buAutoNum type="arabicPeriod"/>
            </a:pPr>
            <a:r>
              <a:rPr lang="en-GB" sz="1600" b="1" dirty="0">
                <a:latin typeface="Agency FB" panose="020B0503020202020204" pitchFamily="34" charset="0"/>
              </a:rPr>
              <a:t>Nigeria</a:t>
            </a:r>
          </a:p>
          <a:p>
            <a:pPr marL="442913" indent="-214313">
              <a:spcAft>
                <a:spcPts val="0"/>
              </a:spcAft>
              <a:buFont typeface="+mj-lt"/>
              <a:buAutoNum type="arabicPeriod"/>
            </a:pPr>
            <a:r>
              <a:rPr lang="en-GB" sz="1600" b="1" dirty="0" smtClean="0">
                <a:latin typeface="Agency FB" panose="020B0503020202020204" pitchFamily="34" charset="0"/>
              </a:rPr>
              <a:t>Soudan du Sud</a:t>
            </a:r>
            <a:endParaRPr lang="en-GB" sz="1600" b="1" dirty="0">
              <a:latin typeface="Agency FB" panose="020B0503020202020204" pitchFamily="34" charset="0"/>
            </a:endParaRPr>
          </a:p>
          <a:p>
            <a:pPr marL="442913" indent="-214313">
              <a:spcAft>
                <a:spcPts val="0"/>
              </a:spcAft>
              <a:buFont typeface="+mj-lt"/>
              <a:buAutoNum type="arabicPeriod"/>
            </a:pPr>
            <a:r>
              <a:rPr lang="en-US" sz="1600" b="1" dirty="0" smtClean="0">
                <a:latin typeface="Agency FB" panose="020B0503020202020204" pitchFamily="34" charset="0"/>
              </a:rPr>
              <a:t>Tanzanie</a:t>
            </a:r>
            <a:endParaRPr lang="en-US" sz="1600" b="1" dirty="0">
              <a:latin typeface="Agency FB" panose="020B0503020202020204" pitchFamily="34" charset="0"/>
            </a:endParaRPr>
          </a:p>
          <a:p>
            <a:pPr marL="442913" indent="-214313">
              <a:spcAft>
                <a:spcPts val="0"/>
              </a:spcAft>
              <a:buFont typeface="+mj-lt"/>
              <a:buAutoNum type="arabicPeriod"/>
            </a:pPr>
            <a:r>
              <a:rPr lang="en-US" sz="1600" b="1" dirty="0">
                <a:latin typeface="Agency FB" panose="020B0503020202020204" pitchFamily="34" charset="0"/>
              </a:rPr>
              <a:t> </a:t>
            </a:r>
            <a:r>
              <a:rPr lang="en-US" sz="1600" b="1" dirty="0" smtClean="0">
                <a:latin typeface="Agency FB" panose="020B0503020202020204" pitchFamily="34" charset="0"/>
              </a:rPr>
              <a:t>Zambie</a:t>
            </a:r>
            <a:endParaRPr lang="en-US" sz="1600" b="1" dirty="0">
              <a:latin typeface="Agency FB" panose="020B0503020202020204" pitchFamily="34" charset="0"/>
            </a:endParaRPr>
          </a:p>
          <a:p>
            <a:pPr marL="442913" indent="-214313">
              <a:spcAft>
                <a:spcPts val="0"/>
              </a:spcAft>
              <a:buFont typeface="+mj-lt"/>
              <a:buAutoNum type="arabicPeriod"/>
            </a:pPr>
            <a:endParaRPr lang="en-GB" b="1" dirty="0"/>
          </a:p>
        </p:txBody>
      </p:sp>
      <p:cxnSp>
        <p:nvCxnSpPr>
          <p:cNvPr id="24" name="Straight Connector 23"/>
          <p:cNvCxnSpPr/>
          <p:nvPr/>
        </p:nvCxnSpPr>
        <p:spPr>
          <a:xfrm>
            <a:off x="6703506" y="332656"/>
            <a:ext cx="0" cy="6048672"/>
          </a:xfrm>
          <a:prstGeom prst="line">
            <a:avLst/>
          </a:prstGeom>
        </p:spPr>
        <p:style>
          <a:lnRef idx="3">
            <a:schemeClr val="dk1"/>
          </a:lnRef>
          <a:fillRef idx="0">
            <a:schemeClr val="dk1"/>
          </a:fillRef>
          <a:effectRef idx="2">
            <a:schemeClr val="dk1"/>
          </a:effectRef>
          <a:fontRef idx="minor">
            <a:schemeClr val="tx1"/>
          </a:fontRef>
        </p:style>
      </p:cxnSp>
      <p:sp>
        <p:nvSpPr>
          <p:cNvPr id="26" name="Rectangle: Rounded Corners 25"/>
          <p:cNvSpPr/>
          <p:nvPr/>
        </p:nvSpPr>
        <p:spPr>
          <a:xfrm>
            <a:off x="6791025" y="1332023"/>
            <a:ext cx="2254081" cy="50405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Agency FB" panose="020B0503020202020204" pitchFamily="34" charset="0"/>
              </a:rPr>
              <a:t>DOMAINES PRIORITAIRES DE LA FICR</a:t>
            </a:r>
            <a:endParaRPr lang="en-GB" sz="2000" b="1" dirty="0">
              <a:solidFill>
                <a:schemeClr val="tx1"/>
              </a:solidFill>
              <a:latin typeface="Agency FB" panose="020B0503020202020204" pitchFamily="34" charset="0"/>
            </a:endParaRPr>
          </a:p>
        </p:txBody>
      </p:sp>
      <p:sp>
        <p:nvSpPr>
          <p:cNvPr id="21" name="Text Box 1073741842"/>
          <p:cNvSpPr txBox="1"/>
          <p:nvPr/>
        </p:nvSpPr>
        <p:spPr>
          <a:xfrm>
            <a:off x="6600956" y="4957250"/>
            <a:ext cx="2507548" cy="2728034"/>
          </a:xfrm>
          <a:prstGeom prst="rect">
            <a:avLst/>
          </a:prstGeom>
          <a:noFill/>
          <a:ln w="6350">
            <a:noFill/>
          </a:ln>
          <a:effectLst/>
        </p:spPr>
        <p:txBody>
          <a:bodyPr rot="0" spcFirstLastPara="0" vert="horz" wrap="square" lIns="45720" tIns="91440" rIns="0" bIns="0" numCol="1" spcCol="0" rtlCol="0" fromWordArt="0" anchor="t" anchorCtr="0" forceAA="0" compatLnSpc="1">
            <a:prstTxWarp prst="textNoShape">
              <a:avLst/>
            </a:prstTxWarp>
            <a:noAutofit/>
          </a:bodyPr>
          <a:lstStyle/>
          <a:p>
            <a:pPr marL="320040">
              <a:spcAft>
                <a:spcPts val="0"/>
              </a:spcAft>
            </a:pPr>
            <a:r>
              <a:rPr lang="en-US" sz="2000" b="1" cap="small" dirty="0" smtClean="0">
                <a:solidFill>
                  <a:srgbClr val="C0504D"/>
                </a:solidFill>
                <a:latin typeface="Agency FB" panose="020B0503020202020204" pitchFamily="34" charset="0"/>
                <a:ea typeface="Arial Unicode MS" panose="020B0604020202020204" pitchFamily="34" charset="-128"/>
              </a:rPr>
              <a:t>PROGRAMMES DE R</a:t>
            </a:r>
            <a:r>
              <a:rPr lang="en-US" sz="2000" b="1" cap="small" dirty="0" smtClean="0">
                <a:solidFill>
                  <a:srgbClr val="C0504D"/>
                </a:solidFill>
                <a:latin typeface="Arial" panose="020B0604020202020204" pitchFamily="34" charset="0"/>
                <a:ea typeface="Arial Unicode MS" panose="020B0604020202020204" pitchFamily="34" charset="-128"/>
                <a:cs typeface="Arial" panose="020B0604020202020204" pitchFamily="34" charset="0"/>
              </a:rPr>
              <a:t>É</a:t>
            </a:r>
            <a:r>
              <a:rPr lang="en-US" sz="2000" b="1" cap="small" dirty="0" smtClean="0">
                <a:solidFill>
                  <a:srgbClr val="C0504D"/>
                </a:solidFill>
                <a:latin typeface="Agency FB" panose="020B0503020202020204" pitchFamily="34" charset="0"/>
                <a:ea typeface="Arial Unicode MS" panose="020B0604020202020204" pitchFamily="34" charset="-128"/>
              </a:rPr>
              <a:t>SILIENCE</a:t>
            </a:r>
            <a:endParaRPr lang="en-US" sz="1600" b="1" dirty="0" smtClean="0">
              <a:latin typeface="Agency FB" panose="020B0503020202020204" pitchFamily="34" charset="0"/>
            </a:endParaRPr>
          </a:p>
          <a:p>
            <a:pPr marL="442913" indent="-214313">
              <a:spcAft>
                <a:spcPts val="0"/>
              </a:spcAft>
              <a:buFont typeface="+mj-lt"/>
              <a:buAutoNum type="arabicPeriod"/>
            </a:pPr>
            <a:r>
              <a:rPr lang="en-GB" sz="1600" b="1" dirty="0" smtClean="0">
                <a:latin typeface="Agency FB" panose="020B0503020202020204" pitchFamily="34" charset="0"/>
              </a:rPr>
              <a:t>Lac Tchad</a:t>
            </a:r>
          </a:p>
          <a:p>
            <a:pPr marL="442913" indent="-214313">
              <a:spcAft>
                <a:spcPts val="0"/>
              </a:spcAft>
              <a:buFont typeface="+mj-lt"/>
              <a:buAutoNum type="arabicPeriod"/>
            </a:pPr>
            <a:r>
              <a:rPr lang="en-GB" sz="1600" b="1" dirty="0" smtClean="0">
                <a:latin typeface="Agency FB" panose="020B0503020202020204" pitchFamily="34" charset="0"/>
              </a:rPr>
              <a:t>Afrique austral</a:t>
            </a:r>
            <a:endParaRPr lang="en-GB" sz="1600" b="1" dirty="0">
              <a:latin typeface="Agency FB" panose="020B0503020202020204" pitchFamily="34" charset="0"/>
            </a:endParaRPr>
          </a:p>
          <a:p>
            <a:pPr marL="442913" indent="-214313">
              <a:spcAft>
                <a:spcPts val="0"/>
              </a:spcAft>
              <a:buFont typeface="+mj-lt"/>
              <a:buAutoNum type="arabicPeriod"/>
            </a:pPr>
            <a:r>
              <a:rPr lang="en-US" sz="1600" b="1" dirty="0" smtClean="0">
                <a:latin typeface="Agency FB" panose="020B0503020202020204" pitchFamily="34" charset="0"/>
              </a:rPr>
              <a:t>Mouvements démographiques</a:t>
            </a:r>
            <a:endParaRPr lang="en-GB" sz="1600" b="1" dirty="0">
              <a:latin typeface="Agency FB" panose="020B0503020202020204" pitchFamily="34" charset="0"/>
            </a:endParaRPr>
          </a:p>
          <a:p>
            <a:pPr marL="228600">
              <a:spcAft>
                <a:spcPts val="0"/>
              </a:spcAft>
            </a:pPr>
            <a:endParaRPr lang="en-GB" b="1" dirty="0"/>
          </a:p>
        </p:txBody>
      </p:sp>
    </p:spTree>
    <p:extLst>
      <p:ext uri="{BB962C8B-B14F-4D97-AF65-F5344CB8AC3E}">
        <p14:creationId xmlns:p14="http://schemas.microsoft.com/office/powerpoint/2010/main" val="2981197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77526" y="1052736"/>
            <a:ext cx="2167205" cy="4549913"/>
            <a:chOff x="3380104" y="442970"/>
            <a:chExt cx="2383796" cy="4967231"/>
          </a:xfrm>
        </p:grpSpPr>
        <p:sp>
          <p:nvSpPr>
            <p:cNvPr id="3" name="Rectangle 2"/>
            <p:cNvSpPr/>
            <p:nvPr/>
          </p:nvSpPr>
          <p:spPr>
            <a:xfrm>
              <a:off x="3380104" y="442970"/>
              <a:ext cx="2383796" cy="1080348"/>
            </a:xfrm>
            <a:prstGeom prst="rect">
              <a:avLst/>
            </a:prstGeom>
            <a:gradFill flip="none" rotWithShape="1">
              <a:gsLst>
                <a:gs pos="0">
                  <a:srgbClr val="00701B">
                    <a:lumMod val="85000"/>
                  </a:srgbClr>
                </a:gs>
                <a:gs pos="100000">
                  <a:srgbClr val="00D629">
                    <a:lumMod val="80000"/>
                  </a:srgbClr>
                </a:gs>
              </a:gsLst>
              <a:lin ang="16200000" scaled="1"/>
              <a:tileRect/>
            </a:gradFill>
            <a:ln w="12700" cap="flat" cmpd="sng" algn="ctr">
              <a:solidFill>
                <a:srgbClr val="004C00"/>
              </a:solidFill>
              <a:prstDash val="solid"/>
            </a:ln>
            <a:effectLst/>
          </p:spPr>
          <p:txBody>
            <a:bodyPr rtlCol="0" anchor="ctr"/>
            <a:lstStyle/>
            <a:p>
              <a:pPr algn="ctr"/>
              <a:r>
                <a:rPr lang="fr-FR" b="1" dirty="0" smtClean="0"/>
                <a:t>Mouvements démographiques</a:t>
              </a:r>
              <a:endParaRPr lang="fr-FR" dirty="0"/>
            </a:p>
          </p:txBody>
        </p:sp>
        <p:sp>
          <p:nvSpPr>
            <p:cNvPr id="4" name="Rectangle 3"/>
            <p:cNvSpPr/>
            <p:nvPr/>
          </p:nvSpPr>
          <p:spPr>
            <a:xfrm>
              <a:off x="3380104" y="1466787"/>
              <a:ext cx="2383796" cy="3943414"/>
            </a:xfrm>
            <a:prstGeom prst="rect">
              <a:avLst/>
            </a:prstGeom>
            <a:gradFill>
              <a:gsLst>
                <a:gs pos="100000">
                  <a:sysClr val="window" lastClr="FFFFFF">
                    <a:lumMod val="75000"/>
                  </a:sysClr>
                </a:gs>
                <a:gs pos="0">
                  <a:sysClr val="window" lastClr="FFFFFF">
                    <a:lumMod val="95000"/>
                  </a:sysClr>
                </a:gs>
              </a:gsLst>
              <a:lin ang="5400000" scaled="0"/>
            </a:gradFill>
            <a:ln w="12700" cap="flat" cmpd="sng" algn="ctr">
              <a:solidFill>
                <a:sysClr val="window" lastClr="FFFFFF">
                  <a:lumMod val="50000"/>
                </a:sysClr>
              </a:solidFill>
              <a:prstDash val="solid"/>
            </a:ln>
            <a:effectLst>
              <a:reflection blurRad="6350" stA="52000" endA="300" endPos="20000" dir="5400000" sy="-100000" algn="bl" rotWithShape="0"/>
            </a:effectLst>
          </p:spPr>
          <p:txBody>
            <a:bodyPr lIns="91440" tIns="91440" rIns="91440" bIns="91440" rtlCol="0" anchor="t"/>
            <a:lstStyle/>
            <a:p>
              <a:pPr>
                <a:defRPr/>
              </a:pPr>
              <a:r>
                <a:rPr lang="fr-FR" sz="1600" kern="0" dirty="0" smtClean="0">
                  <a:solidFill>
                    <a:sysClr val="windowText" lastClr="000000">
                      <a:lumMod val="65000"/>
                      <a:lumOff val="35000"/>
                    </a:sysClr>
                  </a:solidFill>
                  <a:latin typeface="Arial" pitchFamily="34" charset="0"/>
                  <a:cs typeface="Arial" pitchFamily="34" charset="0"/>
                </a:rPr>
                <a:t>Instabilité donnant lieu à des mouvements démographiques et de réfugiés à grande échelle comme le Soudan du Sud, le Soudan, le Kenya, l’Éthiopie, le Burundi, l’Ouganda, la RDC, le Gabon et le Nigéria</a:t>
              </a:r>
              <a:endParaRPr lang="fr-FR" dirty="0" smtClean="0"/>
            </a:p>
            <a:p>
              <a:pPr>
                <a:defRPr/>
              </a:pPr>
              <a:endParaRPr lang="en-US" sz="1600" kern="0" dirty="0">
                <a:solidFill>
                  <a:sysClr val="windowText" lastClr="000000">
                    <a:lumMod val="65000"/>
                    <a:lumOff val="35000"/>
                  </a:sysClr>
                </a:solidFill>
                <a:latin typeface="Arial" pitchFamily="34" charset="0"/>
                <a:cs typeface="Arial" pitchFamily="34" charset="0"/>
              </a:endParaRPr>
            </a:p>
          </p:txBody>
        </p:sp>
      </p:grpSp>
      <p:grpSp>
        <p:nvGrpSpPr>
          <p:cNvPr id="5" name="Group 4"/>
          <p:cNvGrpSpPr/>
          <p:nvPr/>
        </p:nvGrpSpPr>
        <p:grpSpPr>
          <a:xfrm>
            <a:off x="4701268" y="1207590"/>
            <a:ext cx="2043591" cy="4420797"/>
            <a:chOff x="6197103" y="1112988"/>
            <a:chExt cx="2443022" cy="4297212"/>
          </a:xfrm>
        </p:grpSpPr>
        <p:sp>
          <p:nvSpPr>
            <p:cNvPr id="7" name="Rectangle 6"/>
            <p:cNvSpPr/>
            <p:nvPr/>
          </p:nvSpPr>
          <p:spPr>
            <a:xfrm>
              <a:off x="6226804" y="1708154"/>
              <a:ext cx="2383796" cy="3702046"/>
            </a:xfrm>
            <a:prstGeom prst="rect">
              <a:avLst/>
            </a:prstGeom>
            <a:gradFill>
              <a:gsLst>
                <a:gs pos="100000">
                  <a:sysClr val="window" lastClr="FFFFFF">
                    <a:lumMod val="75000"/>
                  </a:sysClr>
                </a:gs>
                <a:gs pos="0">
                  <a:sysClr val="window" lastClr="FFFFFF">
                    <a:lumMod val="95000"/>
                  </a:sysClr>
                </a:gs>
              </a:gsLst>
              <a:lin ang="5400000" scaled="0"/>
            </a:gradFill>
            <a:ln w="12700" cap="flat" cmpd="sng" algn="ctr">
              <a:solidFill>
                <a:sysClr val="window" lastClr="FFFFFF">
                  <a:lumMod val="50000"/>
                </a:sysClr>
              </a:solidFill>
              <a:prstDash val="solid"/>
            </a:ln>
            <a:effectLst>
              <a:reflection blurRad="6350" stA="52000" endA="300" endPos="20000" dir="5400000" sy="-100000" algn="bl" rotWithShape="0"/>
            </a:effectLst>
          </p:spPr>
          <p:txBody>
            <a:bodyPr lIns="91440" tIns="91440" rIns="91440" bIns="91440" rtlCol="0" anchor="t"/>
            <a:lstStyle/>
            <a:p>
              <a:pPr>
                <a:defRPr/>
              </a:pPr>
              <a:endParaRPr lang="en-US" sz="1600" kern="0" dirty="0">
                <a:solidFill>
                  <a:sysClr val="windowText" lastClr="000000">
                    <a:lumMod val="65000"/>
                    <a:lumOff val="35000"/>
                  </a:sysClr>
                </a:solidFill>
                <a:latin typeface="Arial" pitchFamily="34" charset="0"/>
                <a:cs typeface="Arial" pitchFamily="34" charset="0"/>
              </a:endParaRPr>
            </a:p>
          </p:txBody>
        </p:sp>
        <p:sp>
          <p:nvSpPr>
            <p:cNvPr id="6" name="Rectangle 5"/>
            <p:cNvSpPr/>
            <p:nvPr/>
          </p:nvSpPr>
          <p:spPr>
            <a:xfrm>
              <a:off x="6197103" y="1112988"/>
              <a:ext cx="2443022" cy="771594"/>
            </a:xfrm>
            <a:prstGeom prst="rect">
              <a:avLst/>
            </a:prstGeom>
            <a:gradFill>
              <a:gsLst>
                <a:gs pos="0">
                  <a:srgbClr val="CE0000">
                    <a:lumMod val="90000"/>
                    <a:lumOff val="10000"/>
                  </a:srgbClr>
                </a:gs>
                <a:gs pos="100000">
                  <a:srgbClr val="C00000">
                    <a:lumMod val="80000"/>
                  </a:srgbClr>
                </a:gs>
              </a:gsLst>
              <a:lin ang="5400000" scaled="1"/>
            </a:gradFill>
            <a:ln w="12700" cap="flat" cmpd="sng" algn="ctr">
              <a:solidFill>
                <a:srgbClr val="760000"/>
              </a:solidFill>
              <a:prstDash val="solid"/>
            </a:ln>
            <a:effectLst/>
          </p:spPr>
          <p:txBody>
            <a:bodyPr rtlCol="0" anchor="ctr"/>
            <a:lstStyle/>
            <a:p>
              <a:pPr algn="ctr"/>
              <a:r>
                <a:rPr lang="fr-FR" b="1" dirty="0" smtClean="0"/>
                <a:t>Crises aiguës</a:t>
              </a:r>
              <a:endParaRPr lang="fr-FR" dirty="0"/>
            </a:p>
          </p:txBody>
        </p:sp>
      </p:grpSp>
      <p:grpSp>
        <p:nvGrpSpPr>
          <p:cNvPr id="8" name="Group 7"/>
          <p:cNvGrpSpPr/>
          <p:nvPr/>
        </p:nvGrpSpPr>
        <p:grpSpPr>
          <a:xfrm>
            <a:off x="137000" y="1052735"/>
            <a:ext cx="2096510" cy="4575651"/>
            <a:chOff x="5459692" y="614492"/>
            <a:chExt cx="2998508" cy="2416190"/>
          </a:xfrm>
        </p:grpSpPr>
        <p:sp>
          <p:nvSpPr>
            <p:cNvPr id="9" name="Rectangle 8"/>
            <p:cNvSpPr/>
            <p:nvPr/>
          </p:nvSpPr>
          <p:spPr>
            <a:xfrm>
              <a:off x="5459692" y="614492"/>
              <a:ext cx="2986668" cy="522554"/>
            </a:xfrm>
            <a:prstGeom prst="rect">
              <a:avLst/>
            </a:prstGeom>
            <a:gradFill>
              <a:gsLst>
                <a:gs pos="100000">
                  <a:srgbClr val="004E8E"/>
                </a:gs>
                <a:gs pos="0">
                  <a:srgbClr val="0072D0"/>
                </a:gs>
              </a:gsLst>
              <a:lin ang="5400000" scaled="0"/>
            </a:gradFill>
            <a:ln w="19050" cap="flat" cmpd="sng" algn="ctr">
              <a:solidFill>
                <a:srgbClr val="005EA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1600" b="1" dirty="0" smtClean="0"/>
                <a:t>Besoins alimentaires et sanitaires chroniques</a:t>
              </a:r>
              <a:endParaRPr lang="fr-FR" sz="1600" b="1" dirty="0"/>
            </a:p>
          </p:txBody>
        </p:sp>
        <p:sp>
          <p:nvSpPr>
            <p:cNvPr id="10" name="Rectangle 9"/>
            <p:cNvSpPr/>
            <p:nvPr/>
          </p:nvSpPr>
          <p:spPr>
            <a:xfrm>
              <a:off x="5471532" y="1137045"/>
              <a:ext cx="2986668" cy="1893637"/>
            </a:xfrm>
            <a:prstGeom prst="rect">
              <a:avLst/>
            </a:prstGeom>
            <a:gradFill>
              <a:gsLst>
                <a:gs pos="100000">
                  <a:sysClr val="window" lastClr="FFFFFF">
                    <a:lumMod val="75000"/>
                  </a:sysClr>
                </a:gs>
                <a:gs pos="0">
                  <a:sysClr val="window" lastClr="FFFFFF">
                    <a:lumMod val="95000"/>
                  </a:sysClr>
                </a:gs>
              </a:gsLst>
              <a:lin ang="5400000" scaled="0"/>
            </a:gradFill>
            <a:ln w="12700" cap="flat" cmpd="sng" algn="ctr">
              <a:solidFill>
                <a:sysClr val="window" lastClr="FFFFFF">
                  <a:lumMod val="50000"/>
                </a:sysClr>
              </a:solidFill>
              <a:prstDash val="solid"/>
            </a:ln>
            <a:effectLst>
              <a:reflection blurRad="6350" stA="52000" endA="300" endPos="20000" dir="5400000" sy="-100000" algn="bl" rotWithShape="0"/>
            </a:effectLst>
          </p:spPr>
          <p:txBody>
            <a:bodyPr lIns="91440" tIns="91440" rIns="91440" bIns="91440" rtlCol="0" anchor="t"/>
            <a:lstStyle/>
            <a:p>
              <a:pPr>
                <a:defRPr/>
              </a:pPr>
              <a:r>
                <a:rPr lang="fr-FR" sz="1600" kern="0" dirty="0" smtClean="0">
                  <a:solidFill>
                    <a:sysClr val="windowText" lastClr="000000">
                      <a:lumMod val="65000"/>
                      <a:lumOff val="35000"/>
                    </a:sysClr>
                  </a:solidFill>
                  <a:latin typeface="Arial" pitchFamily="34" charset="0"/>
                  <a:cs typeface="Arial" pitchFamily="34" charset="0"/>
                </a:rPr>
                <a:t>Programmes de résilience comme :  WASH, rétablissement après Ebola, les initiatives du bassin du Zambèze, du basin du fleuve Sénégal, du basin du lac Victoria et du basin du Lac Tchad</a:t>
              </a:r>
              <a:r>
                <a:rPr kumimoji="0" lang="fr-FR" sz="1600" b="0" i="0" u="none" strike="noStrike" kern="0" cap="none" spc="0" normalizeH="0" baseline="0" noProof="0" dirty="0" smtClean="0">
                  <a:ln>
                    <a:noFill/>
                  </a:ln>
                  <a:solidFill>
                    <a:sysClr val="windowText" lastClr="000000">
                      <a:lumMod val="85000"/>
                      <a:lumOff val="15000"/>
                    </a:sysClr>
                  </a:solidFill>
                  <a:effectLst/>
                  <a:uLnTx/>
                  <a:uFillTx/>
                  <a:latin typeface="Calibri"/>
                  <a:cs typeface="+mn-cs"/>
                </a:rPr>
                <a:t>.</a:t>
              </a:r>
              <a:r>
                <a:rPr lang="fr-FR" dirty="0" smtClean="0"/>
                <a:t> </a:t>
              </a:r>
              <a:endParaRPr kumimoji="0" lang="fr-FR" sz="800" b="0" i="0" u="none" strike="noStrike" kern="0" cap="none" spc="0" normalizeH="0" baseline="0" noProof="0" dirty="0">
                <a:ln>
                  <a:noFill/>
                </a:ln>
                <a:solidFill>
                  <a:sysClr val="windowText" lastClr="000000">
                    <a:lumMod val="85000"/>
                    <a:lumOff val="15000"/>
                  </a:sysClr>
                </a:solidFill>
                <a:effectLst/>
                <a:uLnTx/>
                <a:uFillTx/>
                <a:latin typeface="Calibri"/>
                <a:cs typeface="+mn-cs"/>
              </a:endParaRPr>
            </a:p>
          </p:txBody>
        </p:sp>
      </p:grpSp>
      <p:grpSp>
        <p:nvGrpSpPr>
          <p:cNvPr id="11" name="Group 10"/>
          <p:cNvGrpSpPr/>
          <p:nvPr/>
        </p:nvGrpSpPr>
        <p:grpSpPr>
          <a:xfrm>
            <a:off x="5148065" y="5027606"/>
            <a:ext cx="1531566" cy="1322896"/>
            <a:chOff x="1612754" y="2193646"/>
            <a:chExt cx="1696963" cy="1600200"/>
          </a:xfrm>
          <a:effectLst>
            <a:reflection blurRad="6350" stA="52000" endA="300" endPos="35000" dir="5400000" sy="-100000" algn="bl" rotWithShape="0"/>
          </a:effectLst>
        </p:grpSpPr>
        <p:sp>
          <p:nvSpPr>
            <p:cNvPr id="12" name="Oval 11"/>
            <p:cNvSpPr/>
            <p:nvPr/>
          </p:nvSpPr>
          <p:spPr>
            <a:xfrm>
              <a:off x="1612754" y="2193646"/>
              <a:ext cx="1600200" cy="1600200"/>
            </a:xfrm>
            <a:prstGeom prst="ellipse">
              <a:avLst/>
            </a:prstGeom>
            <a:gradFill>
              <a:gsLst>
                <a:gs pos="0">
                  <a:srgbClr val="CE0000">
                    <a:lumMod val="90000"/>
                    <a:lumOff val="10000"/>
                  </a:srgbClr>
                </a:gs>
                <a:gs pos="100000">
                  <a:srgbClr val="C00000">
                    <a:lumMod val="80000"/>
                  </a:srgbClr>
                </a:gs>
              </a:gsLst>
              <a:lin ang="5400000" scaled="1"/>
            </a:gradFill>
            <a:ln w="12700" cap="flat" cmpd="sng" algn="ctr">
              <a:solidFill>
                <a:srgbClr val="76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3" name="Oval 12"/>
            <p:cNvSpPr/>
            <p:nvPr/>
          </p:nvSpPr>
          <p:spPr>
            <a:xfrm>
              <a:off x="1782775" y="2246401"/>
              <a:ext cx="1260160" cy="1108017"/>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4" name="Oval 13"/>
            <p:cNvSpPr/>
            <p:nvPr/>
          </p:nvSpPr>
          <p:spPr>
            <a:xfrm>
              <a:off x="2092813" y="2673706"/>
              <a:ext cx="640080" cy="64008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400" dirty="0">
                  <a:solidFill>
                    <a:schemeClr val="tx1">
                      <a:lumMod val="85000"/>
                      <a:lumOff val="15000"/>
                    </a:schemeClr>
                  </a:solidFill>
                  <a:ea typeface="Franchise" pitchFamily="49" charset="0"/>
                  <a:cs typeface="Segoe UI Light" pitchFamily="34" charset="0"/>
                </a:rPr>
                <a:t>3</a:t>
              </a:r>
            </a:p>
          </p:txBody>
        </p:sp>
        <p:sp>
          <p:nvSpPr>
            <p:cNvPr id="15" name="Oval 386"/>
            <p:cNvSpPr/>
            <p:nvPr/>
          </p:nvSpPr>
          <p:spPr>
            <a:xfrm>
              <a:off x="1948083" y="3331307"/>
              <a:ext cx="1361634" cy="431381"/>
            </a:xfrm>
            <a:custGeom>
              <a:avLst/>
              <a:gdLst/>
              <a:ahLst/>
              <a:cxnLst/>
              <a:rect l="l" t="t" r="r" b="b"/>
              <a:pathLst>
                <a:path w="1631433" h="516857">
                  <a:moveTo>
                    <a:pt x="1631433" y="0"/>
                  </a:moveTo>
                  <a:cubicBezTo>
                    <a:pt x="1484412" y="306093"/>
                    <a:pt x="1171289" y="516857"/>
                    <a:pt x="808939" y="516857"/>
                  </a:cubicBezTo>
                  <a:cubicBezTo>
                    <a:pt x="457720" y="516857"/>
                    <a:pt x="152749" y="318843"/>
                    <a:pt x="0" y="28139"/>
                  </a:cubicBezTo>
                  <a:cubicBezTo>
                    <a:pt x="176185" y="284482"/>
                    <a:pt x="471647" y="452035"/>
                    <a:pt x="806243" y="452035"/>
                  </a:cubicBezTo>
                  <a:cubicBezTo>
                    <a:pt x="1153007" y="452035"/>
                    <a:pt x="1457738" y="272075"/>
                    <a:pt x="1631433" y="0"/>
                  </a:cubicBezTo>
                  <a:close/>
                </a:path>
              </a:pathLst>
            </a:cu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16" name="Group 15"/>
          <p:cNvGrpSpPr/>
          <p:nvPr/>
        </p:nvGrpSpPr>
        <p:grpSpPr>
          <a:xfrm>
            <a:off x="543051" y="5041829"/>
            <a:ext cx="1444234" cy="1322896"/>
            <a:chOff x="1828800" y="2193646"/>
            <a:chExt cx="1600200" cy="1600200"/>
          </a:xfrm>
          <a:effectLst>
            <a:reflection blurRad="6350" stA="52000" endA="300" endPos="35000" dir="5400000" sy="-100000" algn="bl" rotWithShape="0"/>
          </a:effectLst>
        </p:grpSpPr>
        <p:sp>
          <p:nvSpPr>
            <p:cNvPr id="17" name="Oval 16"/>
            <p:cNvSpPr/>
            <p:nvPr/>
          </p:nvSpPr>
          <p:spPr>
            <a:xfrm>
              <a:off x="1828800" y="2193646"/>
              <a:ext cx="1600200" cy="1600200"/>
            </a:xfrm>
            <a:prstGeom prst="ellipse">
              <a:avLst/>
            </a:prstGeom>
            <a:gradFill>
              <a:gsLst>
                <a:gs pos="100000">
                  <a:srgbClr val="002F8C"/>
                </a:gs>
                <a:gs pos="0">
                  <a:srgbClr val="0085B4"/>
                </a:gs>
              </a:gsLst>
              <a:lin ang="5400000" scaled="1"/>
            </a:gradFill>
            <a:ln w="12700" cap="flat" cmpd="sng" algn="ctr">
              <a:solidFill>
                <a:srgbClr val="00206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8" name="Oval 17"/>
            <p:cNvSpPr/>
            <p:nvPr/>
          </p:nvSpPr>
          <p:spPr>
            <a:xfrm>
              <a:off x="1998822" y="2246401"/>
              <a:ext cx="1260159" cy="1108017"/>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9" name="Oval 18"/>
            <p:cNvSpPr/>
            <p:nvPr/>
          </p:nvSpPr>
          <p:spPr>
            <a:xfrm>
              <a:off x="2308860" y="2673706"/>
              <a:ext cx="640080" cy="64008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400" dirty="0">
                  <a:solidFill>
                    <a:schemeClr val="tx1">
                      <a:lumMod val="85000"/>
                      <a:lumOff val="15000"/>
                    </a:schemeClr>
                  </a:solidFill>
                  <a:ea typeface="Franchise" pitchFamily="49" charset="0"/>
                  <a:cs typeface="Segoe UI Light" pitchFamily="34" charset="0"/>
                </a:rPr>
                <a:t>1</a:t>
              </a:r>
            </a:p>
          </p:txBody>
        </p:sp>
        <p:sp>
          <p:nvSpPr>
            <p:cNvPr id="20" name="Oval 386"/>
            <p:cNvSpPr/>
            <p:nvPr/>
          </p:nvSpPr>
          <p:spPr>
            <a:xfrm>
              <a:off x="1948083" y="3331307"/>
              <a:ext cx="1361635" cy="431382"/>
            </a:xfrm>
            <a:custGeom>
              <a:avLst/>
              <a:gdLst/>
              <a:ahLst/>
              <a:cxnLst/>
              <a:rect l="l" t="t" r="r" b="b"/>
              <a:pathLst>
                <a:path w="1631433" h="516857">
                  <a:moveTo>
                    <a:pt x="1631433" y="0"/>
                  </a:moveTo>
                  <a:cubicBezTo>
                    <a:pt x="1484412" y="306093"/>
                    <a:pt x="1171289" y="516857"/>
                    <a:pt x="808939" y="516857"/>
                  </a:cubicBezTo>
                  <a:cubicBezTo>
                    <a:pt x="457720" y="516857"/>
                    <a:pt x="152749" y="318843"/>
                    <a:pt x="0" y="28139"/>
                  </a:cubicBezTo>
                  <a:cubicBezTo>
                    <a:pt x="176185" y="284482"/>
                    <a:pt x="471647" y="452035"/>
                    <a:pt x="806243" y="452035"/>
                  </a:cubicBezTo>
                  <a:cubicBezTo>
                    <a:pt x="1153007" y="452035"/>
                    <a:pt x="1457738" y="272075"/>
                    <a:pt x="1631433" y="0"/>
                  </a:cubicBezTo>
                  <a:close/>
                </a:path>
              </a:pathLst>
            </a:cu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1" name="Group 20"/>
          <p:cNvGrpSpPr/>
          <p:nvPr/>
        </p:nvGrpSpPr>
        <p:grpSpPr>
          <a:xfrm>
            <a:off x="2994103" y="5089442"/>
            <a:ext cx="1444234" cy="1322896"/>
            <a:chOff x="1828800" y="2193646"/>
            <a:chExt cx="1600200" cy="1600200"/>
          </a:xfrm>
          <a:effectLst>
            <a:reflection blurRad="6350" stA="52000" endA="300" endPos="35000" dir="5400000" sy="-100000" algn="bl" rotWithShape="0"/>
          </a:effectLst>
        </p:grpSpPr>
        <p:sp>
          <p:nvSpPr>
            <p:cNvPr id="22" name="Oval 21"/>
            <p:cNvSpPr/>
            <p:nvPr/>
          </p:nvSpPr>
          <p:spPr>
            <a:xfrm>
              <a:off x="1828800" y="2193646"/>
              <a:ext cx="1600200" cy="1600200"/>
            </a:xfrm>
            <a:prstGeom prst="ellipse">
              <a:avLst/>
            </a:prstGeom>
            <a:gradFill flip="none" rotWithShape="1">
              <a:gsLst>
                <a:gs pos="0">
                  <a:srgbClr val="00701B">
                    <a:lumMod val="85000"/>
                  </a:srgbClr>
                </a:gs>
                <a:gs pos="100000">
                  <a:srgbClr val="00D629">
                    <a:lumMod val="80000"/>
                  </a:srgbClr>
                </a:gs>
              </a:gsLst>
              <a:lin ang="16200000" scaled="1"/>
              <a:tileRect/>
            </a:gradFill>
            <a:ln w="12700" cap="flat" cmpd="sng" algn="ctr">
              <a:solidFill>
                <a:srgbClr val="004C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3" name="Oval 22"/>
            <p:cNvSpPr/>
            <p:nvPr/>
          </p:nvSpPr>
          <p:spPr>
            <a:xfrm>
              <a:off x="1998822" y="2246401"/>
              <a:ext cx="1260159" cy="1108017"/>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4" name="Oval 23"/>
            <p:cNvSpPr/>
            <p:nvPr/>
          </p:nvSpPr>
          <p:spPr>
            <a:xfrm>
              <a:off x="2308860" y="2673706"/>
              <a:ext cx="640080" cy="64008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4400" dirty="0">
                  <a:solidFill>
                    <a:schemeClr val="tx1">
                      <a:lumMod val="85000"/>
                      <a:lumOff val="15000"/>
                    </a:schemeClr>
                  </a:solidFill>
                  <a:ea typeface="Franchise" pitchFamily="49" charset="0"/>
                  <a:cs typeface="Segoe UI Light" pitchFamily="34" charset="0"/>
                </a:rPr>
                <a:t>2</a:t>
              </a:r>
            </a:p>
          </p:txBody>
        </p:sp>
        <p:sp>
          <p:nvSpPr>
            <p:cNvPr id="25" name="Oval 386"/>
            <p:cNvSpPr/>
            <p:nvPr/>
          </p:nvSpPr>
          <p:spPr>
            <a:xfrm>
              <a:off x="1948083" y="3331307"/>
              <a:ext cx="1361635" cy="431382"/>
            </a:xfrm>
            <a:custGeom>
              <a:avLst/>
              <a:gdLst/>
              <a:ahLst/>
              <a:cxnLst/>
              <a:rect l="l" t="t" r="r" b="b"/>
              <a:pathLst>
                <a:path w="1631433" h="516857">
                  <a:moveTo>
                    <a:pt x="1631433" y="0"/>
                  </a:moveTo>
                  <a:cubicBezTo>
                    <a:pt x="1484412" y="306093"/>
                    <a:pt x="1171289" y="516857"/>
                    <a:pt x="808939" y="516857"/>
                  </a:cubicBezTo>
                  <a:cubicBezTo>
                    <a:pt x="457720" y="516857"/>
                    <a:pt x="152749" y="318843"/>
                    <a:pt x="0" y="28139"/>
                  </a:cubicBezTo>
                  <a:cubicBezTo>
                    <a:pt x="176185" y="284482"/>
                    <a:pt x="471647" y="452035"/>
                    <a:pt x="806243" y="452035"/>
                  </a:cubicBezTo>
                  <a:cubicBezTo>
                    <a:pt x="1153007" y="452035"/>
                    <a:pt x="1457738" y="272075"/>
                    <a:pt x="1631433" y="0"/>
                  </a:cubicBezTo>
                  <a:close/>
                </a:path>
              </a:pathLst>
            </a:cu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grpSp>
        <p:nvGrpSpPr>
          <p:cNvPr id="26" name="Group 25"/>
          <p:cNvGrpSpPr/>
          <p:nvPr/>
        </p:nvGrpSpPr>
        <p:grpSpPr>
          <a:xfrm>
            <a:off x="6869786" y="1196752"/>
            <a:ext cx="2160241" cy="4389359"/>
            <a:chOff x="6226803" y="834843"/>
            <a:chExt cx="2582472" cy="4533375"/>
          </a:xfrm>
        </p:grpSpPr>
        <p:sp>
          <p:nvSpPr>
            <p:cNvPr id="27" name="Rectangle 26"/>
            <p:cNvSpPr/>
            <p:nvPr/>
          </p:nvSpPr>
          <p:spPr>
            <a:xfrm>
              <a:off x="6226804" y="834843"/>
              <a:ext cx="2582471" cy="819830"/>
            </a:xfrm>
            <a:prstGeom prst="rect">
              <a:avLst/>
            </a:prstGeom>
            <a:gradFill flip="none" rotWithShape="1">
              <a:gsLst>
                <a:gs pos="92000">
                  <a:schemeClr val="bg1">
                    <a:lumMod val="65000"/>
                  </a:schemeClr>
                </a:gs>
                <a:gs pos="87000">
                  <a:schemeClr val="bg1">
                    <a:lumMod val="65000"/>
                  </a:schemeClr>
                </a:gs>
                <a:gs pos="97000">
                  <a:srgbClr val="C00000">
                    <a:lumMod val="80000"/>
                  </a:srgbClr>
                </a:gs>
              </a:gsLst>
              <a:lin ang="2700000" scaled="1"/>
              <a:tileRect/>
            </a:gradFill>
            <a:ln w="12700" cap="flat" cmpd="sng" algn="ctr">
              <a:solidFill>
                <a:schemeClr val="bg1">
                  <a:lumMod val="65000"/>
                </a:schemeClr>
              </a:solidFill>
              <a:prstDash val="solid"/>
            </a:ln>
            <a:effectLst/>
          </p:spPr>
          <p:txBody>
            <a:bodyPr rtlCol="0" anchor="ctr"/>
            <a:lstStyle/>
            <a:p>
              <a:pPr algn="ctr"/>
              <a:r>
                <a:rPr lang="fr-FR" b="1" dirty="0" smtClean="0"/>
                <a:t>Développement des Sociétés nationales</a:t>
              </a:r>
              <a:endParaRPr lang="fr-FR" b="1" kern="0" dirty="0">
                <a:solidFill>
                  <a:sysClr val="window" lastClr="FFFFFF"/>
                </a:solidFill>
                <a:latin typeface="Calibri"/>
              </a:endParaRPr>
            </a:p>
          </p:txBody>
        </p:sp>
        <p:sp>
          <p:nvSpPr>
            <p:cNvPr id="28" name="Rectangle 27"/>
            <p:cNvSpPr/>
            <p:nvPr/>
          </p:nvSpPr>
          <p:spPr>
            <a:xfrm>
              <a:off x="6226803" y="1666172"/>
              <a:ext cx="2582472" cy="3702046"/>
            </a:xfrm>
            <a:prstGeom prst="rect">
              <a:avLst/>
            </a:prstGeom>
            <a:gradFill>
              <a:gsLst>
                <a:gs pos="100000">
                  <a:sysClr val="window" lastClr="FFFFFF">
                    <a:lumMod val="75000"/>
                  </a:sysClr>
                </a:gs>
                <a:gs pos="0">
                  <a:sysClr val="window" lastClr="FFFFFF">
                    <a:lumMod val="95000"/>
                  </a:sysClr>
                </a:gs>
              </a:gsLst>
              <a:lin ang="5400000" scaled="0"/>
            </a:gradFill>
            <a:ln w="12700" cap="flat" cmpd="sng" algn="ctr">
              <a:solidFill>
                <a:sysClr val="window" lastClr="FFFFFF">
                  <a:lumMod val="50000"/>
                </a:sysClr>
              </a:solidFill>
              <a:prstDash val="solid"/>
            </a:ln>
            <a:effectLst>
              <a:reflection blurRad="6350" stA="52000" endA="300" endPos="20000" dir="5400000" sy="-100000" algn="bl" rotWithShape="0"/>
            </a:effectLst>
          </p:spPr>
          <p:txBody>
            <a:bodyPr lIns="91440" tIns="91440" rIns="91440" bIns="91440" rtlCol="0" anchor="t"/>
            <a:lstStyle/>
            <a:p>
              <a:r>
                <a:rPr lang="en-US" sz="1400" b="1" dirty="0"/>
                <a:t>- </a:t>
              </a:r>
              <a:r>
                <a:rPr lang="fr-FR" sz="1400" kern="0" dirty="0" smtClean="0">
                  <a:solidFill>
                    <a:sysClr val="windowText" lastClr="000000">
                      <a:lumMod val="65000"/>
                      <a:lumOff val="35000"/>
                    </a:sysClr>
                  </a:solidFill>
                  <a:latin typeface="Arial" pitchFamily="34" charset="0"/>
                  <a:cs typeface="Arial" pitchFamily="34" charset="0"/>
                </a:rPr>
                <a:t>Appui aux SN afin d’attire des investissements, à poursuivre les efforts de renforcement des capacités et du professionnalisme à influencer les décisions du gouvernement à construire des partenariats régionaux et à réduire le nombre de personnes qui souffrent de la faim.</a:t>
              </a:r>
              <a:endParaRPr lang="fr-FR" sz="1400" dirty="0"/>
            </a:p>
          </p:txBody>
        </p:sp>
      </p:grpSp>
      <p:grpSp>
        <p:nvGrpSpPr>
          <p:cNvPr id="31" name="Group 30"/>
          <p:cNvGrpSpPr/>
          <p:nvPr/>
        </p:nvGrpSpPr>
        <p:grpSpPr>
          <a:xfrm>
            <a:off x="7246133" y="5048362"/>
            <a:ext cx="1458973" cy="1344535"/>
            <a:chOff x="2242130" y="4606843"/>
            <a:chExt cx="1567869" cy="1567869"/>
          </a:xfrm>
        </p:grpSpPr>
        <p:sp>
          <p:nvSpPr>
            <p:cNvPr id="32" name="Oval 31"/>
            <p:cNvSpPr/>
            <p:nvPr/>
          </p:nvSpPr>
          <p:spPr>
            <a:xfrm>
              <a:off x="2242130" y="4606843"/>
              <a:ext cx="1567869" cy="1567869"/>
            </a:xfrm>
            <a:prstGeom prst="ellipse">
              <a:avLst/>
            </a:prstGeom>
            <a:gradFill flip="none" rotWithShape="1">
              <a:gsLst>
                <a:gs pos="0">
                  <a:schemeClr val="tx1">
                    <a:lumMod val="75000"/>
                    <a:lumOff val="25000"/>
                  </a:schemeClr>
                </a:gs>
                <a:gs pos="100000">
                  <a:schemeClr val="bg1">
                    <a:lumMod val="75000"/>
                  </a:schemeClr>
                </a:gs>
              </a:gsLst>
              <a:lin ang="16200000" scaled="1"/>
              <a:tileRect/>
            </a:gradFill>
            <a:ln w="12700" cap="flat" cmpd="sng" algn="ctr">
              <a:solidFill>
                <a:schemeClr val="tx1">
                  <a:lumMod val="75000"/>
                  <a:lumOff val="2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3" name="Oval 32"/>
            <p:cNvSpPr/>
            <p:nvPr/>
          </p:nvSpPr>
          <p:spPr>
            <a:xfrm>
              <a:off x="2408717" y="4700644"/>
              <a:ext cx="1234698" cy="1085630"/>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4" name="Oval 386"/>
            <p:cNvSpPr/>
            <p:nvPr/>
          </p:nvSpPr>
          <p:spPr>
            <a:xfrm>
              <a:off x="2359003" y="5721518"/>
              <a:ext cx="1334124" cy="422666"/>
            </a:xfrm>
            <a:custGeom>
              <a:avLst/>
              <a:gdLst/>
              <a:ahLst/>
              <a:cxnLst/>
              <a:rect l="l" t="t" r="r" b="b"/>
              <a:pathLst>
                <a:path w="1631433" h="516857">
                  <a:moveTo>
                    <a:pt x="1631433" y="0"/>
                  </a:moveTo>
                  <a:cubicBezTo>
                    <a:pt x="1484412" y="306093"/>
                    <a:pt x="1171289" y="516857"/>
                    <a:pt x="808939" y="516857"/>
                  </a:cubicBezTo>
                  <a:cubicBezTo>
                    <a:pt x="457720" y="516857"/>
                    <a:pt x="152749" y="318843"/>
                    <a:pt x="0" y="28139"/>
                  </a:cubicBezTo>
                  <a:cubicBezTo>
                    <a:pt x="176185" y="284482"/>
                    <a:pt x="471647" y="452035"/>
                    <a:pt x="806243" y="452035"/>
                  </a:cubicBezTo>
                  <a:cubicBezTo>
                    <a:pt x="1153007" y="452035"/>
                    <a:pt x="1457738" y="272075"/>
                    <a:pt x="1631433" y="0"/>
                  </a:cubicBezTo>
                  <a:close/>
                </a:path>
              </a:pathLst>
            </a:cu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5" name="Rectangle 34"/>
            <p:cNvSpPr/>
            <p:nvPr/>
          </p:nvSpPr>
          <p:spPr>
            <a:xfrm>
              <a:off x="2359001" y="5048171"/>
              <a:ext cx="1334126" cy="769441"/>
            </a:xfrm>
            <a:prstGeom prst="rect">
              <a:avLst/>
            </a:prstGeom>
          </p:spPr>
          <p:txBody>
            <a:bodyPr wrap="square" anchor="ctr">
              <a:spAutoFit/>
            </a:bodyPr>
            <a:lstStyle/>
            <a:p>
              <a:pPr algn="ctr"/>
              <a:r>
                <a:rPr lang="en-US" sz="4400" dirty="0">
                  <a:solidFill>
                    <a:schemeClr val="tx1">
                      <a:lumMod val="85000"/>
                      <a:lumOff val="15000"/>
                    </a:schemeClr>
                  </a:solidFill>
                  <a:ea typeface="Franchise" pitchFamily="49" charset="0"/>
                  <a:cs typeface="Segoe UI Light" pitchFamily="34" charset="0"/>
                </a:rPr>
                <a:t>4</a:t>
              </a:r>
            </a:p>
          </p:txBody>
        </p:sp>
      </p:grpSp>
      <p:grpSp>
        <p:nvGrpSpPr>
          <p:cNvPr id="36" name="Group 35"/>
          <p:cNvGrpSpPr/>
          <p:nvPr/>
        </p:nvGrpSpPr>
        <p:grpSpPr>
          <a:xfrm rot="10800000">
            <a:off x="7308305" y="6396076"/>
            <a:ext cx="1460829" cy="1329160"/>
            <a:chOff x="2242130" y="4606843"/>
            <a:chExt cx="1567869" cy="1567869"/>
          </a:xfrm>
        </p:grpSpPr>
        <p:sp>
          <p:nvSpPr>
            <p:cNvPr id="37" name="Oval 36"/>
            <p:cNvSpPr/>
            <p:nvPr/>
          </p:nvSpPr>
          <p:spPr>
            <a:xfrm>
              <a:off x="2242130" y="4606843"/>
              <a:ext cx="1567869" cy="1567869"/>
            </a:xfrm>
            <a:prstGeom prst="ellipse">
              <a:avLst/>
            </a:prstGeom>
            <a:gradFill flip="none" rotWithShape="1">
              <a:gsLst>
                <a:gs pos="0">
                  <a:schemeClr val="tx1">
                    <a:lumMod val="75000"/>
                    <a:lumOff val="25000"/>
                    <a:alpha val="36000"/>
                  </a:schemeClr>
                </a:gs>
                <a:gs pos="100000">
                  <a:schemeClr val="bg1">
                    <a:lumMod val="75000"/>
                  </a:schemeClr>
                </a:gs>
              </a:gsLst>
              <a:lin ang="16200000" scaled="1"/>
              <a:tileRect/>
            </a:gradFill>
            <a:ln w="12700" cap="flat" cmpd="sng" algn="ctr">
              <a:solidFill>
                <a:schemeClr val="tx1">
                  <a:lumMod val="75000"/>
                  <a:lumOff val="2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8" name="Oval 37"/>
            <p:cNvSpPr/>
            <p:nvPr/>
          </p:nvSpPr>
          <p:spPr>
            <a:xfrm>
              <a:off x="2408717" y="4658532"/>
              <a:ext cx="1234698" cy="1085630"/>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9" name="Oval 386"/>
            <p:cNvSpPr/>
            <p:nvPr/>
          </p:nvSpPr>
          <p:spPr>
            <a:xfrm>
              <a:off x="2359003" y="5721518"/>
              <a:ext cx="1334124" cy="422666"/>
            </a:xfrm>
            <a:custGeom>
              <a:avLst/>
              <a:gdLst/>
              <a:ahLst/>
              <a:cxnLst/>
              <a:rect l="l" t="t" r="r" b="b"/>
              <a:pathLst>
                <a:path w="1631433" h="516857">
                  <a:moveTo>
                    <a:pt x="1631433" y="0"/>
                  </a:moveTo>
                  <a:cubicBezTo>
                    <a:pt x="1484412" y="306093"/>
                    <a:pt x="1171289" y="516857"/>
                    <a:pt x="808939" y="516857"/>
                  </a:cubicBezTo>
                  <a:cubicBezTo>
                    <a:pt x="457720" y="516857"/>
                    <a:pt x="152749" y="318843"/>
                    <a:pt x="0" y="28139"/>
                  </a:cubicBezTo>
                  <a:cubicBezTo>
                    <a:pt x="176185" y="284482"/>
                    <a:pt x="471647" y="452035"/>
                    <a:pt x="806243" y="452035"/>
                  </a:cubicBezTo>
                  <a:cubicBezTo>
                    <a:pt x="1153007" y="452035"/>
                    <a:pt x="1457738" y="272075"/>
                    <a:pt x="1631433" y="0"/>
                  </a:cubicBezTo>
                  <a:close/>
                </a:path>
              </a:pathLst>
            </a:cu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Rectangle 39"/>
            <p:cNvSpPr/>
            <p:nvPr/>
          </p:nvSpPr>
          <p:spPr>
            <a:xfrm>
              <a:off x="2359001" y="5036834"/>
              <a:ext cx="1334126" cy="707886"/>
            </a:xfrm>
            <a:prstGeom prst="rect">
              <a:avLst/>
            </a:prstGeom>
          </p:spPr>
          <p:txBody>
            <a:bodyPr wrap="square" anchor="ctr">
              <a:spAutoFit/>
            </a:bodyPr>
            <a:lstStyle/>
            <a:p>
              <a:pPr algn="ctr"/>
              <a:r>
                <a:rPr lang="en-US" sz="2000" b="1" dirty="0">
                  <a:solidFill>
                    <a:schemeClr val="bg1"/>
                  </a:solidFill>
                  <a:effectLst>
                    <a:outerShdw blurRad="50800" dist="38100" dir="5400000" algn="t" rotWithShape="0">
                      <a:prstClr val="black">
                        <a:alpha val="40000"/>
                      </a:prstClr>
                    </a:outerShdw>
                  </a:effectLst>
                </a:rPr>
                <a:t>Sample Text</a:t>
              </a:r>
            </a:p>
          </p:txBody>
        </p:sp>
      </p:grpSp>
      <p:sp>
        <p:nvSpPr>
          <p:cNvPr id="41" name="Oval 40"/>
          <p:cNvSpPr/>
          <p:nvPr/>
        </p:nvSpPr>
        <p:spPr>
          <a:xfrm>
            <a:off x="7246132" y="6560074"/>
            <a:ext cx="1897867" cy="119104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41"/>
          <p:cNvSpPr/>
          <p:nvPr/>
        </p:nvSpPr>
        <p:spPr>
          <a:xfrm>
            <a:off x="4710922" y="2001375"/>
            <a:ext cx="2076364" cy="3323987"/>
          </a:xfrm>
          <a:prstGeom prst="rect">
            <a:avLst/>
          </a:prstGeom>
        </p:spPr>
        <p:txBody>
          <a:bodyPr wrap="square">
            <a:spAutoFit/>
          </a:bodyPr>
          <a:lstStyle/>
          <a:p>
            <a:pPr>
              <a:defRPr/>
            </a:pPr>
            <a:r>
              <a:rPr lang="fr-FR" sz="1400" kern="0" dirty="0" smtClean="0">
                <a:solidFill>
                  <a:sysClr val="windowText" lastClr="000000">
                    <a:lumMod val="65000"/>
                    <a:lumOff val="35000"/>
                  </a:sysClr>
                </a:solidFill>
                <a:latin typeface="Arial" pitchFamily="34" charset="0"/>
                <a:cs typeface="Arial" pitchFamily="34" charset="0"/>
              </a:rPr>
              <a:t>Grave sécheresse et crises sanitaires donnant lieu à des situations de malnutrition grave et de maladies infectieuses, notamment des épidémies de cholera, de poliomyélite, de fièvre jaune et la famine dans de nombreuses régions de l’Afrique austral, de l’Afrique de l’Est et du basin du lac Tchad</a:t>
            </a:r>
            <a:endParaRPr lang="fr-FR" sz="1400" kern="0" dirty="0">
              <a:solidFill>
                <a:sysClr val="windowText" lastClr="000000">
                  <a:lumMod val="65000"/>
                  <a:lumOff val="35000"/>
                </a:sysClr>
              </a:solidFill>
              <a:latin typeface="Arial" pitchFamily="34" charset="0"/>
              <a:cs typeface="Arial" pitchFamily="34" charset="0"/>
            </a:endParaRPr>
          </a:p>
        </p:txBody>
      </p:sp>
      <p:sp>
        <p:nvSpPr>
          <p:cNvPr id="43" name="Title 1"/>
          <p:cNvSpPr txBox="1">
            <a:spLocks/>
          </p:cNvSpPr>
          <p:nvPr/>
        </p:nvSpPr>
        <p:spPr>
          <a:xfrm>
            <a:off x="107504" y="264542"/>
            <a:ext cx="8183880" cy="595771"/>
          </a:xfrm>
          <a:prstGeom prst="rect">
            <a:avLst/>
          </a:prstGeom>
        </p:spPr>
        <p:txBody>
          <a:bodyPr/>
          <a:lstStyle>
            <a:lvl1pPr algn="l" rtl="0" eaLnBrk="0" fontAlgn="base" hangingPunct="0">
              <a:spcBef>
                <a:spcPct val="0"/>
              </a:spcBef>
              <a:spcAft>
                <a:spcPct val="0"/>
              </a:spcAft>
              <a:defRPr sz="2600" b="1" i="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2600" b="1" i="1">
                <a:solidFill>
                  <a:schemeClr val="tx1"/>
                </a:solidFill>
                <a:latin typeface="Arial" pitchFamily="34" charset="0"/>
                <a:cs typeface="Arial" pitchFamily="34" charset="0"/>
              </a:defRPr>
            </a:lvl2pPr>
            <a:lvl3pPr algn="l" rtl="0" eaLnBrk="0" fontAlgn="base" hangingPunct="0">
              <a:spcBef>
                <a:spcPct val="0"/>
              </a:spcBef>
              <a:spcAft>
                <a:spcPct val="0"/>
              </a:spcAft>
              <a:defRPr sz="2600" b="1" i="1">
                <a:solidFill>
                  <a:schemeClr val="tx1"/>
                </a:solidFill>
                <a:latin typeface="Arial" pitchFamily="34" charset="0"/>
                <a:cs typeface="Arial" pitchFamily="34" charset="0"/>
              </a:defRPr>
            </a:lvl3pPr>
            <a:lvl4pPr algn="l" rtl="0" eaLnBrk="0" fontAlgn="base" hangingPunct="0">
              <a:spcBef>
                <a:spcPct val="0"/>
              </a:spcBef>
              <a:spcAft>
                <a:spcPct val="0"/>
              </a:spcAft>
              <a:defRPr sz="2600" b="1" i="1">
                <a:solidFill>
                  <a:schemeClr val="tx1"/>
                </a:solidFill>
                <a:latin typeface="Arial" pitchFamily="34" charset="0"/>
                <a:cs typeface="Arial" pitchFamily="34" charset="0"/>
              </a:defRPr>
            </a:lvl4pPr>
            <a:lvl5pPr algn="l" rtl="0" eaLnBrk="0" fontAlgn="base" hangingPunct="0">
              <a:spcBef>
                <a:spcPct val="0"/>
              </a:spcBef>
              <a:spcAft>
                <a:spcPct val="0"/>
              </a:spcAft>
              <a:defRPr sz="2600" b="1" i="1">
                <a:solidFill>
                  <a:schemeClr val="tx1"/>
                </a:solidFill>
                <a:latin typeface="Arial" pitchFamily="34" charset="0"/>
                <a:cs typeface="Arial" pitchFamily="34" charset="0"/>
              </a:defRPr>
            </a:lvl5pPr>
            <a:lvl6pPr marL="457200" algn="l" rtl="0" eaLnBrk="1" fontAlgn="base" hangingPunct="1">
              <a:spcBef>
                <a:spcPct val="0"/>
              </a:spcBef>
              <a:spcAft>
                <a:spcPct val="0"/>
              </a:spcAft>
              <a:defRPr sz="2600" b="1" i="1">
                <a:solidFill>
                  <a:schemeClr val="tx1"/>
                </a:solidFill>
                <a:latin typeface="Arial" pitchFamily="34" charset="0"/>
                <a:cs typeface="Arial" pitchFamily="34" charset="0"/>
              </a:defRPr>
            </a:lvl6pPr>
            <a:lvl7pPr marL="914400" algn="l" rtl="0" eaLnBrk="1" fontAlgn="base" hangingPunct="1">
              <a:spcBef>
                <a:spcPct val="0"/>
              </a:spcBef>
              <a:spcAft>
                <a:spcPct val="0"/>
              </a:spcAft>
              <a:defRPr sz="2600" b="1" i="1">
                <a:solidFill>
                  <a:schemeClr val="tx1"/>
                </a:solidFill>
                <a:latin typeface="Arial" pitchFamily="34" charset="0"/>
                <a:cs typeface="Arial" pitchFamily="34" charset="0"/>
              </a:defRPr>
            </a:lvl7pPr>
            <a:lvl8pPr marL="1371600" algn="l" rtl="0" eaLnBrk="1" fontAlgn="base" hangingPunct="1">
              <a:spcBef>
                <a:spcPct val="0"/>
              </a:spcBef>
              <a:spcAft>
                <a:spcPct val="0"/>
              </a:spcAft>
              <a:defRPr sz="2600" b="1" i="1">
                <a:solidFill>
                  <a:schemeClr val="tx1"/>
                </a:solidFill>
                <a:latin typeface="Arial" pitchFamily="34" charset="0"/>
                <a:cs typeface="Arial" pitchFamily="34" charset="0"/>
              </a:defRPr>
            </a:lvl8pPr>
            <a:lvl9pPr marL="1828800" algn="l" rtl="0" eaLnBrk="1" fontAlgn="base" hangingPunct="1">
              <a:spcBef>
                <a:spcPct val="0"/>
              </a:spcBef>
              <a:spcAft>
                <a:spcPct val="0"/>
              </a:spcAft>
              <a:defRPr sz="2600" b="1" i="1">
                <a:solidFill>
                  <a:schemeClr val="tx1"/>
                </a:solidFill>
                <a:latin typeface="Arial" pitchFamily="34" charset="0"/>
                <a:cs typeface="Arial" pitchFamily="34" charset="0"/>
              </a:defRPr>
            </a:lvl9pPr>
          </a:lstStyle>
          <a:p>
            <a:r>
              <a:rPr lang="en-GB" dirty="0" smtClean="0">
                <a:solidFill>
                  <a:srgbClr val="FF0000"/>
                </a:solidFill>
                <a:latin typeface="Arial" charset="0"/>
                <a:cs typeface="Arial" charset="0"/>
              </a:rPr>
              <a:t>Priorités régionales – en réponse au/aux …</a:t>
            </a:r>
            <a:endParaRPr lang="en-GB" dirty="0">
              <a:solidFill>
                <a:srgbClr val="FF0000"/>
              </a:solidFill>
              <a:latin typeface="Arial" charset="0"/>
              <a:cs typeface="Arial" charset="0"/>
            </a:endParaRPr>
          </a:p>
        </p:txBody>
      </p:sp>
    </p:spTree>
    <p:extLst>
      <p:ext uri="{BB962C8B-B14F-4D97-AF65-F5344CB8AC3E}">
        <p14:creationId xmlns:p14="http://schemas.microsoft.com/office/powerpoint/2010/main" val="2920044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IFRC_2011 presentation-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IFRC_2011 presentation-EN</Template>
  <TotalTime>14645</TotalTime>
  <Words>1365</Words>
  <Application>Microsoft Office PowerPoint</Application>
  <PresentationFormat>On-screen Show (4:3)</PresentationFormat>
  <Paragraphs>192</Paragraphs>
  <Slides>20</Slides>
  <Notes>3</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20</vt:i4>
      </vt:variant>
    </vt:vector>
  </HeadingPairs>
  <TitlesOfParts>
    <vt:vector size="37" baseType="lpstr">
      <vt:lpstr>Arial Unicode MS</vt:lpstr>
      <vt:lpstr>Agency FB</vt:lpstr>
      <vt:lpstr>Arial</vt:lpstr>
      <vt:lpstr>Arial Narrow</vt:lpstr>
      <vt:lpstr>Arial Rounded MT Bold</vt:lpstr>
      <vt:lpstr>Calibri</vt:lpstr>
      <vt:lpstr>Calibri (Body)</vt:lpstr>
      <vt:lpstr>Franchise</vt:lpstr>
      <vt:lpstr>Helvetica</vt:lpstr>
      <vt:lpstr>inherit</vt:lpstr>
      <vt:lpstr>Lucida Grande</vt:lpstr>
      <vt:lpstr>Optima</vt:lpstr>
      <vt:lpstr>Segoe UI Light</vt:lpstr>
      <vt:lpstr>Times New Roman</vt:lpstr>
      <vt:lpstr>Wingdings</vt:lpstr>
      <vt:lpstr>IFRC_2011 presentation-EN</vt:lpstr>
      <vt:lpstr>Office Theme</vt:lpstr>
      <vt:lpstr>  </vt:lpstr>
      <vt:lpstr>Notre vision</vt:lpstr>
      <vt:lpstr>Notre engagement</vt:lpstr>
      <vt:lpstr>Transformer la manière dont les partenaires du Mouvement coordonnent les actions</vt:lpstr>
      <vt:lpstr>Principaux facteurs qui sous-tendent nos actions</vt:lpstr>
      <vt:lpstr>Tendances – Recours aux AE et au FUSC par les Sociétés nationales en Afrique subsaharienne </vt:lpstr>
      <vt:lpstr>Tendances – Recours aux AE et au FUSC par les Sociétés nationales en Afrique subsaharienne</vt:lpstr>
      <vt:lpstr>PowerPoint Presentation</vt:lpstr>
      <vt:lpstr>PowerPoint Presentation</vt:lpstr>
      <vt:lpstr>FICR - Feuille de route pour l’Afrique</vt:lpstr>
      <vt:lpstr>PowerPoint Presentation</vt:lpstr>
      <vt:lpstr>Contexte et avantages</vt:lpstr>
      <vt:lpstr>Rapport d’activité de la Feuille de route, juillet 2017 (sur 3)</vt:lpstr>
      <vt:lpstr>Rapport d’activité de la Feuille de route, Déc 2017 (sur 5)</vt:lpstr>
      <vt:lpstr>Rapport d’activité de la Feuille de route, juillet 2017 (sur 3)</vt:lpstr>
      <vt:lpstr>Rapport d’activité de la Feuille de route, Déc 2017 (sur 5)</vt:lpstr>
      <vt:lpstr>PowerPoint Presentation</vt:lpstr>
      <vt:lpstr>Résumé des opérations</vt:lpstr>
      <vt:lpstr>Résultats attendus</vt:lpstr>
      <vt:lpstr>PowerPoint Presentation</vt:lpstr>
    </vt:vector>
  </TitlesOfParts>
  <Company>IFRC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misheck.koloko</dc:creator>
  <cp:lastModifiedBy>user</cp:lastModifiedBy>
  <cp:revision>326</cp:revision>
  <cp:lastPrinted>2017-01-13T13:41:38Z</cp:lastPrinted>
  <dcterms:created xsi:type="dcterms:W3CDTF">2011-11-16T13:38:36Z</dcterms:created>
  <dcterms:modified xsi:type="dcterms:W3CDTF">2018-01-22T05:53:49Z</dcterms:modified>
</cp:coreProperties>
</file>