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82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6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7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8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44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E3C82D5-EB14-498D-A50B-776429AB73FA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9CCB3B54-3F97-4F2A-86C5-D562D73E26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0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4"/>
            <a:ext cx="32399883" cy="431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366681" y="8982633"/>
            <a:ext cx="14155972" cy="1323440"/>
            <a:chOff x="2366681" y="10542493"/>
            <a:chExt cx="11080377" cy="1323439"/>
          </a:xfrm>
        </p:grpSpPr>
        <p:sp>
          <p:nvSpPr>
            <p:cNvPr id="6" name="CaixaDeTexto 5"/>
            <p:cNvSpPr txBox="1"/>
            <p:nvPr/>
          </p:nvSpPr>
          <p:spPr>
            <a:xfrm>
              <a:off x="2366681" y="10542493"/>
              <a:ext cx="11080377" cy="1323439"/>
            </a:xfrm>
            <a:prstGeom prst="rect">
              <a:avLst/>
            </a:prstGeom>
            <a:solidFill>
              <a:srgbClr val="0066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dirty="0" smtClean="0">
                  <a:solidFill>
                    <a:schemeClr val="bg1"/>
                  </a:solidFill>
                </a:rPr>
                <a:t>I</a:t>
              </a:r>
              <a:r>
                <a:rPr lang="pt-BR" sz="8000" b="1" dirty="0" smtClean="0">
                  <a:solidFill>
                    <a:schemeClr val="bg1"/>
                  </a:solidFill>
                </a:rPr>
                <a:t>NTRODUÇÃO</a:t>
              </a:r>
              <a:endParaRPr lang="pt-BR" sz="8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366681" y="10542493"/>
              <a:ext cx="753037" cy="132343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8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366679" y="26763394"/>
            <a:ext cx="14155973" cy="1323440"/>
            <a:chOff x="2366681" y="10542492"/>
            <a:chExt cx="11080377" cy="1323440"/>
          </a:xfrm>
        </p:grpSpPr>
        <p:sp>
          <p:nvSpPr>
            <p:cNvPr id="12" name="CaixaDeTexto 11"/>
            <p:cNvSpPr txBox="1"/>
            <p:nvPr/>
          </p:nvSpPr>
          <p:spPr>
            <a:xfrm>
              <a:off x="2366681" y="10542493"/>
              <a:ext cx="11080377" cy="1323439"/>
            </a:xfrm>
            <a:prstGeom prst="rect">
              <a:avLst/>
            </a:prstGeom>
            <a:solidFill>
              <a:srgbClr val="0066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dirty="0" smtClean="0">
                  <a:solidFill>
                    <a:schemeClr val="bg1"/>
                  </a:solidFill>
                </a:rPr>
                <a:t>MATERIAIS E MÉTODOS</a:t>
              </a:r>
              <a:endParaRPr lang="pt-BR" sz="8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366681" y="10542492"/>
              <a:ext cx="753037" cy="132343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8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7579088" y="9000644"/>
            <a:ext cx="14155972" cy="1323440"/>
            <a:chOff x="2366681" y="10542492"/>
            <a:chExt cx="11080377" cy="1323440"/>
          </a:xfrm>
        </p:grpSpPr>
        <p:sp>
          <p:nvSpPr>
            <p:cNvPr id="15" name="CaixaDeTexto 14"/>
            <p:cNvSpPr txBox="1"/>
            <p:nvPr/>
          </p:nvSpPr>
          <p:spPr>
            <a:xfrm>
              <a:off x="2366681" y="10542493"/>
              <a:ext cx="11080377" cy="1323439"/>
            </a:xfrm>
            <a:prstGeom prst="rect">
              <a:avLst/>
            </a:prstGeom>
            <a:solidFill>
              <a:srgbClr val="0066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dirty="0" smtClean="0">
                  <a:solidFill>
                    <a:schemeClr val="bg1"/>
                  </a:solidFill>
                </a:rPr>
                <a:t>RESULTADOS</a:t>
              </a:r>
              <a:endParaRPr lang="pt-BR" sz="8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366681" y="10542492"/>
              <a:ext cx="753037" cy="132343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8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7579089" y="29900109"/>
            <a:ext cx="14155971" cy="1323440"/>
            <a:chOff x="2366681" y="10542492"/>
            <a:chExt cx="11080377" cy="1323440"/>
          </a:xfrm>
        </p:grpSpPr>
        <p:sp>
          <p:nvSpPr>
            <p:cNvPr id="18" name="CaixaDeTexto 17"/>
            <p:cNvSpPr txBox="1"/>
            <p:nvPr/>
          </p:nvSpPr>
          <p:spPr>
            <a:xfrm>
              <a:off x="2366681" y="10542493"/>
              <a:ext cx="11080377" cy="1323439"/>
            </a:xfrm>
            <a:prstGeom prst="rect">
              <a:avLst/>
            </a:prstGeom>
            <a:solidFill>
              <a:srgbClr val="0066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0" b="1" dirty="0" smtClean="0">
                  <a:solidFill>
                    <a:schemeClr val="bg1"/>
                  </a:solidFill>
                </a:rPr>
                <a:t>REFERÊNCIAS</a:t>
              </a:r>
              <a:endParaRPr lang="pt-BR" sz="8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366681" y="10542492"/>
              <a:ext cx="753037" cy="132343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8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2420470" y="3450514"/>
            <a:ext cx="288534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dirty="0" smtClean="0"/>
              <a:t>TÍTULO DO TRABALHO AQUI, EM UMA OU DUAS </a:t>
            </a:r>
            <a:r>
              <a:rPr lang="pt-BR" sz="6500" b="1" dirty="0" smtClean="0"/>
              <a:t>LINHAS</a:t>
            </a:r>
          </a:p>
          <a:p>
            <a:pPr algn="ctr"/>
            <a:endParaRPr lang="pt-BR" sz="2000" b="1" dirty="0" smtClean="0"/>
          </a:p>
          <a:p>
            <a:pPr algn="ctr">
              <a:spcBef>
                <a:spcPct val="0"/>
              </a:spcBef>
            </a:pPr>
            <a:r>
              <a:rPr lang="pt-BR" alt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 principal¹</a:t>
            </a:r>
            <a:r>
              <a:rPr lang="pt-BR" alt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co-autor²</a:t>
            </a:r>
            <a:r>
              <a:rPr lang="pt-BR" alt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co-autor</a:t>
            </a:r>
            <a:r>
              <a:rPr lang="pt-BR" altLang="pt-BR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co-autor</a:t>
            </a:r>
            <a:r>
              <a:rPr lang="pt-BR" altLang="pt-BR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co-autor</a:t>
            </a:r>
            <a:r>
              <a:rPr lang="pt-BR" altLang="pt-BR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co-autor</a:t>
            </a:r>
            <a:r>
              <a:rPr lang="pt-BR" altLang="pt-BR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>
              <a:spcBef>
                <a:spcPct val="0"/>
              </a:spcBef>
            </a:pP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pt-BR" sz="4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Universidade, E-mail; </a:t>
            </a:r>
            <a:r>
              <a:rPr lang="pt-BR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Departamento, Universidade, E-mail;</a:t>
            </a:r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Departamento, Universidade, E-mail; </a:t>
            </a:r>
            <a:r>
              <a:rPr lang="pt-BR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Departamento, Universidade, E-mail; </a:t>
            </a:r>
            <a:r>
              <a:rPr lang="pt-BR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Departamento, Universidade, E-mail; </a:t>
            </a:r>
            <a:r>
              <a:rPr lang="pt-BR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Departamento, Universidade, E-mail</a:t>
            </a:r>
            <a:endParaRPr lang="pt-BR" alt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17050871" y="8372967"/>
            <a:ext cx="0" cy="33743221"/>
          </a:xfrm>
          <a:prstGeom prst="line">
            <a:avLst/>
          </a:prstGeom>
          <a:ln w="762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366680" y="11160277"/>
            <a:ext cx="14155973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spcAft>
                <a:spcPts val="2663"/>
              </a:spcAft>
            </a:pPr>
            <a:r>
              <a:rPr lang="pt-BR" altLang="pt-BR" sz="5000" dirty="0" smtClean="0">
                <a:cs typeface="Times New Roman" panose="02020603050405020304" pitchFamily="18" charset="0"/>
              </a:rPr>
              <a:t>Texto em </a:t>
            </a:r>
            <a:r>
              <a:rPr lang="pt-BR" altLang="pt-BR" sz="5000" dirty="0" err="1" smtClean="0">
                <a:cs typeface="Times New Roman" panose="02020603050405020304" pitchFamily="18" charset="0"/>
              </a:rPr>
              <a:t>calibri</a:t>
            </a:r>
            <a:r>
              <a:rPr lang="pt-BR" altLang="pt-BR" sz="5000" dirty="0" smtClean="0">
                <a:cs typeface="Times New Roman" panose="02020603050405020304" pitchFamily="18" charset="0"/>
              </a:rPr>
              <a:t> </a:t>
            </a:r>
            <a:r>
              <a:rPr lang="pt-BR" sz="5000" dirty="0" smtClean="0">
                <a:cs typeface="Times New Roman" panose="02020603050405020304" pitchFamily="18" charset="0"/>
              </a:rPr>
              <a:t>50</a:t>
            </a:r>
            <a:r>
              <a:rPr lang="pt-BR" sz="5000" dirty="0">
                <a:cs typeface="Times New Roman" panose="02020603050405020304" pitchFamily="18" charset="0"/>
              </a:rPr>
              <a:t>, justificado, espaçamento simples entre linhas. </a:t>
            </a:r>
            <a:r>
              <a:rPr lang="pt-BR" sz="5000" dirty="0" smtClean="0">
                <a:cs typeface="Times New Roman" panose="02020603050405020304" pitchFamily="18" charset="0"/>
              </a:rPr>
              <a:t>Banner tamanho 90 </a:t>
            </a:r>
            <a:r>
              <a:rPr lang="pt-BR" sz="5000" dirty="0">
                <a:cs typeface="Times New Roman" panose="02020603050405020304" pitchFamily="18" charset="0"/>
              </a:rPr>
              <a:t>x </a:t>
            </a:r>
            <a:r>
              <a:rPr lang="pt-BR" sz="5000" dirty="0" smtClean="0">
                <a:cs typeface="Times New Roman" panose="02020603050405020304" pitchFamily="18" charset="0"/>
              </a:rPr>
              <a:t>120 </a:t>
            </a:r>
            <a:r>
              <a:rPr lang="pt-BR" sz="5000" dirty="0">
                <a:cs typeface="Times New Roman" panose="02020603050405020304" pitchFamily="18" charset="0"/>
              </a:rPr>
              <a:t>cm</a:t>
            </a:r>
            <a:r>
              <a:rPr lang="pt-BR" sz="5000" dirty="0" smtClean="0"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0"/>
              </a:spcBef>
              <a:spcAft>
                <a:spcPts val="2663"/>
              </a:spcAft>
            </a:pPr>
            <a:r>
              <a:rPr lang="pt-BR" sz="5000" dirty="0" smtClean="0">
                <a:cs typeface="Times New Roman" panose="02020603050405020304" pitchFamily="18" charset="0"/>
              </a:rPr>
              <a:t>No último parágrafo da introdução deve vir o objetivo geral do trabalho. </a:t>
            </a:r>
            <a:endParaRPr lang="pt-BR" sz="5000" dirty="0"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281231" y="28623920"/>
            <a:ext cx="14155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spcAft>
                <a:spcPts val="2663"/>
              </a:spcAft>
            </a:pPr>
            <a:r>
              <a:rPr lang="pt-BR" altLang="pt-BR" sz="5000" dirty="0" smtClean="0">
                <a:cs typeface="Times New Roman" panose="02020603050405020304" pitchFamily="18" charset="0"/>
              </a:rPr>
              <a:t>Texto em </a:t>
            </a:r>
            <a:r>
              <a:rPr lang="pt-BR" altLang="pt-BR" sz="5000" dirty="0" err="1">
                <a:cs typeface="Times New Roman" panose="02020603050405020304" pitchFamily="18" charset="0"/>
              </a:rPr>
              <a:t>calibri</a:t>
            </a:r>
            <a:r>
              <a:rPr lang="pt-BR" altLang="pt-BR" sz="5000" dirty="0">
                <a:cs typeface="Times New Roman" panose="02020603050405020304" pitchFamily="18" charset="0"/>
              </a:rPr>
              <a:t> </a:t>
            </a:r>
            <a:r>
              <a:rPr lang="pt-BR" sz="5000" dirty="0" smtClean="0">
                <a:cs typeface="Times New Roman" panose="02020603050405020304" pitchFamily="18" charset="0"/>
              </a:rPr>
              <a:t>50</a:t>
            </a:r>
            <a:r>
              <a:rPr lang="pt-BR" sz="5000" dirty="0">
                <a:cs typeface="Times New Roman" panose="02020603050405020304" pitchFamily="18" charset="0"/>
              </a:rPr>
              <a:t>, justificado, espaçamento simples entre linhas. </a:t>
            </a:r>
            <a:r>
              <a:rPr lang="pt-BR" sz="5000" dirty="0" smtClean="0">
                <a:cs typeface="Times New Roman" panose="02020603050405020304" pitchFamily="18" charset="0"/>
              </a:rPr>
              <a:t>Banner tamanho 90 </a:t>
            </a:r>
            <a:r>
              <a:rPr lang="pt-BR" sz="5000" dirty="0">
                <a:cs typeface="Times New Roman" panose="02020603050405020304" pitchFamily="18" charset="0"/>
              </a:rPr>
              <a:t>x </a:t>
            </a:r>
            <a:r>
              <a:rPr lang="pt-BR" sz="5000" dirty="0" smtClean="0">
                <a:cs typeface="Times New Roman" panose="02020603050405020304" pitchFamily="18" charset="0"/>
              </a:rPr>
              <a:t>120 </a:t>
            </a:r>
            <a:r>
              <a:rPr lang="pt-BR" sz="5000" dirty="0">
                <a:cs typeface="Times New Roman" panose="02020603050405020304" pitchFamily="18" charset="0"/>
              </a:rPr>
              <a:t>cm. </a:t>
            </a:r>
            <a:endParaRPr lang="pt-BR" sz="5000" dirty="0">
              <a:cs typeface="Times New Roman" panose="02020603050405020304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7579090" y="11254623"/>
            <a:ext cx="14155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spcAft>
                <a:spcPts val="2663"/>
              </a:spcAft>
            </a:pPr>
            <a:r>
              <a:rPr lang="pt-BR" altLang="pt-BR" sz="5000" dirty="0" smtClean="0">
                <a:cs typeface="Times New Roman" panose="02020603050405020304" pitchFamily="18" charset="0"/>
              </a:rPr>
              <a:t>Texto em </a:t>
            </a:r>
            <a:r>
              <a:rPr lang="pt-BR" altLang="pt-BR" sz="5000" dirty="0" err="1">
                <a:cs typeface="Times New Roman" panose="02020603050405020304" pitchFamily="18" charset="0"/>
              </a:rPr>
              <a:t>calibri</a:t>
            </a:r>
            <a:r>
              <a:rPr lang="pt-BR" altLang="pt-BR" sz="5000" dirty="0">
                <a:cs typeface="Times New Roman" panose="02020603050405020304" pitchFamily="18" charset="0"/>
              </a:rPr>
              <a:t> </a:t>
            </a:r>
            <a:r>
              <a:rPr lang="pt-BR" sz="5000" dirty="0" smtClean="0">
                <a:cs typeface="Times New Roman" panose="02020603050405020304" pitchFamily="18" charset="0"/>
              </a:rPr>
              <a:t>50</a:t>
            </a:r>
            <a:r>
              <a:rPr lang="pt-BR" sz="5000" dirty="0">
                <a:cs typeface="Times New Roman" panose="02020603050405020304" pitchFamily="18" charset="0"/>
              </a:rPr>
              <a:t>, justificado, espaçamento simples entre linhas. </a:t>
            </a:r>
            <a:r>
              <a:rPr lang="pt-BR" sz="5000" dirty="0" smtClean="0">
                <a:cs typeface="Times New Roman" panose="02020603050405020304" pitchFamily="18" charset="0"/>
              </a:rPr>
              <a:t>Banner tamanho 90 </a:t>
            </a:r>
            <a:r>
              <a:rPr lang="pt-BR" sz="5000" dirty="0">
                <a:cs typeface="Times New Roman" panose="02020603050405020304" pitchFamily="18" charset="0"/>
              </a:rPr>
              <a:t>x </a:t>
            </a:r>
            <a:r>
              <a:rPr lang="pt-BR" sz="5000" dirty="0" smtClean="0">
                <a:cs typeface="Times New Roman" panose="02020603050405020304" pitchFamily="18" charset="0"/>
              </a:rPr>
              <a:t>120 </a:t>
            </a:r>
            <a:r>
              <a:rPr lang="pt-BR" sz="5000" dirty="0">
                <a:cs typeface="Times New Roman" panose="02020603050405020304" pitchFamily="18" charset="0"/>
              </a:rPr>
              <a:t>cm. </a:t>
            </a:r>
            <a:endParaRPr lang="pt-BR" sz="5000" dirty="0"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7579088" y="32031907"/>
            <a:ext cx="14155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spcAft>
                <a:spcPts val="2663"/>
              </a:spcAft>
            </a:pPr>
            <a:r>
              <a:rPr lang="pt-BR" altLang="pt-BR" sz="5000" dirty="0" smtClean="0">
                <a:cs typeface="Times New Roman" panose="02020603050405020304" pitchFamily="18" charset="0"/>
              </a:rPr>
              <a:t>Texto em </a:t>
            </a:r>
            <a:r>
              <a:rPr lang="pt-BR" altLang="pt-BR" sz="5000" dirty="0" err="1">
                <a:cs typeface="Times New Roman" panose="02020603050405020304" pitchFamily="18" charset="0"/>
              </a:rPr>
              <a:t>calibri</a:t>
            </a:r>
            <a:r>
              <a:rPr lang="pt-BR" altLang="pt-BR" sz="5000" dirty="0">
                <a:cs typeface="Times New Roman" panose="02020603050405020304" pitchFamily="18" charset="0"/>
              </a:rPr>
              <a:t> </a:t>
            </a:r>
            <a:r>
              <a:rPr lang="pt-BR" sz="5000" dirty="0" smtClean="0">
                <a:cs typeface="Times New Roman" panose="02020603050405020304" pitchFamily="18" charset="0"/>
              </a:rPr>
              <a:t>50</a:t>
            </a:r>
            <a:r>
              <a:rPr lang="pt-BR" sz="5000" dirty="0">
                <a:cs typeface="Times New Roman" panose="02020603050405020304" pitchFamily="18" charset="0"/>
              </a:rPr>
              <a:t>, justificado, espaçamento simples entre linhas. </a:t>
            </a:r>
            <a:r>
              <a:rPr lang="pt-BR" sz="5000" dirty="0" smtClean="0">
                <a:cs typeface="Times New Roman" panose="02020603050405020304" pitchFamily="18" charset="0"/>
              </a:rPr>
              <a:t>Banner tamanho 90 </a:t>
            </a:r>
            <a:r>
              <a:rPr lang="pt-BR" sz="5000" dirty="0">
                <a:cs typeface="Times New Roman" panose="02020603050405020304" pitchFamily="18" charset="0"/>
              </a:rPr>
              <a:t>x </a:t>
            </a:r>
            <a:r>
              <a:rPr lang="pt-BR" sz="5000" dirty="0" smtClean="0">
                <a:cs typeface="Times New Roman" panose="02020603050405020304" pitchFamily="18" charset="0"/>
              </a:rPr>
              <a:t>120 </a:t>
            </a:r>
            <a:r>
              <a:rPr lang="pt-BR" sz="5000" dirty="0">
                <a:cs typeface="Times New Roman" panose="02020603050405020304" pitchFamily="18" charset="0"/>
              </a:rPr>
              <a:t>cm. </a:t>
            </a:r>
            <a:endParaRPr lang="pt-BR" sz="5000" dirty="0">
              <a:cs typeface="Times New Roman" panose="02020603050405020304" pitchFamily="18" charset="0"/>
            </a:endParaRPr>
          </a:p>
        </p:txBody>
      </p:sp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87138"/>
              </p:ext>
            </p:extLst>
          </p:nvPr>
        </p:nvGraphicFramePr>
        <p:xfrm>
          <a:off x="17579087" y="14475135"/>
          <a:ext cx="14155973" cy="7358921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5227085"/>
                <a:gridCol w="2556561"/>
                <a:gridCol w="3701292"/>
                <a:gridCol w="2671035"/>
              </a:tblGrid>
              <a:tr h="457157">
                <a:tc gridSpan="4">
                  <a:txBody>
                    <a:bodyPr/>
                    <a:lstStyle/>
                    <a:p>
                      <a:pPr algn="just" eaLnBrk="1" hangingPunct="1">
                        <a:spcBef>
                          <a:spcPct val="20000"/>
                        </a:spcBef>
                        <a:defRPr/>
                      </a:pPr>
                      <a:r>
                        <a:rPr lang="pt-BR" altLang="pt-BR" sz="3500" b="1" dirty="0" smtClean="0">
                          <a:latin typeface="+mn-lt"/>
                          <a:cs typeface="Times New Roman" panose="02020603050405020304" pitchFamily="18" charset="0"/>
                        </a:rPr>
                        <a:t>Tabela </a:t>
                      </a:r>
                      <a:r>
                        <a:rPr lang="pt-BR" altLang="pt-BR" sz="3500" b="1" dirty="0" smtClean="0">
                          <a:latin typeface="+mn-lt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pt-BR" altLang="pt-BR" sz="3500" b="1" dirty="0" smtClean="0">
                          <a:latin typeface="+mn-lt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alt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Texto </a:t>
                      </a:r>
                      <a:r>
                        <a:rPr lang="pt-BR" alt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em </a:t>
                      </a:r>
                      <a:r>
                        <a:rPr lang="pt-BR" altLang="pt-BR" sz="3500" b="0" dirty="0" err="1" smtClean="0">
                          <a:latin typeface="+mn-lt"/>
                          <a:cs typeface="Times New Roman" panose="02020603050405020304" pitchFamily="18" charset="0"/>
                        </a:rPr>
                        <a:t>calibri</a:t>
                      </a:r>
                      <a:r>
                        <a:rPr lang="pt-BR" alt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35, </a:t>
                      </a:r>
                      <a:r>
                        <a:rPr 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espaçamento simples entre </a:t>
                      </a:r>
                      <a:r>
                        <a:rPr 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linhas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5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2573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Leite</a:t>
                      </a:r>
                      <a:endParaRPr lang="pt-BR" sz="350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Mel</a:t>
                      </a:r>
                      <a:endParaRPr lang="pt-BR" sz="350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Extrato seco total (%)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11,97</a:t>
                      </a:r>
                      <a:endParaRPr lang="pt-BR" sz="3500" b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Umidade (%)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18,50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6,77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3,82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Acidez </a:t>
                      </a:r>
                      <a:r>
                        <a:rPr lang="pt-BR" sz="3500" b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(%)*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0,17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Acidez (</a:t>
                      </a:r>
                      <a:r>
                        <a:rPr lang="pt-BR" sz="3500" b="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meq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/kg)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35,24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Cinzas (%)</a:t>
                      </a:r>
                      <a:endParaRPr lang="pt-BR" sz="3500" b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1,10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Cinzas (%)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0,01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Proteínas (%)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3,11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SST (</a:t>
                      </a:r>
                      <a:r>
                        <a:rPr lang="pt-BR" sz="3500" b="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ºBrix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79,50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Densidade (g/mL)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1,028</a:t>
                      </a:r>
                      <a:endParaRPr lang="pt-BR" sz="3500" b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Insolúveis (%)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0,08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Alizarol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Normal</a:t>
                      </a:r>
                      <a:endParaRPr lang="pt-BR" sz="3500" b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Diastáse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  <a:sym typeface="Symbol"/>
                        </a:rPr>
                        <a:t>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S/cm)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pt-BR" sz="3500" b="0" baseline="-25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pt-BR" sz="3500" b="0" baseline="-25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Ausente</a:t>
                      </a:r>
                      <a:endParaRPr lang="pt-BR" sz="3500" b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Corantes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Ausente</a:t>
                      </a:r>
                      <a:endParaRPr lang="pt-BR" sz="350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solidFill>
                      <a:schemeClr val="bg1"/>
                    </a:solidFill>
                  </a:tcPr>
                </a:tc>
              </a:tr>
              <a:tr h="525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Amido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Ausente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b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Cor</a:t>
                      </a:r>
                      <a:endParaRPr lang="pt-BR" sz="3500" b="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Branco</a:t>
                      </a:r>
                      <a:endParaRPr lang="pt-BR" sz="3500" dirty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1461">
                <a:tc gridSpan="4">
                  <a:txBody>
                    <a:bodyPr/>
                    <a:lstStyle/>
                    <a:p>
                      <a:pPr marL="0" marR="0" indent="0" algn="just" defTabSz="3239902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000" b="0" dirty="0" smtClean="0">
                          <a:effectLst/>
                          <a:latin typeface="+mn-lt"/>
                          <a:ea typeface="Calibri"/>
                          <a:cs typeface="Times New Roman" panose="02020603050405020304" pitchFamily="18" charset="0"/>
                        </a:rPr>
                        <a:t>*Legendas </a:t>
                      </a:r>
                      <a:r>
                        <a:rPr lang="pt-BR" sz="3000" b="0" dirty="0" smtClean="0">
                          <a:effectLst/>
                          <a:latin typeface="+mn-lt"/>
                          <a:ea typeface="Calibri"/>
                          <a:cs typeface="Times New Roman" panose="02020603050405020304" pitchFamily="18" charset="0"/>
                        </a:rPr>
                        <a:t>com</a:t>
                      </a:r>
                      <a:r>
                        <a:rPr lang="pt-BR" sz="3000" b="0" baseline="0" dirty="0" smtClean="0">
                          <a:effectLst/>
                          <a:latin typeface="+mn-lt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Texto </a:t>
                      </a:r>
                      <a:r>
                        <a:rPr lang="pt-BR" alt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pt-BR" altLang="pt-BR" sz="3000" b="1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pt-BR" sz="3000" b="1" dirty="0" err="1" smtClean="0">
                          <a:latin typeface="+mn-lt"/>
                          <a:cs typeface="Times New Roman" panose="02020603050405020304" pitchFamily="18" charset="0"/>
                        </a:rPr>
                        <a:t>calibri</a:t>
                      </a:r>
                      <a:r>
                        <a:rPr lang="pt-BR" altLang="pt-BR" sz="3000" b="1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justificado, espaçamento simples entre linhas</a:t>
                      </a:r>
                      <a:r>
                        <a:rPr lang="pt-BR" sz="3000" b="0" dirty="0" smtClean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pt-BR" sz="3000" b="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5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5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5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2425"/>
              </p:ext>
            </p:extLst>
          </p:nvPr>
        </p:nvGraphicFramePr>
        <p:xfrm>
          <a:off x="2281231" y="31613981"/>
          <a:ext cx="13835069" cy="633984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835069"/>
              </a:tblGrid>
              <a:tr h="406415">
                <a:tc>
                  <a:txBody>
                    <a:bodyPr/>
                    <a:lstStyle/>
                    <a:p>
                      <a:pPr marL="0" marR="0" indent="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3500" b="1" dirty="0" smtClean="0">
                          <a:latin typeface="+mn-lt"/>
                          <a:cs typeface="Times New Roman" panose="02020603050405020304" pitchFamily="18" charset="0"/>
                        </a:rPr>
                        <a:t>Figura</a:t>
                      </a:r>
                      <a:r>
                        <a:rPr lang="pt-BR" altLang="pt-BR" sz="35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pt-BR" altLang="pt-BR" sz="3500" b="1" dirty="0" smtClean="0">
                          <a:latin typeface="+mn-lt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pt-BR" alt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Texto legível em </a:t>
                      </a:r>
                      <a:r>
                        <a:rPr lang="pt-BR" altLang="pt-BR" sz="3500" b="0" dirty="0" err="1" smtClean="0">
                          <a:latin typeface="+mn-lt"/>
                          <a:cs typeface="Times New Roman" panose="02020603050405020304" pitchFamily="18" charset="0"/>
                        </a:rPr>
                        <a:t>calibri</a:t>
                      </a:r>
                      <a:r>
                        <a:rPr lang="pt-BR" alt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500" b="0" dirty="0" smtClean="0">
                          <a:latin typeface="+mn-lt"/>
                          <a:cs typeface="Times New Roman" panose="02020603050405020304" pitchFamily="18" charset="0"/>
                        </a:rPr>
                        <a:t>35, espaçamento simples entre linhas</a:t>
                      </a:r>
                      <a:endParaRPr lang="pt-BR" sz="3500" b="0" dirty="0" smtClean="0">
                        <a:effectLst/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 eaLnBrk="1" hangingPunct="1">
                        <a:spcBef>
                          <a:spcPct val="20000"/>
                        </a:spcBef>
                        <a:defRPr/>
                      </a:pPr>
                      <a:endParaRPr lang="pt-BR" sz="30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6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6" marR="6096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0" t="25423" r="37024" b="37859"/>
          <a:stretch>
            <a:fillRect/>
          </a:stretch>
        </p:blipFill>
        <p:spPr bwMode="auto">
          <a:xfrm>
            <a:off x="3771900" y="32402193"/>
            <a:ext cx="10907005" cy="717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95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252</Words>
  <Application>Microsoft Office PowerPoint</Application>
  <PresentationFormat>Personalizar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Marcilio de Carvalho Franca</dc:creator>
  <cp:lastModifiedBy>Emanuel Oliveira</cp:lastModifiedBy>
  <cp:revision>6</cp:revision>
  <dcterms:created xsi:type="dcterms:W3CDTF">2018-10-02T15:30:58Z</dcterms:created>
  <dcterms:modified xsi:type="dcterms:W3CDTF">2018-10-02T20:55:50Z</dcterms:modified>
</cp:coreProperties>
</file>