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647" r:id="rId5"/>
    <p:sldId id="723" r:id="rId6"/>
    <p:sldId id="786" r:id="rId7"/>
    <p:sldId id="829" r:id="rId8"/>
    <p:sldId id="787" r:id="rId9"/>
    <p:sldId id="788" r:id="rId10"/>
    <p:sldId id="790" r:id="rId11"/>
    <p:sldId id="789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04" r:id="rId24"/>
    <p:sldId id="802" r:id="rId25"/>
    <p:sldId id="803" r:id="rId26"/>
    <p:sldId id="830" r:id="rId27"/>
    <p:sldId id="776" r:id="rId28"/>
    <p:sldId id="742" r:id="rId29"/>
    <p:sldId id="805" r:id="rId30"/>
    <p:sldId id="806" r:id="rId31"/>
    <p:sldId id="807" r:id="rId32"/>
    <p:sldId id="808" r:id="rId33"/>
    <p:sldId id="831" r:id="rId34"/>
    <p:sldId id="809" r:id="rId35"/>
    <p:sldId id="810" r:id="rId36"/>
    <p:sldId id="811" r:id="rId37"/>
    <p:sldId id="832" r:id="rId38"/>
    <p:sldId id="812" r:id="rId39"/>
    <p:sldId id="814" r:id="rId40"/>
    <p:sldId id="813" r:id="rId41"/>
    <p:sldId id="815" r:id="rId42"/>
    <p:sldId id="816" r:id="rId43"/>
    <p:sldId id="817" r:id="rId44"/>
    <p:sldId id="819" r:id="rId45"/>
    <p:sldId id="818" r:id="rId46"/>
    <p:sldId id="833" r:id="rId47"/>
    <p:sldId id="820" r:id="rId48"/>
    <p:sldId id="821" r:id="rId49"/>
    <p:sldId id="822" r:id="rId50"/>
    <p:sldId id="823" r:id="rId51"/>
    <p:sldId id="824" r:id="rId52"/>
    <p:sldId id="825" r:id="rId53"/>
    <p:sldId id="826" r:id="rId54"/>
    <p:sldId id="827" r:id="rId55"/>
    <p:sldId id="828" r:id="rId56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mbria Math" panose="02040503050406030204" pitchFamily="18" charset="0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 autoAdjust="0"/>
    <p:restoredTop sz="96670" autoAdjust="0"/>
  </p:normalViewPr>
  <p:slideViewPr>
    <p:cSldViewPr snapToGrid="0">
      <p:cViewPr varScale="1">
        <p:scale>
          <a:sx n="109" d="100"/>
          <a:sy n="109" d="100"/>
        </p:scale>
        <p:origin x="1695" y="6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104" Type="http://schemas.openxmlformats.org/officeDocument/2006/relationships/viewProps" Target="viewProps.xml"/><Relationship Id="rId7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10.03.2024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9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7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0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1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6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6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3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51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33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57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0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9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7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2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79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56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2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03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54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7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61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938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04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684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47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997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01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897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8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486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1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74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4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4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5390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2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30.xml"/><Relationship Id="rId12" Type="http://schemas.openxmlformats.org/officeDocument/2006/relationships/slide" Target="slide5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11" Type="http://schemas.openxmlformats.org/officeDocument/2006/relationships/slide" Target="slide45.xml"/><Relationship Id="rId5" Type="http://schemas.openxmlformats.org/officeDocument/2006/relationships/slide" Target="slide23.xml"/><Relationship Id="rId10" Type="http://schemas.openxmlformats.org/officeDocument/2006/relationships/slide" Target="slide41.xml"/><Relationship Id="rId4" Type="http://schemas.openxmlformats.org/officeDocument/2006/relationships/slide" Target="slide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.png"/><Relationship Id="rId3" Type="http://schemas.openxmlformats.org/officeDocument/2006/relationships/image" Target="../media/image710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Relationship Id="rId2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710.png"/><Relationship Id="rId21" Type="http://schemas.openxmlformats.org/officeDocument/2006/relationships/image" Target="../media/image41.png"/><Relationship Id="rId7" Type="http://schemas.openxmlformats.org/officeDocument/2006/relationships/image" Target="../media/image1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91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2.png"/><Relationship Id="rId5" Type="http://schemas.openxmlformats.org/officeDocument/2006/relationships/image" Target="../media/image91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elic/dsa/blob/main/notebooks/quicksort.ipynb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1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634701" y="5302785"/>
            <a:ext cx="817043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Quicksort and Randomized Algorithms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39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87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7" y="3457937"/>
            <a:ext cx="3109220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97919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530038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660041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788442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920048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635966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568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19655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32655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3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168005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389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802244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30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366558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8E29B0B-9773-4F77-9A74-88070CC6D446}"/>
              </a:ext>
            </a:extLst>
          </p:cNvPr>
          <p:cNvSpPr/>
          <p:nvPr/>
        </p:nvSpPr>
        <p:spPr>
          <a:xfrm rot="10800000" flipH="1" flipV="1">
            <a:off x="4511110" y="3483408"/>
            <a:ext cx="1216938" cy="46013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61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803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824950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954953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984316" cy="35405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675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394643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52464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521737" cy="2050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Complexity of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Exercise: Hoare’s 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Average case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Randomized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75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𝐹𝑖𝑛𝑎𝑙</m:t>
                      </m:r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594FE6D-B2C3-42B2-9355-20C0B5D5FC47}"/>
              </a:ext>
            </a:extLst>
          </p:cNvPr>
          <p:cNvSpPr/>
          <p:nvPr/>
        </p:nvSpPr>
        <p:spPr>
          <a:xfrm rot="10800000" flipH="1" flipV="1">
            <a:off x="2999659" y="3462757"/>
            <a:ext cx="2233935" cy="58749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+1 …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]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blipFill>
                <a:blip r:embed="rId3"/>
                <a:stretch>
                  <a:fillRect b="-140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… 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−1]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blipFill>
                <a:blip r:embed="rId4"/>
                <a:stretch>
                  <a:fillRect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939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4893033" y="4191607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= 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53068" y="3489875"/>
            <a:ext cx="0" cy="70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𝑟𝑒𝑡𝑢𝑟𝑛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654240" y="1615334"/>
            <a:ext cx="7835519" cy="362733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partition(a,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pivot = a[p]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j = r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in range(r, p, -1):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&gt; pivot: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a[p], a[j] = a[j], a[p]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j</a:t>
            </a:r>
          </a:p>
        </p:txBody>
      </p:sp>
    </p:spTree>
    <p:extLst>
      <p:ext uri="{BB962C8B-B14F-4D97-AF65-F5344CB8AC3E}">
        <p14:creationId xmlns:p14="http://schemas.microsoft.com/office/powerpoint/2010/main" val="276841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03867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 the operation of partition on the array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13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19, 9, 5, 12, 8, 7, 4, 11, 2, 6, 21)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elements are sorted in the ascending order?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How would you modify quicksort to sort in descending order?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blipFill>
                <a:blip r:embed="rId3"/>
                <a:stretch>
                  <a:fillRect l="-593" t="-1064" b="-23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9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8912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is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in the worst case we need to go through all elements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complexity of the quicksort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∗ #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𝑟𝑒𝑐𝑢𝑟𝑠𝑖𝑣𝑒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𝑐𝑎𝑙𝑙𝑠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 of recursive calls is equivalent to the height of the recursion tree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FC4BB9-C4AA-47C2-B5A5-BE7FF92DB746}"/>
              </a:ext>
            </a:extLst>
          </p:cNvPr>
          <p:cNvSpPr>
            <a:spLocks noChangeAspect="1"/>
          </p:cNvSpPr>
          <p:nvPr/>
        </p:nvSpPr>
        <p:spPr>
          <a:xfrm>
            <a:off x="73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152CD3-585E-4C8D-9DE9-E1E79FA1C0F8}"/>
              </a:ext>
            </a:extLst>
          </p:cNvPr>
          <p:cNvSpPr>
            <a:spLocks noChangeAspect="1"/>
          </p:cNvSpPr>
          <p:nvPr/>
        </p:nvSpPr>
        <p:spPr>
          <a:xfrm>
            <a:off x="217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B6EA091-AFAF-49B7-B837-87B4550E234B}"/>
              </a:ext>
            </a:extLst>
          </p:cNvPr>
          <p:cNvSpPr>
            <a:spLocks noChangeAspect="1"/>
          </p:cNvSpPr>
          <p:nvPr/>
        </p:nvSpPr>
        <p:spPr>
          <a:xfrm>
            <a:off x="289136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  <a:endCxn id="16" idx="7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  <a:endCxn id="17" idx="1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stCxn id="13" idx="3"/>
            <a:endCxn id="18" idx="7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48FBEA2E-031D-425A-BC27-A33F024FBE0E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194789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 l="-405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98F5255-D063-47BF-8CBA-D76CDC338B71}"/>
              </a:ext>
            </a:extLst>
          </p:cNvPr>
          <p:cNvCxnSpPr>
            <a:cxnSpLocks/>
          </p:cNvCxnSpPr>
          <p:nvPr/>
        </p:nvCxnSpPr>
        <p:spPr>
          <a:xfrm>
            <a:off x="3621760" y="4000800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/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/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/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𝟑𝟒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253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97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99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71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FAA573-B65E-475F-9681-D578D26564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F5585E3-E4F0-48B4-B8E7-F4AB953FB2CC}"/>
              </a:ext>
            </a:extLst>
          </p:cNvPr>
          <p:cNvCxnSpPr>
            <a:cxnSpLocks noChangeAspect="1"/>
          </p:cNvCxnSpPr>
          <p:nvPr/>
        </p:nvCxnSpPr>
        <p:spPr>
          <a:xfrm>
            <a:off x="120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BE12C-9C35-4C45-B584-7A8E5AA60435}"/>
              </a:ext>
            </a:extLst>
          </p:cNvPr>
          <p:cNvCxnSpPr/>
          <p:nvPr/>
        </p:nvCxnSpPr>
        <p:spPr>
          <a:xfrm flipH="1">
            <a:off x="264396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/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  <a:blipFill>
                <a:blip r:embed="rId15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/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3509850" y="4760713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/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/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/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𝑛h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93FC233C-DED6-49E6-AE2F-3314649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7965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447040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𝒍𝒐𝒈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  <a:blipFill>
                <a:blip r:embed="rId4"/>
                <a:stretch>
                  <a:fillRect l="-4762" b="-184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190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34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36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08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4649451" y="3968237"/>
            <a:ext cx="372238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  <a:blipFill>
                <a:blip r:embed="rId1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/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/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  <a:blipFill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/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/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86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30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532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04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/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672279" y="5560118"/>
            <a:ext cx="70485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5"/>
                <a:stretch>
                  <a:fillRect r="-46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el 1">
            <a:extLst>
              <a:ext uri="{FF2B5EF4-FFF2-40B4-BE49-F238E27FC236}">
                <a16:creationId xmlns:a16="http://schemas.microsoft.com/office/drawing/2014/main" id="{0B1F4BB3-448B-4936-9CCC-9DDFEA9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best case</a:t>
            </a:r>
          </a:p>
        </p:txBody>
      </p:sp>
    </p:spTree>
    <p:extLst>
      <p:ext uri="{BB962C8B-B14F-4D97-AF65-F5344CB8AC3E}">
        <p14:creationId xmlns:p14="http://schemas.microsoft.com/office/powerpoint/2010/main" val="331789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180636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61560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311323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203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419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107651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226728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249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357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374073" y="1598301"/>
            <a:ext cx="1" cy="4839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3736943" y="2489200"/>
            <a:ext cx="463489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4871689" y="3241634"/>
            <a:ext cx="3495138" cy="1058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 flipV="1">
            <a:off x="2554376" y="1801632"/>
            <a:ext cx="5817464" cy="275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  <a:blipFill>
                <a:blip r:embed="rId8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3923232" y="344587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4654151" y="344587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5260511" y="589821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5721430" y="5639137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  <a:blipFill>
                <a:blip r:embed="rId10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206356" y="44679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607703" y="589911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4667275" y="420887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348622" y="564003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6686784" y="5502539"/>
            <a:ext cx="168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3443232" y="367711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  <a:blipFill>
                <a:blip r:embed="rId1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/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/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4909428" y="373262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/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  <a:blipFill>
                <a:blip r:embed="rId19"/>
                <a:stretch>
                  <a:fillRect t="-10526" r="-1346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D125DEA6-46A1-4FCB-883A-BCA7273D1A6F}"/>
              </a:ext>
            </a:extLst>
          </p:cNvPr>
          <p:cNvSpPr>
            <a:spLocks noChangeAspect="1"/>
          </p:cNvSpPr>
          <p:nvPr/>
        </p:nvSpPr>
        <p:spPr>
          <a:xfrm>
            <a:off x="5947959" y="525655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5876970" y="49198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/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426048-8631-415A-B552-9014253F7C0F}"/>
              </a:ext>
            </a:extLst>
          </p:cNvPr>
          <p:cNvCxnSpPr>
            <a:cxnSpLocks/>
          </p:cNvCxnSpPr>
          <p:nvPr/>
        </p:nvCxnSpPr>
        <p:spPr>
          <a:xfrm>
            <a:off x="7406784" y="6141077"/>
            <a:ext cx="96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/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lipse 89">
            <a:extLst>
              <a:ext uri="{FF2B5EF4-FFF2-40B4-BE49-F238E27FC236}">
                <a16:creationId xmlns:a16="http://schemas.microsoft.com/office/drawing/2014/main" id="{9161C088-1B6B-4637-BF38-6B7A5AA38836}"/>
              </a:ext>
            </a:extLst>
          </p:cNvPr>
          <p:cNvSpPr>
            <a:spLocks noChangeAspect="1"/>
          </p:cNvSpPr>
          <p:nvPr/>
        </p:nvSpPr>
        <p:spPr>
          <a:xfrm>
            <a:off x="4754882" y="52617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B88183-8322-438B-8543-8C07DE479B2D}"/>
              </a:ext>
            </a:extLst>
          </p:cNvPr>
          <p:cNvCxnSpPr>
            <a:cxnSpLocks noChangeAspect="1"/>
            <a:endCxn id="90" idx="7"/>
          </p:cNvCxnSpPr>
          <p:nvPr/>
        </p:nvCxnSpPr>
        <p:spPr>
          <a:xfrm flipH="1">
            <a:off x="5215801" y="50026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/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  <a:blipFill>
                <a:blip r:embed="rId23"/>
                <a:stretch>
                  <a:fillRect t="-10526" r="-253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el 1">
            <a:extLst>
              <a:ext uri="{FF2B5EF4-FFF2-40B4-BE49-F238E27FC236}">
                <a16:creationId xmlns:a16="http://schemas.microsoft.com/office/drawing/2014/main" id="{A92E53F2-AB70-4AC3-AE5C-D3286B7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worst case</a:t>
            </a:r>
          </a:p>
        </p:txBody>
      </p:sp>
    </p:spTree>
    <p:extLst>
      <p:ext uri="{BB962C8B-B14F-4D97-AF65-F5344CB8AC3E}">
        <p14:creationId xmlns:p14="http://schemas.microsoft.com/office/powerpoint/2010/main" val="29713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393763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6: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 do we have when elements are sorted in the ascending order?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r="-1111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4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Exercise: Hoare’s partitioning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79165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20262" y="1233534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7: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 we used so far for quicksort is a so-called </a:t>
            </a: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Lomuto‘s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partitioning scheme. This scheme is a bit more intuitive than the original Hoare‘s partitioning scheme, which is typically slightly faster on a certain kind of input. Here is the python implementation of the Hoare‘s partitioning scheme.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B707-F0B5-4DA2-9258-9880AD9FBE1E}"/>
              </a:ext>
            </a:extLst>
          </p:cNvPr>
          <p:cNvSpPr/>
          <p:nvPr/>
        </p:nvSpPr>
        <p:spPr>
          <a:xfrm>
            <a:off x="654090" y="2502577"/>
            <a:ext cx="7835519" cy="390890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partition(a, p, r):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pivot = a[p]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 - 1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j = r + 1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while True: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a[j] &gt;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&lt;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&gt;= j: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return j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89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7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array below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illustrate how this partitioning scheme works. What can you conclude from the illustration? What is different than in </a:t>
                </a:r>
                <a:r>
                  <a:rPr lang="en-US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partitioning scheme? Why do you think Hoare‘s partitioning scheme may work slightly faster in practice?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61B24DC-4993-4853-ACCF-DA07423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9586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0E5020D-2043-4041-87CC-D9B863A1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9065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feld 2">
            <a:extLst>
              <a:ext uri="{FF2B5EF4-FFF2-40B4-BE49-F238E27FC236}">
                <a16:creationId xmlns:a16="http://schemas.microsoft.com/office/drawing/2014/main" id="{5119162B-98A5-4F61-BD8B-15D31294344B}"/>
              </a:ext>
            </a:extLst>
          </p:cNvPr>
          <p:cNvSpPr txBox="1"/>
          <p:nvPr/>
        </p:nvSpPr>
        <p:spPr>
          <a:xfrm>
            <a:off x="507811" y="3738149"/>
            <a:ext cx="8229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8: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using Hoare‘s partitioning scheme we need to slightly modify our implementation of the quicksort.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B890DC-F325-4E9B-A4D5-223BF00F62EB}"/>
              </a:ext>
            </a:extLst>
          </p:cNvPr>
          <p:cNvSpPr/>
          <p:nvPr/>
        </p:nvSpPr>
        <p:spPr>
          <a:xfrm>
            <a:off x="850981" y="4503122"/>
            <a:ext cx="7835519" cy="15571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14201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8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Why the first recursive call in Hoare‘s scheme is </a:t>
                </a:r>
              </a:p>
              <a:p>
                <a:pPr lvl="0"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</a:p>
              <a:p>
                <a:pPr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 - 1)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scheme?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that the last element of our array is also the largest one. What will happen if we pick the last element as a pivot in this case? Discuss both Hoare‘s and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10: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in Hoare‘s scheme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891" r="-148" b="-17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EEB415F-1A7B-4517-94A6-294AE16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2" y="4902520"/>
            <a:ext cx="8229300" cy="5838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 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23210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saw that the worst-case of quicksort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the worst-case arises when the list is sorted in ascending order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best-case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when we always split in half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average-case will be between those two cases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turns out that the average-case is much closer to the best than to the worst case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6E914DC6-18C3-458C-8F5E-522BEF0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80702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5514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partitioning is a partitioning </a:t>
            </a:r>
            <a:r>
              <a:rPr lang="en-US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of similar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47% and 53% split is 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unbalanced partitioning 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 substantially in their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10% and 90% split is unbalanced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investigate the recursion tree for an unbalanced split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F7F489-02FC-48F7-BE3D-2FF35DD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Balanced vs. unbalanced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3099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323511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04435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454198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3682013" y="303391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5383897" y="30258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50526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369603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4142932" y="2725878"/>
            <a:ext cx="478131" cy="387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5002901" y="2725878"/>
            <a:ext cx="460077" cy="37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 flipH="1">
            <a:off x="552749" y="1671145"/>
            <a:ext cx="8941" cy="26751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  <a:blipFill>
                <a:blip r:embed="rId4"/>
                <a:stretch>
                  <a:fillRect l="-990" b="-1052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5260511" y="2473033"/>
            <a:ext cx="3111329" cy="1616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6265106" y="3245624"/>
            <a:ext cx="2101721" cy="659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3923232" y="1839673"/>
            <a:ext cx="4433510" cy="1098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5113897" y="348678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5844816" y="348678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738923" y="523253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69" y="418348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479842" y="497345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519307" y="5502539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24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4662745" y="37163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  <a:blipFill>
                <a:blip r:embed="rId10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6096025" y="369880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6565793" y="41490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EE0D92CE-D44C-4D32-8B74-935CB28DA07A}"/>
              </a:ext>
            </a:extLst>
          </p:cNvPr>
          <p:cNvSpPr>
            <a:spLocks noChangeAspect="1"/>
          </p:cNvSpPr>
          <p:nvPr/>
        </p:nvSpPr>
        <p:spPr>
          <a:xfrm>
            <a:off x="1369337" y="303708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AEEDD3-97C7-4335-A815-63A545E80F84}"/>
              </a:ext>
            </a:extLst>
          </p:cNvPr>
          <p:cNvCxnSpPr>
            <a:cxnSpLocks noChangeAspect="1"/>
            <a:endCxn id="73" idx="7"/>
          </p:cNvCxnSpPr>
          <p:nvPr/>
        </p:nvCxnSpPr>
        <p:spPr>
          <a:xfrm flipH="1">
            <a:off x="1830256" y="277800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97E1ED99-B2B5-4D54-AF4E-20B7F2343E10}"/>
              </a:ext>
            </a:extLst>
          </p:cNvPr>
          <p:cNvSpPr>
            <a:spLocks noChangeAspect="1"/>
          </p:cNvSpPr>
          <p:nvPr/>
        </p:nvSpPr>
        <p:spPr>
          <a:xfrm>
            <a:off x="2716529" y="303797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7241B01-9CDA-4AD2-BA94-809E516B941F}"/>
              </a:ext>
            </a:extLst>
          </p:cNvPr>
          <p:cNvCxnSpPr>
            <a:cxnSpLocks noChangeAspect="1"/>
          </p:cNvCxnSpPr>
          <p:nvPr/>
        </p:nvCxnSpPr>
        <p:spPr>
          <a:xfrm>
            <a:off x="2457448" y="277889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442D466D-2CEE-4718-94B0-E8563A22C9A2}"/>
              </a:ext>
            </a:extLst>
          </p:cNvPr>
          <p:cNvSpPr>
            <a:spLocks noChangeAspect="1"/>
          </p:cNvSpPr>
          <p:nvPr/>
        </p:nvSpPr>
        <p:spPr>
          <a:xfrm>
            <a:off x="678110" y="376141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B423749D-D5D2-42A1-9CFA-753D0D5EB898}"/>
              </a:ext>
            </a:extLst>
          </p:cNvPr>
          <p:cNvCxnSpPr>
            <a:cxnSpLocks noChangeAspect="1"/>
            <a:stCxn id="73" idx="3"/>
            <a:endCxn id="96" idx="7"/>
          </p:cNvCxnSpPr>
          <p:nvPr/>
        </p:nvCxnSpPr>
        <p:spPr>
          <a:xfrm flipH="1">
            <a:off x="1139029" y="3498000"/>
            <a:ext cx="309389" cy="342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6521D5-AD18-4EE8-AA02-BBF687BFFA70}"/>
              </a:ext>
            </a:extLst>
          </p:cNvPr>
          <p:cNvCxnSpPr>
            <a:cxnSpLocks noChangeAspect="1"/>
            <a:stCxn id="73" idx="5"/>
          </p:cNvCxnSpPr>
          <p:nvPr/>
        </p:nvCxnSpPr>
        <p:spPr>
          <a:xfrm>
            <a:off x="1830256" y="3498000"/>
            <a:ext cx="299875" cy="342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/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  <a:blipFill>
                <a:blip r:embed="rId1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/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/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/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/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/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/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/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𝟕𝟐𝟗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  <a:blipFill>
                <a:blip r:embed="rId1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302ED3D-F6E3-45E4-91C2-EF1FDD054A3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439889" y="421165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9316EAF4-DA48-42FD-A28E-792818E63851}"/>
              </a:ext>
            </a:extLst>
          </p:cNvPr>
          <p:cNvCxnSpPr>
            <a:cxnSpLocks noChangeAspect="1"/>
          </p:cNvCxnSpPr>
          <p:nvPr/>
        </p:nvCxnSpPr>
        <p:spPr>
          <a:xfrm>
            <a:off x="5121413" y="4177255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/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/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/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/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  <a:blipFill>
                <a:blip r:embed="rId23"/>
                <a:stretch>
                  <a:fillRect l="-25581" r="-69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49C6A3C-78BF-47FA-82D0-43A840AB47A0}"/>
              </a:ext>
            </a:extLst>
          </p:cNvPr>
          <p:cNvCxnSpPr>
            <a:cxnSpLocks/>
          </p:cNvCxnSpPr>
          <p:nvPr/>
        </p:nvCxnSpPr>
        <p:spPr>
          <a:xfrm>
            <a:off x="7504209" y="4800315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/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7AD578D-A977-45FD-A6B9-4F4D99D0E246}"/>
              </a:ext>
            </a:extLst>
          </p:cNvPr>
          <p:cNvCxnSpPr>
            <a:cxnSpLocks/>
          </p:cNvCxnSpPr>
          <p:nvPr/>
        </p:nvCxnSpPr>
        <p:spPr>
          <a:xfrm flipH="1">
            <a:off x="257654" y="1693571"/>
            <a:ext cx="8068" cy="42500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/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  <a:blipFill>
                <a:blip r:embed="rId25"/>
                <a:stretch>
                  <a:fillRect l="-11386" r="-3465" b="-1234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4B1E172D-7C38-42D8-804E-EE5419C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14963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 to merge sort, quicksort also uses divide-and-conquer approach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Divide: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divided into two nonempty subarrays: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 … 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de-DE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 element of the first subarray is smaller or equal to each element of the second subarray. 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computed as part of this partitioning procedure.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Conquer: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two subarrays are sorted recursively.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the subarrays are sorted in-place, no work is needed to combine them.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  <a:blipFill>
                <a:blip r:embed="rId3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5A0A10CE-FF67-475C-B0FF-D2FF489200C1}"/>
              </a:ext>
            </a:extLst>
          </p:cNvPr>
          <p:cNvSpPr txBox="1">
            <a:spLocks/>
          </p:cNvSpPr>
          <p:nvPr/>
        </p:nvSpPr>
        <p:spPr>
          <a:xfrm>
            <a:off x="457200" y="4918057"/>
            <a:ext cx="8229600" cy="143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Quicksort sorts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in-place, i.e., it does not copy elements into new lists. Merge sort does not sort in-place as it copies the elements of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sublists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while combining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/merging. Hence, quicksort generally occupies less memory than merge sort.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split in half, i.e. the new sizes are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height of the tree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den>
                          </m:f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case of an unbalanced s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minimal leaf depth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leaf depth is then: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/9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depth is still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noProof="0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7D89EEF6-4025-41C6-A245-6FE32B6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6809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876211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11: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that the splits at every level of quicksort are in the proportion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1 −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0&lt;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constant. Using the previous argumentation about the minimum and maximum leaf depth show that the minimum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 maximum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4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now that the “good” and “bad” splits alternate during execution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 we are assuming that “good” and “bad” splits are equally likely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“bad” split followed by one “good” split produces three arrays with sizes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total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situation is now even slightly better than a single “good”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again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the first example is completely balanced in a recursion subtree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Intuitively, the cost of the “bad” split is absorbed in the cost of a “good” split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  <a:blipFill>
                <a:blip r:embed="rId3"/>
                <a:stretch>
                  <a:fillRect t="-946" b="-24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B4BD6107-13AD-4A8E-A75D-5F5A52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92416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even unbalanced splits have the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can make another argument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run quicksort the splits will not be same at every level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“good” balanced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“bad” unbalanced splits, e.g., long portions of same number or presorted parts of the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average case partition produces a mix of “good” and “bad” splits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8D2EF1AB-A396-4E5B-9ED2-5287AED0349A}"/>
              </a:ext>
            </a:extLst>
          </p:cNvPr>
          <p:cNvSpPr txBox="1">
            <a:spLocks/>
          </p:cNvSpPr>
          <p:nvPr/>
        </p:nvSpPr>
        <p:spPr>
          <a:xfrm>
            <a:off x="527658" y="4901731"/>
            <a:ext cx="8229600" cy="107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assumption that we are making: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permutations are equally likely. Some of these permutations will produce “good” splits and some will produce “bad” splits.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2842C7-D1DD-4B2B-95CA-8835ECC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6221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07883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3408723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situations, we can not expect that all permutations are equally likely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applications, we will have larger presorted parts of the array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transaction data sorted for each day combined in monthly data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these cases we can use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 algorithm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impose a distribution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basic possibilities to have a randomized quicksort: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sorting we randomly permute the input array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randomly select the pivot when partitioning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69C7EC7-4A10-4E58-BB71-517B068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326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analysis is same for both versions of the randomized quicksort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assume that all input numbers are distinct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simplifies the analysis but the concept generalizes for the alternative case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define rank of a number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set as the number of elements less or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DB70E3-8B51-4044-AEFE-D6DEB95C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668"/>
              </p:ext>
            </p:extLst>
          </p:nvPr>
        </p:nvGraphicFramePr>
        <p:xfrm>
          <a:off x="2647394" y="3878581"/>
          <a:ext cx="362387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4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EE346DB-2FDD-4E25-A4DF-3313F401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7525"/>
              </p:ext>
            </p:extLst>
          </p:nvPr>
        </p:nvGraphicFramePr>
        <p:xfrm>
          <a:off x="2647394" y="4316005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44472D1D-80DA-43B6-9F69-A231F51F5B36}"/>
              </a:ext>
            </a:extLst>
          </p:cNvPr>
          <p:cNvSpPr txBox="1"/>
          <p:nvPr/>
        </p:nvSpPr>
        <p:spPr>
          <a:xfrm>
            <a:off x="1379764" y="387858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0424E7-6B05-4EC5-B515-F8D409A98A58}"/>
              </a:ext>
            </a:extLst>
          </p:cNvPr>
          <p:cNvSpPr txBox="1"/>
          <p:nvPr/>
        </p:nvSpPr>
        <p:spPr>
          <a:xfrm>
            <a:off x="1379764" y="4316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picking a number as the pivot with any rank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the pivot 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blipFill>
                <a:blip r:embed="rId4"/>
                <a:stretch>
                  <a:fillRect t="-737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D12E5D1D-34BE-4BAD-A415-F99C08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725428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now compute the probability of partitioning outcomes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left partition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 and the right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event occurs with probability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probability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left partition will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– 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probability the left side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Combining those two cases the probability of the left partition having: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element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3,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  <a:blipFill>
                <a:blip r:embed="rId3"/>
                <a:stretch>
                  <a:fillRect t="-234" r="-1259" b="-152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D5FFBCD7-15E8-40A1-86E1-D5A8F194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605402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0&lt;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fraction of the array size occupied by the left partition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compute the probability of having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… 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5685" y="2954580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85" y="2954580"/>
                <a:ext cx="1185461" cy="650466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4743" y="3277583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de-AT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43" y="3277583"/>
                <a:ext cx="1185461" cy="65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0" y="2954580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2954580"/>
                <a:ext cx="1185461" cy="650466"/>
              </a:xfrm>
              <a:prstGeom prst="rect">
                <a:avLst/>
              </a:prstGeom>
              <a:blipFill>
                <a:blip r:embed="rId6"/>
                <a:stretch>
                  <a:fillRect r="-14948"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−1 −2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blipFill>
                <a:blip r:embed="rId7"/>
                <a:stretch>
                  <a:fillRect r="-25714"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𝑎𝑛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tends to zero and this probability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having a more balanced split: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blipFill>
                <a:blip r:embed="rId8"/>
                <a:stretch>
                  <a:fillRect t="-3485" b="-6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id="{D754DA59-907A-4D4C-89AF-E28B087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92885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2932"/>
            <a:ext cx="7835519" cy="207165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 - 1)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43117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0.1, 0.9.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0.25, 0.75.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47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computed that there is 50% chance (probability of 0.5) that the splits are between the first and the third quartile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there is 50% chance that we obtain a balanced („good“)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there is 50% chance that we obtain an unbalanced („bad“)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expectation we will obtain 50% of „bad“ and 50% of „good“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analysis of the average case showed that in this case 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EDE7F8C7-0D06-4D08-9E87-A882807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450764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22783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our previous result that the maximum leaf depth of the recursion tree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this depth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both versions of the randomized quicksort.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62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starts by selecting the first element from the array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pivot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„grow“ two subarrays around the pivot: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smaller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greater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end we will place pivot at the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position and return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676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186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6304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3008</Words>
  <Application>Microsoft Office PowerPoint</Application>
  <PresentationFormat>Bildschirmpräsentation (4:3)</PresentationFormat>
  <Paragraphs>653</Paragraphs>
  <Slides>54</Slides>
  <Notes>54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54</vt:i4>
      </vt:variant>
    </vt:vector>
  </HeadingPairs>
  <TitlesOfParts>
    <vt:vector size="62" baseType="lpstr">
      <vt:lpstr>Cambria Math</vt:lpstr>
      <vt:lpstr>Calibri</vt:lpstr>
      <vt:lpstr>Consolas</vt:lpstr>
      <vt:lpstr>Arial</vt:lpstr>
      <vt:lpstr>Blackadder ITC</vt:lpstr>
      <vt:lpstr>Wingdings</vt:lpstr>
      <vt:lpstr>Office Theme</vt:lpstr>
      <vt:lpstr>1_Office Theme</vt:lpstr>
      <vt:lpstr>Algorithms and Data Structures </vt:lpstr>
      <vt:lpstr>Outline</vt:lpstr>
      <vt:lpstr>Quicksort</vt:lpstr>
      <vt:lpstr>Quicksort</vt:lpstr>
      <vt:lpstr>Quicksort</vt:lpstr>
      <vt:lpstr>Partitioning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Quicksort</vt:lpstr>
      <vt:lpstr>Exercise</vt:lpstr>
      <vt:lpstr>Student task</vt:lpstr>
      <vt:lpstr>Complexity of quicksort</vt:lpstr>
      <vt:lpstr>Complexity of quicksort</vt:lpstr>
      <vt:lpstr>Recursion tree</vt:lpstr>
      <vt:lpstr>Recursion tree: best case</vt:lpstr>
      <vt:lpstr>Recursion tree: worst case</vt:lpstr>
      <vt:lpstr>Exercise</vt:lpstr>
      <vt:lpstr>Student task</vt:lpstr>
      <vt:lpstr>Exercise: Hoare’s partitioning</vt:lpstr>
      <vt:lpstr>Student task</vt:lpstr>
      <vt:lpstr>Student task</vt:lpstr>
      <vt:lpstr>Student task</vt:lpstr>
      <vt:lpstr>Average case complexity</vt:lpstr>
      <vt:lpstr>Average case</vt:lpstr>
      <vt:lpstr>Balanced vs. unbalanced partitioning</vt:lpstr>
      <vt:lpstr>Recursion tree: unbalanced partitioning, 9-to-1 split</vt:lpstr>
      <vt:lpstr>Unbalanced partitioning, 9-to-1 split</vt:lpstr>
      <vt:lpstr>Exercise</vt:lpstr>
      <vt:lpstr>Student task</vt:lpstr>
      <vt:lpstr>Average case</vt:lpstr>
      <vt:lpstr>Average case</vt:lpstr>
      <vt:lpstr>Randomized quicksort</vt:lpstr>
      <vt:lpstr>Randomized quicksort</vt:lpstr>
      <vt:lpstr>Analysis of randomized quicksort</vt:lpstr>
      <vt:lpstr>Analysis of randomized quicksort</vt:lpstr>
      <vt:lpstr>Analysis of randomized quicksort</vt:lpstr>
      <vt:lpstr>Exercise</vt:lpstr>
      <vt:lpstr>Student task</vt:lpstr>
      <vt:lpstr>Analysis of randomized quicksort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Helic, Denis</cp:lastModifiedBy>
  <cp:revision>931</cp:revision>
  <dcterms:modified xsi:type="dcterms:W3CDTF">2024-03-10T17:32:51Z</dcterms:modified>
</cp:coreProperties>
</file>