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37"/>
  </p:notesMasterIdLst>
  <p:handoutMasterIdLst>
    <p:handoutMasterId r:id="rId38"/>
  </p:handoutMasterIdLst>
  <p:sldIdLst>
    <p:sldId id="256" r:id="rId3"/>
    <p:sldId id="257" r:id="rId4"/>
    <p:sldId id="647" r:id="rId5"/>
    <p:sldId id="723" r:id="rId6"/>
    <p:sldId id="899" r:id="rId7"/>
    <p:sldId id="900" r:id="rId8"/>
    <p:sldId id="837" r:id="rId9"/>
    <p:sldId id="901" r:id="rId10"/>
    <p:sldId id="902" r:id="rId11"/>
    <p:sldId id="903" r:id="rId12"/>
    <p:sldId id="904" r:id="rId13"/>
    <p:sldId id="905" r:id="rId14"/>
    <p:sldId id="906" r:id="rId15"/>
    <p:sldId id="907" r:id="rId16"/>
    <p:sldId id="908" r:id="rId17"/>
    <p:sldId id="909" r:id="rId18"/>
    <p:sldId id="910" r:id="rId19"/>
    <p:sldId id="911" r:id="rId20"/>
    <p:sldId id="912" r:id="rId21"/>
    <p:sldId id="913" r:id="rId22"/>
    <p:sldId id="914" r:id="rId23"/>
    <p:sldId id="915" r:id="rId24"/>
    <p:sldId id="916" r:id="rId25"/>
    <p:sldId id="917" r:id="rId26"/>
    <p:sldId id="918" r:id="rId27"/>
    <p:sldId id="919" r:id="rId28"/>
    <p:sldId id="920" r:id="rId29"/>
    <p:sldId id="921" r:id="rId30"/>
    <p:sldId id="922" r:id="rId31"/>
    <p:sldId id="923" r:id="rId32"/>
    <p:sldId id="925" r:id="rId33"/>
    <p:sldId id="926" r:id="rId34"/>
    <p:sldId id="927" r:id="rId35"/>
    <p:sldId id="924" r:id="rId36"/>
  </p:sldIdLst>
  <p:sldSz cx="9144000" cy="6858000" type="screen4x3"/>
  <p:notesSz cx="7099300" cy="10234613"/>
  <p:embeddedFontLst>
    <p:embeddedFont>
      <p:font typeface="Blackadder ITC" pitchFamily="82" charset="77"/>
      <p:regular r:id="rId39"/>
    </p:embeddedFont>
    <p:embeddedFont>
      <p:font typeface="Cambria Math" panose="02040503050406030204" pitchFamily="18" charset="0"/>
      <p:regular r:id="rId40"/>
    </p:embeddedFont>
    <p:embeddedFont>
      <p:font typeface="Consolas" panose="020B0609020204030204"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BF3DC-7F01-694B-82AD-9488810F8373}" v="2" dt="2025-03-23T23:02:0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autoAdjust="0"/>
    <p:restoredTop sz="96327" autoAdjust="0"/>
  </p:normalViewPr>
  <p:slideViewPr>
    <p:cSldViewPr snapToGrid="0">
      <p:cViewPr varScale="1">
        <p:scale>
          <a:sx n="110" d="100"/>
          <a:sy n="110" d="100"/>
        </p:scale>
        <p:origin x="184" y="464"/>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6/11/relationships/changesInfo" Target="changesInfos/changesInfo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5ABBF3DC-7F01-694B-82AD-9488810F8373}"/>
    <pc:docChg chg="modSld">
      <pc:chgData name="Ingo Frommholz" userId="ee3b4549-206f-4e4f-93a1-b7ff676f0af7" providerId="ADAL" clId="{5ABBF3DC-7F01-694B-82AD-9488810F8373}" dt="2025-03-19T21:50:08.662" v="0" actId="20577"/>
      <pc:docMkLst>
        <pc:docMk/>
      </pc:docMkLst>
      <pc:sldChg chg="modSp mod">
        <pc:chgData name="Ingo Frommholz" userId="ee3b4549-206f-4e4f-93a1-b7ff676f0af7" providerId="ADAL" clId="{5ABBF3DC-7F01-694B-82AD-9488810F8373}" dt="2025-03-19T21:50:08.662" v="0" actId="20577"/>
        <pc:sldMkLst>
          <pc:docMk/>
          <pc:sldMk cId="1974585694" sldId="923"/>
        </pc:sldMkLst>
        <pc:spChg chg="mod">
          <ac:chgData name="Ingo Frommholz" userId="ee3b4549-206f-4e4f-93a1-b7ff676f0af7" providerId="ADAL" clId="{5ABBF3DC-7F01-694B-82AD-9488810F8373}" dt="2025-03-19T21:50:08.662" v="0" actId="20577"/>
          <ac:spMkLst>
            <pc:docMk/>
            <pc:sldMk cId="1974585694" sldId="923"/>
            <ac:spMk id="4" creationId="{B1AB2DE2-BFB4-403B-9976-58C0812A00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21.03.25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189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6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73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476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47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83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35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4044762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747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45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875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559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35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3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362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25334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211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64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135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75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8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1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2266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3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08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6.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5.png"/><Relationship Id="rId1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12"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11.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9.png"/><Relationship Id="rId12"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7.pn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5.png"/><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8.pn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0.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image" Target="../media/image39.png"/><Relationship Id="rId2" Type="http://schemas.openxmlformats.org/officeDocument/2006/relationships/notesSlide" Target="../notesSlides/notesSlide27.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32.png"/><Relationship Id="rId5" Type="http://schemas.openxmlformats.org/officeDocument/2006/relationships/image" Target="../media/image35.png"/><Relationship Id="rId15" Type="http://schemas.openxmlformats.org/officeDocument/2006/relationships/image" Target="../media/image29.png"/><Relationship Id="rId10" Type="http://schemas.openxmlformats.org/officeDocument/2006/relationships/image" Target="../media/image8.png"/><Relationship Id="rId4" Type="http://schemas.openxmlformats.org/officeDocument/2006/relationships/image" Target="../media/image9.png"/><Relationship Id="rId9" Type="http://schemas.openxmlformats.org/officeDocument/2006/relationships/image" Target="../media/image31.png"/><Relationship Id="rId1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0.png"/><Relationship Id="rId3" Type="http://schemas.openxmlformats.org/officeDocument/2006/relationships/image" Target="../media/image28.png"/><Relationship Id="rId7" Type="http://schemas.openxmlformats.org/officeDocument/2006/relationships/image" Target="../media/image29.png"/><Relationship Id="rId12" Type="http://schemas.openxmlformats.org/officeDocument/2006/relationships/image" Target="../media/image31.png"/><Relationship Id="rId2" Type="http://schemas.openxmlformats.org/officeDocument/2006/relationships/notesSlide" Target="../notesSlides/notesSlide28.xml"/><Relationship Id="rId16"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33.png"/><Relationship Id="rId5" Type="http://schemas.openxmlformats.org/officeDocument/2006/relationships/image" Target="../media/image42.png"/><Relationship Id="rId15" Type="http://schemas.openxmlformats.org/officeDocument/2006/relationships/image" Target="../media/image35.png"/><Relationship Id="rId10" Type="http://schemas.openxmlformats.org/officeDocument/2006/relationships/image" Target="../media/image32.png"/><Relationship Id="rId4" Type="http://schemas.openxmlformats.org/officeDocument/2006/relationships/image" Target="../media/image8.png"/><Relationship Id="rId9" Type="http://schemas.openxmlformats.org/officeDocument/2006/relationships/image" Target="../media/image9.png"/><Relationship Id="rId14" Type="http://schemas.openxmlformats.org/officeDocument/2006/relationships/image" Target="../media/image3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5.png"/><Relationship Id="rId5" Type="http://schemas.openxmlformats.org/officeDocument/2006/relationships/image" Target="../media/image11.png"/><Relationship Id="rId10" Type="http://schemas.openxmlformats.org/officeDocument/2006/relationships/image" Target="../media/image14.png"/><Relationship Id="rId4" Type="http://schemas.openxmlformats.org/officeDocument/2006/relationships/image" Target="../media/image5.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4</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Data Structures II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Representing singly linked lists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9"/>
                <a:ext cx="8229300" cy="1963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nodes are represented as instances 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𝑁𝑜𝑑𝑒</m:t>
                    </m:r>
                  </m:oMath>
                </a14:m>
                <a:r>
                  <a:rPr lang="en-US" sz="1800" dirty="0">
                    <a:latin typeface="Calibri" panose="020F0502020204030204" pitchFamily="34" charset="0"/>
                    <a:ea typeface="Calibri" panose="020F0502020204030204" pitchFamily="34" charset="0"/>
                    <a:cs typeface="Calibri" panose="020F0502020204030204" pitchFamily="34" charset="0"/>
                  </a:rPr>
                  <a:t> class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Another object represent the list as a whole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Minimally, the list object keeps a reference to the 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Commonly, the list object also stores the list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𝑠𝑖𝑧𝑒</m:t>
                    </m:r>
                  </m:oMath>
                </a14:m>
                <a:r>
                  <a:rPr lang="en-US" sz="1800" dirty="0">
                    <a:latin typeface="Calibri" panose="020F0502020204030204" pitchFamily="34" charset="0"/>
                    <a:ea typeface="Calibri" panose="020F0502020204030204" pitchFamily="34" charset="0"/>
                    <a:cs typeface="Calibri" panose="020F0502020204030204" pitchFamily="34" charset="0"/>
                  </a:rPr>
                  <a:t> and the tail</a:t>
                </a:r>
              </a:p>
            </p:txBody>
          </p:sp>
        </mc:Choice>
        <mc:Fallback xmlns="">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9"/>
                <a:ext cx="8229300" cy="1963814"/>
              </a:xfrm>
              <a:prstGeom prst="rect">
                <a:avLst/>
              </a:prstGeom>
              <a:blipFill>
                <a:blip r:embed="rId11"/>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30629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447061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class </a:t>
            </a:r>
            <a:r>
              <a:rPr lang="en-US" sz="1800" spc="-1" dirty="0" err="1">
                <a:solidFill>
                  <a:srgbClr val="0F0F0F"/>
                </a:solidFill>
                <a:latin typeface="Consolas" panose="020B0609020204030204" pitchFamily="49" charset="0"/>
              </a:rPr>
              <a:t>SinglyLinkedList</a:t>
            </a:r>
            <a:r>
              <a:rPr lang="en-US" sz="1800" spc="-1" dirty="0">
                <a:solidFill>
                  <a:srgbClr val="0F0F0F"/>
                </a:solidFill>
                <a:latin typeface="Consolas" panose="020B0609020204030204" pitchFamily="49" charset="0"/>
              </a:rPr>
              <a:t>:</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class _Node:</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self._element</a:t>
            </a:r>
            <a:r>
              <a:rPr lang="en-US" sz="1800" spc="-1" dirty="0">
                <a:solidFill>
                  <a:srgbClr val="0F0F0F"/>
                </a:solidFill>
                <a:latin typeface="Consolas" panose="020B0609020204030204" pitchFamily="49" charset="0"/>
              </a:rPr>
              <a:t> =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self._next</a:t>
            </a:r>
            <a:r>
              <a:rPr lang="en-US" sz="1800" spc="-1" dirty="0">
                <a:solidFill>
                  <a:srgbClr val="0F0F0F"/>
                </a:solidFill>
                <a:latin typeface="Consolas" panose="020B0609020204030204" pitchFamily="49" charset="0"/>
              </a:rPr>
              <a:t> = None</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p:txBody>
      </p:sp>
    </p:spTree>
    <p:extLst>
      <p:ext uri="{BB962C8B-B14F-4D97-AF65-F5344CB8AC3E}">
        <p14:creationId xmlns:p14="http://schemas.microsoft.com/office/powerpoint/2010/main" val="145855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head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379526" y="2559293"/>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379526" y="2559293"/>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429434501"/>
              </p:ext>
            </p:extLst>
          </p:nvPr>
        </p:nvGraphicFramePr>
        <p:xfrm>
          <a:off x="2590376"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10978"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18782"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478901" y="13360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3485" y="133812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48069" y="134929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396027003"/>
              </p:ext>
            </p:extLst>
          </p:nvPr>
        </p:nvGraphicFramePr>
        <p:xfrm>
          <a:off x="4124960"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45562"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953366"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769643761"/>
              </p:ext>
            </p:extLst>
          </p:nvPr>
        </p:nvGraphicFramePr>
        <p:xfrm>
          <a:off x="5659543"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980145"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487949"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979617" y="2559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979617" y="2559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466769" y="2533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466769" y="2533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288182" y="253329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288182" y="2533293"/>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752894" y="255929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752894" y="2559292"/>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34811" y="255929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34811" y="255929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178942" y="227398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178942" y="2273982"/>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779986" y="271494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779986" y="2714948"/>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13479" y="2533293"/>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24196" y="293500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24196" y="2935000"/>
                <a:ext cx="666987" cy="259311"/>
              </a:xfrm>
              <a:prstGeom prst="rect">
                <a:avLst/>
              </a:prstGeom>
              <a:blipFill>
                <a:blip r:embed="rId8"/>
                <a:stretch>
                  <a:fillRect t="-4651"/>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157690" y="2512162"/>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381781"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381781" y="4787561"/>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580134293"/>
              </p:ext>
            </p:extLst>
          </p:nvPr>
        </p:nvGraphicFramePr>
        <p:xfrm>
          <a:off x="2592631"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913233"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421037"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481156" y="35643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015740" y="35663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550324"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3688755189"/>
              </p:ext>
            </p:extLst>
          </p:nvPr>
        </p:nvGraphicFramePr>
        <p:xfrm>
          <a:off x="4127215"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447817"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955621"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1087605423"/>
              </p:ext>
            </p:extLst>
          </p:nvPr>
        </p:nvGraphicFramePr>
        <p:xfrm>
          <a:off x="5661798"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982400"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490204"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981872"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981872" y="4787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469024" y="4761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469024" y="4761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290437" y="476156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290437" y="4761561"/>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755149" y="478756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755149" y="478756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237066" y="478755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237066" y="4787559"/>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181197" y="450225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181197" y="4502250"/>
                <a:ext cx="666987" cy="259311"/>
              </a:xfrm>
              <a:prstGeom prst="rect">
                <a:avLst/>
              </a:prstGeom>
              <a:blipFill>
                <a:blip r:embed="rId12"/>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737397" y="520252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737397" y="5202527"/>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2070890" y="4735937"/>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826451" y="516326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826451" y="5163268"/>
                <a:ext cx="666987" cy="259311"/>
              </a:xfrm>
              <a:prstGeom prst="rect">
                <a:avLst/>
              </a:prstGeom>
              <a:blipFill>
                <a:blip r:embed="rId13"/>
                <a:stretch>
                  <a:fillRect t="-4651"/>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159945" y="4740430"/>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859179" y="479170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859179" y="4791702"/>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1602846148"/>
              </p:ext>
            </p:extLst>
          </p:nvPr>
        </p:nvGraphicFramePr>
        <p:xfrm>
          <a:off x="1070029" y="439486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390631" y="397858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1898435" y="458028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958554" y="356845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1714464" y="479170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1714464" y="479170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259639" y="494735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259639" y="4947357"/>
                <a:ext cx="666987" cy="259311"/>
              </a:xfrm>
              <a:prstGeom prst="rect">
                <a:avLst/>
              </a:prstGeom>
              <a:blipFill>
                <a:blip r:embed="rId14"/>
                <a:stretch>
                  <a:fillRect/>
                </a:stretch>
              </a:blipFill>
              <a:ln>
                <a:noFill/>
              </a:ln>
            </p:spPr>
            <p:txBody>
              <a:bodyPr/>
              <a:lstStyle/>
              <a:p>
                <a:r>
                  <a:rPr lang="de-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p:cNvCxnSpPr>
          <p:nvPr/>
        </p:nvCxnSpPr>
        <p:spPr>
          <a:xfrm flipV="1">
            <a:off x="593132" y="476570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1259660" y="4769844"/>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2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232550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add_first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239054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tail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379526" y="2559293"/>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379526" y="2559293"/>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2590376"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10978"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18782"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478901" y="13360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3485" y="133812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48069" y="134929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nvGraphicFramePr>
        <p:xfrm>
          <a:off x="4124960"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45562"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953366"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nvGraphicFramePr>
        <p:xfrm>
          <a:off x="5659543" y="216245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980145" y="174617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487949" y="2347873"/>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979617" y="2559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979617" y="2559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466769" y="253329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466769" y="2533293"/>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288182" y="253329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288182" y="2533293"/>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752894" y="255929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752894" y="2559292"/>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34811" y="255929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34811" y="255929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178942" y="227398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178942" y="2273982"/>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779986" y="271494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779986" y="2714948"/>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13479" y="2533293"/>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24196" y="293500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24196" y="2935000"/>
                <a:ext cx="666987" cy="259311"/>
              </a:xfrm>
              <a:prstGeom prst="rect">
                <a:avLst/>
              </a:prstGeom>
              <a:blipFill>
                <a:blip r:embed="rId8"/>
                <a:stretch>
                  <a:fillRect t="-4651"/>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157690" y="2512162"/>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381781"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381781" y="4787561"/>
                <a:ext cx="844579" cy="259311"/>
              </a:xfrm>
              <a:prstGeom prst="rect">
                <a:avLst/>
              </a:prstGeom>
              <a:blipFill>
                <a:blip r:embed="rId9"/>
                <a:stretch>
                  <a:fillRect t="-2326"/>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nvGraphicFramePr>
        <p:xfrm>
          <a:off x="2592631"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913233"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421037"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481156" y="35643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015740" y="35663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550324"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nvGraphicFramePr>
        <p:xfrm>
          <a:off x="4127215"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447817"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955621"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nvGraphicFramePr>
        <p:xfrm>
          <a:off x="5661798" y="43907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982400" y="39744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490204" y="457614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981872" y="4787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981872" y="4787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469024" y="47615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469024" y="4761561"/>
                <a:ext cx="844579" cy="259311"/>
              </a:xfrm>
              <a:prstGeom prst="rect">
                <a:avLst/>
              </a:prstGeom>
              <a:blipFill>
                <a:blip r:embed="rId10"/>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290437" y="476156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290437" y="4761561"/>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755149" y="478756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755149" y="4787560"/>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237066" y="478755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237066" y="4787559"/>
                <a:ext cx="524244" cy="259311"/>
              </a:xfrm>
              <a:prstGeom prst="rect">
                <a:avLst/>
              </a:prstGeom>
              <a:blipFill>
                <a:blip r:embed="rId11"/>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737397" y="520252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737397" y="5202527"/>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2070890" y="4735937"/>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902647" y="5167284"/>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902647" y="5167284"/>
                <a:ext cx="666987" cy="259311"/>
              </a:xfrm>
              <a:prstGeom prst="rect">
                <a:avLst/>
              </a:prstGeom>
              <a:blipFill>
                <a:blip r:embed="rId8"/>
                <a:stretch>
                  <a:fillRect t="-7143"/>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236141" y="4744446"/>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7002128" y="4800813"/>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7002128" y="4800813"/>
                <a:ext cx="844579" cy="259311"/>
              </a:xfrm>
              <a:prstGeom prst="rect">
                <a:avLst/>
              </a:prstGeom>
              <a:blipFill>
                <a:blip r:embed="rId4"/>
                <a:stretch>
                  <a:fillRect t="-2381"/>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4161939342"/>
              </p:ext>
            </p:extLst>
          </p:nvPr>
        </p:nvGraphicFramePr>
        <p:xfrm>
          <a:off x="7212978" y="4403973"/>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7533580" y="398769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8097301" y="459016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7101503" y="35775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7857413" y="48008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7857413" y="4800811"/>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6434516" y="51324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6434516" y="5132401"/>
                <a:ext cx="666987" cy="259311"/>
              </a:xfrm>
              <a:prstGeom prst="rect">
                <a:avLst/>
              </a:prstGeom>
              <a:blipFill>
                <a:blip r:embed="rId12"/>
                <a:stretch>
                  <a:fillRect/>
                </a:stretch>
              </a:blipFill>
              <a:ln>
                <a:noFill/>
              </a:ln>
            </p:spPr>
            <p:txBody>
              <a:bodyPr/>
              <a:lstStyle/>
              <a:p>
                <a:r>
                  <a:rPr lang="de-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a:stCxn id="74" idx="0"/>
          </p:cNvCxnSpPr>
          <p:nvPr/>
        </p:nvCxnSpPr>
        <p:spPr>
          <a:xfrm flipV="1">
            <a:off x="6768010" y="4774815"/>
            <a:ext cx="444968" cy="35758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7490552" y="4777290"/>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7C7AC375-6705-46E6-9CC2-F8F860AFB1F1}"/>
                  </a:ext>
                </a:extLst>
              </p:cNvPr>
              <p:cNvSpPr txBox="1">
                <a:spLocks/>
              </p:cNvSpPr>
              <p:nvPr/>
            </p:nvSpPr>
            <p:spPr>
              <a:xfrm>
                <a:off x="7857413" y="520997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7C7AC375-6705-46E6-9CC2-F8F860AFB1F1}"/>
                  </a:ext>
                </a:extLst>
              </p:cNvPr>
              <p:cNvSpPr txBox="1">
                <a:spLocks noRot="1" noChangeAspect="1" noMove="1" noResize="1" noEditPoints="1" noAdjustHandles="1" noChangeArrowheads="1" noChangeShapeType="1" noTextEdit="1"/>
              </p:cNvSpPr>
              <p:nvPr/>
            </p:nvSpPr>
            <p:spPr>
              <a:xfrm>
                <a:off x="7857413" y="5209971"/>
                <a:ext cx="666987" cy="259311"/>
              </a:xfrm>
              <a:prstGeom prst="rect">
                <a:avLst/>
              </a:prstGeom>
              <a:blipFill>
                <a:blip r:embed="rId13"/>
                <a:stretch>
                  <a:fillRect t="-7143"/>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0940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3226154"/>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add_last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&gt;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self._tail._next</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else: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16713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Removing an element from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270461" y="517043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270461" y="517043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377722795"/>
              </p:ext>
            </p:extLst>
          </p:nvPr>
        </p:nvGraphicFramePr>
        <p:xfrm>
          <a:off x="2481311"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01913"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09717"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69836" y="394718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904420" y="394926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439004" y="396043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172092522"/>
              </p:ext>
            </p:extLst>
          </p:nvPr>
        </p:nvGraphicFramePr>
        <p:xfrm>
          <a:off x="4015895"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336497"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844301"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481324777"/>
              </p:ext>
            </p:extLst>
          </p:nvPr>
        </p:nvGraphicFramePr>
        <p:xfrm>
          <a:off x="5550478"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871080"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378884"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870552" y="5170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870552" y="517043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357704" y="5144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357704" y="514443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179117" y="514443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179117" y="514443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643829" y="517043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643829" y="517043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25746" y="517043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25746" y="517043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069877" y="488512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069877" y="488512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670921" y="532608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670921" y="532608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004414" y="514443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715131" y="554613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715131" y="554613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048625" y="512330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778265"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778265" y="2834188"/>
                <a:ext cx="844579" cy="259311"/>
              </a:xfrm>
              <a:prstGeom prst="rect">
                <a:avLst/>
              </a:prstGeom>
              <a:blipFill>
                <a:blip r:embed="rId5"/>
                <a:stretch>
                  <a:fillRect t="-2381"/>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577234925"/>
              </p:ext>
            </p:extLst>
          </p:nvPr>
        </p:nvGraphicFramePr>
        <p:xfrm>
          <a:off x="2989115"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3309717"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817521"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877640" y="161093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412224" y="161302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946808" y="162418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1458029613"/>
              </p:ext>
            </p:extLst>
          </p:nvPr>
        </p:nvGraphicFramePr>
        <p:xfrm>
          <a:off x="4523699"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844301"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5352105"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2741909314"/>
              </p:ext>
            </p:extLst>
          </p:nvPr>
        </p:nvGraphicFramePr>
        <p:xfrm>
          <a:off x="6058282"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6378884"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886688"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4378356"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4378356" y="2834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865508" y="2808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865508" y="2808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686921" y="280818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686921" y="2808188"/>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5151633" y="283418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5151633" y="2834187"/>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633550" y="283418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633550" y="2834186"/>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577681" y="254887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577681" y="2548877"/>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574858" y="324765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574858" y="3247655"/>
                <a:ext cx="666987" cy="259311"/>
              </a:xfrm>
              <a:prstGeom prst="rect">
                <a:avLst/>
              </a:prstGeom>
              <a:blipFill>
                <a:blip r:embed="rId12"/>
                <a:stretch>
                  <a:fillRect t="-4762"/>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908351" y="2781065"/>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5222935" y="320989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5222935" y="3209895"/>
                <a:ext cx="666987" cy="259311"/>
              </a:xfrm>
              <a:prstGeom prst="rect">
                <a:avLst/>
              </a:prstGeom>
              <a:blipFill>
                <a:blip r:embed="rId13"/>
                <a:stretch>
                  <a:fillRect t="-7143"/>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556429" y="2787057"/>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1255663" y="283832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1255663" y="2838329"/>
                <a:ext cx="844579" cy="259311"/>
              </a:xfrm>
              <a:prstGeom prst="rect">
                <a:avLst/>
              </a:prstGeom>
              <a:blipFill>
                <a:blip r:embed="rId11"/>
                <a:stretch>
                  <a:fillRect t="-2381"/>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3712091110"/>
              </p:ext>
            </p:extLst>
          </p:nvPr>
        </p:nvGraphicFramePr>
        <p:xfrm>
          <a:off x="1466513" y="244148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787115" y="202520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2294919" y="262690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1355038" y="161507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2110948" y="283832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2110948" y="2838327"/>
                <a:ext cx="524244" cy="259311"/>
              </a:xfrm>
              <a:prstGeom prst="rect">
                <a:avLst/>
              </a:prstGeom>
              <a:blipFill>
                <a:blip r:embed="rId6"/>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06774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600"/>
            <a:ext cx="7835519" cy="1802990"/>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remove_first</a:t>
            </a:r>
            <a:r>
              <a:rPr lang="en-US" sz="1800" spc="-1" dirty="0">
                <a:solidFill>
                  <a:srgbClr val="0F0F0F"/>
                </a:solidFill>
                <a:latin typeface="Consolas" panose="020B0609020204030204" pitchFamily="49" charset="0"/>
              </a:rPr>
              <a:t>(self):</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raise Empty('Singly linked list is empty')</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self._head._next</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
        <p:nvSpPr>
          <p:cNvPr id="4" name="Textplatzhalter 2">
            <a:extLst>
              <a:ext uri="{FF2B5EF4-FFF2-40B4-BE49-F238E27FC236}">
                <a16:creationId xmlns:a16="http://schemas.microsoft.com/office/drawing/2014/main" id="{3BB83357-A7FF-4096-B7F3-4F58545EEAA8}"/>
              </a:ext>
            </a:extLst>
          </p:cNvPr>
          <p:cNvSpPr txBox="1">
            <a:spLocks/>
          </p:cNvSpPr>
          <p:nvPr/>
        </p:nvSpPr>
        <p:spPr>
          <a:xfrm>
            <a:off x="457200" y="351504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48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31572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754326"/>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singly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Recollect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i="1" dirty="0" smtClean="0">
                        <a:latin typeface="Cambria Math" panose="02040503050406030204" pitchFamily="18" charset="0"/>
                        <a:cs typeface="Calibri" panose="020F0502020204030204" pitchFamily="34" charset="0"/>
                      </a:rPr>
                      <m:t>𝑆𝑡𝑎𝑐𝑘</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𝑡𝑜𝑝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𝑝𝑜𝑝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𝑝𝑟𝑖𝑛𝑡</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𝑠</m:t>
                    </m:r>
                    <m:r>
                      <a:rPr lang="de-AT"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Implement the queue with a singly linked list. Recollect the interface of the queue: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Calibri" panose="020F0502020204030204" pitchFamily="34" charset="0"/>
                      </a:rPr>
                      <m:t>𝑄𝑢𝑒𝑢𝑒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𝑙𝑒𝑛</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𝑖𝑠</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_</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𝑒𝑚𝑝𝑡𝑦</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𝑓𝑖𝑟𝑠𝑡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𝑑𝑒𝑞𝑢𝑒𝑢𝑒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𝑒𝑛𝑞𝑢𝑒𝑢𝑒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𝑝𝑟𝑖𝑛𝑡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1800" dirty="0">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754326"/>
              </a:xfrm>
              <a:prstGeom prst="rect">
                <a:avLst/>
              </a:prstGeom>
              <a:blipFill>
                <a:blip r:embed="rId3"/>
                <a:stretch>
                  <a:fillRect l="-593" t="-1736" b="-2083"/>
                </a:stretch>
              </a:blipFill>
            </p:spPr>
            <p:txBody>
              <a:bodyPr/>
              <a:lstStyle/>
              <a:p>
                <a:r>
                  <a:rPr lang="de-AT">
                    <a:noFill/>
                  </a:rPr>
                  <a:t> </a:t>
                </a:r>
              </a:p>
            </p:txBody>
          </p:sp>
        </mc:Fallback>
      </mc:AlternateContent>
    </p:spTree>
    <p:extLst>
      <p:ext uri="{BB962C8B-B14F-4D97-AF65-F5344CB8AC3E}">
        <p14:creationId xmlns:p14="http://schemas.microsoft.com/office/powerpoint/2010/main" val="410580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1477328"/>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Singly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Doubly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 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416427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 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156924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Doubly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508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4"/>
                <a:ext cx="8229300" cy="36000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a singly linked list each elements keeps the reference to the next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are limitations due to this asymmetry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can not efficiently delete the element 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we can not efficiently delete an arbitrary node at an interior position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determine the node preceding the node to be deleted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provide greater symmetry we should keep references to both:</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Element after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and element before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𝑝𝑟𝑒𝑣</m:t>
                    </m:r>
                  </m:oMath>
                </a14:m>
                <a:r>
                  <a:rPr lang="en-US" sz="1800" dirty="0">
                    <a:latin typeface="Calibri" panose="020F0502020204030204" pitchFamily="34" charset="0"/>
                    <a:ea typeface="Calibri" panose="020F0502020204030204" pitchFamily="34" charset="0"/>
                    <a:cs typeface="Calibri" panose="020F0502020204030204" pitchFamily="34" charset="0"/>
                  </a:rPr>
                  <a:t>) the current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data structure is known as doubly linked list</a:t>
                </a:r>
              </a:p>
            </p:txBody>
          </p:sp>
        </mc:Choice>
        <mc:Fallback xmlns="">
          <p:sp>
            <p:nvSpPr>
              <p:cNvPr id="45" name="Textplatzhalter 2">
                <a:extLst>
                  <a:ext uri="{FF2B5EF4-FFF2-40B4-BE49-F238E27FC236}">
                    <a16:creationId xmlns:a16="http://schemas.microsoft.com/office/drawing/2014/main" id="{A8884AE5-3D47-4635-BD0A-863F1B654D33}"/>
                  </a:ext>
                </a:extLst>
              </p:cNvPr>
              <p:cNvSpPr txBox="1">
                <a:spLocks noRot="1" noChangeAspect="1" noMove="1" noResize="1" noEditPoints="1" noAdjustHandles="1" noChangeArrowheads="1" noChangeShapeType="1" noTextEdit="1"/>
              </p:cNvSpPr>
              <p:nvPr/>
            </p:nvSpPr>
            <p:spPr>
              <a:xfrm>
                <a:off x="487964" y="1492184"/>
                <a:ext cx="8229300" cy="3600077"/>
              </a:xfrm>
              <a:prstGeom prst="rect">
                <a:avLst/>
              </a:prstGeom>
              <a:blipFill>
                <a:blip r:embed="rId3"/>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75043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Header and trailer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order to avoid some special case when operating at the boundaries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add two special nodes at both ends of the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 at the beginning of the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 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These dummy nodes are known as sentinels (guards)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do not store elements of the primary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an 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the trailer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header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 nonempty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a node containing the first real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last element of the sequence</a:t>
            </a:r>
          </a:p>
        </p:txBody>
      </p:sp>
    </p:spTree>
    <p:extLst>
      <p:ext uri="{BB962C8B-B14F-4D97-AF65-F5344CB8AC3E}">
        <p14:creationId xmlns:p14="http://schemas.microsoft.com/office/powerpoint/2010/main" val="2683378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 with sentinels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4160490"/>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4160490"/>
                <a:ext cx="524245" cy="259311"/>
              </a:xfrm>
              <a:blipFill>
                <a:blip r:embed="rId3"/>
                <a:stretch>
                  <a:fillRect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391286148"/>
              </p:ext>
            </p:extLst>
          </p:nvPr>
        </p:nvGraphicFramePr>
        <p:xfrm>
          <a:off x="2433210"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29438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296144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296529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4167107"/>
                <a:ext cx="524244" cy="259311"/>
              </a:xfrm>
              <a:prstGeom prst="rect">
                <a:avLst/>
              </a:prstGeom>
              <a:blipFill>
                <a:blip r:embed="rId4"/>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doubly linked list keeping three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Vienna, Austria, -10</a:t>
            </a:r>
          </a:p>
        </p:txBody>
      </p:sp>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3510570"/>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606092309"/>
              </p:ext>
            </p:extLst>
          </p:nvPr>
        </p:nvGraphicFramePr>
        <p:xfrm>
          <a:off x="811198" y="376373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387032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416057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416057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416049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4160490"/>
                <a:ext cx="524245" cy="259311"/>
              </a:xfrm>
              <a:prstGeom prst="rect">
                <a:avLst/>
              </a:prstGeom>
              <a:blipFill>
                <a:blip r:embed="rId7"/>
                <a:stretch>
                  <a:fillRect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2958383829"/>
              </p:ext>
            </p:extLst>
          </p:nvPr>
        </p:nvGraphicFramePr>
        <p:xfrm>
          <a:off x="406375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416710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4157414"/>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4150989"/>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4150989"/>
                <a:ext cx="524245" cy="259311"/>
              </a:xfrm>
              <a:prstGeom prst="rect">
                <a:avLst/>
              </a:prstGeom>
              <a:blipFill>
                <a:blip r:embed="rId7"/>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3778948195"/>
              </p:ext>
            </p:extLst>
          </p:nvPr>
        </p:nvGraphicFramePr>
        <p:xfrm>
          <a:off x="5691833" y="376076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33437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386735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4017135"/>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415760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4157606"/>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414791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4147913"/>
                <a:ext cx="524245" cy="259311"/>
              </a:xfrm>
              <a:prstGeom prst="rect">
                <a:avLst/>
              </a:prstGeom>
              <a:blipFill>
                <a:blip r:embed="rId8"/>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721002262"/>
              </p:ext>
            </p:extLst>
          </p:nvPr>
        </p:nvGraphicFramePr>
        <p:xfrm>
          <a:off x="732239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3510570"/>
                <a:ext cx="850129" cy="259311"/>
              </a:xfrm>
              <a:prstGeom prst="rect">
                <a:avLst/>
              </a:prstGeom>
              <a:blipFill>
                <a:blip r:embed="rId10"/>
                <a:stretch>
                  <a:fillRect t="-4762"/>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49834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Advantage of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could implement the doubly linked list without sentinels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using sentinels simplifies the operation logic</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 and trailer nodes never change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insert operations are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node is always placed between a pair of existing nodes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delete operations are also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Every node that we want to delete has neighbors on each side</a:t>
            </a:r>
          </a:p>
        </p:txBody>
      </p:sp>
    </p:spTree>
    <p:extLst>
      <p:ext uri="{BB962C8B-B14F-4D97-AF65-F5344CB8AC3E}">
        <p14:creationId xmlns:p14="http://schemas.microsoft.com/office/powerpoint/2010/main" val="214062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2635033"/>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2635033"/>
                <a:ext cx="524245" cy="259311"/>
              </a:xfrm>
              <a:blipFill>
                <a:blip r:embed="rId3"/>
                <a:stretch>
                  <a:fillRect t="-2326"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44868927"/>
              </p:ext>
            </p:extLst>
          </p:nvPr>
        </p:nvGraphicFramePr>
        <p:xfrm>
          <a:off x="2433210"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14184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143599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14398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1985113"/>
                <a:ext cx="850129" cy="259311"/>
              </a:xfrm>
              <a:prstGeom prst="rect">
                <a:avLst/>
              </a:prstGeom>
              <a:blipFill>
                <a:blip r:embed="rId6"/>
                <a:stretch>
                  <a:fillRect t="-7143"/>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868190440"/>
              </p:ext>
            </p:extLst>
          </p:nvPr>
        </p:nvGraphicFramePr>
        <p:xfrm>
          <a:off x="811198" y="223828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234487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263511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263511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263503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2635033"/>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727176473"/>
              </p:ext>
            </p:extLst>
          </p:nvPr>
        </p:nvGraphicFramePr>
        <p:xfrm>
          <a:off x="406375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2631957"/>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262553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2625532"/>
                <a:ext cx="524245" cy="259311"/>
              </a:xfrm>
              <a:prstGeom prst="rect">
                <a:avLst/>
              </a:prstGeom>
              <a:blipFill>
                <a:blip r:embed="rId9"/>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56744103"/>
              </p:ext>
            </p:extLst>
          </p:nvPr>
        </p:nvGraphicFramePr>
        <p:xfrm>
          <a:off x="5691833" y="223531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181826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234190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249167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263214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2632149"/>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262245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2622456"/>
                <a:ext cx="524245" cy="259311"/>
              </a:xfrm>
              <a:prstGeom prst="rect">
                <a:avLst/>
              </a:prstGeom>
              <a:blipFill>
                <a:blip r:embed="rId11"/>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970457118"/>
              </p:ext>
            </p:extLst>
          </p:nvPr>
        </p:nvGraphicFramePr>
        <p:xfrm>
          <a:off x="732239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1985113"/>
                <a:ext cx="850129" cy="259311"/>
              </a:xfrm>
              <a:prstGeom prst="rect">
                <a:avLst/>
              </a:prstGeom>
              <a:blipFill>
                <a:blip r:embed="rId12"/>
                <a:stretch>
                  <a:fillRect t="-7143"/>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898091"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898091" y="4890522"/>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4066653738"/>
              </p:ext>
            </p:extLst>
          </p:nvPr>
        </p:nvGraphicFramePr>
        <p:xfrm>
          <a:off x="1621354"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02087"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41872" y="460689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46362" y="367388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58681" y="369148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84370" y="369532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62571"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70717"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70717"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489534"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489534"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01427"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01427" y="4240602"/>
                <a:ext cx="850129" cy="259311"/>
              </a:xfrm>
              <a:prstGeom prst="rect">
                <a:avLst/>
              </a:prstGeom>
              <a:blipFill>
                <a:blip r:embed="rId13"/>
                <a:stretch>
                  <a:fillRect t="-7143"/>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3347546875"/>
              </p:ext>
            </p:extLst>
          </p:nvPr>
        </p:nvGraphicFramePr>
        <p:xfrm>
          <a:off x="-658" y="449377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19860" y="460036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48705" y="489060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48705" y="489060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28636"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28636" y="4890522"/>
                <a:ext cx="524245" cy="259311"/>
              </a:xfrm>
              <a:prstGeom prst="rect">
                <a:avLst/>
              </a:prstGeom>
              <a:blipFill>
                <a:blip r:embed="rId3"/>
                <a:stretch>
                  <a:fillRect t="-2326"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3170951834"/>
              </p:ext>
            </p:extLst>
          </p:nvPr>
        </p:nvGraphicFramePr>
        <p:xfrm>
          <a:off x="3251899"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32632"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27DD539D-39A3-4CAA-84A6-74C929CBA35F}"/>
              </a:ext>
            </a:extLst>
          </p:cNvPr>
          <p:cNvCxnSpPr>
            <a:cxnSpLocks/>
          </p:cNvCxnSpPr>
          <p:nvPr/>
        </p:nvCxnSpPr>
        <p:spPr>
          <a:xfrm flipV="1">
            <a:off x="4172417" y="4120550"/>
            <a:ext cx="386361" cy="486341"/>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793116"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01262"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01262"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20079"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20079" y="4887446"/>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30805" y="488102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30805" y="4881021"/>
                <a:ext cx="524245" cy="259311"/>
              </a:xfrm>
              <a:prstGeom prst="rect">
                <a:avLst/>
              </a:prstGeom>
              <a:blipFill>
                <a:blip r:embed="rId14"/>
                <a:stretch>
                  <a:fillRect t="-2381"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630973748"/>
              </p:ext>
            </p:extLst>
          </p:nvPr>
        </p:nvGraphicFramePr>
        <p:xfrm>
          <a:off x="6354068" y="449080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34801" y="407375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74586" y="459739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07C34B39-536B-4DE9-A4F7-88E500B1CE75}"/>
              </a:ext>
            </a:extLst>
          </p:cNvPr>
          <p:cNvCxnSpPr>
            <a:cxnSpLocks/>
          </p:cNvCxnSpPr>
          <p:nvPr/>
        </p:nvCxnSpPr>
        <p:spPr>
          <a:xfrm flipH="1">
            <a:off x="6014417" y="4763472"/>
            <a:ext cx="534020" cy="537038"/>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03431" y="488763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03431" y="4887638"/>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22248" y="487794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22248" y="4877945"/>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3972241148"/>
              </p:ext>
            </p:extLst>
          </p:nvPr>
        </p:nvGraphicFramePr>
        <p:xfrm>
          <a:off x="7984630"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25847"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52810"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52810"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46613"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46613" y="4240602"/>
                <a:ext cx="850129" cy="259311"/>
              </a:xfrm>
              <a:prstGeom prst="rect">
                <a:avLst/>
              </a:prstGeom>
              <a:blipFill>
                <a:blip r:embed="rId16"/>
                <a:stretch>
                  <a:fillRect t="-7143"/>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22159" y="344360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092114" y="489732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092114" y="4897326"/>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271245091"/>
              </p:ext>
            </p:extLst>
          </p:nvPr>
        </p:nvGraphicFramePr>
        <p:xfrm>
          <a:off x="4815377" y="4507105"/>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85768" y="3800209"/>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03687" y="4597390"/>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18299" y="4763472"/>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2EECA8A8-225A-4B69-A2CF-9892E4169233}"/>
              </a:ext>
            </a:extLst>
          </p:cNvPr>
          <p:cNvCxnSpPr>
            <a:cxnSpLocks/>
          </p:cNvCxnSpPr>
          <p:nvPr/>
        </p:nvCxnSpPr>
        <p:spPr>
          <a:xfrm>
            <a:off x="4551428" y="412055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6A45A906-0890-4D73-AD30-0D53BA87486E}"/>
              </a:ext>
            </a:extLst>
          </p:cNvPr>
          <p:cNvCxnSpPr>
            <a:cxnSpLocks/>
          </p:cNvCxnSpPr>
          <p:nvPr/>
        </p:nvCxnSpPr>
        <p:spPr>
          <a:xfrm>
            <a:off x="5890474" y="4120322"/>
            <a:ext cx="502647" cy="377964"/>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F925F057-331C-4985-AF2C-E33418D9C8C6}"/>
              </a:ext>
            </a:extLst>
          </p:cNvPr>
          <p:cNvCxnSpPr>
            <a:cxnSpLocks/>
          </p:cNvCxnSpPr>
          <p:nvPr/>
        </p:nvCxnSpPr>
        <p:spPr>
          <a:xfrm>
            <a:off x="4678579" y="530051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534A540C-58A1-4DBE-8572-90D31C1B93BB}"/>
              </a:ext>
            </a:extLst>
          </p:cNvPr>
          <p:cNvCxnSpPr>
            <a:cxnSpLocks/>
          </p:cNvCxnSpPr>
          <p:nvPr/>
        </p:nvCxnSpPr>
        <p:spPr>
          <a:xfrm flipH="1" flipV="1">
            <a:off x="4277999" y="4861640"/>
            <a:ext cx="400580" cy="453492"/>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65410" y="490233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65410" y="490233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699021" y="4890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699021" y="4890152"/>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48853" y="4770386"/>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77033" y="4597390"/>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2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Deleting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51190" y="5660228"/>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51190" y="5660228"/>
                <a:ext cx="524245" cy="259311"/>
              </a:xfrm>
              <a:blipFill>
                <a:blip r:embed="rId3"/>
                <a:stretch>
                  <a:fillRect t="-2381"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422978465"/>
              </p:ext>
            </p:extLst>
          </p:nvPr>
        </p:nvGraphicFramePr>
        <p:xfrm>
          <a:off x="2274453"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55186"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194971"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99461" y="444359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1780" y="446118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63378" y="446502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815670"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023816"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023816"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142633"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142633" y="5657152"/>
                <a:ext cx="524245" cy="259311"/>
              </a:xfrm>
              <a:prstGeom prst="rect">
                <a:avLst/>
              </a:prstGeom>
              <a:blipFill>
                <a:blip r:embed="rId5"/>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551672"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551672" y="5010308"/>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053288051"/>
              </p:ext>
            </p:extLst>
          </p:nvPr>
        </p:nvGraphicFramePr>
        <p:xfrm>
          <a:off x="652441" y="526347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572959" y="537006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401804" y="566031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401804" y="5660314"/>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181735" y="5660228"/>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181735" y="5660228"/>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453216252"/>
              </p:ext>
            </p:extLst>
          </p:nvPr>
        </p:nvGraphicFramePr>
        <p:xfrm>
          <a:off x="390499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485731"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825516"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44621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654361"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654361"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77317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77317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809813" y="565072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809813" y="5650727"/>
                <a:ext cx="524245" cy="259311"/>
              </a:xfrm>
              <a:prstGeom prst="rect">
                <a:avLst/>
              </a:prstGeom>
              <a:blipFill>
                <a:blip r:embed="rId8"/>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39065628"/>
              </p:ext>
            </p:extLst>
          </p:nvPr>
        </p:nvGraphicFramePr>
        <p:xfrm>
          <a:off x="5533076" y="526050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113809" y="484345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453594" y="536709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074293" y="5516873"/>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282439" y="565734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282439" y="5657344"/>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401256" y="564765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401256" y="5647651"/>
                <a:ext cx="524245" cy="259311"/>
              </a:xfrm>
              <a:prstGeom prst="rect">
                <a:avLst/>
              </a:prstGeom>
              <a:blipFill>
                <a:blip r:embed="rId10"/>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2652409435"/>
              </p:ext>
            </p:extLst>
          </p:nvPr>
        </p:nvGraphicFramePr>
        <p:xfrm>
          <a:off x="716363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70485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03181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03181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425621"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425621" y="5010308"/>
                <a:ext cx="850129" cy="259311"/>
              </a:xfrm>
              <a:prstGeom prst="rect">
                <a:avLst/>
              </a:prstGeom>
              <a:blipFill>
                <a:blip r:embed="rId11"/>
                <a:stretch>
                  <a:fillRect t="-4762"/>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909807"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909807" y="3448381"/>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2519478654"/>
              </p:ext>
            </p:extLst>
          </p:nvPr>
        </p:nvGraphicFramePr>
        <p:xfrm>
          <a:off x="1633070"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13803"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53588" y="316475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58078" y="223174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70397" y="224934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96086" y="225318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74287"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82433"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82433"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501250"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501250"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64117" y="281269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64117" y="2812690"/>
                <a:ext cx="850129" cy="259311"/>
              </a:xfrm>
              <a:prstGeom prst="rect">
                <a:avLst/>
              </a:prstGeom>
              <a:blipFill>
                <a:blip r:embed="rId13"/>
                <a:stretch>
                  <a:fillRect t="-4651"/>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1049982258"/>
              </p:ext>
            </p:extLst>
          </p:nvPr>
        </p:nvGraphicFramePr>
        <p:xfrm>
          <a:off x="11058" y="305162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31576" y="315821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60421" y="344846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60421" y="344846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40352"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40352" y="3448381"/>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1859936"/>
              </p:ext>
            </p:extLst>
          </p:nvPr>
        </p:nvGraphicFramePr>
        <p:xfrm>
          <a:off x="3263615"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44348"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804832"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12978"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12978"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31795"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31795" y="3445305"/>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42521" y="343888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42521" y="3438880"/>
                <a:ext cx="524245" cy="259311"/>
              </a:xfrm>
              <a:prstGeom prst="rect">
                <a:avLst/>
              </a:prstGeom>
              <a:blipFill>
                <a:blip r:embed="rId14"/>
                <a:stretch>
                  <a:fillRect t="-2326"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3610127398"/>
              </p:ext>
            </p:extLst>
          </p:nvPr>
        </p:nvGraphicFramePr>
        <p:xfrm>
          <a:off x="6365784" y="304865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46517" y="26316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86302" y="31552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15147" y="344549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15147" y="3445497"/>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33964" y="343580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33964" y="3435804"/>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2033312507"/>
              </p:ext>
            </p:extLst>
          </p:nvPr>
        </p:nvGraphicFramePr>
        <p:xfrm>
          <a:off x="7996346"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37563"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64526"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64526"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58329" y="2798461"/>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58329" y="2798461"/>
                <a:ext cx="850129" cy="259311"/>
              </a:xfrm>
              <a:prstGeom prst="rect">
                <a:avLst/>
              </a:prstGeom>
              <a:blipFill>
                <a:blip r:embed="rId16"/>
                <a:stretch>
                  <a:fillRect t="-4651"/>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33875" y="20014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103830" y="345518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103830" y="3455185"/>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340623653"/>
              </p:ext>
            </p:extLst>
          </p:nvPr>
        </p:nvGraphicFramePr>
        <p:xfrm>
          <a:off x="4827093" y="3064964"/>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97484" y="2358068"/>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15403" y="3155249"/>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30015" y="3321331"/>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77126" y="346019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77126" y="346019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710737" y="344801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710737" y="3448011"/>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60569" y="3328245"/>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88749" y="3155249"/>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6301FB4E-021A-493D-975C-8EB57440B8D2}"/>
              </a:ext>
            </a:extLst>
          </p:cNvPr>
          <p:cNvSpPr/>
          <p:nvPr/>
        </p:nvSpPr>
        <p:spPr>
          <a:xfrm>
            <a:off x="4591284" y="1843004"/>
            <a:ext cx="1582964" cy="21320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81686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23879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452431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dirty="0">
                    <a:latin typeface="Calibri" panose="020F0502020204030204" pitchFamily="34" charset="0"/>
                    <a:cs typeface="Calibri" panose="020F0502020204030204" pitchFamily="34" charset="0"/>
                  </a:rPr>
                  <a:t>3</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Illustrate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result</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each</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operations</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lang="de-DE"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Illustrate the result of each of the</a:t>
                </a:r>
                <a:r>
                  <a:rPr kumimoji="0" lang="en-US"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operations:</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4</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1</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3</m:t>
                        </m:r>
                      </m:e>
                    </m:d>
                    <m:r>
                      <a:rPr lang="en-US" sz="1800" i="1" dirty="0">
                        <a:latin typeface="Cambria Math" panose="02040503050406030204" pitchFamily="18" charset="0"/>
                        <a:cs typeface="Calibri" panose="020F0502020204030204" pitchFamily="34" charset="0"/>
                      </a:rPr>
                      <m:t>, </m:t>
                    </m:r>
                  </m:oMath>
                </a14:m>
                <a:endParaRPr lang="de-DE" sz="1800" i="1" dirty="0">
                  <a:latin typeface="Cambria Math" panose="02040503050406030204" pitchFamily="18" charset="0"/>
                  <a:cs typeface="Calibri" panose="020F0502020204030204" pitchFamily="34" charset="0"/>
                </a:endParaRPr>
              </a:p>
              <a:p>
                <a:pPr lvl="0">
                  <a:defRPr/>
                </a:pPr>
                <a14:m>
                  <m:oMathPara xmlns:m="http://schemas.openxmlformats.org/officeDocument/2006/math">
                    <m:oMathParaPr>
                      <m:jc m:val="left"/>
                    </m:oMathParaPr>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r>
                        <a:rPr lang="en-US" sz="1800" i="1" dirty="0">
                          <a:latin typeface="Cambria Math" panose="02040503050406030204" pitchFamily="18" charset="0"/>
                          <a:cs typeface="Calibri" panose="020F0502020204030204" pitchFamily="34" charset="0"/>
                        </a:rPr>
                        <m:t>(8),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m:t>
                      </m:r>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queue using two stacks. Analyze the running time of the queue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stack using two queues. Analyze the running time of the stack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Give a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non-recursive procedure that reverses a singly linked list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elements. The procedure should use no more than a constant storage beyond that needed for the list itself.</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4524315"/>
              </a:xfrm>
              <a:prstGeom prst="rect">
                <a:avLst/>
              </a:prstGeom>
              <a:blipFill>
                <a:blip r:embed="rId3"/>
                <a:stretch>
                  <a:fillRect l="-617" t="-560" b="-1401"/>
                </a:stretch>
              </a:blipFill>
            </p:spPr>
            <p:txBody>
              <a:bodyPr/>
              <a:lstStyle/>
              <a:p>
                <a:r>
                  <a:rPr lang="en-AT">
                    <a:noFill/>
                  </a:rPr>
                  <a:t> </a:t>
                </a:r>
              </a:p>
            </p:txBody>
          </p:sp>
        </mc:Fallback>
      </mc:AlternateContent>
    </p:spTree>
    <p:extLst>
      <p:ext uri="{BB962C8B-B14F-4D97-AF65-F5344CB8AC3E}">
        <p14:creationId xmlns:p14="http://schemas.microsoft.com/office/powerpoint/2010/main" val="1974585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39321"/>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The Caesar cipher is a simple way to obscure a message written in a language that forms words with an alphabet. The Caesar cipher involves replacing each letter in a message with the letter that is a certain number of letters after it in the alphabet. For example, in an English message, we might replace each A with D, each B with E, each C with F, and so on, if shifting by three characters. We continue this approach all the way up to W, which is replaced with Z. Then, we let the substitution pattern wrap around, so that we replace X with A, Y with B, and Z with C. Implement a class </a:t>
                </a:r>
                <a:r>
                  <a:rPr lang="en-US" sz="1800" dirty="0" err="1">
                    <a:latin typeface="Calibri" panose="020F0502020204030204" pitchFamily="34" charset="0"/>
                    <a:cs typeface="Calibri" panose="020F0502020204030204" pitchFamily="34" charset="0"/>
                  </a:rPr>
                  <a:t>Ceaser</a:t>
                </a:r>
                <a:r>
                  <a:rPr lang="en-US" sz="1800" dirty="0">
                    <a:latin typeface="Calibri" panose="020F0502020204030204" pitchFamily="34" charset="0"/>
                    <a:cs typeface="Calibri" panose="020F0502020204030204" pitchFamily="34" charset="0"/>
                  </a:rPr>
                  <a:t> cipher that can encrypt messages with a given shift step.</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Python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𝑜𝑟𝑑</m:t>
                    </m:r>
                    <m:r>
                      <a:rPr lang="en-US" sz="1800" i="1" dirty="0" smtClean="0">
                        <a:latin typeface="Cambria Math" panose="02040503050406030204" pitchFamily="18" charset="0"/>
                        <a:cs typeface="Calibri" panose="020F0502020204030204" pitchFamily="34" charset="0"/>
                      </a:rPr>
                      <m:t>(</m:t>
                    </m:r>
                    <m:r>
                      <a:rPr lang="en-US" sz="1800" i="1" dirty="0" smtClean="0">
                        <a:latin typeface="Cambria Math" panose="02040503050406030204" pitchFamily="18" charset="0"/>
                        <a:cs typeface="Calibri" panose="020F0502020204030204" pitchFamily="34" charset="0"/>
                      </a:rPr>
                      <m:t>𝑐</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 one character string and return its numerical representation in Unicode, whereas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𝑐h𝑟</m:t>
                    </m:r>
                    <m:r>
                      <a:rPr lang="en-US" sz="1800" i="1" dirty="0" smtClean="0">
                        <a:latin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cs typeface="Calibri" panose="020F0502020204030204" pitchFamily="34" charset="0"/>
                      </a:rPr>
                      <m:t>𝑖</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an integer and returns its one character string representation.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39321"/>
              </a:xfrm>
              <a:prstGeom prst="rect">
                <a:avLst/>
              </a:prstGeom>
              <a:blipFill>
                <a:blip r:embed="rId3"/>
                <a:stretch>
                  <a:fillRect l="-593" t="-971" r="-593" b="-2136"/>
                </a:stretch>
              </a:blipFill>
            </p:spPr>
            <p:txBody>
              <a:bodyPr/>
              <a:lstStyle/>
              <a:p>
                <a:r>
                  <a:rPr lang="de-AT">
                    <a:noFill/>
                  </a:rPr>
                  <a:t> </a:t>
                </a:r>
              </a:p>
            </p:txBody>
          </p:sp>
        </mc:Fallback>
      </mc:AlternateContent>
    </p:spTree>
    <p:extLst>
      <p:ext uri="{BB962C8B-B14F-4D97-AF65-F5344CB8AC3E}">
        <p14:creationId xmlns:p14="http://schemas.microsoft.com/office/powerpoint/2010/main" val="323915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4247317"/>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9:</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Let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be an array of size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 ≥ 2 </m:t>
                    </m:r>
                  </m:oMath>
                </a14:m>
                <a:r>
                  <a:rPr lang="en-US" sz="1800" dirty="0">
                    <a:latin typeface="Calibri" panose="020F0502020204030204" pitchFamily="34" charset="0"/>
                    <a:cs typeface="Calibri" panose="020F0502020204030204" pitchFamily="34" charset="0"/>
                  </a:rPr>
                  <a:t>containing integers from </a:t>
                </a:r>
                <a14:m>
                  <m:oMath xmlns:m="http://schemas.openxmlformats.org/officeDocument/2006/math">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to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m:t>
                    </m:r>
                  </m:oMath>
                </a14:m>
                <a:r>
                  <a:rPr lang="en-US" sz="1800" dirty="0">
                    <a:latin typeface="Calibri" panose="020F0502020204030204" pitchFamily="34" charset="0"/>
                    <a:cs typeface="Calibri" panose="020F0502020204030204" pitchFamily="34" charset="0"/>
                  </a:rPr>
                  <a:t>, inclusive,</a:t>
                </a:r>
              </a:p>
              <a:p>
                <a:pPr lvl="0">
                  <a:defRPr/>
                </a:pPr>
                <a:r>
                  <a:rPr lang="en-US" sz="1800" dirty="0">
                    <a:latin typeface="Calibri" panose="020F0502020204030204" pitchFamily="34" charset="0"/>
                    <a:cs typeface="Calibri" panose="020F0502020204030204" pitchFamily="34" charset="0"/>
                  </a:rPr>
                  <a:t>with exactly one repeated. Describe a fast algorithm for finding the integer in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that is repeated.</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10: </a:t>
                </a:r>
                <a:r>
                  <a:rPr lang="en-US" sz="1800" dirty="0">
                    <a:latin typeface="Calibri" panose="020F0502020204030204" pitchFamily="34" charset="0"/>
                    <a:cs typeface="Calibri" panose="020F0502020204030204" pitchFamily="34" charset="0"/>
                  </a:rPr>
                  <a:t>The shuffle method, supported by the random module, takes a Python list and rearranges it so that every possible ordering is equally likely. Implement your own version of such a function. </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You may rely on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𝑟𝑎𝑛𝑑𝑟𝑎𝑛𝑔𝑒</m:t>
                    </m:r>
                    <m:r>
                      <a:rPr lang="en-US" sz="1800" i="1" dirty="0">
                        <a:latin typeface="Cambria Math" panose="02040503050406030204" pitchFamily="18" charset="0"/>
                        <a:cs typeface="Calibri" panose="020F0502020204030204" pitchFamily="34" charset="0"/>
                      </a:rPr>
                      <m:t>(</m:t>
                    </m:r>
                    <m:r>
                      <a:rPr lang="en-US" sz="1800" i="1" dirty="0">
                        <a:latin typeface="Cambria Math" panose="02040503050406030204" pitchFamily="18" charset="0"/>
                        <a:cs typeface="Calibri" panose="020F0502020204030204" pitchFamily="34" charset="0"/>
                      </a:rPr>
                      <m:t>𝑛</m:t>
                    </m:r>
                    <m:r>
                      <a:rPr lang="en-US" sz="1800" i="1" dirty="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function of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𝑟𝑎𝑛𝑑𝑜𝑚</m:t>
                    </m:r>
                  </m:oMath>
                </a14:m>
                <a:r>
                  <a:rPr lang="en-US" sz="1800" dirty="0">
                    <a:latin typeface="Calibri" panose="020F0502020204030204" pitchFamily="34" charset="0"/>
                    <a:cs typeface="Calibri" panose="020F0502020204030204" pitchFamily="34" charset="0"/>
                  </a:rPr>
                  <a:t> module, which returns a random number between </a:t>
                </a:r>
                <a14:m>
                  <m:oMath xmlns:m="http://schemas.openxmlformats.org/officeDocument/2006/math">
                    <m:r>
                      <a:rPr lang="en-US" sz="1800" i="1" dirty="0" smtClean="0">
                        <a:latin typeface="Cambria Math" panose="02040503050406030204" pitchFamily="18" charset="0"/>
                        <a:cs typeface="Calibri" panose="020F0502020204030204" pitchFamily="34" charset="0"/>
                      </a:rPr>
                      <m:t>0</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inclusive.</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11: </a:t>
                </a:r>
                <a:r>
                  <a:rPr lang="en-US" sz="1800" dirty="0">
                    <a:latin typeface="Calibri" panose="020F0502020204030204" pitchFamily="34" charset="0"/>
                    <a:cs typeface="Calibri" panose="020F0502020204030204" pitchFamily="34" charset="0"/>
                  </a:rPr>
                  <a:t>A useful operation in databases is the natural join. If we view a database as a list of ordered pairs of objects, then the natural join of databases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is the list of all ordered triples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𝑥</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a:latin typeface="Cambria Math" panose="02040503050406030204" pitchFamily="18" charset="0"/>
                        <a:cs typeface="Calibri" panose="020F0502020204030204" pitchFamily="34" charset="0"/>
                      </a:rPr>
                      <m:t>, </m:t>
                    </m:r>
                    <m:r>
                      <a:rPr lang="en-US" sz="1800" i="1" dirty="0">
                        <a:latin typeface="Cambria Math" panose="02040503050406030204" pitchFamily="18" charset="0"/>
                        <a:cs typeface="Calibri" panose="020F0502020204030204" pitchFamily="34" charset="0"/>
                      </a:rPr>
                      <m:t>𝑧</m:t>
                    </m:r>
                    <m:r>
                      <a:rPr lang="en-US" sz="1800" i="1" dirty="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such that the pair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𝑥</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is in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and the pair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r>
                      <a:rPr lang="en-US" sz="1800" i="1" dirty="0" smtClean="0">
                        <a:latin typeface="Cambria Math" panose="02040503050406030204" pitchFamily="18" charset="0"/>
                        <a:cs typeface="Calibri" panose="020F0502020204030204" pitchFamily="34" charset="0"/>
                      </a:rPr>
                      <m:t>𝑦</m:t>
                    </m:r>
                    <m:r>
                      <a:rPr lang="en-US" sz="1800" i="1" dirty="0" smtClean="0">
                        <a:latin typeface="Cambria Math" panose="02040503050406030204" pitchFamily="18" charset="0"/>
                        <a:cs typeface="Calibri" panose="020F0502020204030204" pitchFamily="34" charset="0"/>
                      </a:rPr>
                      <m:t>, </m:t>
                    </m:r>
                    <m:r>
                      <a:rPr lang="en-US" sz="1800" i="1" dirty="0" smtClean="0">
                        <a:latin typeface="Cambria Math" panose="02040503050406030204" pitchFamily="18" charset="0"/>
                        <a:cs typeface="Calibri" panose="020F0502020204030204" pitchFamily="34" charset="0"/>
                      </a:rPr>
                      <m:t>𝑧</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is in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oMath>
                </a14:m>
                <a:r>
                  <a:rPr lang="en-US" sz="1800" dirty="0">
                    <a:latin typeface="Calibri" panose="020F0502020204030204" pitchFamily="34" charset="0"/>
                    <a:cs typeface="Calibri" panose="020F0502020204030204" pitchFamily="34" charset="0"/>
                  </a:rPr>
                  <a:t>. Describe and analyze an efficient algorithm for computing the natural join of a list </a:t>
                </a:r>
                <a14:m>
                  <m:oMath xmlns:m="http://schemas.openxmlformats.org/officeDocument/2006/math">
                    <m:r>
                      <a:rPr lang="en-US" sz="1800" i="1" dirty="0" smtClean="0">
                        <a:latin typeface="Cambria Math" panose="02040503050406030204" pitchFamily="18" charset="0"/>
                        <a:cs typeface="Calibri" panose="020F0502020204030204" pitchFamily="34" charset="0"/>
                      </a:rPr>
                      <m:t>𝐴</m:t>
                    </m:r>
                  </m:oMath>
                </a14:m>
                <a:r>
                  <a:rPr lang="en-US" sz="1800" dirty="0">
                    <a:latin typeface="Calibri" panose="020F0502020204030204" pitchFamily="34" charset="0"/>
                    <a:cs typeface="Calibri" panose="020F0502020204030204" pitchFamily="34" charset="0"/>
                  </a:rPr>
                  <a:t> of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oMath>
                </a14:m>
                <a:r>
                  <a:rPr lang="en-US" sz="1800" dirty="0">
                    <a:latin typeface="Calibri" panose="020F0502020204030204" pitchFamily="34" charset="0"/>
                    <a:cs typeface="Calibri" panose="020F0502020204030204" pitchFamily="34" charset="0"/>
                  </a:rPr>
                  <a:t> pairs and a list </a:t>
                </a:r>
                <a14:m>
                  <m:oMath xmlns:m="http://schemas.openxmlformats.org/officeDocument/2006/math">
                    <m:r>
                      <a:rPr lang="en-US" sz="1800" i="1" dirty="0" smtClean="0">
                        <a:latin typeface="Cambria Math" panose="02040503050406030204" pitchFamily="18" charset="0"/>
                        <a:cs typeface="Calibri" panose="020F0502020204030204" pitchFamily="34" charset="0"/>
                      </a:rPr>
                      <m:t>𝐵</m:t>
                    </m:r>
                  </m:oMath>
                </a14:m>
                <a:r>
                  <a:rPr lang="en-US" sz="1800" dirty="0">
                    <a:latin typeface="Calibri" panose="020F0502020204030204" pitchFamily="34" charset="0"/>
                    <a:cs typeface="Calibri" panose="020F0502020204030204" pitchFamily="34" charset="0"/>
                  </a:rPr>
                  <a:t> of </a:t>
                </a:r>
                <a14:m>
                  <m:oMath xmlns:m="http://schemas.openxmlformats.org/officeDocument/2006/math">
                    <m:r>
                      <a:rPr lang="en-US" sz="1800" i="1" dirty="0" smtClean="0">
                        <a:latin typeface="Cambria Math" panose="02040503050406030204" pitchFamily="18" charset="0"/>
                        <a:cs typeface="Calibri" panose="020F0502020204030204" pitchFamily="34" charset="0"/>
                      </a:rPr>
                      <m:t>𝑚</m:t>
                    </m:r>
                  </m:oMath>
                </a14:m>
                <a:r>
                  <a:rPr lang="en-US" sz="1800" dirty="0">
                    <a:latin typeface="Calibri" panose="020F0502020204030204" pitchFamily="34" charset="0"/>
                    <a:cs typeface="Calibri" panose="020F0502020204030204" pitchFamily="34" charset="0"/>
                  </a:rPr>
                  <a:t> pairs.</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4247317"/>
              </a:xfrm>
              <a:prstGeom prst="rect">
                <a:avLst/>
              </a:prstGeom>
              <a:blipFill>
                <a:blip r:embed="rId3"/>
                <a:stretch>
                  <a:fillRect l="-593" t="-717" r="-963" b="-1291"/>
                </a:stretch>
              </a:blipFill>
            </p:spPr>
            <p:txBody>
              <a:bodyPr/>
              <a:lstStyle/>
              <a:p>
                <a:r>
                  <a:rPr lang="de-AT">
                    <a:noFill/>
                  </a:rPr>
                  <a:t> </a:t>
                </a:r>
              </a:p>
            </p:txBody>
          </p:sp>
        </mc:Fallback>
      </mc:AlternateContent>
    </p:spTree>
    <p:extLst>
      <p:ext uri="{BB962C8B-B14F-4D97-AF65-F5344CB8AC3E}">
        <p14:creationId xmlns:p14="http://schemas.microsoft.com/office/powerpoint/2010/main" val="399154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69331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12</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Give a recursive method for removing all the elements from a stack.</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13: </a:t>
                </a:r>
                <a:r>
                  <a:rPr lang="en-US" sz="1800" dirty="0">
                    <a:latin typeface="Calibri" panose="020F0502020204030204" pitchFamily="34" charset="0"/>
                    <a:cs typeface="Calibri" panose="020F0502020204030204" pitchFamily="34" charset="0"/>
                  </a:rPr>
                  <a:t>In an HTML document, portions of text are delimited by HTML tags. A simple</a:t>
                </a:r>
              </a:p>
              <a:p>
                <a:pPr lvl="0">
                  <a:defRPr/>
                </a:pPr>
                <a:r>
                  <a:rPr lang="en-US" sz="1800" dirty="0">
                    <a:latin typeface="Calibri" panose="020F0502020204030204" pitchFamily="34" charset="0"/>
                    <a:cs typeface="Calibri" panose="020F0502020204030204" pitchFamily="34" charset="0"/>
                  </a:rPr>
                  <a:t>opening HTML tag has the form “&lt;name&gt;” and the corresponding closing tag has the form “&lt;/name&gt;”. Some commonly used HTML tags that are used include:</a:t>
                </a:r>
              </a:p>
              <a:p>
                <a:pPr lvl="0">
                  <a:defRPr/>
                </a:pPr>
                <a:r>
                  <a:rPr lang="en-US" sz="1800" dirty="0">
                    <a:latin typeface="Calibri" panose="020F0502020204030204" pitchFamily="34" charset="0"/>
                    <a:cs typeface="Calibri" panose="020F0502020204030204" pitchFamily="34" charset="0"/>
                  </a:rPr>
                  <a:t>• body: document body</a:t>
                </a:r>
              </a:p>
              <a:p>
                <a:pPr lvl="0">
                  <a:defRPr/>
                </a:pPr>
                <a:r>
                  <a:rPr lang="en-US" sz="1800" dirty="0">
                    <a:latin typeface="Calibri" panose="020F0502020204030204" pitchFamily="34" charset="0"/>
                    <a:cs typeface="Calibri" panose="020F0502020204030204" pitchFamily="34" charset="0"/>
                  </a:rPr>
                  <a:t>• h1: section header</a:t>
                </a:r>
              </a:p>
              <a:p>
                <a:pPr lvl="0">
                  <a:defRPr/>
                </a:pPr>
                <a:r>
                  <a:rPr lang="en-US" sz="1800" dirty="0">
                    <a:latin typeface="Calibri" panose="020F0502020204030204" pitchFamily="34" charset="0"/>
                    <a:cs typeface="Calibri" panose="020F0502020204030204" pitchFamily="34" charset="0"/>
                  </a:rPr>
                  <a:t>• center: center justify</a:t>
                </a:r>
              </a:p>
              <a:p>
                <a:pPr lvl="0">
                  <a:defRPr/>
                </a:pPr>
                <a:r>
                  <a:rPr lang="en-US" sz="1800" dirty="0">
                    <a:latin typeface="Calibri" panose="020F0502020204030204" pitchFamily="34" charset="0"/>
                    <a:cs typeface="Calibri" panose="020F0502020204030204" pitchFamily="34" charset="0"/>
                  </a:rPr>
                  <a:t>• p: paragraph</a:t>
                </a:r>
              </a:p>
              <a:p>
                <a:pPr lvl="0">
                  <a:defRPr/>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ol</a:t>
                </a:r>
                <a:r>
                  <a:rPr lang="en-US" sz="1800" dirty="0">
                    <a:latin typeface="Calibri" panose="020F0502020204030204" pitchFamily="34" charset="0"/>
                    <a:cs typeface="Calibri" panose="020F0502020204030204" pitchFamily="34" charset="0"/>
                  </a:rPr>
                  <a:t>: numbered (ordered) list</a:t>
                </a:r>
              </a:p>
              <a:p>
                <a:pPr lvl="0">
                  <a:defRPr/>
                </a:pPr>
                <a:r>
                  <a:rPr lang="en-US" sz="1800" dirty="0">
                    <a:latin typeface="Calibri" panose="020F0502020204030204" pitchFamily="34" charset="0"/>
                    <a:cs typeface="Calibri" panose="020F0502020204030204" pitchFamily="34" charset="0"/>
                  </a:rPr>
                  <a:t>• li: list item</a:t>
                </a:r>
              </a:p>
              <a:p>
                <a:pPr lvl="0">
                  <a:defRPr/>
                </a:pPr>
                <a:r>
                  <a:rPr lang="en-US" sz="1800" dirty="0">
                    <a:latin typeface="Calibri" panose="020F0502020204030204" pitchFamily="34" charset="0"/>
                    <a:cs typeface="Calibri" panose="020F0502020204030204" pitchFamily="34" charset="0"/>
                  </a:rPr>
                  <a:t>Write a parser for HTML documents that matches opening and closing tags. The parser should return </a:t>
                </a:r>
                <a14:m>
                  <m:oMath xmlns:m="http://schemas.openxmlformats.org/officeDocument/2006/math">
                    <m:r>
                      <a:rPr lang="en-US" sz="1800" i="1" dirty="0" smtClean="0">
                        <a:latin typeface="Cambria Math" panose="02040503050406030204" pitchFamily="18" charset="0"/>
                        <a:cs typeface="Calibri" panose="020F0502020204030204" pitchFamily="34" charset="0"/>
                      </a:rPr>
                      <m:t>𝑇𝑟𝑢𝑒</m:t>
                    </m:r>
                  </m:oMath>
                </a14:m>
                <a:r>
                  <a:rPr lang="en-US" sz="1800" dirty="0">
                    <a:latin typeface="Calibri" panose="020F0502020204030204" pitchFamily="34" charset="0"/>
                    <a:cs typeface="Calibri" panose="020F0502020204030204" pitchFamily="34" charset="0"/>
                  </a:rPr>
                  <a:t> for properly matched tags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𝐹𝑎𝑙𝑠𝑒</m:t>
                    </m:r>
                  </m:oMath>
                </a14:m>
                <a:r>
                  <a:rPr lang="en-US" sz="1800" dirty="0">
                    <a:latin typeface="Calibri" panose="020F0502020204030204" pitchFamily="34" charset="0"/>
                    <a:cs typeface="Calibri" panose="020F0502020204030204" pitchFamily="34" charset="0"/>
                  </a:rPr>
                  <a:t> otherwise.</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693319"/>
              </a:xfrm>
              <a:prstGeom prst="rect">
                <a:avLst/>
              </a:prstGeom>
              <a:blipFill>
                <a:blip r:embed="rId3"/>
                <a:stretch>
                  <a:fillRect l="-593" t="-825" b="-1650"/>
                </a:stretch>
              </a:blipFill>
            </p:spPr>
            <p:txBody>
              <a:bodyPr/>
              <a:lstStyle/>
              <a:p>
                <a:r>
                  <a:rPr lang="de-AT">
                    <a:noFill/>
                  </a:rPr>
                  <a:t> </a:t>
                </a:r>
              </a:p>
            </p:txBody>
          </p:sp>
        </mc:Fallback>
      </mc:AlternateContent>
    </p:spTree>
    <p:extLst>
      <p:ext uri="{BB962C8B-B14F-4D97-AF65-F5344CB8AC3E}">
        <p14:creationId xmlns:p14="http://schemas.microsoft.com/office/powerpoint/2010/main" val="3341830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92333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dirty="0">
                    <a:latin typeface="Calibri" panose="020F0502020204030204" pitchFamily="34" charset="0"/>
                    <a:cs typeface="Calibri" panose="020F0502020204030204" pitchFamily="34" charset="0"/>
                  </a:rPr>
                  <a:t>14</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doubly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following</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b="0" i="1" dirty="0" smtClean="0">
                        <a:latin typeface="Cambria Math" panose="02040503050406030204" pitchFamily="18" charset="0"/>
                        <a:cs typeface="Calibri" panose="020F0502020204030204" pitchFamily="34" charset="0"/>
                      </a:rPr>
                      <m:t>𝐷𝑜𝑢𝑏𝑙𝑦𝐿𝑖𝑛𝑘𝑒𝑑𝐿𝑖𝑠𝑡</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𝑖𝑛𝑠𝑒𝑟𝑡</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𝑏𝑒𝑡𝑤𝑒𝑒𝑛</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𝑝𝑟𝑒𝑣</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𝑛𝑒𝑥𝑡</m:t>
                    </m:r>
                    <m:r>
                      <a:rPr lang="de-AT"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𝑑𝑒𝑙𝑒𝑡𝑒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ea typeface="Cambria Math" panose="02040503050406030204" pitchFamily="18" charset="0"/>
                    <a:cs typeface="Calibri" panose="020F0502020204030204" pitchFamily="34" charset="0"/>
                    <a:sym typeface="Arial"/>
                  </a:rPr>
                  <a:t>.</a:t>
                </a: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923330"/>
              </a:xfrm>
              <a:prstGeom prst="rect">
                <a:avLst/>
              </a:prstGeom>
              <a:blipFill>
                <a:blip r:embed="rId3"/>
                <a:stretch>
                  <a:fillRect l="-593" t="-3289" b="-9211"/>
                </a:stretch>
              </a:blipFill>
            </p:spPr>
            <p:txBody>
              <a:bodyPr/>
              <a:lstStyle/>
              <a:p>
                <a:r>
                  <a:rPr lang="de-AT">
                    <a:noFill/>
                  </a:rPr>
                  <a:t> </a:t>
                </a:r>
              </a:p>
            </p:txBody>
          </p:sp>
        </mc:Fallback>
      </mc:AlternateContent>
    </p:spTree>
    <p:extLst>
      <p:ext uri="{BB962C8B-B14F-4D97-AF65-F5344CB8AC3E}">
        <p14:creationId xmlns:p14="http://schemas.microsoft.com/office/powerpoint/2010/main" val="52634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Disadvantages of dynamic </a:t>
            </a:r>
            <a:r>
              <a:rPr lang="en-US" sz="2800" b="1" noProof="0" dirty="0">
                <a:latin typeface="Calibri" panose="020F0502020204030204" pitchFamily="34" charset="0"/>
                <a:cs typeface="Calibri" panose="020F0502020204030204" pitchFamily="34" charset="0"/>
              </a:rPr>
              <a:t>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Python’s list class is highly optimized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is a great choice for storage, but it has some disadvantages: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length typically does not correspond to the actual number of elements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Amortized complexity may not be acceptable is some systems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Insertion and deletions at interior positions are </a:t>
            </a:r>
            <a:r>
              <a:rPr lang="en-US" sz="1800" noProof="0" dirty="0" err="1">
                <a:latin typeface="Calibri" panose="020F0502020204030204" pitchFamily="34" charset="0"/>
                <a:ea typeface="Calibri" panose="020F0502020204030204" pitchFamily="34" charset="0"/>
                <a:cs typeface="Calibri" panose="020F0502020204030204" pitchFamily="34" charset="0"/>
              </a:rPr>
              <a:t>expensi</a:t>
            </a:r>
            <a:r>
              <a:rPr lang="en-US" sz="1800" dirty="0" err="1">
                <a:latin typeface="Calibri" panose="020F0502020204030204" pitchFamily="34" charset="0"/>
                <a:ea typeface="Calibri" panose="020F0502020204030204" pitchFamily="34" charset="0"/>
                <a:cs typeface="Calibri" panose="020F0502020204030204" pitchFamily="34" charset="0"/>
              </a:rPr>
              <a:t>ve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introduce a new data structure: </a:t>
            </a:r>
            <a:r>
              <a:rPr lang="en-US" sz="1800" b="1" noProof="0" dirty="0">
                <a:latin typeface="Calibri" panose="020F0502020204030204" pitchFamily="34" charset="0"/>
                <a:ea typeface="Calibri" panose="020F0502020204030204" pitchFamily="34" charset="0"/>
                <a:cs typeface="Calibri" panose="020F0502020204030204" pitchFamily="34" charset="0"/>
              </a:rPr>
              <a:t>linked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an alternative to dynamic arrays, this data structure solves these problems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Linked lists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 linked list is a distributed representation of a collection of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relies on a lightweight object called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every element a linked list allocates one node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node maintains a reference to its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Additionally, each node keeps one or more references to neighboring nodes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a:t>
            </a:r>
            <a:r>
              <a:rPr lang="en-US" sz="1800" dirty="0" err="1">
                <a:latin typeface="Calibri" panose="020F0502020204030204" pitchFamily="34" charset="0"/>
                <a:ea typeface="Calibri" panose="020F0502020204030204" pitchFamily="34" charset="0"/>
                <a:cs typeface="Calibri" panose="020F0502020204030204" pitchFamily="34" charset="0"/>
              </a:rPr>
              <a:t>ith</a:t>
            </a:r>
            <a:r>
              <a:rPr lang="en-US" sz="1800" dirty="0">
                <a:latin typeface="Calibri" panose="020F0502020204030204" pitchFamily="34" charset="0"/>
                <a:ea typeface="Calibri" panose="020F0502020204030204" pitchFamily="34" charset="0"/>
                <a:cs typeface="Calibri" panose="020F0502020204030204" pitchFamily="34" charset="0"/>
              </a:rPr>
              <a:t> this principle a linear order of the sequence is maintained</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Elements </a:t>
            </a:r>
            <a:r>
              <a:rPr lang="en-US" sz="1800" dirty="0">
                <a:latin typeface="Calibri" panose="020F0502020204030204" pitchFamily="34" charset="0"/>
                <a:ea typeface="Calibri" panose="020F0502020204030204" pitchFamily="34" charset="0"/>
                <a:cs typeface="Calibri" panose="020F0502020204030204" pitchFamily="34" charset="0"/>
              </a:rPr>
              <a:t>of a linked list can not be accessed by a numeric index</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9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Singly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96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noProof="0" dirty="0">
                <a:latin typeface="Calibri" panose="020F0502020204030204" pitchFamily="34" charset="0"/>
                <a:cs typeface="Calibri" panose="020F0502020204030204" pitchFamily="34" charset="0"/>
              </a:rPr>
              <a:t>Singly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474353" y="465225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474353" y="465225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17349683"/>
              </p:ext>
            </p:extLst>
          </p:nvPr>
        </p:nvGraphicFramePr>
        <p:xfrm>
          <a:off x="2685203"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05805"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13609"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73728" y="34290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08312" y="343108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42896" y="34422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233219206"/>
              </p:ext>
            </p:extLst>
          </p:nvPr>
        </p:nvGraphicFramePr>
        <p:xfrm>
          <a:off x="4219787"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40389"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48193"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981498537"/>
              </p:ext>
            </p:extLst>
          </p:nvPr>
        </p:nvGraphicFramePr>
        <p:xfrm>
          <a:off x="5754370" y="425541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074972" y="383913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582776" y="444083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074444" y="465225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074444" y="465225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61596" y="462625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61596" y="462625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383009" y="462625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383009" y="462625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47721" y="465225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47721" y="465225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29638" y="46522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29638" y="4652250"/>
                <a:ext cx="524244" cy="259311"/>
              </a:xfrm>
              <a:prstGeom prst="rect">
                <a:avLst/>
              </a:prstGeom>
              <a:blipFill>
                <a:blip r:embed="rId7"/>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singly linked list is a collection of nodes that form a linear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node stores a reference to an element and a reference to the next node</a:t>
            </a:r>
          </a:p>
        </p:txBody>
      </p:sp>
      <mc:AlternateContent xmlns:mc="http://schemas.openxmlformats.org/markup-compatibility/2006" xmlns:a14="http://schemas.microsoft.com/office/drawing/2010/main">
        <mc:Choice Requires="a14">
          <p:sp>
            <p:nvSpPr>
              <p:cNvPr id="46" name="Textplatzhalter 2">
                <a:extLst>
                  <a:ext uri="{FF2B5EF4-FFF2-40B4-BE49-F238E27FC236}">
                    <a16:creationId xmlns:a16="http://schemas.microsoft.com/office/drawing/2014/main" id="{B3614175-390B-44AB-8326-374003E45183}"/>
                  </a:ext>
                </a:extLst>
              </p:cNvPr>
              <p:cNvSpPr txBox="1">
                <a:spLocks/>
              </p:cNvSpPr>
              <p:nvPr/>
            </p:nvSpPr>
            <p:spPr>
              <a:xfrm>
                <a:off x="7273769" y="436694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6" name="Textplatzhalter 2">
                <a:extLst>
                  <a:ext uri="{FF2B5EF4-FFF2-40B4-BE49-F238E27FC236}">
                    <a16:creationId xmlns:a16="http://schemas.microsoft.com/office/drawing/2014/main" id="{B3614175-390B-44AB-8326-374003E45183}"/>
                  </a:ext>
                </a:extLst>
              </p:cNvPr>
              <p:cNvSpPr txBox="1">
                <a:spLocks noRot="1" noChangeAspect="1" noMove="1" noResize="1" noEditPoints="1" noAdjustHandles="1" noChangeArrowheads="1" noChangeShapeType="1" noTextEdit="1"/>
              </p:cNvSpPr>
              <p:nvPr/>
            </p:nvSpPr>
            <p:spPr>
              <a:xfrm>
                <a:off x="7273769" y="4366941"/>
                <a:ext cx="666987" cy="259311"/>
              </a:xfrm>
              <a:prstGeom prst="rect">
                <a:avLst/>
              </a:prstGeom>
              <a:blipFill>
                <a:blip r:embed="rId8"/>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74909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 and tail</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474353" y="3968146"/>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474353" y="3968146"/>
                <a:ext cx="844579" cy="259311"/>
              </a:xfrm>
              <a:blipFill>
                <a:blip r:embed="rId3"/>
                <a:stretch>
                  <a:fillRect t="-2381"/>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590243820"/>
              </p:ext>
            </p:extLst>
          </p:nvPr>
        </p:nvGraphicFramePr>
        <p:xfrm>
          <a:off x="2685203"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05805"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13609"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73728" y="274489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08312" y="274697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42896" y="275814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515086271"/>
              </p:ext>
            </p:extLst>
          </p:nvPr>
        </p:nvGraphicFramePr>
        <p:xfrm>
          <a:off x="4219787"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40389"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48193"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060247341"/>
              </p:ext>
            </p:extLst>
          </p:nvPr>
        </p:nvGraphicFramePr>
        <p:xfrm>
          <a:off x="5754370" y="357130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074972" y="315502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582776" y="375672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074444" y="3968146"/>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074444" y="3968146"/>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61596" y="3942146"/>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61596" y="3942146"/>
                <a:ext cx="844579" cy="259311"/>
              </a:xfrm>
              <a:prstGeom prst="rect">
                <a:avLst/>
              </a:prstGeom>
              <a:blipFill>
                <a:blip r:embed="rId4"/>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383009" y="394214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383009" y="3942146"/>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47721" y="39681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47721" y="3968145"/>
                <a:ext cx="524244" cy="259311"/>
              </a:xfrm>
              <a:prstGeom prst="rect">
                <a:avLst/>
              </a:prstGeom>
              <a:blipFill>
                <a:blip r:embed="rId5"/>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29638" y="396814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29638" y="3968144"/>
                <a:ext cx="524244" cy="259311"/>
              </a:xfrm>
              <a:prstGeom prst="rect">
                <a:avLst/>
              </a:prstGeom>
              <a:blipFill>
                <a:blip r:embed="rId5"/>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first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last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tail</a:t>
            </a:r>
          </a:p>
        </p:txBody>
      </p:sp>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273769" y="368283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273769" y="3682835"/>
                <a:ext cx="666987"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874813" y="41238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874813" y="4123801"/>
                <a:ext cx="666987" cy="259311"/>
              </a:xfrm>
              <a:prstGeom prst="rect">
                <a:avLst/>
              </a:prstGeom>
              <a:blipFill>
                <a:blip r:embed="rId7"/>
                <a:stretch>
                  <a:fillRect t="-4651"/>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08306" y="3942146"/>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19023" y="4343853"/>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19023" y="4343853"/>
                <a:ext cx="666987" cy="259311"/>
              </a:xfrm>
              <a:prstGeom prst="rect">
                <a:avLst/>
              </a:prstGeom>
              <a:blipFill>
                <a:blip r:embed="rId8"/>
                <a:stretch>
                  <a:fillRect t="-7143"/>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52517" y="3921015"/>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498409" y="4906084"/>
            <a:ext cx="8229300" cy="127795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starting at the head and moving from one node to another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following the next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reach the tail of the list</a:t>
            </a:r>
          </a:p>
        </p:txBody>
      </p:sp>
    </p:spTree>
    <p:extLst>
      <p:ext uri="{BB962C8B-B14F-4D97-AF65-F5344CB8AC3E}">
        <p14:creationId xmlns:p14="http://schemas.microsoft.com/office/powerpoint/2010/main" val="188152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Traversing the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71199488"/>
              </p:ext>
            </p:extLst>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806101971"/>
              </p:ext>
            </p:extLst>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203807244"/>
              </p:ext>
            </p:extLst>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8"/>
                <a:ext cx="8229300" cy="27156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starting at the head and moving from one node to another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following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reach the tail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identify the tail as the node having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r>
                  <a:rPr lang="en-US" sz="1800" dirty="0">
                    <a:latin typeface="Calibri" panose="020F0502020204030204" pitchFamily="34" charset="0"/>
                    <a:ea typeface="Calibri" panose="020F0502020204030204" pitchFamily="34" charset="0"/>
                    <a:cs typeface="Calibri" panose="020F0502020204030204" pitchFamily="34" charset="0"/>
                  </a:rPr>
                  <a:t> as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process is called traversing</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called link hopping or pointer hopping</a:t>
                </a:r>
              </a:p>
            </p:txBody>
          </p:sp>
        </mc:Choice>
        <mc:Fallback xmlns="">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8"/>
                <a:ext cx="8229300" cy="2715651"/>
              </a:xfrm>
              <a:prstGeom prst="rect">
                <a:avLst/>
              </a:prstGeom>
              <a:blipFill>
                <a:blip r:embed="rId11"/>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4444998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3016</TotalTime>
  <Words>2169</Words>
  <Application>Microsoft Macintosh PowerPoint</Application>
  <PresentationFormat>On-screen Show (4:3)</PresentationFormat>
  <Paragraphs>419</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Consolas</vt:lpstr>
      <vt:lpstr>Arial</vt:lpstr>
      <vt:lpstr>Calibri</vt:lpstr>
      <vt:lpstr>Cambria Math</vt:lpstr>
      <vt:lpstr>Blackadder ITC</vt:lpstr>
      <vt:lpstr>Wingdings</vt:lpstr>
      <vt:lpstr>Office Theme</vt:lpstr>
      <vt:lpstr>1_Office Theme</vt:lpstr>
      <vt:lpstr>Algorithms and Data Structures </vt:lpstr>
      <vt:lpstr>Outline</vt:lpstr>
      <vt:lpstr>Linked lists</vt:lpstr>
      <vt:lpstr>Disadvantages of dynamic arrays</vt:lpstr>
      <vt:lpstr>Linked lists</vt:lpstr>
      <vt:lpstr>Singly linked lists</vt:lpstr>
      <vt:lpstr>Singly linked lists</vt:lpstr>
      <vt:lpstr>Head and tail</vt:lpstr>
      <vt:lpstr>Traversing the list</vt:lpstr>
      <vt:lpstr>Representing singly linked lists</vt:lpstr>
      <vt:lpstr>Singly linked lists in python</vt:lpstr>
      <vt:lpstr>Inserting an element at the head of the singly linked list</vt:lpstr>
      <vt:lpstr>Singly linked lists in python</vt:lpstr>
      <vt:lpstr>Inserting an element at the tail of the singly linked list</vt:lpstr>
      <vt:lpstr>Singly linked lists in python</vt:lpstr>
      <vt:lpstr>Removing an element from the singly linked list</vt:lpstr>
      <vt:lpstr>Singly linked lists in python</vt:lpstr>
      <vt:lpstr>Exercise</vt:lpstr>
      <vt:lpstr>Student task</vt:lpstr>
      <vt:lpstr>Complexity of list based stacks</vt:lpstr>
      <vt:lpstr>Complexity of list based queues</vt:lpstr>
      <vt:lpstr>Doubly linked lists</vt:lpstr>
      <vt:lpstr>Doubly linked lists</vt:lpstr>
      <vt:lpstr>Header and trailer sentinels</vt:lpstr>
      <vt:lpstr>Doubly linked lists with sentinels</vt:lpstr>
      <vt:lpstr>Advantage of sentinels</vt:lpstr>
      <vt:lpstr>Inserting with doubly linked lists</vt:lpstr>
      <vt:lpstr>Deleting with doubly linked lists</vt:lpstr>
      <vt:lpstr>Exercise</vt:lpstr>
      <vt:lpstr>Student task</vt:lpstr>
      <vt:lpstr>Student task</vt:lpstr>
      <vt:lpstr>Student task</vt:lpstr>
      <vt:lpstr>Student task</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Frommholz Ingo</cp:lastModifiedBy>
  <cp:revision>1013</cp:revision>
  <dcterms:modified xsi:type="dcterms:W3CDTF">2025-03-23T23:02:16Z</dcterms:modified>
</cp:coreProperties>
</file>