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71"/>
  </p:notesMasterIdLst>
  <p:handoutMasterIdLst>
    <p:handoutMasterId r:id="rId72"/>
  </p:handoutMasterIdLst>
  <p:sldIdLst>
    <p:sldId id="256" r:id="rId3"/>
    <p:sldId id="257" r:id="rId4"/>
    <p:sldId id="647" r:id="rId5"/>
    <p:sldId id="723" r:id="rId6"/>
    <p:sldId id="834" r:id="rId7"/>
    <p:sldId id="839" r:id="rId8"/>
    <p:sldId id="835" r:id="rId9"/>
    <p:sldId id="836" r:id="rId10"/>
    <p:sldId id="837" r:id="rId11"/>
    <p:sldId id="838" r:id="rId12"/>
    <p:sldId id="840" r:id="rId13"/>
    <p:sldId id="841" r:id="rId14"/>
    <p:sldId id="842" r:id="rId15"/>
    <p:sldId id="786" r:id="rId16"/>
    <p:sldId id="843" r:id="rId17"/>
    <p:sldId id="844" r:id="rId18"/>
    <p:sldId id="845" r:id="rId19"/>
    <p:sldId id="846" r:id="rId20"/>
    <p:sldId id="847" r:id="rId21"/>
    <p:sldId id="848" r:id="rId22"/>
    <p:sldId id="849" r:id="rId23"/>
    <p:sldId id="850" r:id="rId24"/>
    <p:sldId id="851" r:id="rId25"/>
    <p:sldId id="858" r:id="rId26"/>
    <p:sldId id="852" r:id="rId27"/>
    <p:sldId id="853" r:id="rId28"/>
    <p:sldId id="857" r:id="rId29"/>
    <p:sldId id="855" r:id="rId30"/>
    <p:sldId id="856" r:id="rId31"/>
    <p:sldId id="859" r:id="rId32"/>
    <p:sldId id="860" r:id="rId33"/>
    <p:sldId id="865" r:id="rId34"/>
    <p:sldId id="867" r:id="rId35"/>
    <p:sldId id="866" r:id="rId36"/>
    <p:sldId id="861" r:id="rId37"/>
    <p:sldId id="864" r:id="rId38"/>
    <p:sldId id="863" r:id="rId39"/>
    <p:sldId id="862" r:id="rId40"/>
    <p:sldId id="876" r:id="rId41"/>
    <p:sldId id="877" r:id="rId42"/>
    <p:sldId id="868" r:id="rId43"/>
    <p:sldId id="869" r:id="rId44"/>
    <p:sldId id="870" r:id="rId45"/>
    <p:sldId id="871" r:id="rId46"/>
    <p:sldId id="872" r:id="rId47"/>
    <p:sldId id="873" r:id="rId48"/>
    <p:sldId id="874" r:id="rId49"/>
    <p:sldId id="875" r:id="rId50"/>
    <p:sldId id="880" r:id="rId51"/>
    <p:sldId id="881" r:id="rId52"/>
    <p:sldId id="882" r:id="rId53"/>
    <p:sldId id="883" r:id="rId54"/>
    <p:sldId id="884" r:id="rId55"/>
    <p:sldId id="885" r:id="rId56"/>
    <p:sldId id="886" r:id="rId57"/>
    <p:sldId id="887" r:id="rId58"/>
    <p:sldId id="878" r:id="rId59"/>
    <p:sldId id="879" r:id="rId60"/>
    <p:sldId id="888" r:id="rId61"/>
    <p:sldId id="890" r:id="rId62"/>
    <p:sldId id="891" r:id="rId63"/>
    <p:sldId id="892" r:id="rId64"/>
    <p:sldId id="896" r:id="rId65"/>
    <p:sldId id="894" r:id="rId66"/>
    <p:sldId id="895" r:id="rId67"/>
    <p:sldId id="893" r:id="rId68"/>
    <p:sldId id="897" r:id="rId69"/>
    <p:sldId id="898" r:id="rId70"/>
  </p:sldIdLst>
  <p:sldSz cx="9144000" cy="6858000" type="screen4x3"/>
  <p:notesSz cx="7099300" cy="10234613"/>
  <p:embeddedFontLst>
    <p:embeddedFont>
      <p:font typeface="Blackadder ITC" pitchFamily="82" charset="77"/>
      <p:regular r:id="rId73"/>
    </p:embeddedFont>
    <p:embeddedFont>
      <p:font typeface="Cambria Math" panose="02040503050406030204" pitchFamily="18" charset="0"/>
      <p:regular r:id="rId74"/>
    </p:embeddedFont>
    <p:embeddedFont>
      <p:font typeface="Consolas" panose="020B0609020204030204" pitchFamily="49"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E51074-9680-9848-9B3C-23D404B23E9E}" v="3" dt="2025-03-23T19:57:33.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64" autoAdjust="0"/>
    <p:restoredTop sz="96301" autoAdjust="0"/>
  </p:normalViewPr>
  <p:slideViewPr>
    <p:cSldViewPr snapToGrid="0">
      <p:cViewPr varScale="1">
        <p:scale>
          <a:sx n="121" d="100"/>
          <a:sy n="121" d="100"/>
        </p:scale>
        <p:origin x="168" y="200"/>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07" Type="http://schemas.microsoft.com/office/2016/11/relationships/changesInfo" Target="changesInfos/changesInfo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2.fntdata"/><Relationship Id="rId102" Type="http://customschemas.google.com/relationships/presentationmetadata" Target="meta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81E51074-9680-9848-9B3C-23D404B23E9E}"/>
    <pc:docChg chg="modSld">
      <pc:chgData name="Ingo Frommholz" userId="ee3b4549-206f-4e4f-93a1-b7ff676f0af7" providerId="ADAL" clId="{81E51074-9680-9848-9B3C-23D404B23E9E}" dt="2025-03-23T21:39:35.706" v="25" actId="20577"/>
      <pc:docMkLst>
        <pc:docMk/>
      </pc:docMkLst>
      <pc:sldChg chg="modSp mod">
        <pc:chgData name="Ingo Frommholz" userId="ee3b4549-206f-4e4f-93a1-b7ff676f0af7" providerId="ADAL" clId="{81E51074-9680-9848-9B3C-23D404B23E9E}" dt="2025-03-21T21:37:44.302" v="8" actId="20577"/>
        <pc:sldMkLst>
          <pc:docMk/>
          <pc:sldMk cId="4067444968" sldId="856"/>
        </pc:sldMkLst>
        <pc:spChg chg="mod">
          <ac:chgData name="Ingo Frommholz" userId="ee3b4549-206f-4e4f-93a1-b7ff676f0af7" providerId="ADAL" clId="{81E51074-9680-9848-9B3C-23D404B23E9E}" dt="2025-03-21T21:37:44.302" v="8" actId="20577"/>
          <ac:spMkLst>
            <pc:docMk/>
            <pc:sldMk cId="4067444968" sldId="856"/>
            <ac:spMk id="4" creationId="{B1AB2DE2-BFB4-403B-9976-58C0812A00AF}"/>
          </ac:spMkLst>
        </pc:spChg>
      </pc:sldChg>
      <pc:sldChg chg="addSp delSp modSp mod">
        <pc:chgData name="Ingo Frommholz" userId="ee3b4549-206f-4e4f-93a1-b7ff676f0af7" providerId="ADAL" clId="{81E51074-9680-9848-9B3C-23D404B23E9E}" dt="2025-03-23T18:51:14.329" v="11"/>
        <pc:sldMkLst>
          <pc:docMk/>
          <pc:sldMk cId="2706280477" sldId="874"/>
        </pc:sldMkLst>
        <pc:spChg chg="add del mod">
          <ac:chgData name="Ingo Frommholz" userId="ee3b4549-206f-4e4f-93a1-b7ff676f0af7" providerId="ADAL" clId="{81E51074-9680-9848-9B3C-23D404B23E9E}" dt="2025-03-23T18:51:14.329" v="11"/>
          <ac:spMkLst>
            <pc:docMk/>
            <pc:sldMk cId="2706280477" sldId="874"/>
            <ac:spMk id="3" creationId="{0AD7881B-CC94-700B-6E4C-CBA72BAFB36F}"/>
          </ac:spMkLst>
        </pc:spChg>
      </pc:sldChg>
      <pc:sldChg chg="modSp mod">
        <pc:chgData name="Ingo Frommholz" userId="ee3b4549-206f-4e4f-93a1-b7ff676f0af7" providerId="ADAL" clId="{81E51074-9680-9848-9B3C-23D404B23E9E}" dt="2025-03-23T19:33:04.404" v="13" actId="20577"/>
        <pc:sldMkLst>
          <pc:docMk/>
          <pc:sldMk cId="2667766044" sldId="880"/>
        </pc:sldMkLst>
        <pc:spChg chg="mod">
          <ac:chgData name="Ingo Frommholz" userId="ee3b4549-206f-4e4f-93a1-b7ff676f0af7" providerId="ADAL" clId="{81E51074-9680-9848-9B3C-23D404B23E9E}" dt="2025-03-23T19:33:04.404" v="13" actId="20577"/>
          <ac:spMkLst>
            <pc:docMk/>
            <pc:sldMk cId="2667766044" sldId="880"/>
            <ac:spMk id="10" creationId="{9254B13C-19D7-4861-A881-548D1903C1E4}"/>
          </ac:spMkLst>
        </pc:spChg>
      </pc:sldChg>
      <pc:sldChg chg="modSp mod">
        <pc:chgData name="Ingo Frommholz" userId="ee3b4549-206f-4e4f-93a1-b7ff676f0af7" providerId="ADAL" clId="{81E51074-9680-9848-9B3C-23D404B23E9E}" dt="2025-03-23T21:39:35.706" v="25" actId="20577"/>
        <pc:sldMkLst>
          <pc:docMk/>
          <pc:sldMk cId="2331427919" sldId="895"/>
        </pc:sldMkLst>
        <pc:spChg chg="mod">
          <ac:chgData name="Ingo Frommholz" userId="ee3b4549-206f-4e4f-93a1-b7ff676f0af7" providerId="ADAL" clId="{81E51074-9680-9848-9B3C-23D404B23E9E}" dt="2025-03-23T21:39:35.706" v="25" actId="20577"/>
          <ac:spMkLst>
            <pc:docMk/>
            <pc:sldMk cId="2331427919" sldId="895"/>
            <ac:spMk id="4" creationId="{B1AB2DE2-BFB4-403B-9976-58C0812A00AF}"/>
          </ac:spMkLst>
        </pc:spChg>
      </pc:sldChg>
      <pc:sldChg chg="modSp mod">
        <pc:chgData name="Ingo Frommholz" userId="ee3b4549-206f-4e4f-93a1-b7ff676f0af7" providerId="ADAL" clId="{81E51074-9680-9848-9B3C-23D404B23E9E}" dt="2025-03-20T21:11:23.341" v="7" actId="20577"/>
        <pc:sldMkLst>
          <pc:docMk/>
          <pc:sldMk cId="1087399303" sldId="898"/>
        </pc:sldMkLst>
        <pc:spChg chg="mod">
          <ac:chgData name="Ingo Frommholz" userId="ee3b4549-206f-4e4f-93a1-b7ff676f0af7" providerId="ADAL" clId="{81E51074-9680-9848-9B3C-23D404B23E9E}" dt="2025-03-20T21:11:23.341" v="7" actId="20577"/>
          <ac:spMkLst>
            <pc:docMk/>
            <pc:sldMk cId="1087399303" sldId="898"/>
            <ac:spMk id="4" creationId="{B1AB2DE2-BFB4-403B-9976-58C0812A00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21.03.25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4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10</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52995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66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1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863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2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444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040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9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16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0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20</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136005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49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474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184771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70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765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946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827944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63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29</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336215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329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35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880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40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319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484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94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518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65706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715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71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017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832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101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65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202833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312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78096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76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4723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0268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1110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78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926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5436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5741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877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56</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8208696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615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73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9952922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026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801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0943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98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8993719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239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708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5884325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53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37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194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19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67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67</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67</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57.xml"/><Relationship Id="rId3" Type="http://schemas.openxmlformats.org/officeDocument/2006/relationships/slide" Target="slide3.xml"/><Relationship Id="rId7" Type="http://schemas.openxmlformats.org/officeDocument/2006/relationships/slide" Target="slide24.xml"/><Relationship Id="rId12" Type="http://schemas.openxmlformats.org/officeDocument/2006/relationships/slide" Target="slide48.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1.xml"/><Relationship Id="rId10" Type="http://schemas.openxmlformats.org/officeDocument/2006/relationships/slide" Target="slide39.xml"/><Relationship Id="rId4" Type="http://schemas.openxmlformats.org/officeDocument/2006/relationships/slide" Target="slide6.xml"/><Relationship Id="rId9" Type="http://schemas.openxmlformats.org/officeDocument/2006/relationships/slide" Target="slide30.xml"/><Relationship Id="rId14" Type="http://schemas.openxmlformats.org/officeDocument/2006/relationships/slide" Target="slide6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ifromm/dsa/blob/main/notebooks/dspython.ipyn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ifromm/dsa/blob/main/notebooks/dspython.ipynb"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454509" y="5175674"/>
            <a:ext cx="6838154"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3</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Elementary </a:t>
            </a:r>
            <a:r>
              <a:rPr lang="en-US" sz="3200" b="0" i="0" u="none" strike="noStrike" cap="none" noProof="0">
                <a:solidFill>
                  <a:schemeClr val="lt1"/>
                </a:solidFill>
                <a:latin typeface="Calibri"/>
                <a:ea typeface="Calibri"/>
                <a:cs typeface="Calibri"/>
                <a:sym typeface="Calibri"/>
              </a:rPr>
              <a:t>Data Structures I</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𝑡</m:t>
                      </m:r>
                      <m:r>
                        <a:rPr lang="de-AT" sz="1800" b="0" i="1" dirty="0" smtClean="0">
                          <a:latin typeface="Cambria Math" panose="02040503050406030204" pitchFamily="18" charset="0"/>
                          <a:ea typeface="Calibri" panose="020F0502020204030204" pitchFamily="34" charset="0"/>
                          <a:cs typeface="Calibri" panose="020F0502020204030204" pitchFamily="34" charset="0"/>
                        </a:rPr>
                        <m:t>1.</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𝑒𝑥𝑡𝑒𝑛𝑑</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𝑙𝑖𝑠𝑡</m:t>
                      </m:r>
                      <m:r>
                        <a:rPr lang="de-AT" sz="1800" b="0" i="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1709843" y="5496281"/>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nvGraphicFramePr>
        <p:xfrm>
          <a:off x="1698025" y="512123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03827436"/>
              </p:ext>
            </p:extLst>
          </p:nvPr>
        </p:nvGraphicFramePr>
        <p:xfrm>
          <a:off x="1696751" y="5867121"/>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654664" y="4686903"/>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680138" y="4322413"/>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657601" y="4053684"/>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950373" y="4053684"/>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510049" y="4322413"/>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6085490" y="4659759"/>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206063" y="432241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248061" y="394731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225524"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5043491"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6085490" y="39465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241052" y="43031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nvGraphicFramePr>
        <p:xfrm>
          <a:off x="3027633" y="1920749"/>
          <a:ext cx="2916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nvGraphicFramePr>
        <p:xfrm>
          <a:off x="3015815" y="1545698"/>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3244</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nvGraphicFramePr>
        <p:xfrm>
          <a:off x="3014541" y="2291589"/>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3" idx="0"/>
          </p:cNvCxnSpPr>
          <p:nvPr/>
        </p:nvCxnSpPr>
        <p:spPr>
          <a:xfrm>
            <a:off x="3896803" y="2043476"/>
            <a:ext cx="1578765" cy="165436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4" idx="0"/>
          </p:cNvCxnSpPr>
          <p:nvPr/>
        </p:nvCxnSpPr>
        <p:spPr>
          <a:xfrm>
            <a:off x="4469557" y="2057748"/>
            <a:ext cx="2048010" cy="188879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6420A8B1-EEB0-4837-B770-D8FA51616D0C}"/>
              </a:ext>
            </a:extLst>
          </p:cNvPr>
          <p:cNvCxnSpPr>
            <a:cxnSpLocks/>
            <a:endCxn id="35" idx="0"/>
          </p:cNvCxnSpPr>
          <p:nvPr/>
        </p:nvCxnSpPr>
        <p:spPr>
          <a:xfrm>
            <a:off x="5043491" y="2053537"/>
            <a:ext cx="2629638" cy="224961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Rechteck: abgerundete Ecken 14">
            <a:extLst>
              <a:ext uri="{FF2B5EF4-FFF2-40B4-BE49-F238E27FC236}">
                <a16:creationId xmlns:a16="http://schemas.microsoft.com/office/drawing/2014/main" id="{653800F4-B917-40E6-9118-C2FAC71A854A}"/>
              </a:ext>
            </a:extLst>
          </p:cNvPr>
          <p:cNvSpPr/>
          <p:nvPr/>
        </p:nvSpPr>
        <p:spPr>
          <a:xfrm>
            <a:off x="4776952" y="5943600"/>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Rechteck: abgerundete Ecken 28">
            <a:extLst>
              <a:ext uri="{FF2B5EF4-FFF2-40B4-BE49-F238E27FC236}">
                <a16:creationId xmlns:a16="http://schemas.microsoft.com/office/drawing/2014/main" id="{9A2E8C9F-53BF-402D-A199-FB6BDA9A1A6B}"/>
              </a:ext>
            </a:extLst>
          </p:cNvPr>
          <p:cNvSpPr/>
          <p:nvPr/>
        </p:nvSpPr>
        <p:spPr>
          <a:xfrm>
            <a:off x="5360292" y="5960947"/>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6" name="Rechteck: abgerundete Ecken 35">
            <a:extLst>
              <a:ext uri="{FF2B5EF4-FFF2-40B4-BE49-F238E27FC236}">
                <a16:creationId xmlns:a16="http://schemas.microsoft.com/office/drawing/2014/main" id="{1C849D0F-D239-40DA-87F4-310C78F69FF3}"/>
              </a:ext>
            </a:extLst>
          </p:cNvPr>
          <p:cNvSpPr/>
          <p:nvPr/>
        </p:nvSpPr>
        <p:spPr>
          <a:xfrm>
            <a:off x="5952220" y="5942607"/>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3C558851-4ACA-4137-91DB-232425D50282}"/>
                  </a:ext>
                </a:extLst>
              </p:cNvPr>
              <p:cNvSpPr/>
              <p:nvPr/>
            </p:nvSpPr>
            <p:spPr>
              <a:xfrm>
                <a:off x="911936" y="5559344"/>
                <a:ext cx="599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i="1" dirty="0">
                          <a:latin typeface="Cambria Math" panose="02040503050406030204" pitchFamily="18" charset="0"/>
                          <a:ea typeface="Calibri" panose="020F0502020204030204" pitchFamily="34" charset="0"/>
                          <a:cs typeface="Calibri" panose="020F0502020204030204" pitchFamily="34" charset="0"/>
                        </a:rPr>
                        <m:t>𝑡</m:t>
                      </m:r>
                      <m:r>
                        <a:rPr lang="de-AT" b="0" i="1" dirty="0"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de-AT" dirty="0"/>
              </a:p>
            </p:txBody>
          </p:sp>
        </mc:Choice>
        <mc:Fallback xmlns="">
          <p:sp>
            <p:nvSpPr>
              <p:cNvPr id="18" name="Rechteck 17">
                <a:extLst>
                  <a:ext uri="{FF2B5EF4-FFF2-40B4-BE49-F238E27FC236}">
                    <a16:creationId xmlns:a16="http://schemas.microsoft.com/office/drawing/2014/main" id="{3C558851-4ACA-4137-91DB-232425D50282}"/>
                  </a:ext>
                </a:extLst>
              </p:cNvPr>
              <p:cNvSpPr>
                <a:spLocks noRot="1" noChangeAspect="1" noMove="1" noResize="1" noEditPoints="1" noAdjustHandles="1" noChangeArrowheads="1" noChangeShapeType="1" noTextEdit="1"/>
              </p:cNvSpPr>
              <p:nvPr/>
            </p:nvSpPr>
            <p:spPr>
              <a:xfrm>
                <a:off x="911936" y="5559344"/>
                <a:ext cx="599844" cy="307777"/>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A340C731-699B-4503-BEBC-0F9EB8BDC599}"/>
                  </a:ext>
                </a:extLst>
              </p:cNvPr>
              <p:cNvSpPr/>
              <p:nvPr/>
            </p:nvSpPr>
            <p:spPr>
              <a:xfrm>
                <a:off x="2399046" y="1931003"/>
                <a:ext cx="599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i="1" dirty="0">
                          <a:latin typeface="Cambria Math" panose="02040503050406030204" pitchFamily="18" charset="0"/>
                          <a:ea typeface="Calibri" panose="020F0502020204030204" pitchFamily="34" charset="0"/>
                          <a:cs typeface="Calibri" panose="020F0502020204030204" pitchFamily="34" charset="0"/>
                        </a:rPr>
                        <m:t>𝑡</m:t>
                      </m:r>
                      <m:r>
                        <a:rPr lang="de-AT" b="0" i="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de-AT" dirty="0"/>
              </a:p>
            </p:txBody>
          </p:sp>
        </mc:Choice>
        <mc:Fallback xmlns="">
          <p:sp>
            <p:nvSpPr>
              <p:cNvPr id="24" name="Rechteck 23">
                <a:extLst>
                  <a:ext uri="{FF2B5EF4-FFF2-40B4-BE49-F238E27FC236}">
                    <a16:creationId xmlns:a16="http://schemas.microsoft.com/office/drawing/2014/main" id="{A340C731-699B-4503-BEBC-0F9EB8BDC599}"/>
                  </a:ext>
                </a:extLst>
              </p:cNvPr>
              <p:cNvSpPr>
                <a:spLocks noRot="1" noChangeAspect="1" noMove="1" noResize="1" noEditPoints="1" noAdjustHandles="1" noChangeArrowheads="1" noChangeShapeType="1" noTextEdit="1"/>
              </p:cNvSpPr>
              <p:nvPr/>
            </p:nvSpPr>
            <p:spPr>
              <a:xfrm>
                <a:off x="2399046" y="1931003"/>
                <a:ext cx="599844" cy="307777"/>
              </a:xfrm>
              <a:prstGeom prst="rect">
                <a:avLst/>
              </a:prstGeom>
              <a:blipFill>
                <a:blip r:embed="rId5"/>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0410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9"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Dynamic</a:t>
            </a:r>
            <a:r>
              <a:rPr lang="en-US" sz="4400" b="1" noProof="0" dirty="0">
                <a:latin typeface="Calibri" panose="020F0502020204030204" pitchFamily="34" charset="0"/>
                <a:cs typeface="Calibri" panose="020F0502020204030204" pitchFamily="34" charset="0"/>
              </a:rPr>
              <a:t> arrays and amortization</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022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Dynamic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0"/>
                <a:ext cx="8229300" cy="3109877"/>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we create a low-level array we need to know the array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Neighboring memory locations may be used for other data</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increase the array size trivially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may know the list size in python when we create it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by calling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en-US" sz="1800" dirty="0">
                    <a:latin typeface="Calibri" panose="020F0502020204030204" pitchFamily="34" charset="0"/>
                    <a:ea typeface="Calibri" panose="020F0502020204030204" pitchFamily="34" charset="0"/>
                    <a:cs typeface="Calibri" panose="020F0502020204030204" pitchFamily="34" charset="0"/>
                  </a:rPr>
                  <a:t> or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𝑒𝑥𝑡𝑒𝑛𝑑</m:t>
                    </m:r>
                  </m:oMath>
                </a14:m>
                <a:r>
                  <a:rPr lang="en-US" sz="1800" dirty="0">
                    <a:latin typeface="Calibri" panose="020F0502020204030204" pitchFamily="34" charset="0"/>
                    <a:ea typeface="Calibri" panose="020F0502020204030204" pitchFamily="34" charset="0"/>
                    <a:cs typeface="Calibri" panose="020F0502020204030204" pitchFamily="34" charset="0"/>
                  </a:rPr>
                  <a:t> we change the list size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There is no apparent limit to the list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support this functionality lists are implemented as </a:t>
                </a:r>
                <a:r>
                  <a:rPr lang="en-US" sz="1800" b="1" dirty="0">
                    <a:latin typeface="Calibri" panose="020F0502020204030204" pitchFamily="34" charset="0"/>
                    <a:ea typeface="Calibri" panose="020F0502020204030204" pitchFamily="34" charset="0"/>
                    <a:cs typeface="Calibri" panose="020F0502020204030204" pitchFamily="34" charset="0"/>
                  </a:rPr>
                  <a:t>dynamic arrays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62160"/>
                <a:ext cx="8229300" cy="3109877"/>
              </a:xfrm>
              <a:blipFill>
                <a:blip r:embed="rId3"/>
                <a:stretch>
                  <a:fillRect b="-392"/>
                </a:stretch>
              </a:blipFill>
            </p:spPr>
            <p:txBody>
              <a:bodyPr/>
              <a:lstStyle/>
              <a:p>
                <a:r>
                  <a:rPr lang="de-AT">
                    <a:noFill/>
                  </a:rPr>
                  <a:t> </a:t>
                </a:r>
              </a:p>
            </p:txBody>
          </p:sp>
        </mc:Fallback>
      </mc:AlternateContent>
    </p:spTree>
    <p:extLst>
      <p:ext uri="{BB962C8B-B14F-4D97-AF65-F5344CB8AC3E}">
        <p14:creationId xmlns:p14="http://schemas.microsoft.com/office/powerpoint/2010/main" val="180806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Dynamic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0"/>
            <a:ext cx="8229300" cy="3452778"/>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 underlying array has a greater capacity then the current list length</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when a user creates a list with five elements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system reserves an underlying array for storing more than five objects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eight or ten objects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If we keep adding elements to the list we will exhaust the capacity eventually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that case, the system reserves an even larger array</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the elements from the list are copied from the old into the new array</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old array is no longer needed</a:t>
            </a:r>
          </a:p>
        </p:txBody>
      </p:sp>
    </p:spTree>
    <p:extLst>
      <p:ext uri="{BB962C8B-B14F-4D97-AF65-F5344CB8AC3E}">
        <p14:creationId xmlns:p14="http://schemas.microsoft.com/office/powerpoint/2010/main" val="162973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Dynamic arrays: experiment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850981" y="1747307"/>
            <a:ext cx="7835519" cy="33819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import sys</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data = []</a:t>
            </a:r>
          </a:p>
          <a:p>
            <a:r>
              <a:rPr lang="en-US" sz="1800" spc="-1" dirty="0">
                <a:solidFill>
                  <a:srgbClr val="0F0F0F"/>
                </a:solidFill>
                <a:latin typeface="Consolas" panose="020B0609020204030204" pitchFamily="49" charset="0"/>
              </a:rPr>
              <a:t>n = 100</a:t>
            </a:r>
          </a:p>
          <a:p>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for </a:t>
            </a:r>
            <a:r>
              <a:rPr lang="en-US" sz="1800" spc="-1" dirty="0" err="1">
                <a:solidFill>
                  <a:srgbClr val="0F0F0F"/>
                </a:solidFill>
                <a:latin typeface="Consolas" panose="020B0609020204030204" pitchFamily="49" charset="0"/>
              </a:rPr>
              <a:t>i</a:t>
            </a:r>
            <a:r>
              <a:rPr lang="en-US" sz="1800" spc="-1" dirty="0">
                <a:solidFill>
                  <a:srgbClr val="0F0F0F"/>
                </a:solidFill>
                <a:latin typeface="Consolas" panose="020B0609020204030204" pitchFamily="49" charset="0"/>
              </a:rPr>
              <a:t> in range(n):</a:t>
            </a:r>
          </a:p>
          <a:p>
            <a:r>
              <a:rPr lang="en-US" sz="1800" spc="-1" dirty="0">
                <a:solidFill>
                  <a:srgbClr val="0F0F0F"/>
                </a:solidFill>
                <a:latin typeface="Consolas" panose="020B0609020204030204" pitchFamily="49" charset="0"/>
              </a:rPr>
              <a:t>    print(</a:t>
            </a:r>
            <a:r>
              <a:rPr lang="en-US" sz="1800" spc="-1" dirty="0" err="1">
                <a:solidFill>
                  <a:srgbClr val="0F0F0F"/>
                </a:solidFill>
                <a:latin typeface="Consolas" panose="020B0609020204030204" pitchFamily="49" charset="0"/>
              </a:rPr>
              <a:t>f'Length</a:t>
            </a:r>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len</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f'Size</a:t>
            </a:r>
            <a:r>
              <a:rPr lang="en-US" sz="1800" spc="-1" dirty="0">
                <a:solidFill>
                  <a:srgbClr val="0F0F0F"/>
                </a:solidFill>
                <a:latin typeface="Consolas" panose="020B0609020204030204" pitchFamily="49" charset="0"/>
              </a:rPr>
              <a:t> in bytes: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f'Size</a:t>
            </a:r>
            <a:r>
              <a:rPr lang="en-US" sz="1800" spc="-1" dirty="0">
                <a:solidFill>
                  <a:srgbClr val="0F0F0F"/>
                </a:solidFill>
                <a:latin typeface="Consolas" panose="020B0609020204030204" pitchFamily="49" charset="0"/>
              </a:rPr>
              <a:t> in bytes: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 - </a:t>
            </a:r>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data.append</a:t>
            </a:r>
            <a:r>
              <a:rPr lang="en-US" sz="1800" spc="-1" dirty="0">
                <a:solidFill>
                  <a:srgbClr val="0F0F0F"/>
                </a:solidFill>
                <a:latin typeface="Consolas" panose="020B0609020204030204" pitchFamily="49" charset="0"/>
              </a:rPr>
              <a:t>(1)</a:t>
            </a:r>
          </a:p>
        </p:txBody>
      </p:sp>
      <p:sp>
        <p:nvSpPr>
          <p:cNvPr id="4" name="Textplatzhalter 2">
            <a:extLst>
              <a:ext uri="{FF2B5EF4-FFF2-40B4-BE49-F238E27FC236}">
                <a16:creationId xmlns:a16="http://schemas.microsoft.com/office/drawing/2014/main" id="{28AA40A4-A770-4E2E-9962-A2C5ECE96264}"/>
              </a:ext>
            </a:extLst>
          </p:cNvPr>
          <p:cNvSpPr>
            <a:spLocks noGrp="1"/>
          </p:cNvSpPr>
          <p:nvPr>
            <p:ph type="body" idx="1"/>
          </p:nvPr>
        </p:nvSpPr>
        <p:spPr>
          <a:xfrm>
            <a:off x="513418" y="5392003"/>
            <a:ext cx="8229300" cy="58388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177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Dynamic arrays: experiment in python</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653136"/>
            <a:ext cx="8229300" cy="4390478"/>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Empty list requires already 56 bytes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the first element increases the size to 88 bytes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32 bytes difference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experiment was done on a 64-bit machine</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8 bytes </a:t>
            </a:r>
            <a:r>
              <a:rPr lang="en-US" sz="1800" dirty="0">
                <a:latin typeface="Calibri" panose="020F0502020204030204" pitchFamily="34" charset="0"/>
                <a:ea typeface="Calibri" panose="020F0502020204030204" pitchFamily="34" charset="0"/>
                <a:cs typeface="Calibri" panose="020F0502020204030204" pitchFamily="34" charset="0"/>
              </a:rPr>
              <a:t>are needed for storing one address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python increases the size of the list to keep references of four objects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the fifth object increases the size by another 32 bytes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Adding the ninth </a:t>
            </a:r>
            <a:r>
              <a:rPr lang="en-US" sz="1800" noProof="0" dirty="0" err="1">
                <a:latin typeface="Calibri" panose="020F0502020204030204" pitchFamily="34" charset="0"/>
                <a:ea typeface="Calibri" panose="020F0502020204030204" pitchFamily="34" charset="0"/>
                <a:cs typeface="Calibri" panose="020F0502020204030204" pitchFamily="34" charset="0"/>
              </a:rPr>
              <a:t>ob</a:t>
            </a:r>
            <a:r>
              <a:rPr lang="en-US" sz="1800" dirty="0" err="1">
                <a:latin typeface="Calibri" panose="020F0502020204030204" pitchFamily="34" charset="0"/>
                <a:ea typeface="Calibri" panose="020F0502020204030204" pitchFamily="34" charset="0"/>
                <a:cs typeface="Calibri" panose="020F0502020204030204" pitchFamily="34" charset="0"/>
              </a:rPr>
              <a:t>ject</a:t>
            </a:r>
            <a:r>
              <a:rPr lang="en-US" sz="1800" dirty="0">
                <a:latin typeface="Calibri" panose="020F0502020204030204" pitchFamily="34" charset="0"/>
                <a:ea typeface="Calibri" panose="020F0502020204030204" pitchFamily="34" charset="0"/>
                <a:cs typeface="Calibri" panose="020F0502020204030204" pitchFamily="34" charset="0"/>
              </a:rPr>
              <a:t> increases the size by 64 bytes (8 references)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size increase repeats until the 40</a:t>
            </a:r>
            <a:r>
              <a:rPr lang="en-US" sz="1800" baseline="30000" noProof="0" dirty="0">
                <a:latin typeface="Calibri" panose="020F0502020204030204" pitchFamily="34" charset="0"/>
                <a:ea typeface="Calibri" panose="020F0502020204030204" pitchFamily="34" charset="0"/>
                <a:cs typeface="Calibri" panose="020F0502020204030204" pitchFamily="34" charset="0"/>
              </a:rPr>
              <a:t>th</a:t>
            </a:r>
            <a:r>
              <a:rPr lang="en-US" sz="1800" noProof="0" dirty="0">
                <a:latin typeface="Calibri" panose="020F0502020204030204" pitchFamily="34" charset="0"/>
                <a:ea typeface="Calibri" panose="020F0502020204030204" pitchFamily="34" charset="0"/>
                <a:cs typeface="Calibri" panose="020F0502020204030204" pitchFamily="34" charset="0"/>
              </a:rPr>
              <a:t> element, then we have increase for 96 bytes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progression continues for longer lists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398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53149"/>
                <a:ext cx="8229300" cy="348322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key is to provide means to grow the array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𝑎</m:t>
                    </m:r>
                  </m:oMath>
                </a14:m>
                <a:r>
                  <a:rPr lang="en-US" sz="1800" noProof="0" dirty="0">
                    <a:latin typeface="Calibri" panose="020F0502020204030204" pitchFamily="34" charset="0"/>
                    <a:ea typeface="Calibri" panose="020F0502020204030204" pitchFamily="34" charset="0"/>
                    <a:cs typeface="Calibri" panose="020F0502020204030204" pitchFamily="34" charset="0"/>
                  </a:rPr>
                  <a:t> that stores the element of a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actually grow the array as we may compromise neighboring memory</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need to copy to a new location a</a:t>
                </a:r>
                <a:r>
                  <a:rPr lang="en-US" sz="1800" dirty="0" err="1">
                    <a:latin typeface="Calibri" panose="020F0502020204030204" pitchFamily="34" charset="0"/>
                    <a:ea typeface="Calibri" panose="020F0502020204030204" pitchFamily="34" charset="0"/>
                    <a:cs typeface="Calibri" panose="020F0502020204030204" pitchFamily="34" charset="0"/>
                  </a:rPr>
                  <a:t>nd</a:t>
                </a:r>
                <a:r>
                  <a:rPr lang="en-US" sz="1800" dirty="0">
                    <a:latin typeface="Calibri" panose="020F0502020204030204" pitchFamily="34" charset="0"/>
                    <a:ea typeface="Calibri" panose="020F0502020204030204" pitchFamily="34" charset="0"/>
                    <a:cs typeface="Calibri" panose="020F0502020204030204" pitchFamily="34" charset="0"/>
                  </a:rPr>
                  <a:t> increase size there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fact, we perform the following steps:</a:t>
                </a:r>
              </a:p>
              <a:p>
                <a:pPr indent="-342900">
                  <a:spcBef>
                    <a:spcPts val="600"/>
                  </a:spcBef>
                  <a:spcAft>
                    <a:spcPts val="600"/>
                  </a:spcAft>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Allocate a new array b with larger capacity</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Set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𝑏</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𝑎</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for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=0, 1, …, </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−1</m:t>
                    </m:r>
                  </m:oMath>
                </a14:m>
                <a:r>
                  <a:rPr lang="en-US" sz="1800" noProof="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is the </a:t>
                </a:r>
                <a:r>
                  <a:rPr lang="en-US" sz="1800" dirty="0">
                    <a:latin typeface="Calibri" panose="020F0502020204030204" pitchFamily="34" charset="0"/>
                    <a:ea typeface="Calibri" panose="020F0502020204030204" pitchFamily="34" charset="0"/>
                    <a:cs typeface="Calibri" panose="020F0502020204030204" pitchFamily="34" charset="0"/>
                  </a:rPr>
                  <a:t>current length of the list</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Se</a:t>
                </a:r>
                <a:r>
                  <a:rPr lang="en-US" sz="1800" dirty="0">
                    <a:latin typeface="Calibri" panose="020F0502020204030204" pitchFamily="34" charset="0"/>
                    <a:ea typeface="Calibri" panose="020F0502020204030204" pitchFamily="34" charset="0"/>
                    <a:cs typeface="Calibri" panose="020F0502020204030204" pitchFamily="34" charset="0"/>
                  </a:rPr>
                  <a:t>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𝑎</m:t>
                    </m:r>
                    <m:r>
                      <a:rPr lang="en-US" sz="180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𝑏</m:t>
                    </m:r>
                  </m:oMath>
                </a14:m>
                <a:r>
                  <a:rPr lang="en-US" sz="1800" dirty="0">
                    <a:latin typeface="Calibri" panose="020F0502020204030204" pitchFamily="34" charset="0"/>
                    <a:ea typeface="Calibri" panose="020F0502020204030204" pitchFamily="34" charset="0"/>
                    <a:cs typeface="Calibri" panose="020F0502020204030204" pitchFamily="34" charset="0"/>
                  </a:rPr>
                  <a:t>, we henceforth use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𝑏</m:t>
                    </m:r>
                  </m:oMath>
                </a14:m>
                <a:r>
                  <a:rPr lang="en-US" sz="1800" dirty="0">
                    <a:latin typeface="Calibri" panose="020F0502020204030204" pitchFamily="34" charset="0"/>
                    <a:ea typeface="Calibri" panose="020F0502020204030204" pitchFamily="34" charset="0"/>
                    <a:cs typeface="Calibri" panose="020F0502020204030204" pitchFamily="34" charset="0"/>
                  </a:rPr>
                  <a:t> as the array supporting the list</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In</a:t>
                </a:r>
                <a:r>
                  <a:rPr lang="en-US" sz="1800" dirty="0" err="1">
                    <a:latin typeface="Calibri" panose="020F0502020204030204" pitchFamily="34" charset="0"/>
                    <a:ea typeface="Calibri" panose="020F0502020204030204" pitchFamily="34" charset="0"/>
                    <a:cs typeface="Calibri" panose="020F0502020204030204" pitchFamily="34" charset="0"/>
                  </a:rPr>
                  <a:t>sert</a:t>
                </a:r>
                <a:r>
                  <a:rPr lang="en-US" sz="1800" dirty="0">
                    <a:latin typeface="Calibri" panose="020F0502020204030204" pitchFamily="34" charset="0"/>
                    <a:ea typeface="Calibri" panose="020F0502020204030204" pitchFamily="34" charset="0"/>
                    <a:cs typeface="Calibri" panose="020F0502020204030204" pitchFamily="34" charset="0"/>
                  </a:rPr>
                  <a:t> the new element in the new array</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53149"/>
                <a:ext cx="8229300" cy="3483220"/>
              </a:xfrm>
              <a:blipFill>
                <a:blip r:embed="rId3"/>
                <a:stretch>
                  <a:fillRect b="-1051"/>
                </a:stretch>
              </a:blipFill>
            </p:spPr>
            <p:txBody>
              <a:bodyPr/>
              <a:lstStyle/>
              <a:p>
                <a:r>
                  <a:rPr lang="de-AT">
                    <a:noFill/>
                  </a:rPr>
                  <a:t> </a:t>
                </a:r>
              </a:p>
            </p:txBody>
          </p:sp>
        </mc:Fallback>
      </mc:AlternateContent>
    </p:spTree>
    <p:extLst>
      <p:ext uri="{BB962C8B-B14F-4D97-AF65-F5344CB8AC3E}">
        <p14:creationId xmlns:p14="http://schemas.microsoft.com/office/powerpoint/2010/main" val="62795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sz="1800" b="0" i="1" dirty="0" smtClean="0">
                          <a:latin typeface="Cambria Math" panose="02040503050406030204" pitchFamily="18" charset="0"/>
                          <a:ea typeface="Calibri" panose="020F0502020204030204" pitchFamily="34" charset="0"/>
                          <a:cs typeface="Calibri" panose="020F0502020204030204" pitchFamily="34" charset="0"/>
                        </a:rPr>
                        <m:t>𝑎</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𝑎𝑝𝑝𝑒𝑛𝑑</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𝑇𝑟𝑢𝑒</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24099155"/>
              </p:ext>
            </p:extLst>
          </p:nvPr>
        </p:nvGraphicFramePr>
        <p:xfrm>
          <a:off x="2875473" y="5496281"/>
          <a:ext cx="4095492" cy="370840"/>
        </p:xfrm>
        <a:graphic>
          <a:graphicData uri="http://schemas.openxmlformats.org/drawingml/2006/table">
            <a:tbl>
              <a:tblPr firstRow="1" bandRow="1">
                <a:tableStyleId>{21E4AEA4-8DFA-4A89-87EB-49C32662AFE0}</a:tableStyleId>
              </a:tblPr>
              <a:tblGrid>
                <a:gridCol w="578005">
                  <a:extLst>
                    <a:ext uri="{9D8B030D-6E8A-4147-A177-3AD203B41FA5}">
                      <a16:colId xmlns:a16="http://schemas.microsoft.com/office/drawing/2014/main" val="2819438862"/>
                    </a:ext>
                  </a:extLst>
                </a:gridCol>
                <a:gridCol w="580500">
                  <a:extLst>
                    <a:ext uri="{9D8B030D-6E8A-4147-A177-3AD203B41FA5}">
                      <a16:colId xmlns:a16="http://schemas.microsoft.com/office/drawing/2014/main" val="1941964045"/>
                    </a:ext>
                  </a:extLst>
                </a:gridCol>
                <a:gridCol w="587666">
                  <a:extLst>
                    <a:ext uri="{9D8B030D-6E8A-4147-A177-3AD203B41FA5}">
                      <a16:colId xmlns:a16="http://schemas.microsoft.com/office/drawing/2014/main" val="2400113474"/>
                    </a:ext>
                  </a:extLst>
                </a:gridCol>
                <a:gridCol w="594111">
                  <a:extLst>
                    <a:ext uri="{9D8B030D-6E8A-4147-A177-3AD203B41FA5}">
                      <a16:colId xmlns:a16="http://schemas.microsoft.com/office/drawing/2014/main" val="883156179"/>
                    </a:ext>
                  </a:extLst>
                </a:gridCol>
                <a:gridCol w="585070">
                  <a:extLst>
                    <a:ext uri="{9D8B030D-6E8A-4147-A177-3AD203B41FA5}">
                      <a16:colId xmlns:a16="http://schemas.microsoft.com/office/drawing/2014/main" val="2515628111"/>
                    </a:ext>
                  </a:extLst>
                </a:gridCol>
                <a:gridCol w="585070">
                  <a:extLst>
                    <a:ext uri="{9D8B030D-6E8A-4147-A177-3AD203B41FA5}">
                      <a16:colId xmlns:a16="http://schemas.microsoft.com/office/drawing/2014/main" val="1043724596"/>
                    </a:ext>
                  </a:extLst>
                </a:gridCol>
                <a:gridCol w="585070">
                  <a:extLst>
                    <a:ext uri="{9D8B030D-6E8A-4147-A177-3AD203B41FA5}">
                      <a16:colId xmlns:a16="http://schemas.microsoft.com/office/drawing/2014/main" val="2696891068"/>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421349119"/>
              </p:ext>
            </p:extLst>
          </p:nvPr>
        </p:nvGraphicFramePr>
        <p:xfrm>
          <a:off x="2876747" y="5121230"/>
          <a:ext cx="409162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3249077020"/>
              </p:ext>
            </p:extLst>
          </p:nvPr>
        </p:nvGraphicFramePr>
        <p:xfrm>
          <a:off x="2875473" y="5867121"/>
          <a:ext cx="4090308"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a:endCxn id="30" idx="2"/>
          </p:cNvCxnSpPr>
          <p:nvPr/>
        </p:nvCxnSpPr>
        <p:spPr>
          <a:xfrm flipH="1" flipV="1">
            <a:off x="2689992" y="3785607"/>
            <a:ext cx="525632" cy="189294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a:endCxn id="31" idx="2"/>
          </p:cNvCxnSpPr>
          <p:nvPr/>
        </p:nvCxnSpPr>
        <p:spPr>
          <a:xfrm flipV="1">
            <a:off x="3768726" y="3792048"/>
            <a:ext cx="25598" cy="188193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a:endCxn id="32" idx="2"/>
          </p:cNvCxnSpPr>
          <p:nvPr/>
        </p:nvCxnSpPr>
        <p:spPr>
          <a:xfrm flipV="1">
            <a:off x="4346490" y="3805541"/>
            <a:ext cx="552166" cy="185466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2257915" y="34290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3362247" y="34354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4466579" y="344893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extLst>
              <p:ext uri="{D42A27DB-BD31-4B8C-83A1-F6EECF244321}">
                <p14:modId xmlns:p14="http://schemas.microsoft.com/office/powerpoint/2010/main" val="257458737"/>
              </p:ext>
            </p:extLst>
          </p:nvPr>
        </p:nvGraphicFramePr>
        <p:xfrm>
          <a:off x="4206355" y="192074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extLst>
              <p:ext uri="{D42A27DB-BD31-4B8C-83A1-F6EECF244321}">
                <p14:modId xmlns:p14="http://schemas.microsoft.com/office/powerpoint/2010/main" val="56999095"/>
              </p:ext>
            </p:extLst>
          </p:nvPr>
        </p:nvGraphicFramePr>
        <p:xfrm>
          <a:off x="4194537" y="1545698"/>
          <a:ext cx="116903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extLst>
              <p:ext uri="{D42A27DB-BD31-4B8C-83A1-F6EECF244321}">
                <p14:modId xmlns:p14="http://schemas.microsoft.com/office/powerpoint/2010/main" val="3281374443"/>
              </p:ext>
            </p:extLst>
          </p:nvPr>
        </p:nvGraphicFramePr>
        <p:xfrm>
          <a:off x="4193263" y="2291589"/>
          <a:ext cx="116903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0" idx="0"/>
          </p:cNvCxnSpPr>
          <p:nvPr/>
        </p:nvCxnSpPr>
        <p:spPr>
          <a:xfrm flipH="1">
            <a:off x="2689992" y="2101957"/>
            <a:ext cx="1784696" cy="1327043"/>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1" idx="0"/>
          </p:cNvCxnSpPr>
          <p:nvPr/>
        </p:nvCxnSpPr>
        <p:spPr>
          <a:xfrm flipH="1">
            <a:off x="3794324" y="2131136"/>
            <a:ext cx="1281535" cy="130430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3C558851-4ACA-4137-91DB-232425D50282}"/>
                  </a:ext>
                </a:extLst>
              </p:cNvPr>
              <p:cNvSpPr/>
              <p:nvPr/>
            </p:nvSpPr>
            <p:spPr>
              <a:xfrm>
                <a:off x="2090658" y="5559344"/>
                <a:ext cx="33451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𝑏</m:t>
                      </m:r>
                    </m:oMath>
                  </m:oMathPara>
                </a14:m>
                <a:endParaRPr lang="de-AT" dirty="0"/>
              </a:p>
            </p:txBody>
          </p:sp>
        </mc:Choice>
        <mc:Fallback xmlns="">
          <p:sp>
            <p:nvSpPr>
              <p:cNvPr id="18" name="Rechteck 17">
                <a:extLst>
                  <a:ext uri="{FF2B5EF4-FFF2-40B4-BE49-F238E27FC236}">
                    <a16:creationId xmlns:a16="http://schemas.microsoft.com/office/drawing/2014/main" id="{3C558851-4ACA-4137-91DB-232425D50282}"/>
                  </a:ext>
                </a:extLst>
              </p:cNvPr>
              <p:cNvSpPr>
                <a:spLocks noRot="1" noChangeAspect="1" noMove="1" noResize="1" noEditPoints="1" noAdjustHandles="1" noChangeArrowheads="1" noChangeShapeType="1" noTextEdit="1"/>
              </p:cNvSpPr>
              <p:nvPr/>
            </p:nvSpPr>
            <p:spPr>
              <a:xfrm>
                <a:off x="2090658" y="5559344"/>
                <a:ext cx="334515" cy="307777"/>
              </a:xfrm>
              <a:prstGeom prst="rect">
                <a:avLst/>
              </a:prstGeom>
              <a:blipFill>
                <a:blip r:embed="rId4"/>
                <a:stretch>
                  <a:fillRect/>
                </a:stretch>
              </a:blipFill>
            </p:spPr>
            <p:txBody>
              <a:bodyPr/>
              <a:lstStyle/>
              <a:p>
                <a:r>
                  <a:rPr lang="de-AT">
                    <a:noFill/>
                  </a:rPr>
                  <a:t> </a:t>
                </a:r>
              </a:p>
            </p:txBody>
          </p:sp>
        </mc:Fallback>
      </mc:AlternateContent>
      <p:sp>
        <p:nvSpPr>
          <p:cNvPr id="24" name="Rechteck 23">
            <a:extLst>
              <a:ext uri="{FF2B5EF4-FFF2-40B4-BE49-F238E27FC236}">
                <a16:creationId xmlns:a16="http://schemas.microsoft.com/office/drawing/2014/main" id="{A340C731-699B-4503-BEBC-0F9EB8BDC599}"/>
              </a:ext>
            </a:extLst>
          </p:cNvPr>
          <p:cNvSpPr/>
          <p:nvPr/>
        </p:nvSpPr>
        <p:spPr>
          <a:xfrm>
            <a:off x="3577768" y="1931003"/>
            <a:ext cx="284052" cy="307777"/>
          </a:xfrm>
          <a:prstGeom prst="rect">
            <a:avLst/>
          </a:prstGeom>
        </p:spPr>
        <p:txBody>
          <a:bodyPr wrap="none">
            <a:spAutoFit/>
          </a:bodyPr>
          <a:lstStyle/>
          <a:p>
            <a:r>
              <a:rPr lang="de-AT" dirty="0"/>
              <a:t>a</a:t>
            </a:r>
          </a:p>
        </p:txBody>
      </p:sp>
      <p:sp>
        <p:nvSpPr>
          <p:cNvPr id="22" name="Rechteck: abgerundete Ecken 21">
            <a:extLst>
              <a:ext uri="{FF2B5EF4-FFF2-40B4-BE49-F238E27FC236}">
                <a16:creationId xmlns:a16="http://schemas.microsoft.com/office/drawing/2014/main" id="{309C781B-D4AC-41CC-AE48-245AEBF932A3}"/>
              </a:ext>
            </a:extLst>
          </p:cNvPr>
          <p:cNvSpPr/>
          <p:nvPr/>
        </p:nvSpPr>
        <p:spPr>
          <a:xfrm>
            <a:off x="4226401" y="5966326"/>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29668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53149"/>
                <a:ext cx="8229300" cy="348322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How large should be the new array?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commonly used rule: twice the capacity of the existing array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Let us analyze the complexity of dynamic arrays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strategy of replacing a</a:t>
                </a:r>
                <a:r>
                  <a:rPr lang="en-US" sz="1800" dirty="0">
                    <a:latin typeface="Calibri" panose="020F0502020204030204" pitchFamily="34" charset="0"/>
                    <a:ea typeface="Calibri" panose="020F0502020204030204" pitchFamily="34" charset="0"/>
                    <a:cs typeface="Calibri" panose="020F0502020204030204" pitchFamily="34" charset="0"/>
                  </a:rPr>
                  <a:t>n array with a new array may be inefficient:</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When we copy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elements the complexity is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when we double the size we can add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new elements before copying</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an element without copying is only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t>
                </a:r>
                <a:r>
                  <a:rPr lang="en-US" sz="1800" b="1" dirty="0">
                    <a:latin typeface="Calibri" panose="020F0502020204030204" pitchFamily="34" charset="0"/>
                    <a:ea typeface="Calibri" panose="020F0502020204030204" pitchFamily="34" charset="0"/>
                    <a:cs typeface="Calibri" panose="020F0502020204030204" pitchFamily="34" charset="0"/>
                  </a:rPr>
                  <a:t>amortize</a:t>
                </a:r>
                <a:r>
                  <a:rPr lang="en-US" sz="1800" dirty="0">
                    <a:latin typeface="Calibri" panose="020F0502020204030204" pitchFamily="34" charset="0"/>
                    <a:ea typeface="Calibri" panose="020F0502020204030204" pitchFamily="34" charset="0"/>
                    <a:cs typeface="Calibri" panose="020F0502020204030204" pitchFamily="34" charset="0"/>
                  </a:rPr>
                  <a:t> one copy operation with many simple operations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53149"/>
                <a:ext cx="8229300" cy="3483220"/>
              </a:xfrm>
              <a:blipFill>
                <a:blip r:embed="rId3"/>
                <a:stretch>
                  <a:fillRect b="-1051"/>
                </a:stretch>
              </a:blipFill>
            </p:spPr>
            <p:txBody>
              <a:bodyPr/>
              <a:lstStyle/>
              <a:p>
                <a:r>
                  <a:rPr lang="de-AT">
                    <a:noFill/>
                  </a:rPr>
                  <a:t> </a:t>
                </a:r>
              </a:p>
            </p:txBody>
          </p:sp>
        </mc:Fallback>
      </mc:AlternateContent>
    </p:spTree>
    <p:extLst>
      <p:ext uri="{BB962C8B-B14F-4D97-AF65-F5344CB8AC3E}">
        <p14:creationId xmlns:p14="http://schemas.microsoft.com/office/powerpoint/2010/main" val="285290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p:pic>
        <p:nvPicPr>
          <p:cNvPr id="6" name="Grafik 5">
            <a:extLst>
              <a:ext uri="{FF2B5EF4-FFF2-40B4-BE49-F238E27FC236}">
                <a16:creationId xmlns:a16="http://schemas.microsoft.com/office/drawing/2014/main" id="{29AFF915-A6B9-41BE-A8B1-16DAA3226441}"/>
              </a:ext>
            </a:extLst>
          </p:cNvPr>
          <p:cNvPicPr>
            <a:picLocks noChangeAspect="1"/>
          </p:cNvPicPr>
          <p:nvPr/>
        </p:nvPicPr>
        <p:blipFill>
          <a:blip r:embed="rId3"/>
          <a:stretch>
            <a:fillRect/>
          </a:stretch>
        </p:blipFill>
        <p:spPr>
          <a:xfrm>
            <a:off x="1469527" y="1499614"/>
            <a:ext cx="6204646" cy="4515424"/>
          </a:xfrm>
          <a:prstGeom prst="rect">
            <a:avLst/>
          </a:prstGeom>
        </p:spPr>
      </p:pic>
    </p:spTree>
    <p:extLst>
      <p:ext uri="{BB962C8B-B14F-4D97-AF65-F5344CB8AC3E}">
        <p14:creationId xmlns:p14="http://schemas.microsoft.com/office/powerpoint/2010/main" val="336165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3416320"/>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Low-level arrays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Referential arrays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Dynamic arrays and amortization</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Python’s lists revisited</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8"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9" action="ppaction://hlinksldjump"/>
              </a:rPr>
              <a:t>Stacks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0"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1"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2" action="ppaction://hlinksldjump"/>
              </a:rPr>
              <a:t>Queues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3"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a:latin typeface="Calibri" panose="020F0502020204030204" pitchFamily="34" charset="0"/>
                <a:cs typeface="Calibri" panose="020F0502020204030204" pitchFamily="34" charset="0"/>
                <a:hlinkClick r:id="rId14"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071562"/>
                <a:ext cx="8229300" cy="5343525"/>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Let us compute the total number of operations when we add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Whenever we add an element we have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r>
                  <a:rPr lang="en-US" sz="1800" dirty="0">
                    <a:latin typeface="Calibri" panose="020F0502020204030204" pitchFamily="34" charset="0"/>
                    <a:ea typeface="Calibri" panose="020F0502020204030204" pitchFamily="34" charset="0"/>
                    <a:cs typeface="Calibri" panose="020F0502020204030204" pitchFamily="34" charset="0"/>
                  </a:rPr>
                  <a:t> operation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a:t>
                </a:r>
                <a:r>
                  <a:rPr lang="en-US" sz="1800" noProof="0" dirty="0">
                    <a:latin typeface="Calibri" panose="020F0502020204030204" pitchFamily="34" charset="0"/>
                    <a:ea typeface="Calibri" panose="020F0502020204030204" pitchFamily="34" charset="0"/>
                    <a:cs typeface="Calibri" panose="020F0502020204030204" pitchFamily="34" charset="0"/>
                  </a:rPr>
                  <a:t>hen we copy we have as many operations as we currently have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happens at the powers of two: </a:t>
                </a:r>
                <a14:m>
                  <m:oMath xmlns:m="http://schemas.openxmlformats.org/officeDocument/2006/math">
                    <m:sSup>
                      <m:sSupPr>
                        <m:ctrlPr>
                          <a:rPr lang="en-US" sz="1800" i="1"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smtClean="0">
                            <a:latin typeface="Cambria Math" panose="02040503050406030204" pitchFamily="18" charset="0"/>
                            <a:ea typeface="Calibri" panose="020F0502020204030204" pitchFamily="34" charset="0"/>
                            <a:cs typeface="Calibri" panose="020F0502020204030204" pitchFamily="34" charset="0"/>
                          </a:rPr>
                          <m:t>𝑖</m:t>
                        </m:r>
                      </m:sup>
                    </m:sSup>
                  </m:oMath>
                </a14:m>
                <a:r>
                  <a:rPr lang="en-US" sz="1800" noProof="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noProof="0" dirty="0">
                    <a:latin typeface="Calibri" panose="020F0502020204030204" pitchFamily="34" charset="0"/>
                    <a:ea typeface="Calibri" panose="020F0502020204030204" pitchFamily="34" charset="0"/>
                    <a:cs typeface="Calibri" panose="020F0502020204030204" pitchFamily="34" charset="0"/>
                  </a:rPr>
                  <a:t> grows until </a:t>
                </a:r>
                <a14:m>
                  <m:oMath xmlns:m="http://schemas.openxmlformats.org/officeDocument/2006/math">
                    <m:func>
                      <m:funcPr>
                        <m:ctrlPr>
                          <a:rPr lang="de-AT" sz="1800" b="0" i="1" noProof="0" dirty="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dirty="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dirty="0" smtClean="0">
                            <a:latin typeface="Cambria Math" panose="02040503050406030204" pitchFamily="18" charset="0"/>
                            <a:ea typeface="Calibri" panose="020F0502020204030204" pitchFamily="34" charset="0"/>
                            <a:cs typeface="Calibri" panose="020F0502020204030204" pitchFamily="34" charset="0"/>
                          </a:rPr>
                          <m:t>𝑛</m:t>
                        </m:r>
                      </m:e>
                    </m:func>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nary>
                        <m:naryPr>
                          <m:chr m:val="∑"/>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sub>
                        <m:sup>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sup>
                        <m:e>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e>
                      </m:nary>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𝑗</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sub>
                        <m:sup>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e>
                          </m:func>
                        </m:sup>
                        <m:e>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Sup>
                            <m:sSup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sup>
                          </m:sSup>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e>
                      </m:nary>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Sup>
                        <m:sSup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e>
                        <m:sup>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e>
                          </m:func>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up>
                      </m:sSup>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−1=3</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m:t>
                      </m:r>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is the cost of adding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elements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Per</a:t>
                </a:r>
                <a:r>
                  <a:rPr lang="en-US" sz="1800" dirty="0">
                    <a:latin typeface="Calibri" panose="020F0502020204030204" pitchFamily="34" charset="0"/>
                    <a:ea typeface="Calibri" panose="020F0502020204030204" pitchFamily="34" charset="0"/>
                    <a:cs typeface="Calibri" panose="020F0502020204030204" pitchFamily="34" charset="0"/>
                  </a:rPr>
                  <a:t> element we have:</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f>
                        <m:f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Pr>
                        <m:num>
                          <m:r>
                            <a:rPr lang="de-AT" sz="1800" b="0" i="1" noProof="0" smtClean="0">
                              <a:latin typeface="Cambria Math" panose="02040503050406030204" pitchFamily="18" charset="0"/>
                              <a:ea typeface="Calibri" panose="020F0502020204030204" pitchFamily="34" charset="0"/>
                              <a:cs typeface="Calibri" panose="020F0502020204030204" pitchFamily="34" charset="0"/>
                            </a:rPr>
                            <m:t>3</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m:t>
                          </m:r>
                        </m:num>
                        <m:den>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den>
                      </m:f>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𝑂</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fact, if grow the dynamic array with a geometric progression</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will always have </a:t>
                </a:r>
                <a14:m>
                  <m:oMath xmlns:m="http://schemas.openxmlformats.org/officeDocument/2006/math">
                    <m:r>
                      <a:rPr lang="en-US" sz="1800" i="1" dirty="0">
                        <a:latin typeface="Cambria Math" panose="02040503050406030204" pitchFamily="18" charset="0"/>
                        <a:ea typeface="Calibri" panose="020F0502020204030204" pitchFamily="34" charset="0"/>
                        <a:cs typeface="Calibri" panose="020F0502020204030204" pitchFamily="34" charset="0"/>
                      </a:rPr>
                      <m:t>𝑂</m:t>
                    </m:r>
                    <m:r>
                      <a:rPr lang="en-US" sz="1800" i="1" dirty="0">
                        <a:latin typeface="Cambria Math" panose="02040503050406030204" pitchFamily="18" charset="0"/>
                        <a:ea typeface="Calibri" panose="020F0502020204030204" pitchFamily="34" charset="0"/>
                        <a:cs typeface="Calibri" panose="020F0502020204030204" pitchFamily="34" charset="0"/>
                      </a:rPr>
                      <m:t>(1)</m:t>
                    </m:r>
                  </m:oMath>
                </a14:m>
                <a:r>
                  <a:rPr lang="en-US" sz="1800" dirty="0">
                    <a:latin typeface="Calibri" panose="020F0502020204030204" pitchFamily="34" charset="0"/>
                    <a:ea typeface="Calibri" panose="020F0502020204030204" pitchFamily="34" charset="0"/>
                    <a:cs typeface="Calibri" panose="020F0502020204030204" pitchFamily="34" charset="0"/>
                  </a:rPr>
                  <a:t> amortized</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071562"/>
                <a:ext cx="8229300" cy="5343525"/>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73829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861018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124189"/>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formula for the k-</a:t>
                </a:r>
                <a:r>
                  <a:rPr kumimoji="0" lang="en-US"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partial sum of the geometric series show that growing a dynamic array with geometric progression will always result in the amortized complexity of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𝑂</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for adding elements to the array. </a:t>
                </a:r>
                <a:r>
                  <a:rPr lang="en-US" sz="1800" dirty="0">
                    <a:latin typeface="Calibri" panose="020F0502020204030204" pitchFamily="34" charset="0"/>
                    <a:cs typeface="Calibri" panose="020F0502020204030204" pitchFamily="34" charset="0"/>
                  </a:rPr>
                  <a:t>Illustrate this on an array that we grow by 25% whenever we increase its size.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nary>
                        <m:naryPr>
                          <m:chr m:val="∑"/>
                          <m:ctrlPr>
                            <a:rPr kumimoji="0" lang="en-US" sz="180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naryPr>
                        <m:sub>
                          <m:r>
                            <m:rPr>
                              <m:brk m:alnAt="23"/>
                            </m:r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𝑗</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sub>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𝑘</m:t>
                          </m:r>
                        </m:sup>
                        <m:e>
                          <m:sSup>
                            <m:sSupPr>
                              <m:ctrlPr>
                                <a:rPr kumimoji="0" lang="en-US" sz="180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sSupPr>
                            <m:e>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e>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𝑗</m:t>
                              </m:r>
                            </m:sup>
                          </m:sSup>
                        </m:e>
                      </m:nary>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 </m:t>
                      </m:r>
                      <m:f>
                        <m:fPr>
                          <m:ctrl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fPr>
                        <m:num>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sSup>
                            <m:sSupPr>
                              <m:ctrl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sSupPr>
                            <m:e>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e>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𝑘</m:t>
                              </m:r>
                            </m:sup>
                          </m:sSup>
                        </m:num>
                        <m:den>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den>
                      </m:f>
                    </m:oMath>
                  </m:oMathPara>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ea typeface="Cambria Math"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ea typeface="Cambria Math" panose="02040503050406030204" pitchFamily="18" charset="0"/>
                    <a:cs typeface="Calibri" panose="020F0502020204030204" pitchFamily="34" charset="0"/>
                  </a:rPr>
                  <a:t>Task 2: </a:t>
                </a:r>
                <a:r>
                  <a:rPr lang="en-US" sz="1800" dirty="0">
                    <a:latin typeface="Calibri" panose="020F0502020204030204" pitchFamily="34" charset="0"/>
                    <a:ea typeface="Cambria Math" panose="02040503050406030204" pitchFamily="18" charset="0"/>
                    <a:cs typeface="Calibri" panose="020F0502020204030204" pitchFamily="34" charset="0"/>
                  </a:rPr>
                  <a:t>Why do we not want to increase by a constant number of cells when we grow the array? Note, that this results in an arithmetic progression.</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124189"/>
              </a:xfrm>
              <a:prstGeom prst="rect">
                <a:avLst/>
              </a:prstGeom>
              <a:blipFill>
                <a:blip r:embed="rId3"/>
                <a:stretch>
                  <a:fillRect l="-593" t="-975" b="-2144"/>
                </a:stretch>
              </a:blipFill>
            </p:spPr>
            <p:txBody>
              <a:bodyPr/>
              <a:lstStyle/>
              <a:p>
                <a:r>
                  <a:rPr lang="de-AT">
                    <a:noFill/>
                  </a:rPr>
                  <a:t> </a:t>
                </a:r>
              </a:p>
            </p:txBody>
          </p:sp>
        </mc:Fallback>
      </mc:AlternateContent>
    </p:spTree>
    <p:extLst>
      <p:ext uri="{BB962C8B-B14F-4D97-AF65-F5344CB8AC3E}">
        <p14:creationId xmlns:p14="http://schemas.microsoft.com/office/powerpoint/2010/main" val="2302625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Shrinking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071562"/>
                <a:ext cx="8229300" cy="4193381"/>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final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proportional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overall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number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if</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container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using</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dynamic</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supports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removal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proportional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guaranteed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anymore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shrink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occasionally</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make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does</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rapidly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oscillate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guarantee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𝑂</m:t>
                    </m:r>
                    <m:r>
                      <a:rPr lang="de-AT" sz="1800" i="1" dirty="0" smtClean="0">
                        <a:latin typeface="Cambria Math" panose="02040503050406030204" pitchFamily="18" charset="0"/>
                        <a:ea typeface="Calibri" panose="020F0502020204030204" pitchFamily="34" charset="0"/>
                        <a:cs typeface="Calibri" panose="020F0502020204030204" pitchFamily="34" charset="0"/>
                      </a:rPr>
                      <m:t>(1)</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case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oscillation</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Intuitive </a:t>
                </a:r>
                <a:r>
                  <a:rPr lang="de-AT" sz="1800" dirty="0" err="1">
                    <a:latin typeface="Calibri" panose="020F0502020204030204" pitchFamily="34" charset="0"/>
                    <a:ea typeface="Calibri" panose="020F0502020204030204" pitchFamily="34" charset="0"/>
                    <a:cs typeface="Calibri" panose="020F0502020204030204" pitchFamily="34" charset="0"/>
                  </a:rPr>
                  <a:t>strategy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reverse </a:t>
                </a:r>
                <a:r>
                  <a:rPr lang="de-AT" sz="1800" dirty="0" err="1">
                    <a:latin typeface="Calibri" panose="020F0502020204030204" pitchFamily="34" charset="0"/>
                    <a:ea typeface="Calibri" panose="020F0502020204030204" pitchFamily="34" charset="0"/>
                    <a:cs typeface="Calibri" panose="020F0502020204030204" pitchFamily="34" charset="0"/>
                  </a:rPr>
                  <a:t>growing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shrink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halve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capacity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number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r>
                  <a:rPr lang="de-AT" sz="1800" dirty="0">
                    <a:latin typeface="Calibri" panose="020F0502020204030204" pitchFamily="34" charset="0"/>
                    <a:ea typeface="Calibri" panose="020F0502020204030204" pitchFamily="34" charset="0"/>
                    <a:cs typeface="Calibri" panose="020F0502020204030204" pitchFamily="34" charset="0"/>
                  </a:rPr>
                  <a:t> falls </a:t>
                </a:r>
                <a:r>
                  <a:rPr lang="de-AT" sz="1800" dirty="0" err="1">
                    <a:latin typeface="Calibri" panose="020F0502020204030204" pitchFamily="34" charset="0"/>
                    <a:ea typeface="Calibri" panose="020F0502020204030204" pitchFamily="34" charset="0"/>
                    <a:cs typeface="Calibri" panose="020F0502020204030204" pitchFamily="34" charset="0"/>
                  </a:rPr>
                  <a:t>below</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fourth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capacity</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071562"/>
                <a:ext cx="8229300" cy="4193381"/>
              </a:xfrm>
              <a:blipFill>
                <a:blip r:embed="rId3"/>
                <a:stretch>
                  <a:fillRect r="-593"/>
                </a:stretch>
              </a:blipFill>
            </p:spPr>
            <p:txBody>
              <a:bodyPr/>
              <a:lstStyle/>
              <a:p>
                <a:r>
                  <a:rPr lang="de-AT">
                    <a:noFill/>
                  </a:rPr>
                  <a:t> </a:t>
                </a:r>
              </a:p>
            </p:txBody>
          </p:sp>
        </mc:Fallback>
      </mc:AlternateContent>
    </p:spTree>
    <p:extLst>
      <p:ext uri="{BB962C8B-B14F-4D97-AF65-F5344CB8AC3E}">
        <p14:creationId xmlns:p14="http://schemas.microsoft.com/office/powerpoint/2010/main" val="154242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Python’s lists revisited</a:t>
            </a:r>
            <a:endParaRPr lang="en-US" sz="4400" b="1" noProof="0" dirty="0"/>
          </a:p>
        </p:txBody>
      </p:sp>
    </p:spTree>
    <p:extLst>
      <p:ext uri="{BB962C8B-B14F-4D97-AF65-F5344CB8AC3E}">
        <p14:creationId xmlns:p14="http://schemas.microsoft.com/office/powerpoint/2010/main" val="137123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7299"/>
            <a:ext cx="8229300" cy="614363"/>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Let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a:t>
            </a:r>
            <a:r>
              <a:rPr lang="de-AT" sz="1800" dirty="0">
                <a:latin typeface="Calibri" panose="020F0502020204030204" pitchFamily="34" charset="0"/>
                <a:ea typeface="Calibri" panose="020F0502020204030204" pitchFamily="34" charset="0"/>
                <a:cs typeface="Calibri" panose="020F0502020204030204" pitchFamily="34" charset="0"/>
              </a:rPr>
              <a:t> check </a:t>
            </a:r>
            <a:r>
              <a:rPr lang="de-AT" sz="1800" dirty="0" err="1">
                <a:latin typeface="Calibri" panose="020F0502020204030204" pitchFamily="34" charset="0"/>
                <a:ea typeface="Calibri" panose="020F0502020204030204" pitchFamily="34" charset="0"/>
                <a:cs typeface="Calibri" panose="020F0502020204030204" pitchFamily="34" charset="0"/>
              </a:rPr>
              <a:t>amortized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B2D7E016-804C-4E7E-A5AB-E34DEDD5A67D}"/>
              </a:ext>
            </a:extLst>
          </p:cNvPr>
          <p:cNvSpPr/>
          <p:nvPr/>
        </p:nvSpPr>
        <p:spPr>
          <a:xfrm>
            <a:off x="578645" y="1797313"/>
            <a:ext cx="8279306" cy="2996143"/>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def </a:t>
            </a:r>
            <a:r>
              <a:rPr lang="en-US" sz="1200" spc="-1" dirty="0" err="1">
                <a:solidFill>
                  <a:srgbClr val="0F0F0F"/>
                </a:solidFill>
                <a:latin typeface="Consolas" panose="020B0609020204030204" pitchFamily="49" charset="0"/>
              </a:rPr>
              <a:t>append_cost</a:t>
            </a:r>
            <a:r>
              <a:rPr lang="en-US" sz="1200" spc="-1" dirty="0">
                <a:solidFill>
                  <a:srgbClr val="0F0F0F"/>
                </a:solidFill>
                <a:latin typeface="Consolas" panose="020B0609020204030204" pitchFamily="49" charset="0"/>
              </a:rPr>
              <a:t>(n=100):</a:t>
            </a:r>
          </a:p>
          <a:p>
            <a:r>
              <a:rPr lang="en-US" sz="1200" spc="-1" dirty="0">
                <a:solidFill>
                  <a:srgbClr val="0F0F0F"/>
                </a:solidFill>
                <a:latin typeface="Consolas" panose="020B0609020204030204" pitchFamily="49" charset="0"/>
              </a:rPr>
              <a:t>    data = []</a:t>
            </a:r>
          </a:p>
          <a:p>
            <a:r>
              <a:rPr lang="en-US" sz="1200" spc="-1" dirty="0">
                <a:solidFill>
                  <a:srgbClr val="0F0F0F"/>
                </a:solidFill>
                <a:latin typeface="Consolas" panose="020B0609020204030204" pitchFamily="49" charset="0"/>
              </a:rPr>
              <a:t>    for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in range(n):</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data.append</a:t>
            </a:r>
            <a:r>
              <a:rPr lang="en-US" sz="1200" spc="-1" dirty="0">
                <a:solidFill>
                  <a:srgbClr val="0F0F0F"/>
                </a:solidFill>
                <a:latin typeface="Consolas" panose="020B0609020204030204" pitchFamily="49" charset="0"/>
              </a:rPr>
              <a:t>(None)</a:t>
            </a:r>
          </a:p>
          <a:p>
            <a:endParaRPr lang="en-US" sz="1200" spc="-1" dirty="0">
              <a:solidFill>
                <a:srgbClr val="0F0F0F"/>
              </a:solidFill>
              <a:latin typeface="Consolas" panose="020B0609020204030204" pitchFamily="49" charset="0"/>
            </a:endParaRPr>
          </a:p>
          <a:p>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ns = [1, 10, 100, 1000, 10000, 100000, 1000000]</a:t>
            </a:r>
          </a:p>
          <a:p>
            <a:r>
              <a:rPr lang="en-US" sz="1200" spc="-1" dirty="0">
                <a:solidFill>
                  <a:srgbClr val="0F0F0F"/>
                </a:solidFill>
                <a:latin typeface="Consolas" panose="020B0609020204030204" pitchFamily="49" charset="0"/>
              </a:rPr>
              <a:t>results = []</a:t>
            </a:r>
          </a:p>
          <a:p>
            <a:r>
              <a:rPr lang="en-US" sz="1200" spc="-1" dirty="0">
                <a:solidFill>
                  <a:srgbClr val="0F0F0F"/>
                </a:solidFill>
                <a:latin typeface="Consolas" panose="020B0609020204030204" pitchFamily="49" charset="0"/>
              </a:rPr>
              <a:t>for n in ns:</a:t>
            </a:r>
          </a:p>
          <a:p>
            <a:r>
              <a:rPr lang="en-US" sz="1200" spc="-1" dirty="0">
                <a:solidFill>
                  <a:srgbClr val="0F0F0F"/>
                </a:solidFill>
                <a:latin typeface="Consolas" panose="020B0609020204030204" pitchFamily="49" charset="0"/>
              </a:rPr>
              <a:t>    print(n)</a:t>
            </a:r>
          </a:p>
          <a:p>
            <a:r>
              <a:rPr lang="en-US" sz="1200" spc="-1" dirty="0">
                <a:solidFill>
                  <a:srgbClr val="0F0F0F"/>
                </a:solidFill>
                <a:latin typeface="Consolas" panose="020B0609020204030204" pitchFamily="49" charset="0"/>
              </a:rPr>
              <a:t>    time = </a:t>
            </a:r>
            <a:r>
              <a:rPr lang="en-US" sz="1200" spc="-1" dirty="0" err="1">
                <a:solidFill>
                  <a:srgbClr val="0F0F0F"/>
                </a:solidFill>
                <a:latin typeface="Consolas" panose="020B0609020204030204" pitchFamily="49" charset="0"/>
              </a:rPr>
              <a:t>np.array</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timeit.repeat</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append_cost</a:t>
            </a:r>
            <a:r>
              <a:rPr lang="en-US" sz="1200" spc="-1" dirty="0">
                <a:solidFill>
                  <a:srgbClr val="0F0F0F"/>
                </a:solidFill>
                <a:latin typeface="Consolas" panose="020B0609020204030204" pitchFamily="49" charset="0"/>
              </a:rPr>
              <a:t>(n)', </a:t>
            </a:r>
            <a:r>
              <a:rPr lang="en-US" sz="1200" spc="-1" dirty="0" err="1">
                <a:solidFill>
                  <a:srgbClr val="0F0F0F"/>
                </a:solidFill>
                <a:latin typeface="Consolas" panose="020B0609020204030204" pitchFamily="49" charset="0"/>
              </a:rPr>
              <a:t>globals</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globals</a:t>
            </a:r>
            <a:r>
              <a:rPr lang="en-US" sz="1200" spc="-1" dirty="0">
                <a:solidFill>
                  <a:srgbClr val="0F0F0F"/>
                </a:solidFill>
                <a:latin typeface="Consolas" panose="020B0609020204030204" pitchFamily="49" charset="0"/>
              </a:rPr>
              <a:t>(), number=1, repeat=30))</a:t>
            </a:r>
          </a:p>
          <a:p>
            <a:r>
              <a:rPr lang="en-US" sz="1200" spc="-1" dirty="0">
                <a:solidFill>
                  <a:srgbClr val="0F0F0F"/>
                </a:solidFill>
                <a:latin typeface="Consolas" panose="020B0609020204030204" pitchFamily="49" charset="0"/>
              </a:rPr>
              <a:t>    time /= n</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results.append</a:t>
            </a:r>
            <a:r>
              <a:rPr lang="en-US" sz="1200" spc="-1" dirty="0">
                <a:solidFill>
                  <a:srgbClr val="0F0F0F"/>
                </a:solidFill>
                <a:latin typeface="Consolas" panose="020B0609020204030204" pitchFamily="49" charset="0"/>
              </a:rPr>
              <a:t>([n, </a:t>
            </a:r>
            <a:r>
              <a:rPr lang="en-US" sz="1200" spc="-1" dirty="0" err="1">
                <a:solidFill>
                  <a:srgbClr val="0F0F0F"/>
                </a:solidFill>
                <a:latin typeface="Consolas" panose="020B0609020204030204" pitchFamily="49" charset="0"/>
              </a:rPr>
              <a:t>np.mean</a:t>
            </a:r>
            <a:r>
              <a:rPr lang="en-US" sz="1200" spc="-1" dirty="0">
                <a:solidFill>
                  <a:srgbClr val="0F0F0F"/>
                </a:solidFill>
                <a:latin typeface="Consolas" panose="020B0609020204030204" pitchFamily="49" charset="0"/>
              </a:rPr>
              <a:t>(time), </a:t>
            </a:r>
            <a:r>
              <a:rPr lang="en-US" sz="1200" spc="-1" dirty="0" err="1">
                <a:solidFill>
                  <a:srgbClr val="0F0F0F"/>
                </a:solidFill>
                <a:latin typeface="Consolas" panose="020B0609020204030204" pitchFamily="49" charset="0"/>
              </a:rPr>
              <a:t>np.std</a:t>
            </a:r>
            <a:r>
              <a:rPr lang="en-US" sz="1200" spc="-1" dirty="0">
                <a:solidFill>
                  <a:srgbClr val="0F0F0F"/>
                </a:solidFill>
                <a:latin typeface="Consolas" panose="020B0609020204030204" pitchFamily="49" charset="0"/>
              </a:rPr>
              <a:t>(time, </a:t>
            </a:r>
            <a:r>
              <a:rPr lang="en-US" sz="1200" spc="-1" dirty="0" err="1">
                <a:solidFill>
                  <a:srgbClr val="0F0F0F"/>
                </a:solidFill>
                <a:latin typeface="Consolas" panose="020B0609020204030204" pitchFamily="49" charset="0"/>
              </a:rPr>
              <a:t>ddof</a:t>
            </a:r>
            <a:r>
              <a:rPr lang="en-US" sz="1200" spc="-1" dirty="0">
                <a:solidFill>
                  <a:srgbClr val="0F0F0F"/>
                </a:solidFill>
                <a:latin typeface="Consolas" panose="020B0609020204030204" pitchFamily="49" charset="0"/>
              </a:rPr>
              <a:t>=1)])</a:t>
            </a:r>
          </a:p>
        </p:txBody>
      </p:sp>
      <p:sp>
        <p:nvSpPr>
          <p:cNvPr id="5" name="Textplatzhalter 2">
            <a:extLst>
              <a:ext uri="{FF2B5EF4-FFF2-40B4-BE49-F238E27FC236}">
                <a16:creationId xmlns:a16="http://schemas.microsoft.com/office/drawing/2014/main" id="{10C1AEB7-705E-4BA0-B5A2-1D0B6F092E9A}"/>
              </a:ext>
            </a:extLst>
          </p:cNvPr>
          <p:cNvSpPr txBox="1">
            <a:spLocks/>
          </p:cNvSpPr>
          <p:nvPr/>
        </p:nvSpPr>
        <p:spPr>
          <a:xfrm>
            <a:off x="520562" y="4986339"/>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63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p:pic>
        <p:nvPicPr>
          <p:cNvPr id="9" name="Grafik 8">
            <a:extLst>
              <a:ext uri="{FF2B5EF4-FFF2-40B4-BE49-F238E27FC236}">
                <a16:creationId xmlns:a16="http://schemas.microsoft.com/office/drawing/2014/main" id="{762411A2-9052-44FA-815F-996FFC1FF0E5}"/>
              </a:ext>
            </a:extLst>
          </p:cNvPr>
          <p:cNvPicPr>
            <a:picLocks noChangeAspect="1"/>
          </p:cNvPicPr>
          <p:nvPr/>
        </p:nvPicPr>
        <p:blipFill>
          <a:blip r:embed="rId3"/>
          <a:stretch>
            <a:fillRect/>
          </a:stretch>
        </p:blipFill>
        <p:spPr>
          <a:xfrm>
            <a:off x="1556048" y="1267049"/>
            <a:ext cx="6273502" cy="4705126"/>
          </a:xfrm>
          <a:prstGeom prst="rect">
            <a:avLst/>
          </a:prstGeom>
        </p:spPr>
      </p:pic>
    </p:spTree>
    <p:extLst>
      <p:ext uri="{BB962C8B-B14F-4D97-AF65-F5344CB8AC3E}">
        <p14:creationId xmlns:p14="http://schemas.microsoft.com/office/powerpoint/2010/main" val="3089564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86477134"/>
                  </p:ext>
                </p:extLst>
              </p:nvPr>
            </p:nvGraphicFramePr>
            <p:xfrm>
              <a:off x="2330879" y="1459950"/>
              <a:ext cx="4481941" cy="3938100"/>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𝑗</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𝑎𝑝𝑝𝑒𝑛𝑑</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𝑖𝑛𝑠𝑒𝑟𝑡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𝑘</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𝑘</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364408893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𝑟𝑒𝑚𝑜𝑣𝑒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1.</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𝑒𝑥𝑡𝑒𝑛𝑑</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1 +=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e>
                                <m:sub>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sub>
                              </m:sSub>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3249249491"/>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𝑟𝑒𝑣𝑒𝑟𝑠𝑒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𝑠𝑜𝑟𝑡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func>
                                  <m:func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e>
                                </m:func>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3473287688"/>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86477134"/>
                  </p:ext>
                </p:extLst>
              </p:nvPr>
            </p:nvGraphicFramePr>
            <p:xfrm>
              <a:off x="2330879" y="1459950"/>
              <a:ext cx="4481941" cy="3938100"/>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4545" r="-52577" b="-994545"/>
                          </a:stretch>
                        </a:blipFill>
                      </a:tcPr>
                    </a:tc>
                    <a:tc>
                      <a:txBody>
                        <a:bodyPr/>
                        <a:lstStyle/>
                        <a:p>
                          <a:endParaRPr lang="de-DE"/>
                        </a:p>
                      </a:txBody>
                      <a:tcPr marL="63607" marR="63607" marT="32313" marB="32313">
                        <a:blipFill>
                          <a:blip r:embed="rId3"/>
                          <a:stretch>
                            <a:fillRect l="-193625" t="-114545" r="-1594" b="-994545"/>
                          </a:stretch>
                        </a:blipFill>
                      </a:tcPr>
                    </a:tc>
                    <a:extLst>
                      <a:ext uri="{0D108BD9-81ED-4DB2-BD59-A6C34878D82A}">
                        <a16:rowId xmlns:a16="http://schemas.microsoft.com/office/drawing/2014/main" val="10001"/>
                      </a:ext>
                    </a:extLst>
                  </a:tr>
                  <a:tr h="338946">
                    <a:tc>
                      <a:txBody>
                        <a:bodyPr/>
                        <a:lstStyle/>
                        <a:p>
                          <a:endParaRPr lang="de-DE"/>
                        </a:p>
                      </a:txBody>
                      <a:tcPr marL="63607" marR="63607" marT="32313" marB="32313">
                        <a:blipFill>
                          <a:blip r:embed="rId3"/>
                          <a:stretch>
                            <a:fillRect l="-206" t="-210714" r="-52577" b="-876786"/>
                          </a:stretch>
                        </a:blipFill>
                      </a:tcPr>
                    </a:tc>
                    <a:tc>
                      <a:txBody>
                        <a:bodyPr/>
                        <a:lstStyle/>
                        <a:p>
                          <a:endParaRPr lang="de-DE"/>
                        </a:p>
                      </a:txBody>
                      <a:tcPr marL="63607" marR="63607" marT="32313" marB="32313">
                        <a:blipFill>
                          <a:blip r:embed="rId3"/>
                          <a:stretch>
                            <a:fillRect l="-193625" t="-210714" r="-1594" b="-876786"/>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310714" r="-52577" b="-776786"/>
                          </a:stretch>
                        </a:blipFill>
                      </a:tcPr>
                    </a:tc>
                    <a:tc>
                      <a:txBody>
                        <a:bodyPr/>
                        <a:lstStyle/>
                        <a:p>
                          <a:endParaRPr lang="de-DE"/>
                        </a:p>
                      </a:txBody>
                      <a:tcPr marL="63607" marR="63607" marT="32313" marB="32313">
                        <a:blipFill>
                          <a:blip r:embed="rId3"/>
                          <a:stretch>
                            <a:fillRect l="-193625" t="-310714" r="-1594" b="-776786"/>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418182" r="-52577" b="-690909"/>
                          </a:stretch>
                        </a:blipFill>
                      </a:tcPr>
                    </a:tc>
                    <a:tc>
                      <a:txBody>
                        <a:bodyPr/>
                        <a:lstStyle/>
                        <a:p>
                          <a:endParaRPr lang="de-DE"/>
                        </a:p>
                      </a:txBody>
                      <a:tcPr marL="63607" marR="63607" marT="32313" marB="32313">
                        <a:blipFill>
                          <a:blip r:embed="rId3"/>
                          <a:stretch>
                            <a:fillRect l="-193625" t="-418182" r="-1594" b="-690909"/>
                          </a:stretch>
                        </a:blipFill>
                      </a:tcPr>
                    </a:tc>
                    <a:extLst>
                      <a:ext uri="{0D108BD9-81ED-4DB2-BD59-A6C34878D82A}">
                        <a16:rowId xmlns:a16="http://schemas.microsoft.com/office/drawing/2014/main" val="1789822921"/>
                      </a:ext>
                    </a:extLst>
                  </a:tr>
                  <a:tr h="613266">
                    <a:tc>
                      <a:txBody>
                        <a:bodyPr/>
                        <a:lstStyle/>
                        <a:p>
                          <a:endParaRPr lang="de-DE"/>
                        </a:p>
                      </a:txBody>
                      <a:tcPr marL="63607" marR="63607" marT="32313" marB="32313">
                        <a:blipFill>
                          <a:blip r:embed="rId3"/>
                          <a:stretch>
                            <a:fillRect l="-206" t="-282178" r="-52577" b="-276238"/>
                          </a:stretch>
                        </a:blipFill>
                      </a:tcPr>
                    </a:tc>
                    <a:tc>
                      <a:txBody>
                        <a:bodyPr/>
                        <a:lstStyle/>
                        <a:p>
                          <a:endParaRPr lang="de-DE"/>
                        </a:p>
                      </a:txBody>
                      <a:tcPr marL="63607" marR="63607" marT="32313" marB="32313">
                        <a:blipFill>
                          <a:blip r:embed="rId3"/>
                          <a:stretch>
                            <a:fillRect l="-193625" t="-282178" r="-1594" b="-276238"/>
                          </a:stretch>
                        </a:blipFill>
                      </a:tcPr>
                    </a:tc>
                    <a:extLst>
                      <a:ext uri="{0D108BD9-81ED-4DB2-BD59-A6C34878D82A}">
                        <a16:rowId xmlns:a16="http://schemas.microsoft.com/office/drawing/2014/main" val="3644088934"/>
                      </a:ext>
                    </a:extLst>
                  </a:tr>
                  <a:tr h="338946">
                    <a:tc>
                      <a:txBody>
                        <a:bodyPr/>
                        <a:lstStyle/>
                        <a:p>
                          <a:endParaRPr lang="de-DE"/>
                        </a:p>
                      </a:txBody>
                      <a:tcPr marL="63607" marR="63607" marT="32313" marB="32313">
                        <a:blipFill>
                          <a:blip r:embed="rId3"/>
                          <a:stretch>
                            <a:fillRect l="-206" t="-689286" r="-52577" b="-398214"/>
                          </a:stretch>
                        </a:blipFill>
                      </a:tcPr>
                    </a:tc>
                    <a:tc>
                      <a:txBody>
                        <a:bodyPr/>
                        <a:lstStyle/>
                        <a:p>
                          <a:endParaRPr lang="de-DE"/>
                        </a:p>
                      </a:txBody>
                      <a:tcPr marL="63607" marR="63607" marT="32313" marB="32313">
                        <a:blipFill>
                          <a:blip r:embed="rId3"/>
                          <a:stretch>
                            <a:fillRect l="-193625" t="-689286" r="-1594" b="-398214"/>
                          </a:stretch>
                        </a:blipFill>
                      </a:tcPr>
                    </a:tc>
                    <a:extLst>
                      <a:ext uri="{0D108BD9-81ED-4DB2-BD59-A6C34878D82A}">
                        <a16:rowId xmlns:a16="http://schemas.microsoft.com/office/drawing/2014/main" val="1427484794"/>
                      </a:ext>
                    </a:extLst>
                  </a:tr>
                  <a:tr h="613266">
                    <a:tc>
                      <a:txBody>
                        <a:bodyPr/>
                        <a:lstStyle/>
                        <a:p>
                          <a:endParaRPr lang="de-DE"/>
                        </a:p>
                      </a:txBody>
                      <a:tcPr marL="63607" marR="63607" marT="32313" marB="32313">
                        <a:blipFill>
                          <a:blip r:embed="rId3"/>
                          <a:stretch>
                            <a:fillRect l="-206" t="-437624" r="-52577" b="-120792"/>
                          </a:stretch>
                        </a:blipFill>
                      </a:tcPr>
                    </a:tc>
                    <a:tc>
                      <a:txBody>
                        <a:bodyPr/>
                        <a:lstStyle/>
                        <a:p>
                          <a:endParaRPr lang="de-DE"/>
                        </a:p>
                      </a:txBody>
                      <a:tcPr marL="63607" marR="63607" marT="32313" marB="32313">
                        <a:blipFill>
                          <a:blip r:embed="rId3"/>
                          <a:stretch>
                            <a:fillRect l="-193625" t="-437624" r="-1594" b="-120792"/>
                          </a:stretch>
                        </a:blipFill>
                      </a:tcPr>
                    </a:tc>
                    <a:extLst>
                      <a:ext uri="{0D108BD9-81ED-4DB2-BD59-A6C34878D82A}">
                        <a16:rowId xmlns:a16="http://schemas.microsoft.com/office/drawing/2014/main" val="3249249491"/>
                      </a:ext>
                    </a:extLst>
                  </a:tr>
                  <a:tr h="338946">
                    <a:tc>
                      <a:txBody>
                        <a:bodyPr/>
                        <a:lstStyle/>
                        <a:p>
                          <a:endParaRPr lang="de-DE"/>
                        </a:p>
                      </a:txBody>
                      <a:tcPr marL="63607" marR="63607" marT="32313" marB="32313">
                        <a:blipFill>
                          <a:blip r:embed="rId3"/>
                          <a:stretch>
                            <a:fillRect l="-206" t="-987273" r="-52577" b="-121818"/>
                          </a:stretch>
                        </a:blipFill>
                      </a:tcPr>
                    </a:tc>
                    <a:tc>
                      <a:txBody>
                        <a:bodyPr/>
                        <a:lstStyle/>
                        <a:p>
                          <a:endParaRPr lang="de-DE"/>
                        </a:p>
                      </a:txBody>
                      <a:tcPr marL="63607" marR="63607" marT="32313" marB="32313">
                        <a:blipFill>
                          <a:blip r:embed="rId3"/>
                          <a:stretch>
                            <a:fillRect l="-193625" t="-987273" r="-1594" b="-121818"/>
                          </a:stretch>
                        </a:blipFill>
                      </a:tcPr>
                    </a:tc>
                    <a:extLst>
                      <a:ext uri="{0D108BD9-81ED-4DB2-BD59-A6C34878D82A}">
                        <a16:rowId xmlns:a16="http://schemas.microsoft.com/office/drawing/2014/main" val="1746889954"/>
                      </a:ext>
                    </a:extLst>
                  </a:tr>
                  <a:tr h="338946">
                    <a:tc>
                      <a:txBody>
                        <a:bodyPr/>
                        <a:lstStyle/>
                        <a:p>
                          <a:endParaRPr lang="de-DE"/>
                        </a:p>
                      </a:txBody>
                      <a:tcPr marL="63607" marR="63607" marT="32313" marB="32313">
                        <a:blipFill>
                          <a:blip r:embed="rId3"/>
                          <a:stretch>
                            <a:fillRect l="-206" t="-1067857" r="-52577" b="-19643"/>
                          </a:stretch>
                        </a:blipFill>
                      </a:tcPr>
                    </a:tc>
                    <a:tc>
                      <a:txBody>
                        <a:bodyPr/>
                        <a:lstStyle/>
                        <a:p>
                          <a:endParaRPr lang="de-DE"/>
                        </a:p>
                      </a:txBody>
                      <a:tcPr marL="63607" marR="63607" marT="32313" marB="32313">
                        <a:blipFill>
                          <a:blip r:embed="rId3"/>
                          <a:stretch>
                            <a:fillRect l="-193625" t="-1067857" r="-1594" b="-19643"/>
                          </a:stretch>
                        </a:blipFill>
                      </a:tcPr>
                    </a:tc>
                    <a:extLst>
                      <a:ext uri="{0D108BD9-81ED-4DB2-BD59-A6C34878D82A}">
                        <a16:rowId xmlns:a16="http://schemas.microsoft.com/office/drawing/2014/main" val="3473287688"/>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329237" y="5439600"/>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7846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59198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308324"/>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3: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previous code for measuring the time of append operation as a template, measure the time of inserting the element at the first, middle, and the last position in the list. Repeat the experiment for the lists of size 1, 10, 100, 1000, 10000, 100000. Store the results </a:t>
            </a:r>
            <a:r>
              <a:rPr lang="en-US" sz="1800" dirty="0">
                <a:latin typeface="Calibri" panose="020F0502020204030204" pitchFamily="34" charset="0"/>
                <a:cs typeface="Calibri" panose="020F0502020204030204" pitchFamily="34" charset="0"/>
              </a:rPr>
              <a:t>and plot them at the end of the experiment. Use a logarithmic scale for the list size.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 4: </a:t>
            </a:r>
            <a:r>
              <a:rPr lang="en-US" sz="1800" dirty="0">
                <a:latin typeface="Calibri" panose="020F0502020204030204" pitchFamily="34" charset="0"/>
                <a:cs typeface="Calibri" panose="020F0502020204030204" pitchFamily="34" charset="0"/>
              </a:rPr>
              <a:t>Repeat the previous example but use the pop operation for removing the elements instead of insert operation.</a:t>
            </a:r>
          </a:p>
        </p:txBody>
      </p:sp>
    </p:spTree>
    <p:extLst>
      <p:ext uri="{BB962C8B-B14F-4D97-AF65-F5344CB8AC3E}">
        <p14:creationId xmlns:p14="http://schemas.microsoft.com/office/powerpoint/2010/main" val="40674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L</a:t>
            </a:r>
            <a:r>
              <a:rPr lang="en-US" sz="4400" b="1" noProof="0" dirty="0">
                <a:latin typeface="Calibri" panose="020F0502020204030204" pitchFamily="34" charset="0"/>
                <a:cs typeface="Calibri" panose="020F0502020204030204" pitchFamily="34" charset="0"/>
              </a:rPr>
              <a:t>ow-level arrays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Stacks</a:t>
            </a:r>
            <a:endParaRPr lang="en-US" sz="4400" b="1" noProof="0" dirty="0"/>
          </a:p>
        </p:txBody>
      </p:sp>
    </p:spTree>
    <p:extLst>
      <p:ext uri="{BB962C8B-B14F-4D97-AF65-F5344CB8AC3E}">
        <p14:creationId xmlns:p14="http://schemas.microsoft.com/office/powerpoint/2010/main" val="377793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636170"/>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collection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following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last-in, first-out (LIFO) </a:t>
            </a:r>
            <a:r>
              <a:rPr lang="de-AT" sz="1800" dirty="0" err="1">
                <a:latin typeface="Calibri" panose="020F0502020204030204" pitchFamily="34" charset="0"/>
                <a:ea typeface="Calibri" panose="020F0502020204030204" pitchFamily="34" charset="0"/>
                <a:cs typeface="Calibri" panose="020F0502020204030204" pitchFamily="34" charset="0"/>
              </a:rPr>
              <a:t>principle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Users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into</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any</a:t>
            </a:r>
            <a:r>
              <a:rPr lang="de-AT" sz="1800" dirty="0">
                <a:latin typeface="Calibri" panose="020F0502020204030204" pitchFamily="34" charset="0"/>
                <a:ea typeface="Calibri" panose="020F0502020204030204" pitchFamily="34" charset="0"/>
                <a:cs typeface="Calibri" panose="020F0502020204030204" pitchFamily="34" charset="0"/>
              </a:rPr>
              <a:t> time</a:t>
            </a: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But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access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recently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most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recently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remains</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top </a:t>
            </a:r>
            <a:r>
              <a:rPr lang="de-AT" sz="1800" b="1" dirty="0" err="1">
                <a:latin typeface="Calibri" panose="020F0502020204030204" pitchFamily="34" charset="0"/>
                <a:ea typeface="Calibri" panose="020F0502020204030204" pitchFamily="34" charset="0"/>
                <a:cs typeface="Calibri" panose="020F0502020204030204" pitchFamily="34" charset="0"/>
              </a:rPr>
              <a:t>of</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the</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stack</a:t>
            </a:r>
            <a:r>
              <a:rPr lang="de-AT" sz="1800" b="1" dirty="0">
                <a:latin typeface="Calibri" panose="020F0502020204030204" pitchFamily="34" charset="0"/>
                <a:ea typeface="Calibri" panose="020F0502020204030204" pitchFamily="34" charset="0"/>
                <a:cs typeface="Calibri" panose="020F0502020204030204" pitchFamily="34" charset="0"/>
              </a:rPr>
              <a:t> </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fundamental </a:t>
            </a:r>
            <a:r>
              <a:rPr lang="de-AT" sz="1800" dirty="0" err="1">
                <a:latin typeface="Calibri" panose="020F0502020204030204" pitchFamily="34" charset="0"/>
                <a:ea typeface="Calibri" panose="020F0502020204030204" pitchFamily="34" charset="0"/>
                <a:cs typeface="Calibri" panose="020F0502020204030204" pitchFamily="34" charset="0"/>
              </a:rPr>
              <a:t>operations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pushing</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popping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onto</a:t>
            </a:r>
            <a:r>
              <a:rPr lang="de-AT" sz="1800" dirty="0">
                <a:latin typeface="Calibri" panose="020F0502020204030204" pitchFamily="34" charset="0"/>
                <a:ea typeface="Calibri" panose="020F0502020204030204" pitchFamily="34" charset="0"/>
                <a:cs typeface="Calibri" panose="020F0502020204030204" pitchFamily="34" charset="0"/>
              </a:rPr>
              <a:t>/</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top</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browser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history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as</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Every Web </a:t>
            </a:r>
            <a:r>
              <a:rPr lang="de-AT" sz="1800" dirty="0" err="1">
                <a:latin typeface="Calibri" panose="020F0502020204030204" pitchFamily="34" charset="0"/>
                <a:ea typeface="Calibri" panose="020F0502020204030204" pitchFamily="34" charset="0"/>
                <a:cs typeface="Calibri" panose="020F0502020204030204" pitchFamily="34" charset="0"/>
              </a:rPr>
              <a:t>page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visit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pushed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click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a:t>
            </a:r>
            <a:r>
              <a:rPr lang="de-AT" sz="1800" dirty="0" err="1">
                <a:latin typeface="Calibri" panose="020F0502020204030204" pitchFamily="34" charset="0"/>
                <a:ea typeface="Calibri" panose="020F0502020204030204" pitchFamily="34" charset="0"/>
                <a:cs typeface="Calibri" panose="020F0502020204030204" pitchFamily="34" charset="0"/>
              </a:rPr>
              <a:t>button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last </a:t>
            </a:r>
            <a:r>
              <a:rPr lang="de-AT" sz="1800" dirty="0" err="1">
                <a:latin typeface="Calibri" panose="020F0502020204030204" pitchFamily="34" charset="0"/>
                <a:ea typeface="Calibri" panose="020F0502020204030204" pitchFamily="34" charset="0"/>
                <a:cs typeface="Calibri" panose="020F0502020204030204" pitchFamily="34" charset="0"/>
              </a:rPr>
              <a:t>visited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page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popped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54469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1316998828"/>
              </p:ext>
            </p:extLst>
          </p:nvPr>
        </p:nvGraphicFramePr>
        <p:xfrm>
          <a:off x="3906316" y="1946275"/>
          <a:ext cx="583200" cy="37084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(7)</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1540093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(9)</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71518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(4)</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79232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3956469781"/>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77FCF3BE-466C-457B-B6FD-D5719CBB8591}"/>
                  </a:ext>
                </a:extLst>
              </p:cNvPr>
              <p:cNvSpPr/>
              <p:nvPr/>
            </p:nvSpPr>
            <p:spPr>
              <a:xfrm>
                <a:off x="2463342" y="2379860"/>
                <a:ext cx="95026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𝑝𝑜𝑝</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4</m:t>
                      </m:r>
                    </m:oMath>
                  </m:oMathPara>
                </a14:m>
                <a:endParaRPr lang="de-AT" dirty="0"/>
              </a:p>
            </p:txBody>
          </p:sp>
        </mc:Choice>
        <mc:Fallback xmlns="">
          <p:sp>
            <p:nvSpPr>
              <p:cNvPr id="11" name="Rechteck 10">
                <a:extLst>
                  <a:ext uri="{FF2B5EF4-FFF2-40B4-BE49-F238E27FC236}">
                    <a16:creationId xmlns:a16="http://schemas.microsoft.com/office/drawing/2014/main" id="{77FCF3BE-466C-457B-B6FD-D5719CBB8591}"/>
                  </a:ext>
                </a:extLst>
              </p:cNvPr>
              <p:cNvSpPr>
                <a:spLocks noRot="1" noChangeAspect="1" noMove="1" noResize="1" noEditPoints="1" noAdjustHandles="1" noChangeArrowheads="1" noChangeShapeType="1" noTextEdit="1"/>
              </p:cNvSpPr>
              <p:nvPr/>
            </p:nvSpPr>
            <p:spPr>
              <a:xfrm>
                <a:off x="2463342" y="2379860"/>
                <a:ext cx="950260"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189441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(6)</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4047349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1482725"/>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205">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390575657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(8)</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131647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26852510"/>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AE8428C4-60C0-4B5C-B755-DA87ECC78120}"/>
                  </a:ext>
                </a:extLst>
              </p:cNvPr>
              <p:cNvSpPr/>
              <p:nvPr/>
            </p:nvSpPr>
            <p:spPr>
              <a:xfrm>
                <a:off x="2463342" y="2379860"/>
                <a:ext cx="99033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𝑝𝑜𝑝</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i="1" dirty="0">
                          <a:latin typeface="Cambria Math" panose="02040503050406030204" pitchFamily="18" charset="0"/>
                        </a:rPr>
                        <m:t> 8</m:t>
                      </m:r>
                    </m:oMath>
                  </m:oMathPara>
                </a14:m>
                <a:endParaRPr lang="de-AT" dirty="0"/>
              </a:p>
            </p:txBody>
          </p:sp>
        </mc:Choice>
        <mc:Fallback xmlns="">
          <p:sp>
            <p:nvSpPr>
              <p:cNvPr id="5" name="Rechteck 4">
                <a:extLst>
                  <a:ext uri="{FF2B5EF4-FFF2-40B4-BE49-F238E27FC236}">
                    <a16:creationId xmlns:a16="http://schemas.microsoft.com/office/drawing/2014/main" id="{AE8428C4-60C0-4B5C-B755-DA87ECC78120}"/>
                  </a:ext>
                </a:extLst>
              </p:cNvPr>
              <p:cNvSpPr>
                <a:spLocks noRot="1" noChangeAspect="1" noMove="1" noResize="1" noEditPoints="1" noAdjustHandles="1" noChangeArrowheads="1" noChangeShapeType="1" noTextEdit="1"/>
              </p:cNvSpPr>
              <p:nvPr/>
            </p:nvSpPr>
            <p:spPr>
              <a:xfrm>
                <a:off x="2463342" y="2379860"/>
                <a:ext cx="990336"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031051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31355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epresentation</a:t>
            </a:r>
            <a:r>
              <a:rPr lang="en-US" sz="2800" b="1" noProof="0" dirty="0">
                <a:latin typeface="Calibri" panose="020F0502020204030204" pitchFamily="34" charset="0"/>
                <a:cs typeface="Calibri" panose="020F0502020204030204" pitchFamily="34" charset="0"/>
              </a:rPr>
              <a:t> of low-level arrays in memory</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9"/>
            <a:ext cx="8229300" cy="2547538"/>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primary computer memory is composed of bits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Bits are grouped together in larger units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Typic</a:t>
            </a:r>
            <a:r>
              <a:rPr lang="en-US" sz="1800" dirty="0">
                <a:latin typeface="Calibri" panose="020F0502020204030204" pitchFamily="34" charset="0"/>
                <a:ea typeface="Calibri" panose="020F0502020204030204" pitchFamily="34" charset="0"/>
                <a:cs typeface="Calibri" panose="020F0502020204030204" pitchFamily="34" charset="0"/>
              </a:rPr>
              <a:t>ally, groups have 8 bits, i.e., bytes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keep track of what information is stored in what byte, the computer uses memory addresses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effect, each byte is associated with a unique address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50536832"/>
              </p:ext>
            </p:extLst>
          </p:nvPr>
        </p:nvGraphicFramePr>
        <p:xfrm>
          <a:off x="1662396" y="4379587"/>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1725491369"/>
              </p:ext>
            </p:extLst>
          </p:nvPr>
        </p:nvGraphicFramePr>
        <p:xfrm>
          <a:off x="1650578" y="4004536"/>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spTree>
    <p:extLst>
      <p:ext uri="{BB962C8B-B14F-4D97-AF65-F5344CB8AC3E}">
        <p14:creationId xmlns:p14="http://schemas.microsoft.com/office/powerpoint/2010/main" val="109019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098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values are returned during the following series of stack operations, if executed upon an initially empty stack? </a:t>
                </a:r>
                <a14:m>
                  <m:oMath xmlns:m="http://schemas.openxmlformats.org/officeDocument/2006/math">
                    <m:r>
                      <a:rPr lang="en-US" sz="1800" i="1" dirty="0" smtClean="0">
                        <a:latin typeface="Cambria Math" panose="02040503050406030204" pitchFamily="18" charset="0"/>
                        <a:cs typeface="Calibri" panose="020F0502020204030204" pitchFamily="34" charset="0"/>
                      </a:rPr>
                      <m:t>𝑝</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2</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Para xmlns:m="http://schemas.openxmlformats.org/officeDocument/2006/math">
                    <m:oMathParaPr>
                      <m:jc m:val="left"/>
                    </m:oMathParaPr>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9</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7</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6</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m:oMathPara>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endParaRPr lang="en-US" sz="1800" dirty="0">
                  <a:latin typeface="Calibri" panose="020F0502020204030204" pitchFamily="34"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470980"/>
              </a:xfrm>
              <a:prstGeom prst="rect">
                <a:avLst/>
              </a:prstGeom>
              <a:blipFill>
                <a:blip r:embed="rId3"/>
                <a:stretch>
                  <a:fillRect l="-593" t="-2066" b="-5785"/>
                </a:stretch>
              </a:blipFill>
            </p:spPr>
            <p:txBody>
              <a:bodyPr/>
              <a:lstStyle/>
              <a:p>
                <a:r>
                  <a:rPr lang="de-AT">
                    <a:noFill/>
                  </a:rPr>
                  <a:t> </a:t>
                </a:r>
              </a:p>
            </p:txBody>
          </p:sp>
        </mc:Fallback>
      </mc:AlternateContent>
    </p:spTree>
    <p:extLst>
      <p:ext uri="{BB962C8B-B14F-4D97-AF65-F5344CB8AC3E}">
        <p14:creationId xmlns:p14="http://schemas.microsoft.com/office/powerpoint/2010/main" val="595658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507582"/>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easily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method</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Removing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last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𝑝𝑜𝑝</m:t>
                    </m:r>
                  </m:oMath>
                </a14:m>
                <a:r>
                  <a:rPr lang="de-AT" sz="1800" dirty="0">
                    <a:latin typeface="Calibri" panose="020F0502020204030204" pitchFamily="34" charset="0"/>
                    <a:ea typeface="Calibri" panose="020F0502020204030204" pitchFamily="34" charset="0"/>
                    <a:cs typeface="Calibri" panose="020F0502020204030204" pitchFamily="34" charset="0"/>
                  </a:rPr>
                  <a:t> method</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It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natural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align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top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include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behavior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which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stacks</a:t>
                </a:r>
                <a:r>
                  <a:rPr lang="de-AT" sz="1800" dirty="0">
                    <a:latin typeface="Calibri" panose="020F0502020204030204" pitchFamily="34" charset="0"/>
                    <a:ea typeface="Calibri" panose="020F0502020204030204" pitchFamily="34" charset="0"/>
                    <a:cs typeface="Calibri" panose="020F0502020204030204" pitchFamily="34" charset="0"/>
                  </a:rPr>
                  <a:t> do not</a:t>
                </a:r>
              </a:p>
              <a:p>
                <a:pPr marL="857250" lvl="1" indent="-285750">
                  <a:spcBef>
                    <a:spcPts val="600"/>
                  </a:spcBef>
                  <a:spcAft>
                    <a:spcPts val="600"/>
                  </a:spcAft>
                  <a:buFont typeface="Wingdings" panose="05000000000000000000" pitchFamily="2" charset="2"/>
                  <a:buChar char="v"/>
                </a:pP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𝑖</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𝑛𝑠𝑒𝑟𝑡</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r>
                      <a:rPr lang="de-AT" sz="1800" i="1" dirty="0">
                        <a:latin typeface="Cambria Math" panose="02040503050406030204" pitchFamily="18" charset="0"/>
                        <a:ea typeface="Calibri" panose="020F0502020204030204" pitchFamily="34" charset="0"/>
                        <a:cs typeface="Calibri" panose="020F0502020204030204" pitchFamily="34" charset="0"/>
                      </a:rPr>
                      <m:t> </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𝑟𝑒𝑚𝑜𝑣𝑒</m:t>
                    </m:r>
                    <m:r>
                      <a:rPr lang="de-AT" sz="1800" i="1" dirty="0" smtClean="0">
                        <a:latin typeface="Cambria Math" panose="02040503050406030204" pitchFamily="18" charset="0"/>
                        <a:ea typeface="Calibri" panose="020F0502020204030204" pitchFamily="34" charset="0"/>
                        <a:cs typeface="Calibri" panose="020F0502020204030204" pitchFamily="34" charset="0"/>
                      </a:rPr>
                      <m:t>, </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𝑠𝑜𝑟𝑡</m:t>
                    </m:r>
                  </m:oMath>
                </a14:m>
                <a:r>
                  <a:rPr lang="de-AT" sz="1800" dirty="0">
                    <a:latin typeface="Calibri" panose="020F0502020204030204" pitchFamily="34" charset="0"/>
                    <a:ea typeface="Calibri" panose="020F0502020204030204" pitchFamily="34" charset="0"/>
                    <a:cs typeface="Calibri" panose="020F0502020204030204" pitchFamily="34" charset="0"/>
                  </a:rPr>
                  <a:t>, etc.</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could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internally</a:t>
                </a:r>
                <a:r>
                  <a:rPr lang="de-AT" sz="1800" dirty="0">
                    <a:latin typeface="Calibri" panose="020F0502020204030204" pitchFamily="34" charset="0"/>
                    <a:ea typeface="Calibri" panose="020F0502020204030204" pitchFamily="34" charset="0"/>
                    <a:cs typeface="Calibri" panose="020F0502020204030204" pitchFamily="34" charset="0"/>
                  </a:rPr>
                  <a:t> but </a:t>
                </a:r>
                <a:r>
                  <a:rPr lang="de-AT" sz="1800" dirty="0" err="1">
                    <a:latin typeface="Calibri" panose="020F0502020204030204" pitchFamily="34" charset="0"/>
                    <a:ea typeface="Calibri" panose="020F0502020204030204" pitchFamily="34" charset="0"/>
                    <a:cs typeface="Calibri" panose="020F0502020204030204" pitchFamily="34" charset="0"/>
                  </a:rPr>
                  <a:t>provide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public</a:t>
                </a:r>
                <a:r>
                  <a:rPr lang="de-AT" sz="1800" dirty="0">
                    <a:latin typeface="Calibri" panose="020F0502020204030204" pitchFamily="34" charset="0"/>
                    <a:ea typeface="Calibri" panose="020F0502020204030204" pitchFamily="34" charset="0"/>
                    <a:cs typeface="Calibri" panose="020F0502020204030204" pitchFamily="34" charset="0"/>
                  </a:rPr>
                  <a:t> interface </a:t>
                </a:r>
                <a:r>
                  <a:rPr lang="de-AT" sz="1800" dirty="0" err="1">
                    <a:latin typeface="Calibri" panose="020F0502020204030204" pitchFamily="34" charset="0"/>
                    <a:ea typeface="Calibri" panose="020F0502020204030204" pitchFamily="34" charset="0"/>
                    <a:cs typeface="Calibri" panose="020F0502020204030204" pitchFamily="34" charset="0"/>
                  </a:rPr>
                  <a:t>consistent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adapter</a:t>
                </a:r>
                <a:r>
                  <a:rPr lang="de-AT" sz="1800" b="1" dirty="0">
                    <a:latin typeface="Calibri" panose="020F0502020204030204" pitchFamily="34" charset="0"/>
                    <a:ea typeface="Calibri" panose="020F0502020204030204" pitchFamily="34" charset="0"/>
                    <a:cs typeface="Calibri" panose="020F0502020204030204" pitchFamily="34" charset="0"/>
                  </a:rPr>
                  <a:t> design </a:t>
                </a:r>
                <a:r>
                  <a:rPr lang="de-AT" sz="1800" b="1" dirty="0" err="1">
                    <a:latin typeface="Calibri" panose="020F0502020204030204" pitchFamily="34" charset="0"/>
                    <a:ea typeface="Calibri" panose="020F0502020204030204" pitchFamily="34" charset="0"/>
                    <a:cs typeface="Calibri" panose="020F0502020204030204" pitchFamily="34" charset="0"/>
                  </a:rPr>
                  <a:t>pattern</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software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engineering</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3507582"/>
              </a:xfrm>
              <a:blipFill>
                <a:blip r:embed="rId3"/>
                <a:stretch>
                  <a:fillRect b="-696"/>
                </a:stretch>
              </a:blipFill>
            </p:spPr>
            <p:txBody>
              <a:bodyPr/>
              <a:lstStyle/>
              <a:p>
                <a:r>
                  <a:rPr lang="de-AT">
                    <a:noFill/>
                  </a:rPr>
                  <a:t> </a:t>
                </a:r>
              </a:p>
            </p:txBody>
          </p:sp>
        </mc:Fallback>
      </mc:AlternateContent>
    </p:spTree>
    <p:extLst>
      <p:ext uri="{BB962C8B-B14F-4D97-AF65-F5344CB8AC3E}">
        <p14:creationId xmlns:p14="http://schemas.microsoft.com/office/powerpoint/2010/main" val="4024272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BD0AB5BF-8E63-4F02-92C6-8F6992CDB774}"/>
                  </a:ext>
                </a:extLst>
              </p:cNvPr>
              <p:cNvGraphicFramePr/>
              <p:nvPr>
                <p:extLst>
                  <p:ext uri="{D42A27DB-BD31-4B8C-83A1-F6EECF244321}">
                    <p14:modId xmlns:p14="http://schemas.microsoft.com/office/powerpoint/2010/main" val="2656141973"/>
                  </p:ext>
                </p:extLst>
              </p:nvPr>
            </p:nvGraphicFramePr>
            <p:xfrm>
              <a:off x="1845104" y="1418400"/>
              <a:ext cx="5720509"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Stack 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Realization with python list</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𝑎𝑝𝑝𝑒𝑛𝑑</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𝑙𝑒𝑛</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e>
                                </m:d>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==0</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𝑙𝑒𝑛</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𝑙𝑒𝑛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bl>
              </a:graphicData>
            </a:graphic>
          </p:graphicFrame>
        </mc:Choice>
        <mc:Fallback xmlns="">
          <p:graphicFrame>
            <p:nvGraphicFramePr>
              <p:cNvPr id="6" name="Tabelle 5">
                <a:extLst>
                  <a:ext uri="{FF2B5EF4-FFF2-40B4-BE49-F238E27FC236}">
                    <a16:creationId xmlns:a16="http://schemas.microsoft.com/office/drawing/2014/main" id="{BD0AB5BF-8E63-4F02-92C6-8F6992CDB774}"/>
                  </a:ext>
                </a:extLst>
              </p:cNvPr>
              <p:cNvGraphicFramePr/>
              <p:nvPr>
                <p:extLst>
                  <p:ext uri="{D42A27DB-BD31-4B8C-83A1-F6EECF244321}">
                    <p14:modId xmlns:p14="http://schemas.microsoft.com/office/powerpoint/2010/main" val="2656141973"/>
                  </p:ext>
                </p:extLst>
              </p:nvPr>
            </p:nvGraphicFramePr>
            <p:xfrm>
              <a:off x="1845104" y="1418400"/>
              <a:ext cx="5720509"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Stack 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Realization with python list</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2500" r="-94639" b="-417857"/>
                          </a:stretch>
                        </a:blipFill>
                      </a:tcPr>
                    </a:tc>
                    <a:tc>
                      <a:txBody>
                        <a:bodyPr/>
                        <a:lstStyle/>
                        <a:p>
                          <a:endParaRPr lang="de-DE"/>
                        </a:p>
                      </a:txBody>
                      <a:tcPr marL="63607" marR="63607" marT="32313" marB="32313">
                        <a:blipFill>
                          <a:blip r:embed="rId3"/>
                          <a:stretch>
                            <a:fillRect l="-106813" t="-112500" r="-879" b="-417857"/>
                          </a:stretch>
                        </a:blipFill>
                      </a:tcPr>
                    </a:tc>
                    <a:extLst>
                      <a:ext uri="{0D108BD9-81ED-4DB2-BD59-A6C34878D82A}">
                        <a16:rowId xmlns:a16="http://schemas.microsoft.com/office/drawing/2014/main" val="10001"/>
                      </a:ext>
                    </a:extLst>
                  </a:tr>
                  <a:tr h="338946">
                    <a:tc>
                      <a:txBody>
                        <a:bodyPr/>
                        <a:lstStyle/>
                        <a:p>
                          <a:endParaRPr lang="de-DE"/>
                        </a:p>
                      </a:txBody>
                      <a:tcPr marL="63607" marR="63607" marT="32313" marB="32313">
                        <a:blipFill>
                          <a:blip r:embed="rId3"/>
                          <a:stretch>
                            <a:fillRect l="-206" t="-212500" r="-94639" b="-317857"/>
                          </a:stretch>
                        </a:blipFill>
                      </a:tcPr>
                    </a:tc>
                    <a:tc>
                      <a:txBody>
                        <a:bodyPr/>
                        <a:lstStyle/>
                        <a:p>
                          <a:endParaRPr lang="de-DE"/>
                        </a:p>
                      </a:txBody>
                      <a:tcPr marL="63607" marR="63607" marT="32313" marB="32313">
                        <a:blipFill>
                          <a:blip r:embed="rId3"/>
                          <a:stretch>
                            <a:fillRect l="-106813" t="-212500" r="-879" b="-317857"/>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318182" r="-94639" b="-223636"/>
                          </a:stretch>
                        </a:blipFill>
                      </a:tcPr>
                    </a:tc>
                    <a:tc>
                      <a:txBody>
                        <a:bodyPr/>
                        <a:lstStyle/>
                        <a:p>
                          <a:endParaRPr lang="de-DE"/>
                        </a:p>
                      </a:txBody>
                      <a:tcPr marL="63607" marR="63607" marT="32313" marB="32313">
                        <a:blipFill>
                          <a:blip r:embed="rId3"/>
                          <a:stretch>
                            <a:fillRect l="-106813" t="-318182" r="-879" b="-223636"/>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410714" r="-94639" b="-119643"/>
                          </a:stretch>
                        </a:blipFill>
                      </a:tcPr>
                    </a:tc>
                    <a:tc>
                      <a:txBody>
                        <a:bodyPr/>
                        <a:lstStyle/>
                        <a:p>
                          <a:endParaRPr lang="de-DE"/>
                        </a:p>
                      </a:txBody>
                      <a:tcPr marL="63607" marR="63607" marT="32313" marB="32313">
                        <a:blipFill>
                          <a:blip r:embed="rId3"/>
                          <a:stretch>
                            <a:fillRect l="-106813" t="-410714" r="-879" b="-119643"/>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510714" r="-94639" b="-19643"/>
                          </a:stretch>
                        </a:blipFill>
                      </a:tcPr>
                    </a:tc>
                    <a:tc>
                      <a:txBody>
                        <a:bodyPr/>
                        <a:lstStyle/>
                        <a:p>
                          <a:endParaRPr lang="de-DE"/>
                        </a:p>
                      </a:txBody>
                      <a:tcPr marL="63607" marR="63607" marT="32313" marB="32313">
                        <a:blipFill>
                          <a:blip r:embed="rId3"/>
                          <a:stretch>
                            <a:fillRect l="-106813" t="-510714" r="-879" b="-19643"/>
                          </a:stretch>
                        </a:blipFill>
                      </a:tcPr>
                    </a:tc>
                    <a:extLst>
                      <a:ext uri="{0D108BD9-81ED-4DB2-BD59-A6C34878D82A}">
                        <a16:rowId xmlns:a16="http://schemas.microsoft.com/office/drawing/2014/main" val="1427484794"/>
                      </a:ext>
                    </a:extLst>
                  </a:tr>
                </a:tbl>
              </a:graphicData>
            </a:graphic>
          </p:graphicFrame>
        </mc:Fallback>
      </mc:AlternateContent>
      <p:sp>
        <p:nvSpPr>
          <p:cNvPr id="7" name="Textplatzhalter 2">
            <a:extLst>
              <a:ext uri="{FF2B5EF4-FFF2-40B4-BE49-F238E27FC236}">
                <a16:creationId xmlns:a16="http://schemas.microsoft.com/office/drawing/2014/main" id="{DA8E846A-368F-4F96-8859-E9BA1CF5D9B1}"/>
              </a:ext>
            </a:extLst>
          </p:cNvPr>
          <p:cNvSpPr>
            <a:spLocks noGrp="1"/>
          </p:cNvSpPr>
          <p:nvPr>
            <p:ph type="body" idx="1"/>
          </p:nvPr>
        </p:nvSpPr>
        <p:spPr>
          <a:xfrm>
            <a:off x="590708" y="3557588"/>
            <a:ext cx="8229300" cy="928687"/>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All </a:t>
            </a:r>
            <a:r>
              <a:rPr lang="de-AT" sz="1800" dirty="0" err="1">
                <a:latin typeface="Calibri" panose="020F0502020204030204" pitchFamily="34" charset="0"/>
                <a:ea typeface="Calibri" panose="020F0502020204030204" pitchFamily="34" charset="0"/>
                <a:cs typeface="Calibri" panose="020F0502020204030204" pitchFamily="34" charset="0"/>
              </a:rPr>
              <a:t>other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behavior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hide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outside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indicating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private</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Recollect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encapsulation</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information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hiding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OO </a:t>
            </a:r>
            <a:r>
              <a:rPr lang="de-AT" sz="1800" dirty="0" err="1">
                <a:latin typeface="Calibri" panose="020F0502020204030204" pitchFamily="34" charset="0"/>
                <a:ea typeface="Calibri" panose="020F0502020204030204" pitchFamily="34" charset="0"/>
                <a:cs typeface="Calibri" panose="020F0502020204030204" pitchFamily="34" charset="0"/>
              </a:rPr>
              <a:t>programming</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0754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45752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class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(Exception):</a:t>
            </a:r>
          </a:p>
          <a:p>
            <a:r>
              <a:rPr lang="en-US" sz="1200" spc="-1" dirty="0">
                <a:solidFill>
                  <a:srgbClr val="0F0F0F"/>
                </a:solidFill>
                <a:latin typeface="Consolas" panose="020B0609020204030204" pitchFamily="49" charset="0"/>
              </a:rPr>
              <a:t>    pass</a:t>
            </a:r>
          </a:p>
          <a:p>
            <a:endParaRPr lang="en-US" sz="1200" spc="-1" dirty="0">
              <a:solidFill>
                <a:srgbClr val="0F0F0F"/>
              </a:solidFill>
              <a:latin typeface="Consolas" panose="020B0609020204030204" pitchFamily="49" charset="0"/>
            </a:endParaRPr>
          </a:p>
          <a:p>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class Stack:</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init</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a:t>
            </a:r>
            <a:r>
              <a:rPr lang="en-US" sz="1200" spc="-1" dirty="0" err="1">
                <a:solidFill>
                  <a:srgbClr val="0F0F0F"/>
                </a:solidFill>
                <a:latin typeface="Consolas" panose="020B0609020204030204" pitchFamily="49" charset="0"/>
              </a:rPr>
              <a:t>is_empty</a:t>
            </a:r>
            <a:r>
              <a:rPr lang="en-US" sz="1200" spc="-1" dirty="0">
                <a:solidFill>
                  <a:srgbClr val="0F0F0F"/>
                </a:solidFill>
                <a:latin typeface="Consolas" panose="020B0609020204030204" pitchFamily="49" charset="0"/>
              </a:rPr>
              <a:t>(self):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push(self, e):</a:t>
            </a:r>
          </a:p>
          <a:p>
            <a:r>
              <a:rPr lang="en-US" sz="1200" spc="-1" dirty="0">
                <a:solidFill>
                  <a:srgbClr val="0F0F0F"/>
                </a:solidFill>
                <a:latin typeface="Consolas" panose="020B0609020204030204" pitchFamily="49" charset="0"/>
              </a:rPr>
              <a:t>        self._</a:t>
            </a:r>
            <a:r>
              <a:rPr lang="en-US" sz="1200" spc="-1" dirty="0" err="1">
                <a:solidFill>
                  <a:srgbClr val="0F0F0F"/>
                </a:solidFill>
                <a:latin typeface="Consolas" panose="020B0609020204030204" pitchFamily="49" charset="0"/>
              </a:rPr>
              <a:t>data.append</a:t>
            </a:r>
            <a:r>
              <a:rPr lang="en-US" sz="1200" spc="-1" dirty="0">
                <a:solidFill>
                  <a:srgbClr val="0F0F0F"/>
                </a:solidFill>
                <a:latin typeface="Consolas" panose="020B0609020204030204" pitchFamily="49" charset="0"/>
              </a:rPr>
              <a:t>(e)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p:txBody>
      </p:sp>
    </p:spTree>
    <p:extLst>
      <p:ext uri="{BB962C8B-B14F-4D97-AF65-F5344CB8AC3E}">
        <p14:creationId xmlns:p14="http://schemas.microsoft.com/office/powerpoint/2010/main" val="2915858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top(self):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('Stack is empty')</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[-1]</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pop(self):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('Stack is empty')</a:t>
            </a:r>
          </a:p>
          <a:p>
            <a:r>
              <a:rPr lang="en-US" sz="1200" spc="-1" dirty="0">
                <a:solidFill>
                  <a:srgbClr val="0F0F0F"/>
                </a:solidFill>
                <a:latin typeface="Consolas" panose="020B0609020204030204" pitchFamily="49" charset="0"/>
              </a:rPr>
              <a:t>        return self._</a:t>
            </a:r>
            <a:r>
              <a:rPr lang="en-US" sz="1200" spc="-1" dirty="0" err="1">
                <a:solidFill>
                  <a:srgbClr val="0F0F0F"/>
                </a:solidFill>
                <a:latin typeface="Consolas" panose="020B0609020204030204" pitchFamily="49" charset="0"/>
              </a:rPr>
              <a:t>data.pop</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__str__(self):</a:t>
            </a:r>
          </a:p>
          <a:p>
            <a:r>
              <a:rPr lang="en-US" sz="1200" spc="-1" dirty="0">
                <a:solidFill>
                  <a:srgbClr val="0F0F0F"/>
                </a:solidFill>
                <a:latin typeface="Consolas" panose="020B0609020204030204" pitchFamily="49" charset="0"/>
              </a:rPr>
              <a:t>        return f'{</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p:txBody>
      </p:sp>
      <p:sp>
        <p:nvSpPr>
          <p:cNvPr id="9" name="Textplatzhalter 2">
            <a:extLst>
              <a:ext uri="{FF2B5EF4-FFF2-40B4-BE49-F238E27FC236}">
                <a16:creationId xmlns:a16="http://schemas.microsoft.com/office/drawing/2014/main" id="{7EE57F85-F2CE-4F34-95D7-FE4768F0A5B9}"/>
              </a:ext>
            </a:extLst>
          </p:cNvPr>
          <p:cNvSpPr txBox="1">
            <a:spLocks/>
          </p:cNvSpPr>
          <p:nvPr/>
        </p:nvSpPr>
        <p:spPr>
          <a:xfrm>
            <a:off x="606287" y="4607426"/>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9822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array-based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33041474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33041474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214937" y="4318032"/>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4954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842209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031325"/>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6: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 function called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𝑚𝑎𝑡𝑐h𝑒𝑑</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𝑒𝑥𝑝𝑟</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that checks whether parentheses in an arithmetic expression match with each other, i.e., whether each opening symbol matched with a corresponding closing symbol. For example, in the expression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𝑥</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𝑦</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𝑧</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all parentheses are correctly matched but in the </a:t>
                </a:r>
                <a:r>
                  <a:rPr lang="en-US" sz="1800" dirty="0">
                    <a:latin typeface="Calibri" panose="020F0502020204030204" pitchFamily="34" charset="0"/>
                    <a:cs typeface="Calibri" panose="020F0502020204030204" pitchFamily="34" charset="0"/>
                  </a:rPr>
                  <a:t>expression </a:t>
                </a:r>
                <a14:m>
                  <m:oMath xmlns:m="http://schemas.openxmlformats.org/officeDocument/2006/math">
                    <m:r>
                      <a:rPr lang="en-US" sz="1800" i="1" dirty="0" smtClean="0">
                        <a:latin typeface="Cambria Math" panose="02040503050406030204" pitchFamily="18" charset="0"/>
                        <a:cs typeface="Calibri" panose="020F0502020204030204" pitchFamily="34" charset="0"/>
                      </a:rPr>
                      <m:t>[(5+</m:t>
                    </m:r>
                    <m:r>
                      <a:rPr lang="en-US" sz="1800" i="1" dirty="0" smtClean="0">
                        <a:latin typeface="Cambria Math" panose="02040503050406030204" pitchFamily="18" charset="0"/>
                        <a:cs typeface="Calibri" panose="020F0502020204030204" pitchFamily="34" charset="0"/>
                      </a:rPr>
                      <m:t>𝑥</m:t>
                    </m:r>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𝑧</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they are not matched. The parentheses that you have to check are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a:t>
                </a:r>
              </a:p>
              <a:p>
                <a:pPr lvl="0">
                  <a:defRPr/>
                </a:pPr>
                <a:r>
                  <a:rPr lang="en-US" sz="1800" dirty="0">
                    <a:latin typeface="Calibri" panose="020F0502020204030204" pitchFamily="34" charset="0"/>
                    <a:cs typeface="Calibri" panose="020F0502020204030204" pitchFamily="34" charset="0"/>
                  </a:rPr>
                  <a:t>Hint: use a stack.</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2031325"/>
              </a:xfrm>
              <a:prstGeom prst="rect">
                <a:avLst/>
              </a:prstGeom>
              <a:blipFill>
                <a:blip r:embed="rId3"/>
                <a:stretch>
                  <a:fillRect l="-593" t="-1497" r="-1185" b="-3593"/>
                </a:stretch>
              </a:blipFill>
            </p:spPr>
            <p:txBody>
              <a:bodyPr/>
              <a:lstStyle/>
              <a:p>
                <a:r>
                  <a:rPr lang="de-AT">
                    <a:noFill/>
                  </a:rPr>
                  <a:t> </a:t>
                </a:r>
              </a:p>
            </p:txBody>
          </p:sp>
        </mc:Fallback>
      </mc:AlternateContent>
    </p:spTree>
    <p:extLst>
      <p:ext uri="{BB962C8B-B14F-4D97-AF65-F5344CB8AC3E}">
        <p14:creationId xmlns:p14="http://schemas.microsoft.com/office/powerpoint/2010/main" val="2706280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Queues</a:t>
            </a:r>
            <a:endParaRPr lang="en-US" sz="4400" b="1" noProof="0" dirty="0"/>
          </a:p>
        </p:txBody>
      </p:sp>
    </p:spTree>
    <p:extLst>
      <p:ext uri="{BB962C8B-B14F-4D97-AF65-F5344CB8AC3E}">
        <p14:creationId xmlns:p14="http://schemas.microsoft.com/office/powerpoint/2010/main" val="96441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5"/>
            <a:ext cx="8229300" cy="4550569"/>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Another</a:t>
            </a:r>
            <a:r>
              <a:rPr lang="de-AT" sz="1800" dirty="0">
                <a:latin typeface="Calibri" panose="020F0502020204030204" pitchFamily="34" charset="0"/>
                <a:ea typeface="Calibri" panose="020F0502020204030204" pitchFamily="34" charset="0"/>
                <a:cs typeface="Calibri" panose="020F0502020204030204" pitchFamily="34" charset="0"/>
              </a:rPr>
              <a:t> fundamental </a:t>
            </a:r>
            <a:r>
              <a:rPr lang="de-AT" sz="1800" dirty="0" err="1">
                <a:latin typeface="Calibri" panose="020F0502020204030204" pitchFamily="34" charset="0"/>
                <a:ea typeface="Calibri" panose="020F0502020204030204" pitchFamily="34" charset="0"/>
                <a:cs typeface="Calibri" panose="020F0502020204030204" pitchFamily="34" charset="0"/>
              </a:rPr>
              <a:t>data</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structure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Collection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following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first-in, first-out (FIFO) </a:t>
            </a:r>
            <a:r>
              <a:rPr lang="de-AT" sz="1800" dirty="0" err="1">
                <a:latin typeface="Calibri" panose="020F0502020204030204" pitchFamily="34" charset="0"/>
                <a:ea typeface="Calibri" panose="020F0502020204030204" pitchFamily="34" charset="0"/>
                <a:cs typeface="Calibri" panose="020F0502020204030204" pitchFamily="34" charset="0"/>
              </a:rPr>
              <a:t>principle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Elements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any</a:t>
            </a:r>
            <a:r>
              <a:rPr lang="de-AT" sz="1800" dirty="0">
                <a:latin typeface="Calibri" panose="020F0502020204030204" pitchFamily="34" charset="0"/>
                <a:ea typeface="Calibri" panose="020F0502020204030204" pitchFamily="34" charset="0"/>
                <a:cs typeface="Calibri" panose="020F0502020204030204" pitchFamily="34" charset="0"/>
              </a:rPr>
              <a:t> time</a:t>
            </a: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longest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Elements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but </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people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waiting</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line</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bank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office</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counter</a:t>
            </a:r>
            <a:r>
              <a:rPr lang="de-AT" sz="1800" dirty="0">
                <a:latin typeface="Calibri" panose="020F0502020204030204" pitchFamily="34" charset="0"/>
                <a:ea typeface="Calibri" panose="020F0502020204030204" pitchFamily="34" charset="0"/>
                <a:cs typeface="Calibri" panose="020F0502020204030204" pitchFamily="34" charset="0"/>
              </a:rPr>
              <a:t>, etc.</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Web </a:t>
            </a:r>
            <a:r>
              <a:rPr lang="de-AT" sz="1800" dirty="0" err="1">
                <a:latin typeface="Calibri" panose="020F0502020204030204" pitchFamily="34" charset="0"/>
                <a:ea typeface="Calibri" panose="020F0502020204030204" pitchFamily="34" charset="0"/>
                <a:cs typeface="Calibri" panose="020F0502020204030204" pitchFamily="34" charset="0"/>
              </a:rPr>
              <a:t>server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responding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requests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Fundamental </a:t>
            </a:r>
            <a:r>
              <a:rPr lang="de-AT" sz="1800" dirty="0" err="1">
                <a:latin typeface="Calibri" panose="020F0502020204030204" pitchFamily="34" charset="0"/>
                <a:ea typeface="Calibri" panose="020F0502020204030204" pitchFamily="34" charset="0"/>
                <a:cs typeface="Calibri" panose="020F0502020204030204" pitchFamily="34" charset="0"/>
              </a:rPr>
              <a:t>operations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dequeue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adds</a:t>
            </a:r>
            <a:r>
              <a:rPr lang="de-AT" sz="1800" dirty="0">
                <a:latin typeface="Calibri" panose="020F0502020204030204" pitchFamily="34" charset="0"/>
                <a:ea typeface="Calibri" panose="020F0502020204030204" pitchFamily="34" charset="0"/>
                <a:cs typeface="Calibri" panose="020F0502020204030204" pitchFamily="34" charset="0"/>
              </a:rPr>
              <a:t> an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removes</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returns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a:t>
            </a:r>
          </a:p>
        </p:txBody>
      </p:sp>
    </p:spTree>
    <p:extLst>
      <p:ext uri="{BB962C8B-B14F-4D97-AF65-F5344CB8AC3E}">
        <p14:creationId xmlns:p14="http://schemas.microsoft.com/office/powerpoint/2010/main" val="266776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epresentation</a:t>
            </a:r>
            <a:r>
              <a:rPr lang="en-US" sz="2800" b="1" noProof="0" dirty="0">
                <a:latin typeface="Calibri" panose="020F0502020204030204" pitchFamily="34" charset="0"/>
                <a:cs typeface="Calibri" panose="020F0502020204030204" pitchFamily="34" charset="0"/>
              </a:rPr>
              <a:t> of low-level arrays in memory</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49031"/>
            <a:ext cx="8229300" cy="1711966"/>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store groups of related variables one after another </a:t>
            </a:r>
            <a:r>
              <a:rPr lang="en-US" sz="1800" dirty="0">
                <a:latin typeface="Calibri" panose="020F0502020204030204" pitchFamily="34" charset="0"/>
                <a:ea typeface="Calibri" panose="020F0502020204030204" pitchFamily="34" charset="0"/>
                <a:cs typeface="Calibri" panose="020F0502020204030204" pitchFamily="34" charset="0"/>
              </a:rPr>
              <a:t>in a contiguous portion of memory</a:t>
            </a: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Such groups are called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string “SAMPLE” may be stored like this:</a:t>
            </a: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6468812"/>
              </p:ext>
            </p:extLst>
          </p:nvPr>
        </p:nvGraphicFramePr>
        <p:xfrm>
          <a:off x="1662546" y="3210270"/>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S</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M</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P</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L</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E</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2165525680"/>
              </p:ext>
            </p:extLst>
          </p:nvPr>
        </p:nvGraphicFramePr>
        <p:xfrm>
          <a:off x="1650728" y="2835219"/>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442571059"/>
              </p:ext>
            </p:extLst>
          </p:nvPr>
        </p:nvGraphicFramePr>
        <p:xfrm>
          <a:off x="1649454" y="358111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mc:AlternateContent xmlns:mc="http://schemas.openxmlformats.org/markup-compatibility/2006" xmlns:a14="http://schemas.microsoft.com/office/drawing/2010/main">
        <mc:Choice Requires="a14">
          <p:sp>
            <p:nvSpPr>
              <p:cNvPr id="8" name="Textplatzhalter 2">
                <a:extLst>
                  <a:ext uri="{FF2B5EF4-FFF2-40B4-BE49-F238E27FC236}">
                    <a16:creationId xmlns:a16="http://schemas.microsoft.com/office/drawing/2014/main" id="{8D9EA507-F593-4745-8FEF-29BD747941B1}"/>
                  </a:ext>
                </a:extLst>
              </p:cNvPr>
              <p:cNvSpPr txBox="1">
                <a:spLocks/>
              </p:cNvSpPr>
              <p:nvPr/>
            </p:nvSpPr>
            <p:spPr>
              <a:xfrm>
                <a:off x="457350" y="4022781"/>
                <a:ext cx="8229300" cy="24489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we use arrays each element has the same size, e.g., one byte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call storage for a single element a cell, and hence each cell has the same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allow us to access the elements of array with:</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𝑠𝑡𝑎𝑟𝑡</m:t>
                      </m:r>
                      <m:r>
                        <a:rPr lang="de-AT" sz="1800" b="0" i="1" smtClean="0">
                          <a:latin typeface="Cambria Math" panose="02040503050406030204" pitchFamily="18" charset="0"/>
                          <a:ea typeface="Calibri" panose="020F0502020204030204" pitchFamily="34" charset="0"/>
                          <a:cs typeface="Calibri" panose="020F0502020204030204" pitchFamily="34" charset="0"/>
                        </a:rPr>
                        <m:t>+</m:t>
                      </m:r>
                      <m:r>
                        <a:rPr lang="de-AT" sz="1800" b="0" i="1" smtClean="0">
                          <a:latin typeface="Cambria Math" panose="02040503050406030204" pitchFamily="18" charset="0"/>
                          <a:ea typeface="Calibri" panose="020F0502020204030204" pitchFamily="34" charset="0"/>
                          <a:cs typeface="Calibri" panose="020F0502020204030204" pitchFamily="34" charset="0"/>
                        </a:rPr>
                        <m:t>𝑐𝑒𝑙𝑙𝑠𝑖𝑧𝑒</m:t>
                      </m:r>
                      <m:r>
                        <a:rPr lang="de-AT" sz="1800" b="0" i="1" smtClean="0">
                          <a:latin typeface="Cambria Math" panose="02040503050406030204" pitchFamily="18" charset="0"/>
                          <a:ea typeface="Calibri" panose="020F0502020204030204" pitchFamily="34" charset="0"/>
                          <a:cs typeface="Calibri" panose="020F0502020204030204" pitchFamily="34" charset="0"/>
                        </a:rPr>
                        <m:t> ∗</m:t>
                      </m:r>
                      <m:r>
                        <a:rPr lang="de-AT" sz="1800" b="0" i="1" smtClean="0">
                          <a:latin typeface="Cambria Math" panose="02040503050406030204" pitchFamily="18" charset="0"/>
                          <a:ea typeface="Calibri" panose="020F0502020204030204" pitchFamily="34" charset="0"/>
                          <a:cs typeface="Calibri" panose="020F0502020204030204" pitchFamily="34" charset="0"/>
                        </a:rPr>
                        <m:t>𝑖𝑛𝑑𝑒𝑥</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𝑠𝑡𝑎𝑟𝑡</m:t>
                    </m:r>
                  </m:oMath>
                </a14:m>
                <a:r>
                  <a:rPr lang="en-US" sz="1800" dirty="0">
                    <a:latin typeface="Calibri" panose="020F0502020204030204" pitchFamily="34" charset="0"/>
                    <a:ea typeface="Calibri" panose="020F0502020204030204" pitchFamily="34" charset="0"/>
                    <a:cs typeface="Calibri" panose="020F0502020204030204" pitchFamily="34" charset="0"/>
                  </a:rPr>
                  <a:t> refers to the memory address of the first element/cell</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the complexity of accessing elements in an array is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 name="Textplatzhalter 2">
                <a:extLst>
                  <a:ext uri="{FF2B5EF4-FFF2-40B4-BE49-F238E27FC236}">
                    <a16:creationId xmlns:a16="http://schemas.microsoft.com/office/drawing/2014/main" id="{8D9EA507-F593-4745-8FEF-29BD747941B1}"/>
                  </a:ext>
                </a:extLst>
              </p:cNvPr>
              <p:cNvSpPr txBox="1">
                <a:spLocks noRot="1" noChangeAspect="1" noMove="1" noResize="1" noEditPoints="1" noAdjustHandles="1" noChangeArrowheads="1" noChangeShapeType="1" noTextEdit="1"/>
              </p:cNvSpPr>
              <p:nvPr/>
            </p:nvSpPr>
            <p:spPr>
              <a:xfrm>
                <a:off x="457350" y="4022781"/>
                <a:ext cx="8229300" cy="2448964"/>
              </a:xfrm>
              <a:prstGeom prst="rect">
                <a:avLst/>
              </a:prstGeom>
              <a:blipFill>
                <a:blip r:embed="rId3"/>
                <a:stretch>
                  <a:fillRect t="-746" b="-3483"/>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175513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nvGraphicFramePr>
        <p:xfrm>
          <a:off x="3906316" y="1946275"/>
          <a:ext cx="583200" cy="37084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(7)</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915949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322042266"/>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(9)</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1522117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951004087"/>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(4)</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3270454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849364762"/>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77FCF3BE-466C-457B-B6FD-D5719CBB8591}"/>
                  </a:ext>
                </a:extLst>
              </p:cNvPr>
              <p:cNvSpPr/>
              <p:nvPr/>
            </p:nvSpPr>
            <p:spPr>
              <a:xfrm>
                <a:off x="2463342" y="2379860"/>
                <a:ext cx="12291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𝑑𝑒𝑞𝑢𝑒𝑢𝑒</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7</m:t>
                      </m:r>
                    </m:oMath>
                  </m:oMathPara>
                </a14:m>
                <a:endParaRPr lang="de-AT" dirty="0"/>
              </a:p>
            </p:txBody>
          </p:sp>
        </mc:Choice>
        <mc:Fallback xmlns="">
          <p:sp>
            <p:nvSpPr>
              <p:cNvPr id="11" name="Rechteck 10">
                <a:extLst>
                  <a:ext uri="{FF2B5EF4-FFF2-40B4-BE49-F238E27FC236}">
                    <a16:creationId xmlns:a16="http://schemas.microsoft.com/office/drawing/2014/main" id="{77FCF3BE-466C-457B-B6FD-D5719CBB8591}"/>
                  </a:ext>
                </a:extLst>
              </p:cNvPr>
              <p:cNvSpPr>
                <a:spLocks noRot="1" noChangeAspect="1" noMove="1" noResize="1" noEditPoints="1" noAdjustHandles="1" noChangeArrowheads="1" noChangeShapeType="1" noTextEdit="1"/>
              </p:cNvSpPr>
              <p:nvPr/>
            </p:nvSpPr>
            <p:spPr>
              <a:xfrm>
                <a:off x="2463342" y="2379860"/>
                <a:ext cx="1229119"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580027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577472732"/>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b="0" i="1" dirty="0" smtClean="0">
                          <a:latin typeface="Cambria Math" panose="02040503050406030204" pitchFamily="18" charset="0"/>
                        </a:rPr>
                        <m:t>(6)</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865437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3348616634"/>
              </p:ext>
            </p:extLst>
          </p:nvPr>
        </p:nvGraphicFramePr>
        <p:xfrm>
          <a:off x="3906316" y="1946275"/>
          <a:ext cx="583200" cy="1482725"/>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205">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390575657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(8)</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3059962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997255496"/>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AE8428C4-60C0-4B5C-B755-DA87ECC78120}"/>
                  </a:ext>
                </a:extLst>
              </p:cNvPr>
              <p:cNvSpPr/>
              <p:nvPr/>
            </p:nvSpPr>
            <p:spPr>
              <a:xfrm>
                <a:off x="2463342" y="2379860"/>
                <a:ext cx="12291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𝑑𝑒𝑞𝑢𝑒𝑢𝑒</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9</m:t>
                      </m:r>
                    </m:oMath>
                  </m:oMathPara>
                </a14:m>
                <a:endParaRPr lang="de-AT" dirty="0"/>
              </a:p>
            </p:txBody>
          </p:sp>
        </mc:Choice>
        <mc:Fallback xmlns="">
          <p:sp>
            <p:nvSpPr>
              <p:cNvPr id="5" name="Rechteck 4">
                <a:extLst>
                  <a:ext uri="{FF2B5EF4-FFF2-40B4-BE49-F238E27FC236}">
                    <a16:creationId xmlns:a16="http://schemas.microsoft.com/office/drawing/2014/main" id="{AE8428C4-60C0-4B5C-B755-DA87ECC78120}"/>
                  </a:ext>
                </a:extLst>
              </p:cNvPr>
              <p:cNvSpPr>
                <a:spLocks noRot="1" noChangeAspect="1" noMove="1" noResize="1" noEditPoints="1" noAdjustHandles="1" noChangeArrowheads="1" noChangeShapeType="1" noTextEdit="1"/>
              </p:cNvSpPr>
              <p:nvPr/>
            </p:nvSpPr>
            <p:spPr>
              <a:xfrm>
                <a:off x="2463342" y="2379860"/>
                <a:ext cx="1229119"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68891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44496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098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7: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values are returned during the following series of queue operations, if executed upon an initially empty queue? </a:t>
                </a:r>
                <a14:m>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2</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Para xmlns:m="http://schemas.openxmlformats.org/officeDocument/2006/math">
                    <m:oMathParaPr>
                      <m:jc m:val="left"/>
                    </m:oMathParaPr>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9</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7</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6</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m:oMathPara>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endParaRPr lang="en-US" sz="1800" dirty="0">
                  <a:latin typeface="Calibri" panose="020F0502020204030204" pitchFamily="34"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470980"/>
              </a:xfrm>
              <a:prstGeom prst="rect">
                <a:avLst/>
              </a:prstGeom>
              <a:blipFill>
                <a:blip r:embed="rId3"/>
                <a:stretch>
                  <a:fillRect l="-593" t="-2066" b="-5785"/>
                </a:stretch>
              </a:blipFill>
            </p:spPr>
            <p:txBody>
              <a:bodyPr/>
              <a:lstStyle/>
              <a:p>
                <a:r>
                  <a:rPr lang="de-AT">
                    <a:noFill/>
                  </a:rPr>
                  <a:t> </a:t>
                </a:r>
              </a:p>
            </p:txBody>
          </p:sp>
        </mc:Fallback>
      </mc:AlternateContent>
    </p:spTree>
    <p:extLst>
      <p:ext uri="{BB962C8B-B14F-4D97-AF65-F5344CB8AC3E}">
        <p14:creationId xmlns:p14="http://schemas.microsoft.com/office/powerpoint/2010/main" val="3402590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4421982"/>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We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method</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Removing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oMath>
                </a14:m>
                <a:r>
                  <a:rPr lang="de-AT" sz="1800" dirty="0">
                    <a:latin typeface="Calibri" panose="020F0502020204030204" pitchFamily="34" charset="0"/>
                    <a:ea typeface="Calibri" panose="020F0502020204030204" pitchFamily="34" charset="0"/>
                    <a:cs typeface="Calibri" panose="020F0502020204030204" pitchFamily="34" charset="0"/>
                  </a:rPr>
                  <a:t> method</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would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inefficient</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𝑂</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r>
                      <a:rPr lang="de-AT" sz="1800" i="1" dirty="0" smtClean="0">
                        <a:latin typeface="Cambria Math" panose="02040503050406030204" pitchFamily="18" charset="0"/>
                        <a:ea typeface="Calibri" panose="020F0502020204030204" pitchFamily="34" charset="0"/>
                        <a:cs typeface="Calibri" panose="020F0502020204030204" pitchFamily="34" charset="0"/>
                      </a:rPr>
                      <m:t>𝑛</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 </a:t>
                </a:r>
                <a:r>
                  <a:rPr lang="de-AT" sz="1800" dirty="0" err="1">
                    <a:latin typeface="Calibri" panose="020F0502020204030204" pitchFamily="34" charset="0"/>
                    <a:ea typeface="Calibri" panose="020F0502020204030204" pitchFamily="34" charset="0"/>
                    <a:cs typeface="Calibri" panose="020F0502020204030204" pitchFamily="34" charset="0"/>
                  </a:rPr>
                  <a:t>better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approach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replace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dequeued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𝑁𝑜𝑛𝑒</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store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reference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lot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end </a:t>
                </a:r>
                <a:r>
                  <a:rPr lang="de-AT" sz="1800" dirty="0" err="1">
                    <a:latin typeface="Calibri" panose="020F0502020204030204" pitchFamily="34" charset="0"/>
                    <a:ea typeface="Calibri" panose="020F0502020204030204" pitchFamily="34" charset="0"/>
                    <a:cs typeface="Calibri" panose="020F0502020204030204" pitchFamily="34" charset="0"/>
                  </a:rPr>
                  <a:t>up</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lot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None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This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inefficent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computer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memory</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b="1" dirty="0" err="1">
                    <a:latin typeface="Calibri" panose="020F0502020204030204" pitchFamily="34" charset="0"/>
                    <a:ea typeface="Calibri" panose="020F0502020204030204" pitchFamily="34" charset="0"/>
                    <a:cs typeface="Calibri" panose="020F0502020204030204" pitchFamily="34" charset="0"/>
                  </a:rPr>
                  <a:t>circular</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array</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solve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problem</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4421982"/>
              </a:xfrm>
              <a:blipFill>
                <a:blip r:embed="rId3"/>
                <a:stretch>
                  <a:fillRect/>
                </a:stretch>
              </a:blipFill>
            </p:spPr>
            <p:txBody>
              <a:bodyPr/>
              <a:lstStyle/>
              <a:p>
                <a:r>
                  <a:rPr lang="de-AT">
                    <a:noFill/>
                  </a:rPr>
                  <a:t> </a:t>
                </a:r>
              </a:p>
            </p:txBody>
          </p:sp>
        </mc:Fallback>
      </mc:AlternateContent>
      <p:graphicFrame>
        <p:nvGraphicFramePr>
          <p:cNvPr id="4" name="Tabelle 3">
            <a:extLst>
              <a:ext uri="{FF2B5EF4-FFF2-40B4-BE49-F238E27FC236}">
                <a16:creationId xmlns:a16="http://schemas.microsoft.com/office/drawing/2014/main" id="{D02D26E2-4F6B-43A4-A23B-A0BAC2E3B9B8}"/>
              </a:ext>
            </a:extLst>
          </p:cNvPr>
          <p:cNvGraphicFramePr>
            <a:graphicFrameLocks noGrp="1"/>
          </p:cNvGraphicFramePr>
          <p:nvPr>
            <p:extLst>
              <p:ext uri="{D42A27DB-BD31-4B8C-83A1-F6EECF244321}">
                <p14:modId xmlns:p14="http://schemas.microsoft.com/office/powerpoint/2010/main" val="816342418"/>
              </p:ext>
            </p:extLst>
          </p:nvPr>
        </p:nvGraphicFramePr>
        <p:xfrm>
          <a:off x="2182529" y="5703132"/>
          <a:ext cx="4403425" cy="370840"/>
        </p:xfrm>
        <a:graphic>
          <a:graphicData uri="http://schemas.openxmlformats.org/drawingml/2006/table">
            <a:tbl>
              <a:tblPr firstRow="1" bandRow="1">
                <a:tableStyleId>{21E4AEA4-8DFA-4A89-87EB-49C32662AFE0}</a:tableStyleId>
              </a:tblPr>
              <a:tblGrid>
                <a:gridCol w="578005">
                  <a:extLst>
                    <a:ext uri="{9D8B030D-6E8A-4147-A177-3AD203B41FA5}">
                      <a16:colId xmlns:a16="http://schemas.microsoft.com/office/drawing/2014/main" val="2819438862"/>
                    </a:ext>
                  </a:extLst>
                </a:gridCol>
                <a:gridCol w="580500">
                  <a:extLst>
                    <a:ext uri="{9D8B030D-6E8A-4147-A177-3AD203B41FA5}">
                      <a16:colId xmlns:a16="http://schemas.microsoft.com/office/drawing/2014/main" val="1941964045"/>
                    </a:ext>
                  </a:extLst>
                </a:gridCol>
                <a:gridCol w="744855">
                  <a:extLst>
                    <a:ext uri="{9D8B030D-6E8A-4147-A177-3AD203B41FA5}">
                      <a16:colId xmlns:a16="http://schemas.microsoft.com/office/drawing/2014/main" val="2400113474"/>
                    </a:ext>
                  </a:extLst>
                </a:gridCol>
                <a:gridCol w="744855">
                  <a:extLst>
                    <a:ext uri="{9D8B030D-6E8A-4147-A177-3AD203B41FA5}">
                      <a16:colId xmlns:a16="http://schemas.microsoft.com/office/drawing/2014/main" val="883156179"/>
                    </a:ext>
                  </a:extLst>
                </a:gridCol>
                <a:gridCol w="585070">
                  <a:extLst>
                    <a:ext uri="{9D8B030D-6E8A-4147-A177-3AD203B41FA5}">
                      <a16:colId xmlns:a16="http://schemas.microsoft.com/office/drawing/2014/main" val="2515628111"/>
                    </a:ext>
                  </a:extLst>
                </a:gridCol>
                <a:gridCol w="585070">
                  <a:extLst>
                    <a:ext uri="{9D8B030D-6E8A-4147-A177-3AD203B41FA5}">
                      <a16:colId xmlns:a16="http://schemas.microsoft.com/office/drawing/2014/main" val="1043724596"/>
                    </a:ext>
                  </a:extLst>
                </a:gridCol>
                <a:gridCol w="58507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12</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None</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None</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solidFill>
                      <a:srgbClr val="F8D7CD"/>
                    </a:solidFill>
                  </a:tcPr>
                </a:tc>
                <a:extLst>
                  <a:ext uri="{0D108BD9-81ED-4DB2-BD59-A6C34878D82A}">
                    <a16:rowId xmlns:a16="http://schemas.microsoft.com/office/drawing/2014/main" val="3905756574"/>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B9F0E579-EA59-4373-A06D-543449D3730F}"/>
                  </a:ext>
                </a:extLst>
              </p:cNvPr>
              <p:cNvSpPr/>
              <p:nvPr/>
            </p:nvSpPr>
            <p:spPr>
              <a:xfrm>
                <a:off x="4844638" y="6104966"/>
                <a:ext cx="63305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𝑓𝑖𝑟𝑠𝑡</m:t>
                      </m:r>
                    </m:oMath>
                  </m:oMathPara>
                </a14:m>
                <a:endParaRPr lang="de-AT" dirty="0"/>
              </a:p>
            </p:txBody>
          </p:sp>
        </mc:Choice>
        <mc:Fallback xmlns="">
          <p:sp>
            <p:nvSpPr>
              <p:cNvPr id="5" name="Rechteck 4">
                <a:extLst>
                  <a:ext uri="{FF2B5EF4-FFF2-40B4-BE49-F238E27FC236}">
                    <a16:creationId xmlns:a16="http://schemas.microsoft.com/office/drawing/2014/main" id="{B9F0E579-EA59-4373-A06D-543449D3730F}"/>
                  </a:ext>
                </a:extLst>
              </p:cNvPr>
              <p:cNvSpPr>
                <a:spLocks noRot="1" noChangeAspect="1" noMove="1" noResize="1" noEditPoints="1" noAdjustHandles="1" noChangeArrowheads="1" noChangeShapeType="1" noTextEdit="1"/>
              </p:cNvSpPr>
              <p:nvPr/>
            </p:nvSpPr>
            <p:spPr>
              <a:xfrm>
                <a:off x="4844638" y="6104966"/>
                <a:ext cx="633058" cy="307777"/>
              </a:xfrm>
              <a:prstGeom prst="rect">
                <a:avLst/>
              </a:prstGeom>
              <a:blipFill>
                <a:blip r:embed="rId4"/>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732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noProof="0" dirty="0">
                <a:latin typeface="Calibri" panose="020F0502020204030204" pitchFamily="34" charset="0"/>
                <a:cs typeface="Calibri" panose="020F0502020204030204" pitchFamily="34" charset="0"/>
              </a:rPr>
              <a:t>Referential arrays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806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779044"/>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To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circular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modulo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arithmetic</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an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advance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𝑓𝑟𝑜𝑛𝑡</m:t>
                      </m:r>
                      <m:r>
                        <a:rPr lang="de-AT" sz="1800" b="0" i="1" smtClean="0">
                          <a:latin typeface="Cambria Math" panose="02040503050406030204" pitchFamily="18" charset="0"/>
                          <a:ea typeface="Calibri" panose="020F0502020204030204" pitchFamily="34" charset="0"/>
                          <a:cs typeface="Calibri" panose="020F0502020204030204" pitchFamily="34" charset="0"/>
                        </a:rPr>
                        <m:t>=</m:t>
                      </m:r>
                      <m:d>
                        <m:d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mtClean="0">
                              <a:latin typeface="Cambria Math" panose="02040503050406030204" pitchFamily="18" charset="0"/>
                              <a:ea typeface="Calibri" panose="020F0502020204030204" pitchFamily="34" charset="0"/>
                              <a:cs typeface="Calibri" panose="020F0502020204030204" pitchFamily="34" charset="0"/>
                            </a:rPr>
                            <m:t>𝑓𝑟𝑜𝑛𝑡</m:t>
                          </m:r>
                          <m:r>
                            <a:rPr lang="de-AT" sz="1800" b="0" i="1" smtClean="0">
                              <a:latin typeface="Cambria Math" panose="02040503050406030204" pitchFamily="18" charset="0"/>
                              <a:ea typeface="Calibri" panose="020F0502020204030204" pitchFamily="34" charset="0"/>
                              <a:cs typeface="Calibri" panose="020F0502020204030204" pitchFamily="34" charset="0"/>
                            </a:rPr>
                            <m:t>+1</m:t>
                          </m:r>
                        </m:e>
                      </m:d>
                      <m:r>
                        <a:rPr lang="de-AT" sz="1800" b="0" i="1" smtClean="0">
                          <a:latin typeface="Cambria Math" panose="02040503050406030204" pitchFamily="18" charset="0"/>
                          <a:ea typeface="Calibri" panose="020F0502020204030204" pitchFamily="34" charset="0"/>
                          <a:cs typeface="Calibri" panose="020F0502020204030204" pitchFamily="34" charset="0"/>
                        </a:rPr>
                        <m:t> % </m:t>
                      </m:r>
                      <m:r>
                        <a:rPr lang="de-AT" sz="1800" b="0" i="1" smtClean="0">
                          <a:latin typeface="Cambria Math" panose="02040503050406030204" pitchFamily="18" charset="0"/>
                          <a:ea typeface="Calibri" panose="020F0502020204030204" pitchFamily="34" charset="0"/>
                          <a:cs typeface="Calibri" panose="020F0502020204030204" pitchFamily="34" charset="0"/>
                        </a:rPr>
                        <m:t>𝑛</m:t>
                      </m:r>
                    </m:oMath>
                  </m:oMathPara>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modulo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remainder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operator</a:t>
                </a:r>
                <a:r>
                  <a:rPr lang="de-AT" sz="180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underlying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suppose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have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length</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10 </m:t>
                    </m:r>
                  </m:oMath>
                </a14:m>
                <a:r>
                  <a:rPr lang="de-AT" sz="1800" dirty="0">
                    <a:latin typeface="Calibri" panose="020F0502020204030204" pitchFamily="34" charset="0"/>
                    <a:ea typeface="Calibri" panose="020F0502020204030204" pitchFamily="34" charset="0"/>
                    <a:cs typeface="Calibri" panose="020F0502020204030204" pitchFamily="34" charset="0"/>
                  </a:rPr>
                  <a:t>and a front </a:t>
                </a:r>
                <a:r>
                  <a:rPr lang="de-AT" sz="1800" dirty="0" err="1">
                    <a:latin typeface="Calibri" panose="020F0502020204030204" pitchFamily="34" charset="0"/>
                    <a:ea typeface="Calibri" panose="020F0502020204030204" pitchFamily="34" charset="0"/>
                    <a:cs typeface="Calibri" panose="020F0502020204030204" pitchFamily="34" charset="0"/>
                  </a:rPr>
                  <a:t>index</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7</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Then</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(7 + 1) % 10 </m:t>
                    </m:r>
                  </m:oMath>
                </a14:m>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8</m:t>
                    </m:r>
                  </m:oMath>
                </a14:m>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advance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Suppose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index</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9</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Then</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(9 + 1) % 10 </m:t>
                    </m:r>
                  </m:oMath>
                </a14:m>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0</m:t>
                    </m:r>
                  </m:oMath>
                </a14:m>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beginning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in a </a:t>
                </a:r>
                <a:r>
                  <a:rPr lang="de-AT" sz="1800" dirty="0" err="1">
                    <a:latin typeface="Calibri" panose="020F0502020204030204" pitchFamily="34" charset="0"/>
                    <a:ea typeface="Calibri" panose="020F0502020204030204" pitchFamily="34" charset="0"/>
                    <a:cs typeface="Calibri" panose="020F0502020204030204" pitchFamily="34" charset="0"/>
                  </a:rPr>
                  <a:t>circular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way</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3779044"/>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863097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285874"/>
            <a:ext cx="8279306" cy="4707731"/>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class Queue: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DEFAULT_CAPACITY = 10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init</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[None] * </a:t>
            </a:r>
            <a:r>
              <a:rPr lang="en-US" sz="1200" spc="-1" dirty="0" err="1">
                <a:solidFill>
                  <a:srgbClr val="0F0F0F"/>
                </a:solidFill>
                <a:latin typeface="Consolas" panose="020B0609020204030204" pitchFamily="49" charset="0"/>
              </a:rPr>
              <a:t>Queue.DEFAULT_CAPACITY</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self._size</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a:t>
            </a:r>
            <a:r>
              <a:rPr lang="en-US" sz="1200" spc="-1" dirty="0" err="1">
                <a:solidFill>
                  <a:srgbClr val="0F0F0F"/>
                </a:solidFill>
                <a:latin typeface="Consolas" panose="020B0609020204030204" pitchFamily="49" charset="0"/>
              </a:rPr>
              <a:t>is_empty</a:t>
            </a:r>
            <a:r>
              <a:rPr lang="en-US" sz="1200" spc="-1" dirty="0">
                <a:solidFill>
                  <a:srgbClr val="0F0F0F"/>
                </a:solidFill>
                <a:latin typeface="Consolas" panose="020B0609020204030204" pitchFamily="49" charset="0"/>
              </a:rPr>
              <a:t>(self):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first(self):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Empty('Queue is empty')</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a:t>
            </a:r>
          </a:p>
        </p:txBody>
      </p:sp>
    </p:spTree>
    <p:extLst>
      <p:ext uri="{BB962C8B-B14F-4D97-AF65-F5344CB8AC3E}">
        <p14:creationId xmlns:p14="http://schemas.microsoft.com/office/powerpoint/2010/main" val="469998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dequeue(self):</a:t>
            </a:r>
          </a:p>
          <a:p>
            <a:r>
              <a:rPr lang="en-US" sz="1200" spc="-1" dirty="0">
                <a:solidFill>
                  <a:srgbClr val="0F0F0F"/>
                </a:solidFill>
                <a:latin typeface="Consolas" panose="020B0609020204030204" pitchFamily="49" charset="0"/>
              </a:rPr>
              <a:t>        e = </a:t>
            </a:r>
            <a:r>
              <a:rPr lang="en-US" sz="1200" spc="-1" dirty="0" err="1">
                <a:solidFill>
                  <a:srgbClr val="0F0F0F"/>
                </a:solidFill>
                <a:latin typeface="Consolas" panose="020B0609020204030204" pitchFamily="49" charset="0"/>
              </a:rPr>
              <a:t>self.first</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None</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+ 1)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1</a:t>
            </a:r>
          </a:p>
          <a:p>
            <a:r>
              <a:rPr lang="en-US" sz="1200" spc="-1" dirty="0">
                <a:solidFill>
                  <a:srgbClr val="0F0F0F"/>
                </a:solidFill>
                <a:latin typeface="Consolas" panose="020B0609020204030204" pitchFamily="49" charset="0"/>
              </a:rPr>
              <a:t>        return 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enqueue(self, e):</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self._resize</a:t>
            </a:r>
            <a:r>
              <a:rPr lang="en-US" sz="1200" spc="-1" dirty="0">
                <a:solidFill>
                  <a:srgbClr val="0F0F0F"/>
                </a:solidFill>
                <a:latin typeface="Consolas" panose="020B0609020204030204" pitchFamily="49" charset="0"/>
              </a:rPr>
              <a:t>(2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back =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[back] = e</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3914062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_resize(self, capacity):</a:t>
            </a:r>
          </a:p>
          <a:p>
            <a:r>
              <a:rPr lang="en-US" sz="1200" spc="-1" dirty="0">
                <a:solidFill>
                  <a:srgbClr val="0F0F0F"/>
                </a:solidFill>
                <a:latin typeface="Consolas" panose="020B0609020204030204" pitchFamily="49" charset="0"/>
              </a:rPr>
              <a:t>        old = </a:t>
            </a:r>
            <a:r>
              <a:rPr lang="en-US" sz="1200" spc="-1" dirty="0" err="1">
                <a:solidFill>
                  <a:srgbClr val="0F0F0F"/>
                </a:solidFill>
                <a:latin typeface="Consolas" panose="020B0609020204030204" pitchFamily="49" charset="0"/>
              </a:rPr>
              <a:t>self._data</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[None] * capacity</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self._front</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for j in range(</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[j] = old[</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+ 1)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(old)</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__str__(self):</a:t>
            </a:r>
          </a:p>
          <a:p>
            <a:r>
              <a:rPr lang="en-US" sz="1200" spc="-1" dirty="0">
                <a:solidFill>
                  <a:srgbClr val="0F0F0F"/>
                </a:solidFill>
                <a:latin typeface="Consolas" panose="020B0609020204030204" pitchFamily="49" charset="0"/>
              </a:rPr>
              <a:t>        return f'{</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p:txBody>
      </p:sp>
      <p:sp>
        <p:nvSpPr>
          <p:cNvPr id="9" name="Textplatzhalter 2">
            <a:extLst>
              <a:ext uri="{FF2B5EF4-FFF2-40B4-BE49-F238E27FC236}">
                <a16:creationId xmlns:a16="http://schemas.microsoft.com/office/drawing/2014/main" id="{7EE57F85-F2CE-4F34-95D7-FE4768F0A5B9}"/>
              </a:ext>
            </a:extLst>
          </p:cNvPr>
          <p:cNvSpPr txBox="1">
            <a:spLocks/>
          </p:cNvSpPr>
          <p:nvPr/>
        </p:nvSpPr>
        <p:spPr>
          <a:xfrm>
            <a:off x="606287" y="4607426"/>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4305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2281345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8</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Explain the resize method. Why do we move the front to 0 when we copy the arrays?</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9: </a:t>
            </a:r>
            <a:r>
              <a:rPr lang="en-US" sz="1800" dirty="0">
                <a:latin typeface="Calibri" panose="020F0502020204030204" pitchFamily="34" charset="0"/>
                <a:cs typeface="Calibri" panose="020F0502020204030204" pitchFamily="34" charset="0"/>
              </a:rPr>
              <a:t>Where we would add the code for shrinking the list if we dequeue too many elements? How could that code look like?</a:t>
            </a:r>
          </a:p>
        </p:txBody>
      </p:sp>
    </p:spTree>
    <p:extLst>
      <p:ext uri="{BB962C8B-B14F-4D97-AF65-F5344CB8AC3E}">
        <p14:creationId xmlns:p14="http://schemas.microsoft.com/office/powerpoint/2010/main" val="2331427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array-based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83969913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𝑒𝑛𝑞𝑢𝑒𝑢𝑒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𝑑𝑒𝑞𝑢𝑒𝑢𝑒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𝑓𝑖𝑟𝑠𝑡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83969913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214937" y="4318032"/>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2177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529943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6900" y="1077280"/>
            <a:ext cx="8229600" cy="5355312"/>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10: </a:t>
            </a:r>
            <a:r>
              <a:rPr lang="en-US" sz="1800" dirty="0">
                <a:latin typeface="Calibri" panose="020F0502020204030204" pitchFamily="34" charset="0"/>
                <a:cs typeface="Calibri" panose="020F0502020204030204" pitchFamily="34" charset="0"/>
              </a:rPr>
              <a:t>Postfix notation is an unambiguous way of writing an arithmetic expression without parentheses. It is defined so that if “(exp1)op(exp2)” is a normal, fully parenthesized expression whose operation is op, the postfix version of this is “pexp1 pexp2 op”, where pexp1 is the postfix version of exp1 and pexp2 is the postfix version of exp2. The postfix version of a single number or variable is just that number or variable. For example, the postfix version of “((5+2) ∗ (8−3))/4” is “5 2 + 8 3 − ∗ 4 /”. Write a python program for evaluating expressions in postfix notation. Which data structure are you going to use?</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11: </a:t>
            </a:r>
            <a:r>
              <a:rPr lang="en-US" sz="1800" dirty="0">
                <a:latin typeface="Calibri" panose="020F0502020204030204" pitchFamily="34" charset="0"/>
                <a:cs typeface="Calibri" panose="020F0502020204030204" pitchFamily="34" charset="0"/>
              </a:rPr>
              <a:t>Suppose we buy 100 shares at €20 each on day 1, 20 shares at €24 on day 2, 200 shares at  €36 on day 3, and then sell 150 shares on day 4 at €30 each. Then applying the FIFO protocol means that of the 150 shares sold, 100 were bought on day 1, 20 were bought on day 2, and 30 were bought on day 3. The capital gain in this case would therefore be 100 · 10 + 20 · 6 + 30 · (−6), or €940. Write a program that takes as input a sequence of transactions of the form “buy x share(s) at y each” or “sell x share(s) at y each,” assuming that the transactions occur on consecutive days and the values x and y are integers. Given this input sequence, the output should be the total capital gain (or loss) for the entire sequence, using the FIFO protocol to identify shares. Which data structure you are going to use?</a:t>
            </a:r>
          </a:p>
        </p:txBody>
      </p:sp>
    </p:spTree>
    <p:extLst>
      <p:ext uri="{BB962C8B-B14F-4D97-AF65-F5344CB8AC3E}">
        <p14:creationId xmlns:p14="http://schemas.microsoft.com/office/powerpoint/2010/main" val="108739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49031"/>
            <a:ext cx="8229300" cy="2623746"/>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For collection of elements which may differ in their sizes we cannot use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python’s lists or tuples can have elements of different types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this case, we use referential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Referential arrays keep addresses to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As all addresses are equal in size (e.g., 8 bytes) they are stored in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elements themselves are stored elsewhere</a:t>
            </a: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4265884678"/>
              </p:ext>
            </p:extLst>
          </p:nvPr>
        </p:nvGraphicFramePr>
        <p:xfrm>
          <a:off x="1528539" y="5693353"/>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2055787122"/>
              </p:ext>
            </p:extLst>
          </p:nvPr>
        </p:nvGraphicFramePr>
        <p:xfrm>
          <a:off x="1516721" y="5318302"/>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553000181"/>
              </p:ext>
            </p:extLst>
          </p:nvPr>
        </p:nvGraphicFramePr>
        <p:xfrm>
          <a:off x="1515447" y="6064193"/>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473360" y="4883975"/>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498834" y="4519485"/>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476297" y="4250756"/>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769069" y="4250756"/>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328745" y="4519485"/>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5904186" y="4856831"/>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024759" y="451948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066757" y="414438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044220" y="389491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4862187" y="389491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5904186" y="414361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059748" y="450022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spTree>
    <p:extLst>
      <p:ext uri="{BB962C8B-B14F-4D97-AF65-F5344CB8AC3E}">
        <p14:creationId xmlns:p14="http://schemas.microsoft.com/office/powerpoint/2010/main" val="79666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1"/>
            <a:ext cx="8229300" cy="2623746"/>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fact that lists or tuples are referential arrays leads to important consequences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single list may include multiple references to the same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single object may be an element in more than one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when we compute a list slice the result is a new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But the new list has references to the same elements as the original list</a:t>
            </a:r>
          </a:p>
        </p:txBody>
      </p:sp>
    </p:spTree>
    <p:extLst>
      <p:ext uri="{BB962C8B-B14F-4D97-AF65-F5344CB8AC3E}">
        <p14:creationId xmlns:p14="http://schemas.microsoft.com/office/powerpoint/2010/main" val="138546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𝑙𝑖𝑠𝑡</m:t>
                      </m:r>
                      <m:r>
                        <a:rPr lang="en-US" sz="1800" i="1" dirty="0" smtClean="0">
                          <a:latin typeface="Cambria Math" panose="02040503050406030204" pitchFamily="18" charset="0"/>
                          <a:ea typeface="Calibri" panose="020F0502020204030204" pitchFamily="34" charset="0"/>
                          <a:cs typeface="Calibri" panose="020F0502020204030204" pitchFamily="34" charset="0"/>
                        </a:rPr>
                        <m:t>[2:5]</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588471174"/>
              </p:ext>
            </p:extLst>
          </p:nvPr>
        </p:nvGraphicFramePr>
        <p:xfrm>
          <a:off x="1709843" y="5496281"/>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4243600517"/>
              </p:ext>
            </p:extLst>
          </p:nvPr>
        </p:nvGraphicFramePr>
        <p:xfrm>
          <a:off x="1698025" y="512123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707017878"/>
              </p:ext>
            </p:extLst>
          </p:nvPr>
        </p:nvGraphicFramePr>
        <p:xfrm>
          <a:off x="1696751" y="5867121"/>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654664" y="4686903"/>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680138" y="4322413"/>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657601" y="4053684"/>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950373" y="4053684"/>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510049" y="4322413"/>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6085490" y="4659759"/>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206063" y="432241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248061" y="394731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225524"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5043491"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6085490" y="39465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241052" y="43031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extLst>
              <p:ext uri="{D42A27DB-BD31-4B8C-83A1-F6EECF244321}">
                <p14:modId xmlns:p14="http://schemas.microsoft.com/office/powerpoint/2010/main" val="1392930189"/>
              </p:ext>
            </p:extLst>
          </p:nvPr>
        </p:nvGraphicFramePr>
        <p:xfrm>
          <a:off x="3027633" y="1920749"/>
          <a:ext cx="2916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extLst>
              <p:ext uri="{D42A27DB-BD31-4B8C-83A1-F6EECF244321}">
                <p14:modId xmlns:p14="http://schemas.microsoft.com/office/powerpoint/2010/main" val="1616089613"/>
              </p:ext>
            </p:extLst>
          </p:nvPr>
        </p:nvGraphicFramePr>
        <p:xfrm>
          <a:off x="3015815" y="1545698"/>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3244</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extLst>
              <p:ext uri="{D42A27DB-BD31-4B8C-83A1-F6EECF244321}">
                <p14:modId xmlns:p14="http://schemas.microsoft.com/office/powerpoint/2010/main" val="1446855416"/>
              </p:ext>
            </p:extLst>
          </p:nvPr>
        </p:nvGraphicFramePr>
        <p:xfrm>
          <a:off x="3014541" y="2291589"/>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2" idx="0"/>
          </p:cNvCxnSpPr>
          <p:nvPr/>
        </p:nvCxnSpPr>
        <p:spPr>
          <a:xfrm flipH="1">
            <a:off x="3657601" y="2043476"/>
            <a:ext cx="239201" cy="165436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3" idx="0"/>
          </p:cNvCxnSpPr>
          <p:nvPr/>
        </p:nvCxnSpPr>
        <p:spPr>
          <a:xfrm>
            <a:off x="4469557" y="2057748"/>
            <a:ext cx="1006011" cy="164009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6420A8B1-EEB0-4837-B770-D8FA51616D0C}"/>
              </a:ext>
            </a:extLst>
          </p:cNvPr>
          <p:cNvCxnSpPr>
            <a:cxnSpLocks/>
            <a:endCxn id="34" idx="0"/>
          </p:cNvCxnSpPr>
          <p:nvPr/>
        </p:nvCxnSpPr>
        <p:spPr>
          <a:xfrm>
            <a:off x="5043491" y="2053537"/>
            <a:ext cx="1474076" cy="1893008"/>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0930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2933</TotalTime>
  <Words>3849</Words>
  <Application>Microsoft Macintosh PowerPoint</Application>
  <PresentationFormat>On-screen Show (4:3)</PresentationFormat>
  <Paragraphs>650</Paragraphs>
  <Slides>68</Slides>
  <Notes>68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68</vt:i4>
      </vt:variant>
    </vt:vector>
  </HeadingPairs>
  <TitlesOfParts>
    <vt:vector size="76" baseType="lpstr">
      <vt:lpstr>Consolas</vt:lpstr>
      <vt:lpstr>Arial</vt:lpstr>
      <vt:lpstr>Calibri</vt:lpstr>
      <vt:lpstr>Cambria Math</vt:lpstr>
      <vt:lpstr>Blackadder ITC</vt:lpstr>
      <vt:lpstr>Wingdings</vt:lpstr>
      <vt:lpstr>Office Theme</vt:lpstr>
      <vt:lpstr>1_Office Theme</vt:lpstr>
      <vt:lpstr>Algorithms and Data Structures </vt:lpstr>
      <vt:lpstr>Outline</vt:lpstr>
      <vt:lpstr>Low-level arrays</vt:lpstr>
      <vt:lpstr>Representation of low-level arrays in memory</vt:lpstr>
      <vt:lpstr>Representation of low-level arrays in memory</vt:lpstr>
      <vt:lpstr>Referential arrays</vt:lpstr>
      <vt:lpstr>Referential arrays</vt:lpstr>
      <vt:lpstr>Referential arrays</vt:lpstr>
      <vt:lpstr>Referential arrays</vt:lpstr>
      <vt:lpstr>Referential arrays</vt:lpstr>
      <vt:lpstr>Dynamic arrays and amortization</vt:lpstr>
      <vt:lpstr>Dynamic arrays</vt:lpstr>
      <vt:lpstr>Dynamic arrays</vt:lpstr>
      <vt:lpstr>Dynamic arrays: experiment in python</vt:lpstr>
      <vt:lpstr>Dynamic arrays: experiment in python</vt:lpstr>
      <vt:lpstr>Implementing dynamic arrays</vt:lpstr>
      <vt:lpstr>Implementing dynamic arrays</vt:lpstr>
      <vt:lpstr>Growing dynamic arrays</vt:lpstr>
      <vt:lpstr>Growing dynamic arrays</vt:lpstr>
      <vt:lpstr>Growing dynamic arrays</vt:lpstr>
      <vt:lpstr>Exercise</vt:lpstr>
      <vt:lpstr>Student task</vt:lpstr>
      <vt:lpstr>Shrinking dynamic arrays</vt:lpstr>
      <vt:lpstr>Python’s lists revisited</vt:lpstr>
      <vt:lpstr>Python lists are implemented as dynamic arrays</vt:lpstr>
      <vt:lpstr>Python lists are implemented as dynamic arrays</vt:lpstr>
      <vt:lpstr>Python lists are implemented as dynamic arrays</vt:lpstr>
      <vt:lpstr>Exercise</vt:lpstr>
      <vt:lpstr>Student task</vt:lpstr>
      <vt:lpstr>Stacks</vt:lpstr>
      <vt:lpstr>Stacks</vt:lpstr>
      <vt:lpstr>Stacks</vt:lpstr>
      <vt:lpstr>Stacks</vt:lpstr>
      <vt:lpstr>Stacks</vt:lpstr>
      <vt:lpstr>Stacks</vt:lpstr>
      <vt:lpstr>Stacks</vt:lpstr>
      <vt:lpstr>Stacks</vt:lpstr>
      <vt:lpstr>Stacks</vt:lpstr>
      <vt:lpstr>Exercise</vt:lpstr>
      <vt:lpstr>Student task</vt:lpstr>
      <vt:lpstr>Implementing stacks</vt:lpstr>
      <vt:lpstr>Adapting lists to represent stacks</vt:lpstr>
      <vt:lpstr>Adapting lists to represent stacks</vt:lpstr>
      <vt:lpstr>Adapting lists to represent stacks</vt:lpstr>
      <vt:lpstr>Complexity of array-based stacks</vt:lpstr>
      <vt:lpstr>Exercise</vt:lpstr>
      <vt:lpstr>Student task</vt:lpstr>
      <vt:lpstr>Queues</vt:lpstr>
      <vt:lpstr>Queues</vt:lpstr>
      <vt:lpstr>Queues</vt:lpstr>
      <vt:lpstr>Queues</vt:lpstr>
      <vt:lpstr>Queues</vt:lpstr>
      <vt:lpstr>Queues</vt:lpstr>
      <vt:lpstr>Queues</vt:lpstr>
      <vt:lpstr>Queues</vt:lpstr>
      <vt:lpstr>Queues</vt:lpstr>
      <vt:lpstr>Exercise</vt:lpstr>
      <vt:lpstr>Student task</vt:lpstr>
      <vt:lpstr>Implementing queues</vt:lpstr>
      <vt:lpstr>Implementing queues</vt:lpstr>
      <vt:lpstr>Adapting lists to represent queues</vt:lpstr>
      <vt:lpstr>Adapting lists to represent queues</vt:lpstr>
      <vt:lpstr>Adapting lists to represent queues</vt:lpstr>
      <vt:lpstr>Exercise</vt:lpstr>
      <vt:lpstr>Student task</vt:lpstr>
      <vt:lpstr>Complexity of array-based queues</vt:lpstr>
      <vt:lpstr>Exercise</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Frommholz Ingo</cp:lastModifiedBy>
  <cp:revision>993</cp:revision>
  <dcterms:modified xsi:type="dcterms:W3CDTF">2025-03-23T21:39:37Z</dcterms:modified>
</cp:coreProperties>
</file>