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37"/>
  </p:notesMasterIdLst>
  <p:handoutMasterIdLst>
    <p:handoutMasterId r:id="rId38"/>
  </p:handoutMasterIdLst>
  <p:sldIdLst>
    <p:sldId id="256" r:id="rId3"/>
    <p:sldId id="257" r:id="rId4"/>
    <p:sldId id="647" r:id="rId5"/>
    <p:sldId id="723" r:id="rId6"/>
    <p:sldId id="899" r:id="rId7"/>
    <p:sldId id="900" r:id="rId8"/>
    <p:sldId id="837" r:id="rId9"/>
    <p:sldId id="901" r:id="rId10"/>
    <p:sldId id="902" r:id="rId11"/>
    <p:sldId id="903" r:id="rId12"/>
    <p:sldId id="904" r:id="rId13"/>
    <p:sldId id="905" r:id="rId14"/>
    <p:sldId id="906" r:id="rId15"/>
    <p:sldId id="907" r:id="rId16"/>
    <p:sldId id="908" r:id="rId17"/>
    <p:sldId id="909" r:id="rId18"/>
    <p:sldId id="910" r:id="rId19"/>
    <p:sldId id="911" r:id="rId20"/>
    <p:sldId id="912" r:id="rId21"/>
    <p:sldId id="913" r:id="rId22"/>
    <p:sldId id="914" r:id="rId23"/>
    <p:sldId id="915" r:id="rId24"/>
    <p:sldId id="916" r:id="rId25"/>
    <p:sldId id="917" r:id="rId26"/>
    <p:sldId id="918" r:id="rId27"/>
    <p:sldId id="919" r:id="rId28"/>
    <p:sldId id="920" r:id="rId29"/>
    <p:sldId id="921" r:id="rId30"/>
    <p:sldId id="922" r:id="rId31"/>
    <p:sldId id="923" r:id="rId32"/>
    <p:sldId id="925" r:id="rId33"/>
    <p:sldId id="926" r:id="rId34"/>
    <p:sldId id="927" r:id="rId35"/>
    <p:sldId id="924" r:id="rId36"/>
  </p:sldIdLst>
  <p:sldSz cx="9144000" cy="6858000" type="screen4x3"/>
  <p:notesSz cx="7099300" cy="10234613"/>
  <p:embeddedFontLst>
    <p:embeddedFont>
      <p:font typeface="Blackadder ITC" pitchFamily="82" charset="77"/>
      <p:regular r:id="rId39"/>
    </p:embeddedFont>
    <p:embeddedFont>
      <p:font typeface="Cambria Math" panose="02040503050406030204" pitchFamily="18" charset="0"/>
      <p:regular r:id="rId40"/>
    </p:embeddedFont>
    <p:embeddedFont>
      <p:font typeface="Consolas" panose="020B0609020204030204"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BF3DC-7F01-694B-82AD-9488810F8373}" v="1" dt="2025-03-23T22:38:45.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6327" autoAdjust="0"/>
  </p:normalViewPr>
  <p:slideViewPr>
    <p:cSldViewPr snapToGrid="0">
      <p:cViewPr varScale="1">
        <p:scale>
          <a:sx n="110" d="100"/>
          <a:sy n="110" d="100"/>
        </p:scale>
        <p:origin x="184" y="464"/>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104"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microsoft.com/office/2016/11/relationships/changesInfo" Target="changesInfos/changesInfo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2.fntdata"/><Relationship Id="rId10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10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o Frommholz" userId="ee3b4549-206f-4e4f-93a1-b7ff676f0af7" providerId="ADAL" clId="{5ABBF3DC-7F01-694B-82AD-9488810F8373}"/>
    <pc:docChg chg="modSld">
      <pc:chgData name="Ingo Frommholz" userId="ee3b4549-206f-4e4f-93a1-b7ff676f0af7" providerId="ADAL" clId="{5ABBF3DC-7F01-694B-82AD-9488810F8373}" dt="2025-03-19T21:50:08.662" v="0" actId="20577"/>
      <pc:docMkLst>
        <pc:docMk/>
      </pc:docMkLst>
      <pc:sldChg chg="modSp mod">
        <pc:chgData name="Ingo Frommholz" userId="ee3b4549-206f-4e4f-93a1-b7ff676f0af7" providerId="ADAL" clId="{5ABBF3DC-7F01-694B-82AD-9488810F8373}" dt="2025-03-19T21:50:08.662" v="0" actId="20577"/>
        <pc:sldMkLst>
          <pc:docMk/>
          <pc:sldMk cId="1974585694" sldId="923"/>
        </pc:sldMkLst>
        <pc:spChg chg="mod">
          <ac:chgData name="Ingo Frommholz" userId="ee3b4549-206f-4e4f-93a1-b7ff676f0af7" providerId="ADAL" clId="{5ABBF3DC-7F01-694B-82AD-9488810F8373}" dt="2025-03-19T21:50:08.662" v="0" actId="20577"/>
          <ac:spMkLst>
            <pc:docMk/>
            <pc:sldMk cId="1974585694" sldId="923"/>
            <ac:spMk id="4" creationId="{B1AB2DE2-BFB4-403B-9976-58C0812A00A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21.03.25</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7189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761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73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476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472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83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35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4044762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65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470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27474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45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7875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2559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352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13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362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253347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211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640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4135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75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81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421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922667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198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32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08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a:t>
            </a:fld>
            <a:r>
              <a:rPr lang="de-AT" sz="1600" baseline="0" dirty="0">
                <a:solidFill>
                  <a:schemeClr val="bg1"/>
                </a:solidFill>
                <a:latin typeface="Calibri" panose="020F0502020204030204" pitchFamily="34" charset="0"/>
                <a:cs typeface="Calibri" panose="020F0502020204030204" pitchFamily="34" charset="0"/>
              </a:rPr>
              <a:t> / 33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33</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33</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6.png"/><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5.png"/><Relationship Id="rId1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12"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helic/dsa/blob/main/notebooks/dspython.ipynbhttps:/github.com/ifromm/dsa/blob/main/notebooks/dspython.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9.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22.xml"/><Relationship Id="rId5" Type="http://schemas.openxmlformats.org/officeDocument/2006/relationships/slide" Target="slide1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8.png"/><Relationship Id="rId9"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0.png"/><Relationship Id="rId3" Type="http://schemas.openxmlformats.org/officeDocument/2006/relationships/image" Target="../media/image34.png"/><Relationship Id="rId7" Type="http://schemas.openxmlformats.org/officeDocument/2006/relationships/image" Target="../media/image37.png"/><Relationship Id="rId12" Type="http://schemas.openxmlformats.org/officeDocument/2006/relationships/image" Target="../media/image39.png"/><Relationship Id="rId2" Type="http://schemas.openxmlformats.org/officeDocument/2006/relationships/notesSlide" Target="../notesSlides/notesSlide27.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32.png"/><Relationship Id="rId5" Type="http://schemas.openxmlformats.org/officeDocument/2006/relationships/image" Target="../media/image35.png"/><Relationship Id="rId15" Type="http://schemas.openxmlformats.org/officeDocument/2006/relationships/image" Target="../media/image29.png"/><Relationship Id="rId10"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31.png"/><Relationship Id="rId1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0.png"/><Relationship Id="rId3" Type="http://schemas.openxmlformats.org/officeDocument/2006/relationships/image" Target="../media/image28.png"/><Relationship Id="rId7" Type="http://schemas.openxmlformats.org/officeDocument/2006/relationships/image" Target="../media/image29.png"/><Relationship Id="rId12" Type="http://schemas.openxmlformats.org/officeDocument/2006/relationships/image" Target="../media/image31.png"/><Relationship Id="rId2" Type="http://schemas.openxmlformats.org/officeDocument/2006/relationships/notesSlide" Target="../notesSlides/notesSlide28.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33.png"/><Relationship Id="rId5" Type="http://schemas.openxmlformats.org/officeDocument/2006/relationships/image" Target="../media/image42.png"/><Relationship Id="rId15" Type="http://schemas.openxmlformats.org/officeDocument/2006/relationships/image" Target="../media/image35.png"/><Relationship Id="rId10" Type="http://schemas.openxmlformats.org/officeDocument/2006/relationships/image" Target="../media/image32.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5.png"/><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0"/>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1454509" y="5175674"/>
            <a:ext cx="6838154"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4</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Elementary Data Structures II</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Representing singly linked lists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05964" y="288441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05964" y="288441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nvGraphicFramePr>
        <p:xfrm>
          <a:off x="2716814"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37416"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45220"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605339" y="166116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39923" y="16632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74507" y="167441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nvGraphicFramePr>
        <p:xfrm>
          <a:off x="4251398"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72000"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79804"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nvGraphicFramePr>
        <p:xfrm>
          <a:off x="5785981"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106583"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614387"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106055" y="2884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106055" y="288441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93207" y="2858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93207" y="285841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414620" y="285841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414620" y="285841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79332" y="28844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79332" y="288441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61249" y="288441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61249" y="288441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305380" y="25991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305380" y="259910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906424" y="304006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906424" y="304006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39917" y="285841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50634" y="326011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50634" y="326011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84128" y="283728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572916" y="3630959"/>
                <a:ext cx="8229300" cy="19638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nodes are represented as instances of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𝑁𝑜𝑑𝑒</m:t>
                    </m:r>
                  </m:oMath>
                </a14:m>
                <a:r>
                  <a:rPr lang="en-US" sz="1800" dirty="0">
                    <a:latin typeface="Calibri" panose="020F0502020204030204" pitchFamily="34" charset="0"/>
                    <a:ea typeface="Calibri" panose="020F0502020204030204" pitchFamily="34" charset="0"/>
                    <a:cs typeface="Calibri" panose="020F0502020204030204" pitchFamily="34" charset="0"/>
                  </a:rPr>
                  <a:t> class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Another object represent the list as a whole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Minimally, the list object keeps a reference to the head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Commonly, the list object also stores the list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𝑠𝑖𝑧𝑒</m:t>
                    </m:r>
                  </m:oMath>
                </a14:m>
                <a:r>
                  <a:rPr lang="en-US" sz="1800" dirty="0">
                    <a:latin typeface="Calibri" panose="020F0502020204030204" pitchFamily="34" charset="0"/>
                    <a:ea typeface="Calibri" panose="020F0502020204030204" pitchFamily="34" charset="0"/>
                    <a:cs typeface="Calibri" panose="020F0502020204030204" pitchFamily="34" charset="0"/>
                  </a:rPr>
                  <a:t> and the tail</a:t>
                </a:r>
              </a:p>
            </p:txBody>
          </p:sp>
        </mc:Choice>
        <mc:Fallback xmlns="">
          <p:sp>
            <p:nvSpPr>
              <p:cNvPr id="32" name="Textplatzhalter 2">
                <a:extLst>
                  <a:ext uri="{FF2B5EF4-FFF2-40B4-BE49-F238E27FC236}">
                    <a16:creationId xmlns:a16="http://schemas.microsoft.com/office/drawing/2014/main" id="{64A6889F-382E-4C60-8B53-B70026FB12D5}"/>
                  </a:ext>
                </a:extLst>
              </p:cNvPr>
              <p:cNvSpPr txBox="1">
                <a:spLocks noRot="1" noChangeAspect="1" noMove="1" noResize="1" noEditPoints="1" noAdjustHandles="1" noChangeArrowheads="1" noChangeShapeType="1" noTextEdit="1"/>
              </p:cNvSpPr>
              <p:nvPr/>
            </p:nvSpPr>
            <p:spPr>
              <a:xfrm>
                <a:off x="572916" y="3630959"/>
                <a:ext cx="8229300" cy="1963814"/>
              </a:xfrm>
              <a:prstGeom prst="rect">
                <a:avLst/>
              </a:prstGeom>
              <a:blipFill>
                <a:blip r:embed="rId11"/>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330629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4470613"/>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class </a:t>
            </a:r>
            <a:r>
              <a:rPr lang="en-US" sz="1800" spc="-1" dirty="0" err="1">
                <a:solidFill>
                  <a:srgbClr val="0F0F0F"/>
                </a:solidFill>
                <a:latin typeface="Consolas" panose="020B0609020204030204" pitchFamily="49" charset="0"/>
              </a:rPr>
              <a:t>SinglyLinkedList</a:t>
            </a:r>
            <a:r>
              <a:rPr lang="en-US" sz="1800" spc="-1" dirty="0">
                <a:solidFill>
                  <a:srgbClr val="0F0F0F"/>
                </a:solidFill>
                <a:latin typeface="Consolas" panose="020B0609020204030204" pitchFamily="49" charset="0"/>
              </a:rPr>
              <a:t>:</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class _Node:</a:t>
            </a: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def __</a:t>
            </a:r>
            <a:r>
              <a:rPr lang="en-US" sz="1800" spc="-1" dirty="0" err="1">
                <a:solidFill>
                  <a:srgbClr val="0F0F0F"/>
                </a:solidFill>
                <a:latin typeface="Consolas" panose="020B0609020204030204" pitchFamily="49" charset="0"/>
              </a:rPr>
              <a:t>init</a:t>
            </a:r>
            <a:r>
              <a:rPr lang="en-US" sz="1800" spc="-1" dirty="0">
                <a:solidFill>
                  <a:srgbClr val="0F0F0F"/>
                </a:solidFill>
                <a:latin typeface="Consolas" panose="020B0609020204030204" pitchFamily="49" charset="0"/>
              </a:rPr>
              <a:t>__(self, 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self._element</a:t>
            </a:r>
            <a:r>
              <a:rPr lang="en-US" sz="1800" spc="-1" dirty="0">
                <a:solidFill>
                  <a:srgbClr val="0F0F0F"/>
                </a:solidFill>
                <a:latin typeface="Consolas" panose="020B0609020204030204" pitchFamily="49" charset="0"/>
              </a:rPr>
              <a:t> = 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self._next</a:t>
            </a:r>
            <a:r>
              <a:rPr lang="en-US" sz="1800" spc="-1" dirty="0">
                <a:solidFill>
                  <a:srgbClr val="0F0F0F"/>
                </a:solidFill>
                <a:latin typeface="Consolas" panose="020B0609020204030204" pitchFamily="49" charset="0"/>
              </a:rPr>
              <a:t> = None</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def __</a:t>
            </a:r>
            <a:r>
              <a:rPr lang="en-US" sz="1800" spc="-1" dirty="0" err="1">
                <a:solidFill>
                  <a:srgbClr val="0F0F0F"/>
                </a:solidFill>
                <a:latin typeface="Consolas" panose="020B0609020204030204" pitchFamily="49" charset="0"/>
              </a:rPr>
              <a:t>init</a:t>
            </a:r>
            <a:r>
              <a:rPr lang="en-US" sz="1800" spc="-1" dirty="0">
                <a:solidFill>
                  <a:srgbClr val="0F0F0F"/>
                </a:solidFill>
                <a:latin typeface="Consolas" panose="020B0609020204030204" pitchFamily="49" charset="0"/>
              </a:rPr>
              <a:t>__(self):</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p:txBody>
      </p:sp>
    </p:spTree>
    <p:extLst>
      <p:ext uri="{BB962C8B-B14F-4D97-AF65-F5344CB8AC3E}">
        <p14:creationId xmlns:p14="http://schemas.microsoft.com/office/powerpoint/2010/main" val="145855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an element at the head of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379526" y="2559293"/>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379526" y="2559293"/>
                <a:ext cx="844579" cy="259311"/>
              </a:xfrm>
              <a:blipFill>
                <a:blip r:embed="rId3"/>
                <a:stretch>
                  <a:fillRect t="-2381"/>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2429434501"/>
              </p:ext>
            </p:extLst>
          </p:nvPr>
        </p:nvGraphicFramePr>
        <p:xfrm>
          <a:off x="2590376"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910978"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418782"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478901" y="133604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3485" y="133812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548069" y="134929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2396027003"/>
              </p:ext>
            </p:extLst>
          </p:nvPr>
        </p:nvGraphicFramePr>
        <p:xfrm>
          <a:off x="4124960"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445562"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953366"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769643761"/>
              </p:ext>
            </p:extLst>
          </p:nvPr>
        </p:nvGraphicFramePr>
        <p:xfrm>
          <a:off x="5659543"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980145"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487949"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979617" y="255929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979617" y="2559293"/>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466769" y="253329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466769" y="2533293"/>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288182" y="2533293"/>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288182" y="2533293"/>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752894" y="255929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752894" y="2559292"/>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234811" y="255929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234811" y="2559291"/>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178942" y="2273982"/>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178942" y="2273982"/>
                <a:ext cx="666987"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779986" y="271494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779986" y="2714948"/>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113479" y="2533293"/>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824196" y="2935000"/>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824196" y="2935000"/>
                <a:ext cx="666987" cy="259311"/>
              </a:xfrm>
              <a:prstGeom prst="rect">
                <a:avLst/>
              </a:prstGeom>
              <a:blipFill>
                <a:blip r:embed="rId8"/>
                <a:stretch>
                  <a:fillRect t="-4651"/>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157690" y="2512162"/>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381781" y="4787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381781" y="4787561"/>
                <a:ext cx="844579" cy="259311"/>
              </a:xfrm>
              <a:prstGeom prst="rect">
                <a:avLst/>
              </a:prstGeom>
              <a:blipFill>
                <a:blip r:embed="rId9"/>
                <a:stretch>
                  <a:fillRect t="-2326"/>
                </a:stretch>
              </a:blipFill>
              <a:ln>
                <a:noFill/>
              </a:ln>
            </p:spPr>
            <p:txBody>
              <a:bodyPr/>
              <a:lstStyle/>
              <a:p>
                <a:r>
                  <a:rPr lang="de-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extLst>
              <p:ext uri="{D42A27DB-BD31-4B8C-83A1-F6EECF244321}">
                <p14:modId xmlns:p14="http://schemas.microsoft.com/office/powerpoint/2010/main" val="3580134293"/>
              </p:ext>
            </p:extLst>
          </p:nvPr>
        </p:nvGraphicFramePr>
        <p:xfrm>
          <a:off x="2592631"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2913233"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421037"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481156" y="356430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015740" y="356639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550324" y="35775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extLst>
              <p:ext uri="{D42A27DB-BD31-4B8C-83A1-F6EECF244321}">
                <p14:modId xmlns:p14="http://schemas.microsoft.com/office/powerpoint/2010/main" val="3688755189"/>
              </p:ext>
            </p:extLst>
          </p:nvPr>
        </p:nvGraphicFramePr>
        <p:xfrm>
          <a:off x="4127215"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447817"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4955621"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extLst>
              <p:ext uri="{D42A27DB-BD31-4B8C-83A1-F6EECF244321}">
                <p14:modId xmlns:p14="http://schemas.microsoft.com/office/powerpoint/2010/main" val="1087605423"/>
              </p:ext>
            </p:extLst>
          </p:nvPr>
        </p:nvGraphicFramePr>
        <p:xfrm>
          <a:off x="5661798"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5982400"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490204"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3981872" y="4787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3981872" y="4787561"/>
                <a:ext cx="844579" cy="259311"/>
              </a:xfrm>
              <a:prstGeom prst="rect">
                <a:avLst/>
              </a:prstGeom>
              <a:blipFill>
                <a:blip r:embed="rId10"/>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469024" y="4761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469024" y="4761561"/>
                <a:ext cx="844579" cy="259311"/>
              </a:xfrm>
              <a:prstGeom prst="rect">
                <a:avLst/>
              </a:prstGeom>
              <a:blipFill>
                <a:blip r:embed="rId10"/>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290437" y="476156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290437" y="4761561"/>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4755149" y="478756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4755149" y="4787560"/>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237066" y="478755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237066" y="4787559"/>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Textplatzhalter 2">
                <a:extLst>
                  <a:ext uri="{FF2B5EF4-FFF2-40B4-BE49-F238E27FC236}">
                    <a16:creationId xmlns:a16="http://schemas.microsoft.com/office/drawing/2014/main" id="{F588D579-FE9C-463C-BC17-5AF74F075E07}"/>
                  </a:ext>
                </a:extLst>
              </p:cNvPr>
              <p:cNvSpPr txBox="1">
                <a:spLocks/>
              </p:cNvSpPr>
              <p:nvPr/>
            </p:nvSpPr>
            <p:spPr>
              <a:xfrm>
                <a:off x="7181197" y="4502250"/>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Textplatzhalter 2">
                <a:extLst>
                  <a:ext uri="{FF2B5EF4-FFF2-40B4-BE49-F238E27FC236}">
                    <a16:creationId xmlns:a16="http://schemas.microsoft.com/office/drawing/2014/main" id="{F588D579-FE9C-463C-BC17-5AF74F075E07}"/>
                  </a:ext>
                </a:extLst>
              </p:cNvPr>
              <p:cNvSpPr txBox="1">
                <a:spLocks noRot="1" noChangeAspect="1" noMove="1" noResize="1" noEditPoints="1" noAdjustHandles="1" noChangeArrowheads="1" noChangeShapeType="1" noTextEdit="1"/>
              </p:cNvSpPr>
              <p:nvPr/>
            </p:nvSpPr>
            <p:spPr>
              <a:xfrm>
                <a:off x="7181197" y="4502250"/>
                <a:ext cx="666987" cy="259311"/>
              </a:xfrm>
              <a:prstGeom prst="rect">
                <a:avLst/>
              </a:prstGeom>
              <a:blipFill>
                <a:blip r:embed="rId12"/>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1737397" y="520252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1737397" y="5202527"/>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2070890" y="4735937"/>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4826451" y="516326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4826451" y="5163268"/>
                <a:ext cx="666987" cy="259311"/>
              </a:xfrm>
              <a:prstGeom prst="rect">
                <a:avLst/>
              </a:prstGeom>
              <a:blipFill>
                <a:blip r:embed="rId13"/>
                <a:stretch>
                  <a:fillRect t="-4651"/>
                </a:stretch>
              </a:blipFill>
              <a:ln>
                <a:noFill/>
              </a:ln>
            </p:spPr>
            <p:txBody>
              <a:bodyPr/>
              <a:lstStyle/>
              <a:p>
                <a:r>
                  <a:rPr lang="de-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159945" y="4740430"/>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859179" y="479170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859179" y="4791702"/>
                <a:ext cx="844579" cy="259311"/>
              </a:xfrm>
              <a:prstGeom prst="rect">
                <a:avLst/>
              </a:prstGeom>
              <a:blipFill>
                <a:blip r:embed="rId9"/>
                <a:stretch>
                  <a:fillRect t="-2326"/>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1602846148"/>
              </p:ext>
            </p:extLst>
          </p:nvPr>
        </p:nvGraphicFramePr>
        <p:xfrm>
          <a:off x="1070029" y="439486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1390631" y="397858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1898435" y="458028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958554" y="356845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1714464" y="479170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1714464" y="4791700"/>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359A888B-DBC1-4BDE-80AC-20175E3E6BC1}"/>
                  </a:ext>
                </a:extLst>
              </p:cNvPr>
              <p:cNvSpPr txBox="1">
                <a:spLocks/>
              </p:cNvSpPr>
              <p:nvPr/>
            </p:nvSpPr>
            <p:spPr>
              <a:xfrm>
                <a:off x="259639" y="494735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𝑵𝒆𝒘</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359A888B-DBC1-4BDE-80AC-20175E3E6BC1}"/>
                  </a:ext>
                </a:extLst>
              </p:cNvPr>
              <p:cNvSpPr txBox="1">
                <a:spLocks noRot="1" noChangeAspect="1" noMove="1" noResize="1" noEditPoints="1" noAdjustHandles="1" noChangeArrowheads="1" noChangeShapeType="1" noTextEdit="1"/>
              </p:cNvSpPr>
              <p:nvPr/>
            </p:nvSpPr>
            <p:spPr>
              <a:xfrm>
                <a:off x="259639" y="4947357"/>
                <a:ext cx="666987" cy="259311"/>
              </a:xfrm>
              <a:prstGeom prst="rect">
                <a:avLst/>
              </a:prstGeom>
              <a:blipFill>
                <a:blip r:embed="rId14"/>
                <a:stretch>
                  <a:fillRect/>
                </a:stretch>
              </a:blipFill>
              <a:ln>
                <a:noFill/>
              </a:ln>
            </p:spPr>
            <p:txBody>
              <a:bodyPr/>
              <a:lstStyle/>
              <a:p>
                <a:r>
                  <a:rPr lang="de-AT">
                    <a:noFill/>
                  </a:rPr>
                  <a:t> </a:t>
                </a:r>
              </a:p>
            </p:txBody>
          </p:sp>
        </mc:Fallback>
      </mc:AlternateContent>
      <p:cxnSp>
        <p:nvCxnSpPr>
          <p:cNvPr id="75" name="Gerade Verbindung mit Pfeil 74">
            <a:extLst>
              <a:ext uri="{FF2B5EF4-FFF2-40B4-BE49-F238E27FC236}">
                <a16:creationId xmlns:a16="http://schemas.microsoft.com/office/drawing/2014/main" id="{7F8B471B-C17A-4108-9A8E-A43A99BF0C7C}"/>
              </a:ext>
            </a:extLst>
          </p:cNvPr>
          <p:cNvCxnSpPr>
            <a:cxnSpLocks/>
          </p:cNvCxnSpPr>
          <p:nvPr/>
        </p:nvCxnSpPr>
        <p:spPr>
          <a:xfrm flipV="1">
            <a:off x="593132" y="476570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92E64894-DC4D-4A92-B731-3B1FA3FEB7A1}"/>
              </a:ext>
            </a:extLst>
          </p:cNvPr>
          <p:cNvCxnSpPr>
            <a:cxnSpLocks/>
          </p:cNvCxnSpPr>
          <p:nvPr/>
        </p:nvCxnSpPr>
        <p:spPr>
          <a:xfrm flipH="1" flipV="1">
            <a:off x="1259660" y="4769844"/>
            <a:ext cx="687614" cy="4066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26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232550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add_first</a:t>
            </a:r>
            <a:r>
              <a:rPr lang="en-US" sz="1800" spc="-1" dirty="0">
                <a:solidFill>
                  <a:srgbClr val="0F0F0F"/>
                </a:solidFill>
                <a:latin typeface="Consolas" panose="020B0609020204030204" pitchFamily="49" charset="0"/>
              </a:rPr>
              <a:t>(self, element):</a:t>
            </a:r>
          </a:p>
          <a:p>
            <a:r>
              <a:rPr lang="en-US" sz="1800" spc="-1" dirty="0">
                <a:solidFill>
                  <a:srgbClr val="0F0F0F"/>
                </a:solidFill>
                <a:latin typeface="Consolas" panose="020B0609020204030204" pitchFamily="49" charset="0"/>
              </a:rPr>
              <a:t>        new = </a:t>
            </a:r>
            <a:r>
              <a:rPr lang="en-US" sz="1800" spc="-1" dirty="0" err="1">
                <a:solidFill>
                  <a:srgbClr val="0F0F0F"/>
                </a:solidFill>
                <a:latin typeface="Consolas" panose="020B0609020204030204" pitchFamily="49" charset="0"/>
              </a:rPr>
              <a:t>self._Node</a:t>
            </a:r>
            <a:r>
              <a:rPr lang="en-US" sz="1800" spc="-1" dirty="0">
                <a:solidFill>
                  <a:srgbClr val="0F0F0F"/>
                </a:solidFill>
                <a:latin typeface="Consolas" panose="020B0609020204030204" pitchFamily="49" charset="0"/>
              </a:rPr>
              <a:t>(element)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new._next</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self._head</a:t>
            </a:r>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239054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an element at the tail of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379526" y="2559293"/>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379526" y="2559293"/>
                <a:ext cx="844579" cy="259311"/>
              </a:xfrm>
              <a:blipFill>
                <a:blip r:embed="rId3"/>
                <a:stretch>
                  <a:fillRect t="-2381"/>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nvGraphicFramePr>
        <p:xfrm>
          <a:off x="2590376"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910978"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418782"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478901" y="133604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3485" y="133812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548069" y="134929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nvGraphicFramePr>
        <p:xfrm>
          <a:off x="4124960"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445562"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953366"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nvGraphicFramePr>
        <p:xfrm>
          <a:off x="5659543"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980145"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487949"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979617" y="255929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979617" y="2559293"/>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466769" y="253329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466769" y="2533293"/>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288182" y="2533293"/>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288182" y="2533293"/>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752894" y="255929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752894" y="2559292"/>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234811" y="255929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234811" y="2559291"/>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178942" y="2273982"/>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178942" y="2273982"/>
                <a:ext cx="666987"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779986" y="271494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779986" y="2714948"/>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113479" y="2533293"/>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824196" y="2935000"/>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824196" y="2935000"/>
                <a:ext cx="666987" cy="259311"/>
              </a:xfrm>
              <a:prstGeom prst="rect">
                <a:avLst/>
              </a:prstGeom>
              <a:blipFill>
                <a:blip r:embed="rId8"/>
                <a:stretch>
                  <a:fillRect t="-4651"/>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157690" y="2512162"/>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381781" y="4787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381781" y="4787561"/>
                <a:ext cx="844579" cy="259311"/>
              </a:xfrm>
              <a:prstGeom prst="rect">
                <a:avLst/>
              </a:prstGeom>
              <a:blipFill>
                <a:blip r:embed="rId9"/>
                <a:stretch>
                  <a:fillRect t="-2326"/>
                </a:stretch>
              </a:blipFill>
              <a:ln>
                <a:noFill/>
              </a:ln>
            </p:spPr>
            <p:txBody>
              <a:bodyPr/>
              <a:lstStyle/>
              <a:p>
                <a:r>
                  <a:rPr lang="de-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nvGraphicFramePr>
        <p:xfrm>
          <a:off x="2592631"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2913233"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421037"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481156" y="356430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015740" y="356639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550324" y="35775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nvGraphicFramePr>
        <p:xfrm>
          <a:off x="4127215"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447817"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4955621"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nvGraphicFramePr>
        <p:xfrm>
          <a:off x="5661798"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5982400"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490204"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3981872" y="4787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3981872" y="4787561"/>
                <a:ext cx="844579" cy="259311"/>
              </a:xfrm>
              <a:prstGeom prst="rect">
                <a:avLst/>
              </a:prstGeom>
              <a:blipFill>
                <a:blip r:embed="rId10"/>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469024" y="4761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469024" y="4761561"/>
                <a:ext cx="844579" cy="259311"/>
              </a:xfrm>
              <a:prstGeom prst="rect">
                <a:avLst/>
              </a:prstGeom>
              <a:blipFill>
                <a:blip r:embed="rId10"/>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290437" y="476156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290437" y="4761561"/>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4755149" y="478756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4755149" y="4787560"/>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237066" y="478755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237066" y="4787559"/>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1737397" y="520252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1737397" y="5202527"/>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2070890" y="4735937"/>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4902647" y="5167284"/>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4902647" y="5167284"/>
                <a:ext cx="666987" cy="259311"/>
              </a:xfrm>
              <a:prstGeom prst="rect">
                <a:avLst/>
              </a:prstGeom>
              <a:blipFill>
                <a:blip r:embed="rId8"/>
                <a:stretch>
                  <a:fillRect t="-7143"/>
                </a:stretch>
              </a:blipFill>
              <a:ln>
                <a:noFill/>
              </a:ln>
            </p:spPr>
            <p:txBody>
              <a:bodyPr/>
              <a:lstStyle/>
              <a:p>
                <a:r>
                  <a:rPr lang="de-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236141" y="4744446"/>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7002128" y="480081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7002128" y="4800813"/>
                <a:ext cx="844579" cy="259311"/>
              </a:xfrm>
              <a:prstGeom prst="rect">
                <a:avLst/>
              </a:prstGeom>
              <a:blipFill>
                <a:blip r:embed="rId4"/>
                <a:stretch>
                  <a:fillRect t="-2381"/>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4161939342"/>
              </p:ext>
            </p:extLst>
          </p:nvPr>
        </p:nvGraphicFramePr>
        <p:xfrm>
          <a:off x="7212978" y="440397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7533580" y="398769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8097301" y="459016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7101503" y="35775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7857413" y="48008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7857413" y="4800811"/>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359A888B-DBC1-4BDE-80AC-20175E3E6BC1}"/>
                  </a:ext>
                </a:extLst>
              </p:cNvPr>
              <p:cNvSpPr txBox="1">
                <a:spLocks/>
              </p:cNvSpPr>
              <p:nvPr/>
            </p:nvSpPr>
            <p:spPr>
              <a:xfrm>
                <a:off x="6434516" y="51324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𝑵𝒆𝒘</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359A888B-DBC1-4BDE-80AC-20175E3E6BC1}"/>
                  </a:ext>
                </a:extLst>
              </p:cNvPr>
              <p:cNvSpPr txBox="1">
                <a:spLocks noRot="1" noChangeAspect="1" noMove="1" noResize="1" noEditPoints="1" noAdjustHandles="1" noChangeArrowheads="1" noChangeShapeType="1" noTextEdit="1"/>
              </p:cNvSpPr>
              <p:nvPr/>
            </p:nvSpPr>
            <p:spPr>
              <a:xfrm>
                <a:off x="6434516" y="5132401"/>
                <a:ext cx="666987" cy="259311"/>
              </a:xfrm>
              <a:prstGeom prst="rect">
                <a:avLst/>
              </a:prstGeom>
              <a:blipFill>
                <a:blip r:embed="rId12"/>
                <a:stretch>
                  <a:fillRect/>
                </a:stretch>
              </a:blipFill>
              <a:ln>
                <a:noFill/>
              </a:ln>
            </p:spPr>
            <p:txBody>
              <a:bodyPr/>
              <a:lstStyle/>
              <a:p>
                <a:r>
                  <a:rPr lang="de-AT">
                    <a:noFill/>
                  </a:rPr>
                  <a:t> </a:t>
                </a:r>
              </a:p>
            </p:txBody>
          </p:sp>
        </mc:Fallback>
      </mc:AlternateContent>
      <p:cxnSp>
        <p:nvCxnSpPr>
          <p:cNvPr id="75" name="Gerade Verbindung mit Pfeil 74">
            <a:extLst>
              <a:ext uri="{FF2B5EF4-FFF2-40B4-BE49-F238E27FC236}">
                <a16:creationId xmlns:a16="http://schemas.microsoft.com/office/drawing/2014/main" id="{7F8B471B-C17A-4108-9A8E-A43A99BF0C7C}"/>
              </a:ext>
            </a:extLst>
          </p:cNvPr>
          <p:cNvCxnSpPr>
            <a:cxnSpLocks/>
            <a:stCxn id="74" idx="0"/>
          </p:cNvCxnSpPr>
          <p:nvPr/>
        </p:nvCxnSpPr>
        <p:spPr>
          <a:xfrm flipV="1">
            <a:off x="6768010" y="4774815"/>
            <a:ext cx="444968" cy="35758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92E64894-DC4D-4A92-B731-3B1FA3FEB7A1}"/>
              </a:ext>
            </a:extLst>
          </p:cNvPr>
          <p:cNvCxnSpPr>
            <a:cxnSpLocks/>
          </p:cNvCxnSpPr>
          <p:nvPr/>
        </p:nvCxnSpPr>
        <p:spPr>
          <a:xfrm flipH="1" flipV="1">
            <a:off x="7490552" y="4777290"/>
            <a:ext cx="687614" cy="4066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7C7AC375-6705-46E6-9CC2-F8F860AFB1F1}"/>
                  </a:ext>
                </a:extLst>
              </p:cNvPr>
              <p:cNvSpPr txBox="1">
                <a:spLocks/>
              </p:cNvSpPr>
              <p:nvPr/>
            </p:nvSpPr>
            <p:spPr>
              <a:xfrm>
                <a:off x="7857413" y="520997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7C7AC375-6705-46E6-9CC2-F8F860AFB1F1}"/>
                  </a:ext>
                </a:extLst>
              </p:cNvPr>
              <p:cNvSpPr txBox="1">
                <a:spLocks noRot="1" noChangeAspect="1" noMove="1" noResize="1" noEditPoints="1" noAdjustHandles="1" noChangeArrowheads="1" noChangeShapeType="1" noTextEdit="1"/>
              </p:cNvSpPr>
              <p:nvPr/>
            </p:nvSpPr>
            <p:spPr>
              <a:xfrm>
                <a:off x="7857413" y="5209971"/>
                <a:ext cx="666987" cy="259311"/>
              </a:xfrm>
              <a:prstGeom prst="rect">
                <a:avLst/>
              </a:prstGeom>
              <a:blipFill>
                <a:blip r:embed="rId13"/>
                <a:stretch>
                  <a:fillRect t="-7143"/>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09405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6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3226154"/>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add_last</a:t>
            </a:r>
            <a:r>
              <a:rPr lang="en-US" sz="1800" spc="-1" dirty="0">
                <a:solidFill>
                  <a:srgbClr val="0F0F0F"/>
                </a:solidFill>
                <a:latin typeface="Consolas" panose="020B0609020204030204" pitchFamily="49" charset="0"/>
              </a:rPr>
              <a:t>(self, element):</a:t>
            </a:r>
          </a:p>
          <a:p>
            <a:r>
              <a:rPr lang="en-US" sz="1800" spc="-1" dirty="0">
                <a:solidFill>
                  <a:srgbClr val="0F0F0F"/>
                </a:solidFill>
                <a:latin typeface="Consolas" panose="020B0609020204030204" pitchFamily="49" charset="0"/>
              </a:rPr>
              <a:t>        new = </a:t>
            </a:r>
            <a:r>
              <a:rPr lang="en-US" sz="1800" spc="-1" dirty="0" err="1">
                <a:solidFill>
                  <a:srgbClr val="0F0F0F"/>
                </a:solidFill>
                <a:latin typeface="Consolas" panose="020B0609020204030204" pitchFamily="49" charset="0"/>
              </a:rPr>
              <a:t>self._Node</a:t>
            </a:r>
            <a:r>
              <a:rPr lang="en-US" sz="1800" spc="-1" dirty="0">
                <a:solidFill>
                  <a:srgbClr val="0F0F0F"/>
                </a:solidFill>
                <a:latin typeface="Consolas" panose="020B0609020204030204" pitchFamily="49" charset="0"/>
              </a:rPr>
              <a:t>(element)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new._next</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&gt; 0:</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self._tail._next</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else: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16713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Removing an element from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270461" y="517043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270461" y="517043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377722795"/>
              </p:ext>
            </p:extLst>
          </p:nvPr>
        </p:nvGraphicFramePr>
        <p:xfrm>
          <a:off x="2481311"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801913"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09717"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369836" y="394718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3904420" y="394926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439004" y="396043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2172092522"/>
              </p:ext>
            </p:extLst>
          </p:nvPr>
        </p:nvGraphicFramePr>
        <p:xfrm>
          <a:off x="4015895"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336497"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844301"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1481324777"/>
              </p:ext>
            </p:extLst>
          </p:nvPr>
        </p:nvGraphicFramePr>
        <p:xfrm>
          <a:off x="5550478"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871080"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378884"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870552" y="517043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870552" y="517043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357704" y="514443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357704" y="514443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179117" y="514443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179117" y="514443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643829" y="517043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643829" y="517043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25746" y="517043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25746" y="517043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069877" y="488512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069877" y="488512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670921" y="532608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670921" y="532608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004414" y="514443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715131" y="554613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715131" y="554613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048625" y="512330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778265" y="2834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778265" y="2834188"/>
                <a:ext cx="844579" cy="259311"/>
              </a:xfrm>
              <a:prstGeom prst="rect">
                <a:avLst/>
              </a:prstGeom>
              <a:blipFill>
                <a:blip r:embed="rId5"/>
                <a:stretch>
                  <a:fillRect t="-2381"/>
                </a:stretch>
              </a:blipFill>
              <a:ln>
                <a:noFill/>
              </a:ln>
            </p:spPr>
            <p:txBody>
              <a:bodyPr/>
              <a:lstStyle/>
              <a:p>
                <a:r>
                  <a:rPr lang="de-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extLst>
              <p:ext uri="{D42A27DB-BD31-4B8C-83A1-F6EECF244321}">
                <p14:modId xmlns:p14="http://schemas.microsoft.com/office/powerpoint/2010/main" val="3577234925"/>
              </p:ext>
            </p:extLst>
          </p:nvPr>
        </p:nvGraphicFramePr>
        <p:xfrm>
          <a:off x="2989115"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3309717"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817521"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877640" y="161093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412224" y="161302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946808" y="1624188"/>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extLst>
              <p:ext uri="{D42A27DB-BD31-4B8C-83A1-F6EECF244321}">
                <p14:modId xmlns:p14="http://schemas.microsoft.com/office/powerpoint/2010/main" val="1458029613"/>
              </p:ext>
            </p:extLst>
          </p:nvPr>
        </p:nvGraphicFramePr>
        <p:xfrm>
          <a:off x="4523699"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844301"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5352105"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extLst>
              <p:ext uri="{D42A27DB-BD31-4B8C-83A1-F6EECF244321}">
                <p14:modId xmlns:p14="http://schemas.microsoft.com/office/powerpoint/2010/main" val="2741909314"/>
              </p:ext>
            </p:extLst>
          </p:nvPr>
        </p:nvGraphicFramePr>
        <p:xfrm>
          <a:off x="6058282"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6378884"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886688"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4378356" y="2834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4378356" y="2834188"/>
                <a:ext cx="844579" cy="259311"/>
              </a:xfrm>
              <a:prstGeom prst="rect">
                <a:avLst/>
              </a:prstGeom>
              <a:blipFill>
                <a:blip r:embed="rId11"/>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865508" y="2808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865508" y="2808188"/>
                <a:ext cx="844579" cy="259311"/>
              </a:xfrm>
              <a:prstGeom prst="rect">
                <a:avLst/>
              </a:prstGeom>
              <a:blipFill>
                <a:blip r:embed="rId11"/>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686921" y="280818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686921" y="2808188"/>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5151633" y="283418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5151633" y="2834187"/>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633550" y="283418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633550" y="2834186"/>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Textplatzhalter 2">
                <a:extLst>
                  <a:ext uri="{FF2B5EF4-FFF2-40B4-BE49-F238E27FC236}">
                    <a16:creationId xmlns:a16="http://schemas.microsoft.com/office/drawing/2014/main" id="{F588D579-FE9C-463C-BC17-5AF74F075E07}"/>
                  </a:ext>
                </a:extLst>
              </p:cNvPr>
              <p:cNvSpPr txBox="1">
                <a:spLocks/>
              </p:cNvSpPr>
              <p:nvPr/>
            </p:nvSpPr>
            <p:spPr>
              <a:xfrm>
                <a:off x="7577681" y="254887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Textplatzhalter 2">
                <a:extLst>
                  <a:ext uri="{FF2B5EF4-FFF2-40B4-BE49-F238E27FC236}">
                    <a16:creationId xmlns:a16="http://schemas.microsoft.com/office/drawing/2014/main" id="{F588D579-FE9C-463C-BC17-5AF74F075E07}"/>
                  </a:ext>
                </a:extLst>
              </p:cNvPr>
              <p:cNvSpPr txBox="1">
                <a:spLocks noRot="1" noChangeAspect="1" noMove="1" noResize="1" noEditPoints="1" noAdjustHandles="1" noChangeArrowheads="1" noChangeShapeType="1" noTextEdit="1"/>
              </p:cNvSpPr>
              <p:nvPr/>
            </p:nvSpPr>
            <p:spPr>
              <a:xfrm>
                <a:off x="7577681" y="2548877"/>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574858" y="324765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574858" y="3247655"/>
                <a:ext cx="666987" cy="259311"/>
              </a:xfrm>
              <a:prstGeom prst="rect">
                <a:avLst/>
              </a:prstGeom>
              <a:blipFill>
                <a:blip r:embed="rId12"/>
                <a:stretch>
                  <a:fillRect t="-4762"/>
                </a:stretch>
              </a:blipFill>
              <a:ln>
                <a:noFill/>
              </a:ln>
            </p:spPr>
            <p:txBody>
              <a:bodyPr/>
              <a:lstStyle/>
              <a:p>
                <a:r>
                  <a:rPr lang="de-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908351" y="2781065"/>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5222935" y="320989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5222935" y="3209895"/>
                <a:ext cx="666987" cy="259311"/>
              </a:xfrm>
              <a:prstGeom prst="rect">
                <a:avLst/>
              </a:prstGeom>
              <a:blipFill>
                <a:blip r:embed="rId13"/>
                <a:stretch>
                  <a:fillRect t="-7143"/>
                </a:stretch>
              </a:blipFill>
              <a:ln>
                <a:noFill/>
              </a:ln>
            </p:spPr>
            <p:txBody>
              <a:bodyPr/>
              <a:lstStyle/>
              <a:p>
                <a:r>
                  <a:rPr lang="de-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556429" y="2787057"/>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1255663" y="283832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1255663" y="2838329"/>
                <a:ext cx="844579" cy="259311"/>
              </a:xfrm>
              <a:prstGeom prst="rect">
                <a:avLst/>
              </a:prstGeom>
              <a:blipFill>
                <a:blip r:embed="rId11"/>
                <a:stretch>
                  <a:fillRect t="-2381"/>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3712091110"/>
              </p:ext>
            </p:extLst>
          </p:nvPr>
        </p:nvGraphicFramePr>
        <p:xfrm>
          <a:off x="1466513" y="244148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1787115" y="202520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2294919" y="262690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1355038" y="161507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2110948" y="283832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2110948" y="2838327"/>
                <a:ext cx="524244" cy="259311"/>
              </a:xfrm>
              <a:prstGeom prst="rect">
                <a:avLst/>
              </a:prstGeom>
              <a:blipFill>
                <a:blip r:embed="rId6"/>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067740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600"/>
            <a:ext cx="7835519" cy="1802990"/>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remove_first</a:t>
            </a:r>
            <a:r>
              <a:rPr lang="en-US" sz="1800" spc="-1" dirty="0">
                <a:solidFill>
                  <a:srgbClr val="0F0F0F"/>
                </a:solidFill>
                <a:latin typeface="Consolas" panose="020B0609020204030204" pitchFamily="49" charset="0"/>
              </a:rPr>
              <a:t>(self):</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            raise Empty('Singly linked list is empty')</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self._head._next</a:t>
            </a:r>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
        <p:nvSpPr>
          <p:cNvPr id="4" name="Textplatzhalter 2">
            <a:extLst>
              <a:ext uri="{FF2B5EF4-FFF2-40B4-BE49-F238E27FC236}">
                <a16:creationId xmlns:a16="http://schemas.microsoft.com/office/drawing/2014/main" id="{3BB83357-A7FF-4096-B7F3-4F58545EEAA8}"/>
              </a:ext>
            </a:extLst>
          </p:cNvPr>
          <p:cNvSpPr txBox="1">
            <a:spLocks/>
          </p:cNvSpPr>
          <p:nvPr/>
        </p:nvSpPr>
        <p:spPr>
          <a:xfrm>
            <a:off x="457200" y="3515049"/>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148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315726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754326"/>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stack</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with</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singly</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linked</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list</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Recollect</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interface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stack</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de-AT" sz="1800" i="1" dirty="0" smtClean="0">
                        <a:latin typeface="Cambria Math" panose="02040503050406030204" pitchFamily="18" charset="0"/>
                        <a:cs typeface="Calibri" panose="020F0502020204030204" pitchFamily="34" charset="0"/>
                      </a:rPr>
                      <m:t>𝑆𝑡𝑎𝑐𝑘</m:t>
                    </m:r>
                    <m:r>
                      <a:rPr lang="de-AT" sz="1800" i="1" dirty="0" smtClean="0">
                        <a:latin typeface="Cambria Math" panose="02040503050406030204" pitchFamily="18" charset="0"/>
                        <a:cs typeface="Calibri" panose="020F0502020204030204" pitchFamily="34" charset="0"/>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𝑙𝑒𝑛</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𝑒𝑚𝑝𝑡𝑦</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𝑒</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𝑠</m:t>
                    </m:r>
                    <m:r>
                      <a:rPr lang="de-AT" sz="1800" i="1" dirty="0" err="1" smtClean="0">
                        <a:latin typeface="Cambria Math" panose="02040503050406030204" pitchFamily="18" charset="0"/>
                        <a:cs typeface="Calibri" panose="020F0502020204030204" pitchFamily="34" charset="0"/>
                      </a:rPr>
                      <m:t>.</m:t>
                    </m:r>
                    <m:r>
                      <a:rPr lang="de-AT" sz="1800" i="1" dirty="0" err="1" smtClean="0">
                        <a:latin typeface="Cambria Math" panose="02040503050406030204" pitchFamily="18" charset="0"/>
                        <a:cs typeface="Calibri" panose="020F0502020204030204" pitchFamily="34" charset="0"/>
                      </a:rPr>
                      <m:t>𝑡𝑜𝑝</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𝑠</m:t>
                    </m:r>
                    <m:r>
                      <a:rPr lang="de-AT" sz="1800" i="1" dirty="0" err="1" smtClean="0">
                        <a:latin typeface="Cambria Math" panose="02040503050406030204" pitchFamily="18" charset="0"/>
                        <a:cs typeface="Calibri" panose="020F0502020204030204" pitchFamily="34" charset="0"/>
                      </a:rPr>
                      <m:t>.</m:t>
                    </m:r>
                    <m:r>
                      <a:rPr lang="de-AT" sz="1800" i="1" dirty="0" err="1" smtClean="0">
                        <a:latin typeface="Cambria Math" panose="02040503050406030204" pitchFamily="18" charset="0"/>
                        <a:cs typeface="Calibri" panose="020F0502020204030204" pitchFamily="34" charset="0"/>
                      </a:rPr>
                      <m:t>𝑝𝑜𝑝</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𝑝𝑟𝑖𝑛𝑡</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𝑠</m:t>
                    </m:r>
                    <m:r>
                      <a:rPr lang="de-AT"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ea typeface="Cambria Math"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ea typeface="Cambria Math" panose="02040503050406030204" pitchFamily="18" charset="0"/>
                    <a:cs typeface="Calibri" panose="020F0502020204030204" pitchFamily="34" charset="0"/>
                  </a:rPr>
                  <a:t>Task 2: </a:t>
                </a:r>
                <a:r>
                  <a:rPr lang="en-US" sz="1800" dirty="0">
                    <a:latin typeface="Calibri" panose="020F0502020204030204" pitchFamily="34" charset="0"/>
                    <a:ea typeface="Cambria Math" panose="02040503050406030204" pitchFamily="18" charset="0"/>
                    <a:cs typeface="Calibri" panose="020F0502020204030204" pitchFamily="34" charset="0"/>
                  </a:rPr>
                  <a:t>Implement the queue with a singly linked list. Recollect the interface of the queue: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Calibri" panose="020F0502020204030204" pitchFamily="34" charset="0"/>
                      </a:rPr>
                      <m:t>𝑄𝑢𝑒𝑢𝑒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𝑙𝑒𝑛</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𝑖𝑠</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_</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𝑒𝑚𝑝𝑡𝑦</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𝑓𝑖𝑟𝑠𝑡</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𝑑𝑒𝑞𝑢𝑒𝑢𝑒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𝑒𝑛𝑞𝑢𝑒𝑢𝑒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𝑝𝑟𝑖𝑛𝑡</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oMath>
                </a14:m>
                <a:endParaRPr lang="en-US" sz="1800" dirty="0">
                  <a:latin typeface="Calibri" panose="020F0502020204030204" pitchFamily="34" charset="0"/>
                  <a:ea typeface="Cambria Math" panose="02040503050406030204" pitchFamily="18"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754326"/>
              </a:xfrm>
              <a:prstGeom prst="rect">
                <a:avLst/>
              </a:prstGeom>
              <a:blipFill>
                <a:blip r:embed="rId3"/>
                <a:stretch>
                  <a:fillRect l="-593" t="-1736" b="-2083"/>
                </a:stretch>
              </a:blipFill>
            </p:spPr>
            <p:txBody>
              <a:bodyPr/>
              <a:lstStyle/>
              <a:p>
                <a:r>
                  <a:rPr lang="de-AT">
                    <a:noFill/>
                  </a:rPr>
                  <a:t> </a:t>
                </a:r>
              </a:p>
            </p:txBody>
          </p:sp>
        </mc:Fallback>
      </mc:AlternateContent>
    </p:spTree>
    <p:extLst>
      <p:ext uri="{BB962C8B-B14F-4D97-AF65-F5344CB8AC3E}">
        <p14:creationId xmlns:p14="http://schemas.microsoft.com/office/powerpoint/2010/main" val="410580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1477328"/>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Singly 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Doubly 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list based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06391512"/>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06391512"/>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Tree>
    <p:extLst>
      <p:ext uri="{BB962C8B-B14F-4D97-AF65-F5344CB8AC3E}">
        <p14:creationId xmlns:p14="http://schemas.microsoft.com/office/powerpoint/2010/main" val="4164275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list based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3091671704"/>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𝑒𝑛𝑞𝑢𝑒𝑢𝑒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𝑑𝑒𝑞𝑢𝑒𝑢𝑒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𝑓𝑖𝑟𝑠𝑡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3091671704"/>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Tree>
    <p:extLst>
      <p:ext uri="{BB962C8B-B14F-4D97-AF65-F5344CB8AC3E}">
        <p14:creationId xmlns:p14="http://schemas.microsoft.com/office/powerpoint/2010/main" val="156924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Doubly 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5087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4"/>
                <a:ext cx="8229300" cy="36000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a singly linked list each elements keeps the reference to the next element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There are limitations due to this asymmetry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can not efficiently delete the element at the end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we can not efficiently delete an arbitrary node at an interior position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determine the node preceding the node to be deleted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To provide greater symmetry we should keep references to both:</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Element after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and element before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𝑝𝑟𝑒𝑣</m:t>
                    </m:r>
                  </m:oMath>
                </a14:m>
                <a:r>
                  <a:rPr lang="en-US" sz="1800" dirty="0">
                    <a:latin typeface="Calibri" panose="020F0502020204030204" pitchFamily="34" charset="0"/>
                    <a:ea typeface="Calibri" panose="020F0502020204030204" pitchFamily="34" charset="0"/>
                    <a:cs typeface="Calibri" panose="020F0502020204030204" pitchFamily="34" charset="0"/>
                  </a:rPr>
                  <a:t>) the current 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data structure is known as doubly linked list</a:t>
                </a:r>
              </a:p>
            </p:txBody>
          </p:sp>
        </mc:Choice>
        <mc:Fallback xmlns="">
          <p:sp>
            <p:nvSpPr>
              <p:cNvPr id="45" name="Textplatzhalter 2">
                <a:extLst>
                  <a:ext uri="{FF2B5EF4-FFF2-40B4-BE49-F238E27FC236}">
                    <a16:creationId xmlns:a16="http://schemas.microsoft.com/office/drawing/2014/main" id="{A8884AE5-3D47-4635-BD0A-863F1B654D33}"/>
                  </a:ext>
                </a:extLst>
              </p:cNvPr>
              <p:cNvSpPr txBox="1">
                <a:spLocks noRot="1" noChangeAspect="1" noMove="1" noResize="1" noEditPoints="1" noAdjustHandles="1" noChangeArrowheads="1" noChangeShapeType="1" noTextEdit="1"/>
              </p:cNvSpPr>
              <p:nvPr/>
            </p:nvSpPr>
            <p:spPr>
              <a:xfrm>
                <a:off x="487964" y="1492184"/>
                <a:ext cx="8229300" cy="3600077"/>
              </a:xfrm>
              <a:prstGeom prst="rect">
                <a:avLst/>
              </a:prstGeom>
              <a:blipFill>
                <a:blip r:embed="rId3"/>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750430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Header and trailer sentinels</a:t>
            </a:r>
            <a:endParaRPr lang="en-US" sz="2800" b="1" noProof="0" dirty="0">
              <a:latin typeface="Calibri" panose="020F0502020204030204" pitchFamily="34" charset="0"/>
              <a:cs typeface="Calibri" panose="020F0502020204030204" pitchFamily="34" charset="0"/>
            </a:endParaRPr>
          </a:p>
        </p:txBody>
      </p:sp>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551026" y="1247818"/>
            <a:ext cx="8229300" cy="49243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order to avoid some special case when operating at the boundaries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add two special nodes at both ends of the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 at the beginning of the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 at the end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These dummy nodes are known as sentinels (guards)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They do not store elements of the primary sequence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an empty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Header’s next points to the trailer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Trailer’s </a:t>
            </a:r>
            <a:r>
              <a:rPr lang="en-US" sz="1800" dirty="0" err="1">
                <a:latin typeface="Calibri" panose="020F0502020204030204" pitchFamily="34" charset="0"/>
                <a:ea typeface="Calibri" panose="020F0502020204030204" pitchFamily="34" charset="0"/>
                <a:cs typeface="Calibri" panose="020F0502020204030204" pitchFamily="34" charset="0"/>
              </a:rPr>
              <a:t>prev</a:t>
            </a:r>
            <a:r>
              <a:rPr lang="en-US" sz="1800" dirty="0">
                <a:latin typeface="Calibri" panose="020F0502020204030204" pitchFamily="34" charset="0"/>
                <a:ea typeface="Calibri" panose="020F0502020204030204" pitchFamily="34" charset="0"/>
                <a:cs typeface="Calibri" panose="020F0502020204030204" pitchFamily="34" charset="0"/>
              </a:rPr>
              <a:t> points to the header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a nonempty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Header’s next points to a node containing the first real element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Trailer’s </a:t>
            </a:r>
            <a:r>
              <a:rPr lang="en-US" sz="1800" dirty="0" err="1">
                <a:latin typeface="Calibri" panose="020F0502020204030204" pitchFamily="34" charset="0"/>
                <a:ea typeface="Calibri" panose="020F0502020204030204" pitchFamily="34" charset="0"/>
                <a:cs typeface="Calibri" panose="020F0502020204030204" pitchFamily="34" charset="0"/>
              </a:rPr>
              <a:t>prev</a:t>
            </a:r>
            <a:r>
              <a:rPr lang="en-US" sz="1800" dirty="0">
                <a:latin typeface="Calibri" panose="020F0502020204030204" pitchFamily="34" charset="0"/>
                <a:ea typeface="Calibri" panose="020F0502020204030204" pitchFamily="34" charset="0"/>
                <a:cs typeface="Calibri" panose="020F0502020204030204" pitchFamily="34" charset="0"/>
              </a:rPr>
              <a:t> points to the last element of the sequence</a:t>
            </a:r>
          </a:p>
        </p:txBody>
      </p:sp>
    </p:spTree>
    <p:extLst>
      <p:ext uri="{BB962C8B-B14F-4D97-AF65-F5344CB8AC3E}">
        <p14:creationId xmlns:p14="http://schemas.microsoft.com/office/powerpoint/2010/main" val="2683378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 with sentinels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709947" y="4160490"/>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709947" y="4160490"/>
                <a:ext cx="524245" cy="259311"/>
              </a:xfrm>
              <a:blipFill>
                <a:blip r:embed="rId3"/>
                <a:stretch>
                  <a:fillRect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1391286148"/>
              </p:ext>
            </p:extLst>
          </p:nvPr>
        </p:nvGraphicFramePr>
        <p:xfrm>
          <a:off x="2433210"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13943" y="335322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53728" y="387685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58218" y="294385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70537" y="296144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822135" y="296529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974427"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82573" y="416710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82573" y="4167107"/>
                <a:ext cx="524244" cy="259311"/>
              </a:xfrm>
              <a:prstGeom prst="rect">
                <a:avLst/>
              </a:prstGeom>
              <a:blipFill>
                <a:blip r:embed="rId4"/>
                <a:stretch>
                  <a:fillRect/>
                </a:stretch>
              </a:blipFill>
              <a:ln>
                <a:noFill/>
              </a:ln>
            </p:spPr>
            <p:txBody>
              <a:bodyPr/>
              <a:lstStyle/>
              <a:p>
                <a:r>
                  <a:rPr lang="de-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doubly linked list keeping three elements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Vienna, Austria, -10</a:t>
            </a:r>
          </a:p>
        </p:txBody>
      </p:sp>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301390"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301390" y="4157414"/>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710429" y="351057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710429" y="3510570"/>
                <a:ext cx="850129" cy="259311"/>
              </a:xfrm>
              <a:prstGeom prst="rect">
                <a:avLst/>
              </a:prstGeom>
              <a:blipFill>
                <a:blip r:embed="rId6"/>
                <a:stretch>
                  <a:fillRect t="-4762"/>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1606092309"/>
              </p:ext>
            </p:extLst>
          </p:nvPr>
        </p:nvGraphicFramePr>
        <p:xfrm>
          <a:off x="811198" y="3763738"/>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731716" y="387032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560561" y="416057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560561" y="4160576"/>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340492" y="4160490"/>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340492" y="4160490"/>
                <a:ext cx="524245" cy="259311"/>
              </a:xfrm>
              <a:prstGeom prst="rect">
                <a:avLst/>
              </a:prstGeom>
              <a:blipFill>
                <a:blip r:embed="rId7"/>
                <a:stretch>
                  <a:fillRect r="-6977"/>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2958383829"/>
              </p:ext>
            </p:extLst>
          </p:nvPr>
        </p:nvGraphicFramePr>
        <p:xfrm>
          <a:off x="4063755"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644488" y="335322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984273" y="387685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604972"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813118" y="416710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813118" y="4167107"/>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931935"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931935" y="4157414"/>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968570" y="4150989"/>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968570" y="4150989"/>
                <a:ext cx="524245" cy="259311"/>
              </a:xfrm>
              <a:prstGeom prst="rect">
                <a:avLst/>
              </a:prstGeom>
              <a:blipFill>
                <a:blip r:embed="rId7"/>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3778948195"/>
              </p:ext>
            </p:extLst>
          </p:nvPr>
        </p:nvGraphicFramePr>
        <p:xfrm>
          <a:off x="5691833" y="3760768"/>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272566" y="334372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612351" y="386735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233050" y="4017135"/>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441196" y="415760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441196" y="4157606"/>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560013" y="4147913"/>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560013" y="4147913"/>
                <a:ext cx="524245" cy="259311"/>
              </a:xfrm>
              <a:prstGeom prst="rect">
                <a:avLst/>
              </a:prstGeom>
              <a:blipFill>
                <a:blip r:embed="rId8"/>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1721002262"/>
              </p:ext>
            </p:extLst>
          </p:nvPr>
        </p:nvGraphicFramePr>
        <p:xfrm>
          <a:off x="7322395"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863612"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190575"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190575" y="4157414"/>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584378" y="351057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584378" y="3510570"/>
                <a:ext cx="850129" cy="259311"/>
              </a:xfrm>
              <a:prstGeom prst="rect">
                <a:avLst/>
              </a:prstGeom>
              <a:blipFill>
                <a:blip r:embed="rId10"/>
                <a:stretch>
                  <a:fillRect t="-4762"/>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349834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Advantage of sentinels</a:t>
            </a:r>
            <a:endParaRPr lang="en-US" sz="2800" b="1" noProof="0" dirty="0">
              <a:latin typeface="Calibri" panose="020F0502020204030204" pitchFamily="34" charset="0"/>
              <a:cs typeface="Calibri" panose="020F0502020204030204" pitchFamily="34" charset="0"/>
            </a:endParaRPr>
          </a:p>
        </p:txBody>
      </p:sp>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551026" y="1247818"/>
            <a:ext cx="8229300" cy="49243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could implement the doubly linked list without sentinels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using sentinels simplifies the operation logic</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 and trailer nodes never change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All insert operations are treated the same: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new node is always placed between a pair of existing nodes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All delete operations are also treated the same: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Every node that we want to delete has neighbors on each side</a:t>
            </a:r>
          </a:p>
        </p:txBody>
      </p:sp>
    </p:spTree>
    <p:extLst>
      <p:ext uri="{BB962C8B-B14F-4D97-AF65-F5344CB8AC3E}">
        <p14:creationId xmlns:p14="http://schemas.microsoft.com/office/powerpoint/2010/main" val="214062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with </a:t>
            </a: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709947" y="2635033"/>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709947" y="2635033"/>
                <a:ext cx="524245" cy="259311"/>
              </a:xfrm>
              <a:blipFill>
                <a:blip r:embed="rId3"/>
                <a:stretch>
                  <a:fillRect t="-2326"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44868927"/>
              </p:ext>
            </p:extLst>
          </p:nvPr>
        </p:nvGraphicFramePr>
        <p:xfrm>
          <a:off x="2433210"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13943" y="182776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53728" y="235140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58218" y="141840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70537" y="143599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822135" y="143983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974427"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82573" y="26416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82573" y="2641650"/>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301390"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301390" y="2631957"/>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710429" y="1985113"/>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710429" y="1985113"/>
                <a:ext cx="850129" cy="259311"/>
              </a:xfrm>
              <a:prstGeom prst="rect">
                <a:avLst/>
              </a:prstGeom>
              <a:blipFill>
                <a:blip r:embed="rId6"/>
                <a:stretch>
                  <a:fillRect t="-7143"/>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868190440"/>
              </p:ext>
            </p:extLst>
          </p:nvPr>
        </p:nvGraphicFramePr>
        <p:xfrm>
          <a:off x="811198" y="223828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731716" y="234487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560561" y="263511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560561" y="263511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340492" y="2635033"/>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340492" y="2635033"/>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3727176473"/>
              </p:ext>
            </p:extLst>
          </p:nvPr>
        </p:nvGraphicFramePr>
        <p:xfrm>
          <a:off x="4063755"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644488" y="182776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984273" y="235140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604972"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813118" y="26416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813118" y="2641650"/>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931935"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931935" y="2631957"/>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968570" y="262553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968570" y="2625532"/>
                <a:ext cx="524245" cy="259311"/>
              </a:xfrm>
              <a:prstGeom prst="rect">
                <a:avLst/>
              </a:prstGeom>
              <a:blipFill>
                <a:blip r:embed="rId9"/>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1256744103"/>
              </p:ext>
            </p:extLst>
          </p:nvPr>
        </p:nvGraphicFramePr>
        <p:xfrm>
          <a:off x="5691833" y="223531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272566" y="181826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612351" y="234190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233050" y="249167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441196" y="263214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441196" y="2632149"/>
                <a:ext cx="524244" cy="259311"/>
              </a:xfrm>
              <a:prstGeom prst="rect">
                <a:avLst/>
              </a:prstGeom>
              <a:blipFill>
                <a:blip r:embed="rId10"/>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560013" y="262245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560013" y="2622456"/>
                <a:ext cx="524245" cy="259311"/>
              </a:xfrm>
              <a:prstGeom prst="rect">
                <a:avLst/>
              </a:prstGeom>
              <a:blipFill>
                <a:blip r:embed="rId11"/>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1970457118"/>
              </p:ext>
            </p:extLst>
          </p:nvPr>
        </p:nvGraphicFramePr>
        <p:xfrm>
          <a:off x="7322395"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863612"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190575"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190575" y="2631957"/>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584378" y="1985113"/>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584378" y="1985113"/>
                <a:ext cx="850129" cy="259311"/>
              </a:xfrm>
              <a:prstGeom prst="rect">
                <a:avLst/>
              </a:prstGeom>
              <a:blipFill>
                <a:blip r:embed="rId12"/>
                <a:stretch>
                  <a:fillRect t="-7143"/>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6" name="Textplatzhalter 2">
                <a:extLst>
                  <a:ext uri="{FF2B5EF4-FFF2-40B4-BE49-F238E27FC236}">
                    <a16:creationId xmlns:a16="http://schemas.microsoft.com/office/drawing/2014/main" id="{CD26044F-ACB8-4DD5-B167-5A58E0AD4AC4}"/>
                  </a:ext>
                </a:extLst>
              </p:cNvPr>
              <p:cNvSpPr txBox="1">
                <a:spLocks/>
              </p:cNvSpPr>
              <p:nvPr/>
            </p:nvSpPr>
            <p:spPr>
              <a:xfrm>
                <a:off x="1898091" y="489052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6" name="Textplatzhalter 2">
                <a:extLst>
                  <a:ext uri="{FF2B5EF4-FFF2-40B4-BE49-F238E27FC236}">
                    <a16:creationId xmlns:a16="http://schemas.microsoft.com/office/drawing/2014/main" id="{CD26044F-ACB8-4DD5-B167-5A58E0AD4AC4}"/>
                  </a:ext>
                </a:extLst>
              </p:cNvPr>
              <p:cNvSpPr txBox="1">
                <a:spLocks noRot="1" noChangeAspect="1" noMove="1" noResize="1" noEditPoints="1" noAdjustHandles="1" noChangeArrowheads="1" noChangeShapeType="1" noTextEdit="1"/>
              </p:cNvSpPr>
              <p:nvPr/>
            </p:nvSpPr>
            <p:spPr>
              <a:xfrm>
                <a:off x="1898091" y="4890522"/>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37" name="Tabelle 36">
            <a:extLst>
              <a:ext uri="{FF2B5EF4-FFF2-40B4-BE49-F238E27FC236}">
                <a16:creationId xmlns:a16="http://schemas.microsoft.com/office/drawing/2014/main" id="{B72F23FA-E479-4683-A3D0-B86D2D176F11}"/>
              </a:ext>
            </a:extLst>
          </p:cNvPr>
          <p:cNvGraphicFramePr>
            <a:graphicFrameLocks noGrp="1"/>
          </p:cNvGraphicFramePr>
          <p:nvPr>
            <p:extLst>
              <p:ext uri="{D42A27DB-BD31-4B8C-83A1-F6EECF244321}">
                <p14:modId xmlns:p14="http://schemas.microsoft.com/office/powerpoint/2010/main" val="4066653738"/>
              </p:ext>
            </p:extLst>
          </p:nvPr>
        </p:nvGraphicFramePr>
        <p:xfrm>
          <a:off x="1621354"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9" name="Gerade Verbindung mit Pfeil 38">
            <a:extLst>
              <a:ext uri="{FF2B5EF4-FFF2-40B4-BE49-F238E27FC236}">
                <a16:creationId xmlns:a16="http://schemas.microsoft.com/office/drawing/2014/main" id="{66023F8B-4B26-435A-BE20-117B715C1AFC}"/>
              </a:ext>
            </a:extLst>
          </p:cNvPr>
          <p:cNvCxnSpPr>
            <a:cxnSpLocks/>
          </p:cNvCxnSpPr>
          <p:nvPr/>
        </p:nvCxnSpPr>
        <p:spPr>
          <a:xfrm flipV="1">
            <a:off x="2202087" y="408325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ACB4767-73AB-4BCE-B48B-B64169B2D2C7}"/>
              </a:ext>
            </a:extLst>
          </p:cNvPr>
          <p:cNvCxnSpPr>
            <a:cxnSpLocks/>
          </p:cNvCxnSpPr>
          <p:nvPr/>
        </p:nvCxnSpPr>
        <p:spPr>
          <a:xfrm>
            <a:off x="2541872" y="460689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1" name="Rechteck: abgerundete Ecken 40">
            <a:extLst>
              <a:ext uri="{FF2B5EF4-FFF2-40B4-BE49-F238E27FC236}">
                <a16:creationId xmlns:a16="http://schemas.microsoft.com/office/drawing/2014/main" id="{0423DB4B-43AE-45E7-AB18-138CBB793B1D}"/>
              </a:ext>
            </a:extLst>
          </p:cNvPr>
          <p:cNvSpPr/>
          <p:nvPr/>
        </p:nvSpPr>
        <p:spPr>
          <a:xfrm>
            <a:off x="1746362" y="367388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42" name="Rechteck: abgerundete Ecken 41">
            <a:extLst>
              <a:ext uri="{FF2B5EF4-FFF2-40B4-BE49-F238E27FC236}">
                <a16:creationId xmlns:a16="http://schemas.microsoft.com/office/drawing/2014/main" id="{014D163E-33C3-4977-BC0D-46B0EAF58A89}"/>
              </a:ext>
            </a:extLst>
          </p:cNvPr>
          <p:cNvSpPr/>
          <p:nvPr/>
        </p:nvSpPr>
        <p:spPr>
          <a:xfrm>
            <a:off x="3358681" y="369148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43" name="Rechteck: abgerundete Ecken 42">
            <a:extLst>
              <a:ext uri="{FF2B5EF4-FFF2-40B4-BE49-F238E27FC236}">
                <a16:creationId xmlns:a16="http://schemas.microsoft.com/office/drawing/2014/main" id="{09EF00D6-7E31-4FD9-939E-EDB6857FD02C}"/>
              </a:ext>
            </a:extLst>
          </p:cNvPr>
          <p:cNvSpPr/>
          <p:nvPr/>
        </p:nvSpPr>
        <p:spPr>
          <a:xfrm>
            <a:off x="6484370" y="369532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46" name="Gerade Verbindung mit Pfeil 45">
            <a:extLst>
              <a:ext uri="{FF2B5EF4-FFF2-40B4-BE49-F238E27FC236}">
                <a16:creationId xmlns:a16="http://schemas.microsoft.com/office/drawing/2014/main" id="{2534E176-4E49-4B43-9577-E2BF5C6C932A}"/>
              </a:ext>
            </a:extLst>
          </p:cNvPr>
          <p:cNvCxnSpPr>
            <a:cxnSpLocks/>
          </p:cNvCxnSpPr>
          <p:nvPr/>
        </p:nvCxnSpPr>
        <p:spPr>
          <a:xfrm flipH="1">
            <a:off x="1162571"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platzhalter 2">
                <a:extLst>
                  <a:ext uri="{FF2B5EF4-FFF2-40B4-BE49-F238E27FC236}">
                    <a16:creationId xmlns:a16="http://schemas.microsoft.com/office/drawing/2014/main" id="{87D6E769-D760-49CB-A093-AB02C7011C95}"/>
                  </a:ext>
                </a:extLst>
              </p:cNvPr>
              <p:cNvSpPr txBox="1">
                <a:spLocks/>
              </p:cNvSpPr>
              <p:nvPr/>
            </p:nvSpPr>
            <p:spPr>
              <a:xfrm>
                <a:off x="2370717" y="489713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7" name="Textplatzhalter 2">
                <a:extLst>
                  <a:ext uri="{FF2B5EF4-FFF2-40B4-BE49-F238E27FC236}">
                    <a16:creationId xmlns:a16="http://schemas.microsoft.com/office/drawing/2014/main" id="{87D6E769-D760-49CB-A093-AB02C7011C95}"/>
                  </a:ext>
                </a:extLst>
              </p:cNvPr>
              <p:cNvSpPr txBox="1">
                <a:spLocks noRot="1" noChangeAspect="1" noMove="1" noResize="1" noEditPoints="1" noAdjustHandles="1" noChangeArrowheads="1" noChangeShapeType="1" noTextEdit="1"/>
              </p:cNvSpPr>
              <p:nvPr/>
            </p:nvSpPr>
            <p:spPr>
              <a:xfrm>
                <a:off x="2370717" y="489713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1" name="Textplatzhalter 2">
                <a:extLst>
                  <a:ext uri="{FF2B5EF4-FFF2-40B4-BE49-F238E27FC236}">
                    <a16:creationId xmlns:a16="http://schemas.microsoft.com/office/drawing/2014/main" id="{341C3112-0349-43E1-8FDF-0E7306ECE1FD}"/>
                  </a:ext>
                </a:extLst>
              </p:cNvPr>
              <p:cNvSpPr txBox="1">
                <a:spLocks/>
              </p:cNvSpPr>
              <p:nvPr/>
            </p:nvSpPr>
            <p:spPr>
              <a:xfrm>
                <a:off x="1489534"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1" name="Textplatzhalter 2">
                <a:extLst>
                  <a:ext uri="{FF2B5EF4-FFF2-40B4-BE49-F238E27FC236}">
                    <a16:creationId xmlns:a16="http://schemas.microsoft.com/office/drawing/2014/main" id="{341C3112-0349-43E1-8FDF-0E7306ECE1FD}"/>
                  </a:ext>
                </a:extLst>
              </p:cNvPr>
              <p:cNvSpPr txBox="1">
                <a:spLocks noRot="1" noChangeAspect="1" noMove="1" noResize="1" noEditPoints="1" noAdjustHandles="1" noChangeArrowheads="1" noChangeShapeType="1" noTextEdit="1"/>
              </p:cNvSpPr>
              <p:nvPr/>
            </p:nvSpPr>
            <p:spPr>
              <a:xfrm>
                <a:off x="1489534" y="4887446"/>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3" name="Textplatzhalter 2">
                <a:extLst>
                  <a:ext uri="{FF2B5EF4-FFF2-40B4-BE49-F238E27FC236}">
                    <a16:creationId xmlns:a16="http://schemas.microsoft.com/office/drawing/2014/main" id="{E32283F6-186F-43CA-885C-7ABD2E0C90C1}"/>
                  </a:ext>
                </a:extLst>
              </p:cNvPr>
              <p:cNvSpPr txBox="1">
                <a:spLocks/>
              </p:cNvSpPr>
              <p:nvPr/>
            </p:nvSpPr>
            <p:spPr>
              <a:xfrm>
                <a:off x="-101427" y="4240602"/>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3" name="Textplatzhalter 2">
                <a:extLst>
                  <a:ext uri="{FF2B5EF4-FFF2-40B4-BE49-F238E27FC236}">
                    <a16:creationId xmlns:a16="http://schemas.microsoft.com/office/drawing/2014/main" id="{E32283F6-186F-43CA-885C-7ABD2E0C90C1}"/>
                  </a:ext>
                </a:extLst>
              </p:cNvPr>
              <p:cNvSpPr txBox="1">
                <a:spLocks noRot="1" noChangeAspect="1" noMove="1" noResize="1" noEditPoints="1" noAdjustHandles="1" noChangeArrowheads="1" noChangeShapeType="1" noTextEdit="1"/>
              </p:cNvSpPr>
              <p:nvPr/>
            </p:nvSpPr>
            <p:spPr>
              <a:xfrm>
                <a:off x="-101427" y="4240602"/>
                <a:ext cx="850129" cy="259311"/>
              </a:xfrm>
              <a:prstGeom prst="rect">
                <a:avLst/>
              </a:prstGeom>
              <a:blipFill>
                <a:blip r:embed="rId13"/>
                <a:stretch>
                  <a:fillRect t="-7143"/>
                </a:stretch>
              </a:blipFill>
              <a:ln>
                <a:noFill/>
              </a:ln>
            </p:spPr>
            <p:txBody>
              <a:bodyPr/>
              <a:lstStyle/>
              <a:p>
                <a:r>
                  <a:rPr lang="de-AT">
                    <a:noFill/>
                  </a:rPr>
                  <a:t> </a:t>
                </a:r>
              </a:p>
            </p:txBody>
          </p:sp>
        </mc:Fallback>
      </mc:AlternateContent>
      <p:graphicFrame>
        <p:nvGraphicFramePr>
          <p:cNvPr id="54" name="Tabelle 53">
            <a:extLst>
              <a:ext uri="{FF2B5EF4-FFF2-40B4-BE49-F238E27FC236}">
                <a16:creationId xmlns:a16="http://schemas.microsoft.com/office/drawing/2014/main" id="{5AED6827-E916-4F56-A57A-9D0C7E2F5D0A}"/>
              </a:ext>
            </a:extLst>
          </p:cNvPr>
          <p:cNvGraphicFramePr>
            <a:graphicFrameLocks noGrp="1"/>
          </p:cNvGraphicFramePr>
          <p:nvPr>
            <p:extLst>
              <p:ext uri="{D42A27DB-BD31-4B8C-83A1-F6EECF244321}">
                <p14:modId xmlns:p14="http://schemas.microsoft.com/office/powerpoint/2010/main" val="3347546875"/>
              </p:ext>
            </p:extLst>
          </p:nvPr>
        </p:nvGraphicFramePr>
        <p:xfrm>
          <a:off x="-658" y="449377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5" name="Gerade Verbindung mit Pfeil 54">
            <a:extLst>
              <a:ext uri="{FF2B5EF4-FFF2-40B4-BE49-F238E27FC236}">
                <a16:creationId xmlns:a16="http://schemas.microsoft.com/office/drawing/2014/main" id="{D39FBAEC-2B56-4225-8FD1-A02C18E25F4F}"/>
              </a:ext>
            </a:extLst>
          </p:cNvPr>
          <p:cNvCxnSpPr>
            <a:cxnSpLocks/>
          </p:cNvCxnSpPr>
          <p:nvPr/>
        </p:nvCxnSpPr>
        <p:spPr>
          <a:xfrm>
            <a:off x="919860" y="460036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platzhalter 2">
                <a:extLst>
                  <a:ext uri="{FF2B5EF4-FFF2-40B4-BE49-F238E27FC236}">
                    <a16:creationId xmlns:a16="http://schemas.microsoft.com/office/drawing/2014/main" id="{187BF747-D61E-44F9-8670-55F171EF25F1}"/>
                  </a:ext>
                </a:extLst>
              </p:cNvPr>
              <p:cNvSpPr txBox="1">
                <a:spLocks/>
              </p:cNvSpPr>
              <p:nvPr/>
            </p:nvSpPr>
            <p:spPr>
              <a:xfrm>
                <a:off x="748705" y="489060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Textplatzhalter 2">
                <a:extLst>
                  <a:ext uri="{FF2B5EF4-FFF2-40B4-BE49-F238E27FC236}">
                    <a16:creationId xmlns:a16="http://schemas.microsoft.com/office/drawing/2014/main" id="{187BF747-D61E-44F9-8670-55F171EF25F1}"/>
                  </a:ext>
                </a:extLst>
              </p:cNvPr>
              <p:cNvSpPr txBox="1">
                <a:spLocks noRot="1" noChangeAspect="1" noMove="1" noResize="1" noEditPoints="1" noAdjustHandles="1" noChangeArrowheads="1" noChangeShapeType="1" noTextEdit="1"/>
              </p:cNvSpPr>
              <p:nvPr/>
            </p:nvSpPr>
            <p:spPr>
              <a:xfrm>
                <a:off x="748705" y="489060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Textplatzhalter 2">
                <a:extLst>
                  <a:ext uri="{FF2B5EF4-FFF2-40B4-BE49-F238E27FC236}">
                    <a16:creationId xmlns:a16="http://schemas.microsoft.com/office/drawing/2014/main" id="{E31AAB2D-2C17-4ECE-A965-69FC14963620}"/>
                  </a:ext>
                </a:extLst>
              </p:cNvPr>
              <p:cNvSpPr txBox="1">
                <a:spLocks/>
              </p:cNvSpPr>
              <p:nvPr/>
            </p:nvSpPr>
            <p:spPr>
              <a:xfrm>
                <a:off x="3528636" y="489052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Textplatzhalter 2">
                <a:extLst>
                  <a:ext uri="{FF2B5EF4-FFF2-40B4-BE49-F238E27FC236}">
                    <a16:creationId xmlns:a16="http://schemas.microsoft.com/office/drawing/2014/main" id="{E31AAB2D-2C17-4ECE-A965-69FC14963620}"/>
                  </a:ext>
                </a:extLst>
              </p:cNvPr>
              <p:cNvSpPr txBox="1">
                <a:spLocks noRot="1" noChangeAspect="1" noMove="1" noResize="1" noEditPoints="1" noAdjustHandles="1" noChangeArrowheads="1" noChangeShapeType="1" noTextEdit="1"/>
              </p:cNvSpPr>
              <p:nvPr/>
            </p:nvSpPr>
            <p:spPr>
              <a:xfrm>
                <a:off x="3528636" y="4890522"/>
                <a:ext cx="524245" cy="259311"/>
              </a:xfrm>
              <a:prstGeom prst="rect">
                <a:avLst/>
              </a:prstGeom>
              <a:blipFill>
                <a:blip r:embed="rId3"/>
                <a:stretch>
                  <a:fillRect t="-2326" r="-5814"/>
                </a:stretch>
              </a:blipFill>
              <a:ln>
                <a:noFill/>
              </a:ln>
            </p:spPr>
            <p:txBody>
              <a:bodyPr/>
              <a:lstStyle/>
              <a:p>
                <a:r>
                  <a:rPr lang="de-AT">
                    <a:noFill/>
                  </a:rPr>
                  <a:t> </a:t>
                </a:r>
              </a:p>
            </p:txBody>
          </p:sp>
        </mc:Fallback>
      </mc:AlternateContent>
      <p:graphicFrame>
        <p:nvGraphicFramePr>
          <p:cNvPr id="58" name="Tabelle 57">
            <a:extLst>
              <a:ext uri="{FF2B5EF4-FFF2-40B4-BE49-F238E27FC236}">
                <a16:creationId xmlns:a16="http://schemas.microsoft.com/office/drawing/2014/main" id="{D034B631-455E-4572-A6F4-14B25448DAE1}"/>
              </a:ext>
            </a:extLst>
          </p:cNvPr>
          <p:cNvGraphicFramePr>
            <a:graphicFrameLocks noGrp="1"/>
          </p:cNvGraphicFramePr>
          <p:nvPr>
            <p:extLst>
              <p:ext uri="{D42A27DB-BD31-4B8C-83A1-F6EECF244321}">
                <p14:modId xmlns:p14="http://schemas.microsoft.com/office/powerpoint/2010/main" val="3170951834"/>
              </p:ext>
            </p:extLst>
          </p:nvPr>
        </p:nvGraphicFramePr>
        <p:xfrm>
          <a:off x="3251899"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9" name="Gerade Verbindung mit Pfeil 58">
            <a:extLst>
              <a:ext uri="{FF2B5EF4-FFF2-40B4-BE49-F238E27FC236}">
                <a16:creationId xmlns:a16="http://schemas.microsoft.com/office/drawing/2014/main" id="{99AB324E-DCF8-424F-9289-E14F21C5FC16}"/>
              </a:ext>
            </a:extLst>
          </p:cNvPr>
          <p:cNvCxnSpPr>
            <a:cxnSpLocks/>
          </p:cNvCxnSpPr>
          <p:nvPr/>
        </p:nvCxnSpPr>
        <p:spPr>
          <a:xfrm flipV="1">
            <a:off x="3832632" y="408325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27DD539D-39A3-4CAA-84A6-74C929CBA35F}"/>
              </a:ext>
            </a:extLst>
          </p:cNvPr>
          <p:cNvCxnSpPr>
            <a:cxnSpLocks/>
          </p:cNvCxnSpPr>
          <p:nvPr/>
        </p:nvCxnSpPr>
        <p:spPr>
          <a:xfrm flipV="1">
            <a:off x="4172417" y="4120550"/>
            <a:ext cx="386361" cy="486341"/>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167DD60B-149A-403F-BE64-D16A25B1E633}"/>
              </a:ext>
            </a:extLst>
          </p:cNvPr>
          <p:cNvCxnSpPr>
            <a:cxnSpLocks/>
          </p:cNvCxnSpPr>
          <p:nvPr/>
        </p:nvCxnSpPr>
        <p:spPr>
          <a:xfrm flipH="1">
            <a:off x="2793116"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BBA96EA6-FBF6-4D50-B4C7-B49E17A1101B}"/>
                  </a:ext>
                </a:extLst>
              </p:cNvPr>
              <p:cNvSpPr txBox="1">
                <a:spLocks/>
              </p:cNvSpPr>
              <p:nvPr/>
            </p:nvSpPr>
            <p:spPr>
              <a:xfrm>
                <a:off x="4001262" y="489713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BBA96EA6-FBF6-4D50-B4C7-B49E17A1101B}"/>
                  </a:ext>
                </a:extLst>
              </p:cNvPr>
              <p:cNvSpPr txBox="1">
                <a:spLocks noRot="1" noChangeAspect="1" noMove="1" noResize="1" noEditPoints="1" noAdjustHandles="1" noChangeArrowheads="1" noChangeShapeType="1" noTextEdit="1"/>
              </p:cNvSpPr>
              <p:nvPr/>
            </p:nvSpPr>
            <p:spPr>
              <a:xfrm>
                <a:off x="4001262" y="489713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8" name="Textplatzhalter 2">
                <a:extLst>
                  <a:ext uri="{FF2B5EF4-FFF2-40B4-BE49-F238E27FC236}">
                    <a16:creationId xmlns:a16="http://schemas.microsoft.com/office/drawing/2014/main" id="{13118A97-F6E5-415C-A73E-815FA8C36F70}"/>
                  </a:ext>
                </a:extLst>
              </p:cNvPr>
              <p:cNvSpPr txBox="1">
                <a:spLocks/>
              </p:cNvSpPr>
              <p:nvPr/>
            </p:nvSpPr>
            <p:spPr>
              <a:xfrm>
                <a:off x="3120079"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8" name="Textplatzhalter 2">
                <a:extLst>
                  <a:ext uri="{FF2B5EF4-FFF2-40B4-BE49-F238E27FC236}">
                    <a16:creationId xmlns:a16="http://schemas.microsoft.com/office/drawing/2014/main" id="{13118A97-F6E5-415C-A73E-815FA8C36F70}"/>
                  </a:ext>
                </a:extLst>
              </p:cNvPr>
              <p:cNvSpPr txBox="1">
                <a:spLocks noRot="1" noChangeAspect="1" noMove="1" noResize="1" noEditPoints="1" noAdjustHandles="1" noChangeArrowheads="1" noChangeShapeType="1" noTextEdit="1"/>
              </p:cNvSpPr>
              <p:nvPr/>
            </p:nvSpPr>
            <p:spPr>
              <a:xfrm>
                <a:off x="3120079" y="4887446"/>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0" name="Textplatzhalter 2">
                <a:extLst>
                  <a:ext uri="{FF2B5EF4-FFF2-40B4-BE49-F238E27FC236}">
                    <a16:creationId xmlns:a16="http://schemas.microsoft.com/office/drawing/2014/main" id="{64A78558-94C4-4CA3-9B09-5A2E52BD585C}"/>
                  </a:ext>
                </a:extLst>
              </p:cNvPr>
              <p:cNvSpPr txBox="1">
                <a:spLocks/>
              </p:cNvSpPr>
              <p:nvPr/>
            </p:nvSpPr>
            <p:spPr>
              <a:xfrm>
                <a:off x="6630805" y="488102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0" name="Textplatzhalter 2">
                <a:extLst>
                  <a:ext uri="{FF2B5EF4-FFF2-40B4-BE49-F238E27FC236}">
                    <a16:creationId xmlns:a16="http://schemas.microsoft.com/office/drawing/2014/main" id="{64A78558-94C4-4CA3-9B09-5A2E52BD585C}"/>
                  </a:ext>
                </a:extLst>
              </p:cNvPr>
              <p:cNvSpPr txBox="1">
                <a:spLocks noRot="1" noChangeAspect="1" noMove="1" noResize="1" noEditPoints="1" noAdjustHandles="1" noChangeArrowheads="1" noChangeShapeType="1" noTextEdit="1"/>
              </p:cNvSpPr>
              <p:nvPr/>
            </p:nvSpPr>
            <p:spPr>
              <a:xfrm>
                <a:off x="6630805" y="4881021"/>
                <a:ext cx="524245" cy="259311"/>
              </a:xfrm>
              <a:prstGeom prst="rect">
                <a:avLst/>
              </a:prstGeom>
              <a:blipFill>
                <a:blip r:embed="rId14"/>
                <a:stretch>
                  <a:fillRect t="-2381" r="-5814"/>
                </a:stretch>
              </a:blipFill>
              <a:ln>
                <a:noFill/>
              </a:ln>
            </p:spPr>
            <p:txBody>
              <a:bodyPr/>
              <a:lstStyle/>
              <a:p>
                <a:r>
                  <a:rPr lang="de-AT">
                    <a:noFill/>
                  </a:rPr>
                  <a:t> </a:t>
                </a:r>
              </a:p>
            </p:txBody>
          </p:sp>
        </mc:Fallback>
      </mc:AlternateContent>
      <p:graphicFrame>
        <p:nvGraphicFramePr>
          <p:cNvPr id="83" name="Tabelle 82">
            <a:extLst>
              <a:ext uri="{FF2B5EF4-FFF2-40B4-BE49-F238E27FC236}">
                <a16:creationId xmlns:a16="http://schemas.microsoft.com/office/drawing/2014/main" id="{85A7AACE-F826-4F2D-955B-AA2B5E4DED22}"/>
              </a:ext>
            </a:extLst>
          </p:cNvPr>
          <p:cNvGraphicFramePr>
            <a:graphicFrameLocks noGrp="1"/>
          </p:cNvGraphicFramePr>
          <p:nvPr>
            <p:extLst>
              <p:ext uri="{D42A27DB-BD31-4B8C-83A1-F6EECF244321}">
                <p14:modId xmlns:p14="http://schemas.microsoft.com/office/powerpoint/2010/main" val="630973748"/>
              </p:ext>
            </p:extLst>
          </p:nvPr>
        </p:nvGraphicFramePr>
        <p:xfrm>
          <a:off x="6354068" y="449080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84" name="Gerade Verbindung mit Pfeil 83">
            <a:extLst>
              <a:ext uri="{FF2B5EF4-FFF2-40B4-BE49-F238E27FC236}">
                <a16:creationId xmlns:a16="http://schemas.microsoft.com/office/drawing/2014/main" id="{F9C82DB9-2B88-4500-92D2-872BEC9804A9}"/>
              </a:ext>
            </a:extLst>
          </p:cNvPr>
          <p:cNvCxnSpPr>
            <a:cxnSpLocks/>
          </p:cNvCxnSpPr>
          <p:nvPr/>
        </p:nvCxnSpPr>
        <p:spPr>
          <a:xfrm flipV="1">
            <a:off x="6934801" y="407375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17ADC2F5-BD50-45E9-8015-2310FD0FC1EA}"/>
              </a:ext>
            </a:extLst>
          </p:cNvPr>
          <p:cNvCxnSpPr>
            <a:cxnSpLocks/>
          </p:cNvCxnSpPr>
          <p:nvPr/>
        </p:nvCxnSpPr>
        <p:spPr>
          <a:xfrm>
            <a:off x="7274586" y="459739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07C34B39-536B-4DE9-A4F7-88E500B1CE75}"/>
              </a:ext>
            </a:extLst>
          </p:cNvPr>
          <p:cNvCxnSpPr>
            <a:cxnSpLocks/>
          </p:cNvCxnSpPr>
          <p:nvPr/>
        </p:nvCxnSpPr>
        <p:spPr>
          <a:xfrm flipH="1">
            <a:off x="6014417" y="4763472"/>
            <a:ext cx="534020" cy="537038"/>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platzhalter 2">
                <a:extLst>
                  <a:ext uri="{FF2B5EF4-FFF2-40B4-BE49-F238E27FC236}">
                    <a16:creationId xmlns:a16="http://schemas.microsoft.com/office/drawing/2014/main" id="{D2DD3CB6-13C5-4B12-A85C-BA494FE4D972}"/>
                  </a:ext>
                </a:extLst>
              </p:cNvPr>
              <p:cNvSpPr txBox="1">
                <a:spLocks/>
              </p:cNvSpPr>
              <p:nvPr/>
            </p:nvSpPr>
            <p:spPr>
              <a:xfrm>
                <a:off x="7103431" y="488763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7" name="Textplatzhalter 2">
                <a:extLst>
                  <a:ext uri="{FF2B5EF4-FFF2-40B4-BE49-F238E27FC236}">
                    <a16:creationId xmlns:a16="http://schemas.microsoft.com/office/drawing/2014/main" id="{D2DD3CB6-13C5-4B12-A85C-BA494FE4D972}"/>
                  </a:ext>
                </a:extLst>
              </p:cNvPr>
              <p:cNvSpPr txBox="1">
                <a:spLocks noRot="1" noChangeAspect="1" noMove="1" noResize="1" noEditPoints="1" noAdjustHandles="1" noChangeArrowheads="1" noChangeShapeType="1" noTextEdit="1"/>
              </p:cNvSpPr>
              <p:nvPr/>
            </p:nvSpPr>
            <p:spPr>
              <a:xfrm>
                <a:off x="7103431" y="4887638"/>
                <a:ext cx="524244" cy="259311"/>
              </a:xfrm>
              <a:prstGeom prst="rect">
                <a:avLst/>
              </a:prstGeom>
              <a:blipFill>
                <a:blip r:embed="rId10"/>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8" name="Textplatzhalter 2">
                <a:extLst>
                  <a:ext uri="{FF2B5EF4-FFF2-40B4-BE49-F238E27FC236}">
                    <a16:creationId xmlns:a16="http://schemas.microsoft.com/office/drawing/2014/main" id="{B5091964-78B1-4EE2-B1D3-1F57BB36B48D}"/>
                  </a:ext>
                </a:extLst>
              </p:cNvPr>
              <p:cNvSpPr txBox="1">
                <a:spLocks/>
              </p:cNvSpPr>
              <p:nvPr/>
            </p:nvSpPr>
            <p:spPr>
              <a:xfrm>
                <a:off x="6222248" y="487794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8" name="Textplatzhalter 2">
                <a:extLst>
                  <a:ext uri="{FF2B5EF4-FFF2-40B4-BE49-F238E27FC236}">
                    <a16:creationId xmlns:a16="http://schemas.microsoft.com/office/drawing/2014/main" id="{B5091964-78B1-4EE2-B1D3-1F57BB36B48D}"/>
                  </a:ext>
                </a:extLst>
              </p:cNvPr>
              <p:cNvSpPr txBox="1">
                <a:spLocks noRot="1" noChangeAspect="1" noMove="1" noResize="1" noEditPoints="1" noAdjustHandles="1" noChangeArrowheads="1" noChangeShapeType="1" noTextEdit="1"/>
              </p:cNvSpPr>
              <p:nvPr/>
            </p:nvSpPr>
            <p:spPr>
              <a:xfrm>
                <a:off x="6222248" y="4877945"/>
                <a:ext cx="524245" cy="259311"/>
              </a:xfrm>
              <a:prstGeom prst="rect">
                <a:avLst/>
              </a:prstGeom>
              <a:blipFill>
                <a:blip r:embed="rId15"/>
                <a:stretch>
                  <a:fillRect r="-3488"/>
                </a:stretch>
              </a:blipFill>
              <a:ln>
                <a:noFill/>
              </a:ln>
            </p:spPr>
            <p:txBody>
              <a:bodyPr/>
              <a:lstStyle/>
              <a:p>
                <a:r>
                  <a:rPr lang="de-AT">
                    <a:noFill/>
                  </a:rPr>
                  <a:t> </a:t>
                </a:r>
              </a:p>
            </p:txBody>
          </p:sp>
        </mc:Fallback>
      </mc:AlternateContent>
      <p:graphicFrame>
        <p:nvGraphicFramePr>
          <p:cNvPr id="89" name="Tabelle 88">
            <a:extLst>
              <a:ext uri="{FF2B5EF4-FFF2-40B4-BE49-F238E27FC236}">
                <a16:creationId xmlns:a16="http://schemas.microsoft.com/office/drawing/2014/main" id="{79508366-0FA0-4035-AF48-51379C517DAF}"/>
              </a:ext>
            </a:extLst>
          </p:cNvPr>
          <p:cNvGraphicFramePr>
            <a:graphicFrameLocks noGrp="1"/>
          </p:cNvGraphicFramePr>
          <p:nvPr>
            <p:extLst>
              <p:ext uri="{D42A27DB-BD31-4B8C-83A1-F6EECF244321}">
                <p14:modId xmlns:p14="http://schemas.microsoft.com/office/powerpoint/2010/main" val="3972241148"/>
              </p:ext>
            </p:extLst>
          </p:nvPr>
        </p:nvGraphicFramePr>
        <p:xfrm>
          <a:off x="7984630"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0" name="Gerade Verbindung mit Pfeil 89">
            <a:extLst>
              <a:ext uri="{FF2B5EF4-FFF2-40B4-BE49-F238E27FC236}">
                <a16:creationId xmlns:a16="http://schemas.microsoft.com/office/drawing/2014/main" id="{03AD61DF-7B6B-45CB-816E-BA2E5F630D83}"/>
              </a:ext>
            </a:extLst>
          </p:cNvPr>
          <p:cNvCxnSpPr>
            <a:cxnSpLocks/>
          </p:cNvCxnSpPr>
          <p:nvPr/>
        </p:nvCxnSpPr>
        <p:spPr>
          <a:xfrm flipH="1">
            <a:off x="7525847"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platzhalter 2">
                <a:extLst>
                  <a:ext uri="{FF2B5EF4-FFF2-40B4-BE49-F238E27FC236}">
                    <a16:creationId xmlns:a16="http://schemas.microsoft.com/office/drawing/2014/main" id="{5E75BDBB-364D-4546-8DCC-925B3F6A1F0D}"/>
                  </a:ext>
                </a:extLst>
              </p:cNvPr>
              <p:cNvSpPr txBox="1">
                <a:spLocks/>
              </p:cNvSpPr>
              <p:nvPr/>
            </p:nvSpPr>
            <p:spPr>
              <a:xfrm>
                <a:off x="7852810"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1" name="Textplatzhalter 2">
                <a:extLst>
                  <a:ext uri="{FF2B5EF4-FFF2-40B4-BE49-F238E27FC236}">
                    <a16:creationId xmlns:a16="http://schemas.microsoft.com/office/drawing/2014/main" id="{5E75BDBB-364D-4546-8DCC-925B3F6A1F0D}"/>
                  </a:ext>
                </a:extLst>
              </p:cNvPr>
              <p:cNvSpPr txBox="1">
                <a:spLocks noRot="1" noChangeAspect="1" noMove="1" noResize="1" noEditPoints="1" noAdjustHandles="1" noChangeArrowheads="1" noChangeShapeType="1" noTextEdit="1"/>
              </p:cNvSpPr>
              <p:nvPr/>
            </p:nvSpPr>
            <p:spPr>
              <a:xfrm>
                <a:off x="7852810" y="4887446"/>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2" name="Textplatzhalter 2">
                <a:extLst>
                  <a:ext uri="{FF2B5EF4-FFF2-40B4-BE49-F238E27FC236}">
                    <a16:creationId xmlns:a16="http://schemas.microsoft.com/office/drawing/2014/main" id="{1894049C-66A6-423B-8C94-1F311853BCF0}"/>
                  </a:ext>
                </a:extLst>
              </p:cNvPr>
              <p:cNvSpPr txBox="1">
                <a:spLocks/>
              </p:cNvSpPr>
              <p:nvPr/>
            </p:nvSpPr>
            <p:spPr>
              <a:xfrm>
                <a:off x="8246613" y="4240602"/>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2" name="Textplatzhalter 2">
                <a:extLst>
                  <a:ext uri="{FF2B5EF4-FFF2-40B4-BE49-F238E27FC236}">
                    <a16:creationId xmlns:a16="http://schemas.microsoft.com/office/drawing/2014/main" id="{1894049C-66A6-423B-8C94-1F311853BCF0}"/>
                  </a:ext>
                </a:extLst>
              </p:cNvPr>
              <p:cNvSpPr txBox="1">
                <a:spLocks noRot="1" noChangeAspect="1" noMove="1" noResize="1" noEditPoints="1" noAdjustHandles="1" noChangeArrowheads="1" noChangeShapeType="1" noTextEdit="1"/>
              </p:cNvSpPr>
              <p:nvPr/>
            </p:nvSpPr>
            <p:spPr>
              <a:xfrm>
                <a:off x="8246613" y="4240602"/>
                <a:ext cx="850129" cy="259311"/>
              </a:xfrm>
              <a:prstGeom prst="rect">
                <a:avLst/>
              </a:prstGeom>
              <a:blipFill>
                <a:blip r:embed="rId16"/>
                <a:stretch>
                  <a:fillRect t="-7143"/>
                </a:stretch>
              </a:blipFill>
              <a:ln>
                <a:noFill/>
              </a:ln>
            </p:spPr>
            <p:txBody>
              <a:bodyPr/>
              <a:lstStyle/>
              <a:p>
                <a:r>
                  <a:rPr lang="de-AT">
                    <a:noFill/>
                  </a:rPr>
                  <a:t> </a:t>
                </a:r>
              </a:p>
            </p:txBody>
          </p:sp>
        </mc:Fallback>
      </mc:AlternateContent>
      <p:sp>
        <p:nvSpPr>
          <p:cNvPr id="93" name="Rechteck: abgerundete Ecken 92">
            <a:extLst>
              <a:ext uri="{FF2B5EF4-FFF2-40B4-BE49-F238E27FC236}">
                <a16:creationId xmlns:a16="http://schemas.microsoft.com/office/drawing/2014/main" id="{23215BE0-37E2-47A1-9157-B24BEF15380B}"/>
              </a:ext>
            </a:extLst>
          </p:cNvPr>
          <p:cNvSpPr/>
          <p:nvPr/>
        </p:nvSpPr>
        <p:spPr>
          <a:xfrm>
            <a:off x="4922159" y="344360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mc:AlternateContent xmlns:mc="http://schemas.openxmlformats.org/markup-compatibility/2006" xmlns:a14="http://schemas.microsoft.com/office/drawing/2010/main">
        <mc:Choice Requires="a14">
          <p:sp>
            <p:nvSpPr>
              <p:cNvPr id="94" name="Textplatzhalter 2">
                <a:extLst>
                  <a:ext uri="{FF2B5EF4-FFF2-40B4-BE49-F238E27FC236}">
                    <a16:creationId xmlns:a16="http://schemas.microsoft.com/office/drawing/2014/main" id="{18782AE4-9F0D-4765-8993-51224CD55034}"/>
                  </a:ext>
                </a:extLst>
              </p:cNvPr>
              <p:cNvSpPr txBox="1">
                <a:spLocks/>
              </p:cNvSpPr>
              <p:nvPr/>
            </p:nvSpPr>
            <p:spPr>
              <a:xfrm>
                <a:off x="5092114" y="489732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4" name="Textplatzhalter 2">
                <a:extLst>
                  <a:ext uri="{FF2B5EF4-FFF2-40B4-BE49-F238E27FC236}">
                    <a16:creationId xmlns:a16="http://schemas.microsoft.com/office/drawing/2014/main" id="{18782AE4-9F0D-4765-8993-51224CD55034}"/>
                  </a:ext>
                </a:extLst>
              </p:cNvPr>
              <p:cNvSpPr txBox="1">
                <a:spLocks noRot="1" noChangeAspect="1" noMove="1" noResize="1" noEditPoints="1" noAdjustHandles="1" noChangeArrowheads="1" noChangeShapeType="1" noTextEdit="1"/>
              </p:cNvSpPr>
              <p:nvPr/>
            </p:nvSpPr>
            <p:spPr>
              <a:xfrm>
                <a:off x="5092114" y="4897326"/>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95" name="Tabelle 94">
            <a:extLst>
              <a:ext uri="{FF2B5EF4-FFF2-40B4-BE49-F238E27FC236}">
                <a16:creationId xmlns:a16="http://schemas.microsoft.com/office/drawing/2014/main" id="{287AEC25-992E-43DC-8843-9506CEBDB31C}"/>
              </a:ext>
            </a:extLst>
          </p:cNvPr>
          <p:cNvGraphicFramePr>
            <a:graphicFrameLocks noGrp="1"/>
          </p:cNvGraphicFramePr>
          <p:nvPr>
            <p:extLst>
              <p:ext uri="{D42A27DB-BD31-4B8C-83A1-F6EECF244321}">
                <p14:modId xmlns:p14="http://schemas.microsoft.com/office/powerpoint/2010/main" val="1271245091"/>
              </p:ext>
            </p:extLst>
          </p:nvPr>
        </p:nvGraphicFramePr>
        <p:xfrm>
          <a:off x="4815377" y="4507105"/>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6" name="Gerade Verbindung mit Pfeil 95">
            <a:extLst>
              <a:ext uri="{FF2B5EF4-FFF2-40B4-BE49-F238E27FC236}">
                <a16:creationId xmlns:a16="http://schemas.microsoft.com/office/drawing/2014/main" id="{FDFAA985-580B-4206-8EE4-AFD359E70577}"/>
              </a:ext>
            </a:extLst>
          </p:cNvPr>
          <p:cNvCxnSpPr>
            <a:cxnSpLocks/>
          </p:cNvCxnSpPr>
          <p:nvPr/>
        </p:nvCxnSpPr>
        <p:spPr>
          <a:xfrm flipH="1" flipV="1">
            <a:off x="5385768" y="3800209"/>
            <a:ext cx="8544" cy="892316"/>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EAB5484D-520E-4139-8FD8-38FE44814E9A}"/>
              </a:ext>
            </a:extLst>
          </p:cNvPr>
          <p:cNvCxnSpPr>
            <a:cxnSpLocks/>
          </p:cNvCxnSpPr>
          <p:nvPr/>
        </p:nvCxnSpPr>
        <p:spPr>
          <a:xfrm>
            <a:off x="5803687" y="4597390"/>
            <a:ext cx="56114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ECD9735C-0A08-43F8-B759-FAD34B3B2E2B}"/>
              </a:ext>
            </a:extLst>
          </p:cNvPr>
          <p:cNvCxnSpPr>
            <a:cxnSpLocks/>
          </p:cNvCxnSpPr>
          <p:nvPr/>
        </p:nvCxnSpPr>
        <p:spPr>
          <a:xfrm flipH="1">
            <a:off x="4418299" y="4763472"/>
            <a:ext cx="607987"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2EECA8A8-225A-4B69-A2CF-9892E4169233}"/>
              </a:ext>
            </a:extLst>
          </p:cNvPr>
          <p:cNvCxnSpPr>
            <a:cxnSpLocks/>
          </p:cNvCxnSpPr>
          <p:nvPr/>
        </p:nvCxnSpPr>
        <p:spPr>
          <a:xfrm>
            <a:off x="4551428" y="4120550"/>
            <a:ext cx="1351314" cy="0"/>
          </a:xfrm>
          <a:prstGeom prst="straightConnector1">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a:extLst>
              <a:ext uri="{FF2B5EF4-FFF2-40B4-BE49-F238E27FC236}">
                <a16:creationId xmlns:a16="http://schemas.microsoft.com/office/drawing/2014/main" id="{6A45A906-0890-4D73-AD30-0D53BA87486E}"/>
              </a:ext>
            </a:extLst>
          </p:cNvPr>
          <p:cNvCxnSpPr>
            <a:cxnSpLocks/>
          </p:cNvCxnSpPr>
          <p:nvPr/>
        </p:nvCxnSpPr>
        <p:spPr>
          <a:xfrm>
            <a:off x="5890474" y="4120322"/>
            <a:ext cx="502647" cy="377964"/>
          </a:xfrm>
          <a:prstGeom prst="straightConnector1">
            <a:avLst/>
          </a:prstGeom>
          <a:ln w="254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F925F057-331C-4985-AF2C-E33418D9C8C6}"/>
              </a:ext>
            </a:extLst>
          </p:cNvPr>
          <p:cNvCxnSpPr>
            <a:cxnSpLocks/>
          </p:cNvCxnSpPr>
          <p:nvPr/>
        </p:nvCxnSpPr>
        <p:spPr>
          <a:xfrm>
            <a:off x="4678579" y="5300510"/>
            <a:ext cx="1351314" cy="0"/>
          </a:xfrm>
          <a:prstGeom prst="straightConnector1">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534A540C-58A1-4DBE-8572-90D31C1B93BB}"/>
              </a:ext>
            </a:extLst>
          </p:cNvPr>
          <p:cNvCxnSpPr>
            <a:cxnSpLocks/>
          </p:cNvCxnSpPr>
          <p:nvPr/>
        </p:nvCxnSpPr>
        <p:spPr>
          <a:xfrm flipH="1" flipV="1">
            <a:off x="4277999" y="4861640"/>
            <a:ext cx="400580" cy="453492"/>
          </a:xfrm>
          <a:prstGeom prst="straightConnector1">
            <a:avLst/>
          </a:prstGeom>
          <a:ln w="254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platzhalter 2">
                <a:extLst>
                  <a:ext uri="{FF2B5EF4-FFF2-40B4-BE49-F238E27FC236}">
                    <a16:creationId xmlns:a16="http://schemas.microsoft.com/office/drawing/2014/main" id="{CD447974-66C8-4476-824E-56CA67C2F831}"/>
                  </a:ext>
                </a:extLst>
              </p:cNvPr>
              <p:cNvSpPr txBox="1">
                <a:spLocks/>
              </p:cNvSpPr>
              <p:nvPr/>
            </p:nvSpPr>
            <p:spPr>
              <a:xfrm>
                <a:off x="5565410" y="490233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4" name="Textplatzhalter 2">
                <a:extLst>
                  <a:ext uri="{FF2B5EF4-FFF2-40B4-BE49-F238E27FC236}">
                    <a16:creationId xmlns:a16="http://schemas.microsoft.com/office/drawing/2014/main" id="{CD447974-66C8-4476-824E-56CA67C2F831}"/>
                  </a:ext>
                </a:extLst>
              </p:cNvPr>
              <p:cNvSpPr txBox="1">
                <a:spLocks noRot="1" noChangeAspect="1" noMove="1" noResize="1" noEditPoints="1" noAdjustHandles="1" noChangeArrowheads="1" noChangeShapeType="1" noTextEdit="1"/>
              </p:cNvSpPr>
              <p:nvPr/>
            </p:nvSpPr>
            <p:spPr>
              <a:xfrm>
                <a:off x="5565410" y="4902336"/>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5" name="Textplatzhalter 2">
                <a:extLst>
                  <a:ext uri="{FF2B5EF4-FFF2-40B4-BE49-F238E27FC236}">
                    <a16:creationId xmlns:a16="http://schemas.microsoft.com/office/drawing/2014/main" id="{97E055EA-BB00-4DB0-B4E5-F191E7AF4E54}"/>
                  </a:ext>
                </a:extLst>
              </p:cNvPr>
              <p:cNvSpPr txBox="1">
                <a:spLocks/>
              </p:cNvSpPr>
              <p:nvPr/>
            </p:nvSpPr>
            <p:spPr>
              <a:xfrm>
                <a:off x="4699021" y="4890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5" name="Textplatzhalter 2">
                <a:extLst>
                  <a:ext uri="{FF2B5EF4-FFF2-40B4-BE49-F238E27FC236}">
                    <a16:creationId xmlns:a16="http://schemas.microsoft.com/office/drawing/2014/main" id="{97E055EA-BB00-4DB0-B4E5-F191E7AF4E54}"/>
                  </a:ext>
                </a:extLst>
              </p:cNvPr>
              <p:cNvSpPr txBox="1">
                <a:spLocks noRot="1" noChangeAspect="1" noMove="1" noResize="1" noEditPoints="1" noAdjustHandles="1" noChangeArrowheads="1" noChangeShapeType="1" noTextEdit="1"/>
              </p:cNvSpPr>
              <p:nvPr/>
            </p:nvSpPr>
            <p:spPr>
              <a:xfrm>
                <a:off x="4699021" y="4890152"/>
                <a:ext cx="524245" cy="259311"/>
              </a:xfrm>
              <a:prstGeom prst="rect">
                <a:avLst/>
              </a:prstGeom>
              <a:blipFill>
                <a:blip r:embed="rId15"/>
                <a:stretch>
                  <a:fillRect r="-3488"/>
                </a:stretch>
              </a:blipFill>
              <a:ln>
                <a:noFill/>
              </a:ln>
            </p:spPr>
            <p:txBody>
              <a:bodyPr/>
              <a:lstStyle/>
              <a:p>
                <a:r>
                  <a:rPr lang="de-AT">
                    <a:noFill/>
                  </a:rPr>
                  <a:t> </a:t>
                </a:r>
              </a:p>
            </p:txBody>
          </p:sp>
        </mc:Fallback>
      </mc:AlternateContent>
      <p:cxnSp>
        <p:nvCxnSpPr>
          <p:cNvPr id="106" name="Gerade Verbindung mit Pfeil 105">
            <a:extLst>
              <a:ext uri="{FF2B5EF4-FFF2-40B4-BE49-F238E27FC236}">
                <a16:creationId xmlns:a16="http://schemas.microsoft.com/office/drawing/2014/main" id="{A79C30B0-E3C1-4FF4-8D43-9864192FE411}"/>
              </a:ext>
            </a:extLst>
          </p:cNvPr>
          <p:cNvCxnSpPr>
            <a:cxnSpLocks/>
          </p:cNvCxnSpPr>
          <p:nvPr/>
        </p:nvCxnSpPr>
        <p:spPr>
          <a:xfrm flipH="1">
            <a:off x="5948853" y="4770386"/>
            <a:ext cx="547413" cy="685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CB2A79E3-E74C-4732-821A-783B72E649DF}"/>
              </a:ext>
            </a:extLst>
          </p:cNvPr>
          <p:cNvCxnSpPr>
            <a:cxnSpLocks/>
          </p:cNvCxnSpPr>
          <p:nvPr/>
        </p:nvCxnSpPr>
        <p:spPr>
          <a:xfrm flipV="1">
            <a:off x="4177033" y="4597390"/>
            <a:ext cx="687704" cy="9501"/>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26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8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6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0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Deleting with </a:t>
            </a: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51190" y="5660228"/>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51190" y="5660228"/>
                <a:ext cx="524245" cy="259311"/>
              </a:xfrm>
              <a:blipFill>
                <a:blip r:embed="rId3"/>
                <a:stretch>
                  <a:fillRect t="-2381"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1422978465"/>
              </p:ext>
            </p:extLst>
          </p:nvPr>
        </p:nvGraphicFramePr>
        <p:xfrm>
          <a:off x="2274453"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855186" y="4852959"/>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194971" y="537659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399461" y="444359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1780" y="446118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63378" y="446502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815670"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023816" y="56668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023816" y="566684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142633"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142633" y="5657152"/>
                <a:ext cx="524245" cy="259311"/>
              </a:xfrm>
              <a:prstGeom prst="rect">
                <a:avLst/>
              </a:prstGeom>
              <a:blipFill>
                <a:blip r:embed="rId5"/>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551672" y="5010308"/>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551672" y="5010308"/>
                <a:ext cx="850129" cy="259311"/>
              </a:xfrm>
              <a:prstGeom prst="rect">
                <a:avLst/>
              </a:prstGeom>
              <a:blipFill>
                <a:blip r:embed="rId6"/>
                <a:stretch>
                  <a:fillRect t="-4762"/>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1053288051"/>
              </p:ext>
            </p:extLst>
          </p:nvPr>
        </p:nvGraphicFramePr>
        <p:xfrm>
          <a:off x="652441" y="5263476"/>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572959" y="537006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401804" y="566031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401804" y="5660314"/>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181735" y="5660228"/>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181735" y="5660228"/>
                <a:ext cx="524245" cy="259311"/>
              </a:xfrm>
              <a:prstGeom prst="rect">
                <a:avLst/>
              </a:prstGeom>
              <a:blipFill>
                <a:blip r:embed="rId3"/>
                <a:stretch>
                  <a:fillRect t="-2381" r="-5814"/>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3453216252"/>
              </p:ext>
            </p:extLst>
          </p:nvPr>
        </p:nvGraphicFramePr>
        <p:xfrm>
          <a:off x="3904998"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485731" y="4852959"/>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825516" y="537659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446215"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654361" y="56668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654361" y="566684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773178"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773178" y="5657152"/>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809813" y="565072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809813" y="5650727"/>
                <a:ext cx="524245" cy="259311"/>
              </a:xfrm>
              <a:prstGeom prst="rect">
                <a:avLst/>
              </a:prstGeom>
              <a:blipFill>
                <a:blip r:embed="rId8"/>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1239065628"/>
              </p:ext>
            </p:extLst>
          </p:nvPr>
        </p:nvGraphicFramePr>
        <p:xfrm>
          <a:off x="5533076" y="5260506"/>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113809" y="484345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453594" y="536709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074293" y="5516873"/>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282439" y="565734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282439" y="5657344"/>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401256" y="564765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401256" y="5647651"/>
                <a:ext cx="524245" cy="259311"/>
              </a:xfrm>
              <a:prstGeom prst="rect">
                <a:avLst/>
              </a:prstGeom>
              <a:blipFill>
                <a:blip r:embed="rId10"/>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2652409435"/>
              </p:ext>
            </p:extLst>
          </p:nvPr>
        </p:nvGraphicFramePr>
        <p:xfrm>
          <a:off x="7163638"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704855"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031818"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031818" y="5657152"/>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425621" y="5010308"/>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425621" y="5010308"/>
                <a:ext cx="850129" cy="259311"/>
              </a:xfrm>
              <a:prstGeom prst="rect">
                <a:avLst/>
              </a:prstGeom>
              <a:blipFill>
                <a:blip r:embed="rId11"/>
                <a:stretch>
                  <a:fillRect t="-4762"/>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6" name="Textplatzhalter 2">
                <a:extLst>
                  <a:ext uri="{FF2B5EF4-FFF2-40B4-BE49-F238E27FC236}">
                    <a16:creationId xmlns:a16="http://schemas.microsoft.com/office/drawing/2014/main" id="{CD26044F-ACB8-4DD5-B167-5A58E0AD4AC4}"/>
                  </a:ext>
                </a:extLst>
              </p:cNvPr>
              <p:cNvSpPr txBox="1">
                <a:spLocks/>
              </p:cNvSpPr>
              <p:nvPr/>
            </p:nvSpPr>
            <p:spPr>
              <a:xfrm>
                <a:off x="1909807" y="344838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6" name="Textplatzhalter 2">
                <a:extLst>
                  <a:ext uri="{FF2B5EF4-FFF2-40B4-BE49-F238E27FC236}">
                    <a16:creationId xmlns:a16="http://schemas.microsoft.com/office/drawing/2014/main" id="{CD26044F-ACB8-4DD5-B167-5A58E0AD4AC4}"/>
                  </a:ext>
                </a:extLst>
              </p:cNvPr>
              <p:cNvSpPr txBox="1">
                <a:spLocks noRot="1" noChangeAspect="1" noMove="1" noResize="1" noEditPoints="1" noAdjustHandles="1" noChangeArrowheads="1" noChangeShapeType="1" noTextEdit="1"/>
              </p:cNvSpPr>
              <p:nvPr/>
            </p:nvSpPr>
            <p:spPr>
              <a:xfrm>
                <a:off x="1909807" y="3448381"/>
                <a:ext cx="524245" cy="259311"/>
              </a:xfrm>
              <a:prstGeom prst="rect">
                <a:avLst/>
              </a:prstGeom>
              <a:blipFill>
                <a:blip r:embed="rId12"/>
                <a:stretch>
                  <a:fillRect t="-2381" r="-6977"/>
                </a:stretch>
              </a:blipFill>
              <a:ln>
                <a:noFill/>
              </a:ln>
            </p:spPr>
            <p:txBody>
              <a:bodyPr/>
              <a:lstStyle/>
              <a:p>
                <a:r>
                  <a:rPr lang="de-AT">
                    <a:noFill/>
                  </a:rPr>
                  <a:t> </a:t>
                </a:r>
              </a:p>
            </p:txBody>
          </p:sp>
        </mc:Fallback>
      </mc:AlternateContent>
      <p:graphicFrame>
        <p:nvGraphicFramePr>
          <p:cNvPr id="37" name="Tabelle 36">
            <a:extLst>
              <a:ext uri="{FF2B5EF4-FFF2-40B4-BE49-F238E27FC236}">
                <a16:creationId xmlns:a16="http://schemas.microsoft.com/office/drawing/2014/main" id="{B72F23FA-E479-4683-A3D0-B86D2D176F11}"/>
              </a:ext>
            </a:extLst>
          </p:cNvPr>
          <p:cNvGraphicFramePr>
            <a:graphicFrameLocks noGrp="1"/>
          </p:cNvGraphicFramePr>
          <p:nvPr>
            <p:extLst>
              <p:ext uri="{D42A27DB-BD31-4B8C-83A1-F6EECF244321}">
                <p14:modId xmlns:p14="http://schemas.microsoft.com/office/powerpoint/2010/main" val="2519478654"/>
              </p:ext>
            </p:extLst>
          </p:nvPr>
        </p:nvGraphicFramePr>
        <p:xfrm>
          <a:off x="1633070"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9" name="Gerade Verbindung mit Pfeil 38">
            <a:extLst>
              <a:ext uri="{FF2B5EF4-FFF2-40B4-BE49-F238E27FC236}">
                <a16:creationId xmlns:a16="http://schemas.microsoft.com/office/drawing/2014/main" id="{66023F8B-4B26-435A-BE20-117B715C1AFC}"/>
              </a:ext>
            </a:extLst>
          </p:cNvPr>
          <p:cNvCxnSpPr>
            <a:cxnSpLocks/>
          </p:cNvCxnSpPr>
          <p:nvPr/>
        </p:nvCxnSpPr>
        <p:spPr>
          <a:xfrm flipV="1">
            <a:off x="2213803" y="264111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ACB4767-73AB-4BCE-B48B-B64169B2D2C7}"/>
              </a:ext>
            </a:extLst>
          </p:cNvPr>
          <p:cNvCxnSpPr>
            <a:cxnSpLocks/>
          </p:cNvCxnSpPr>
          <p:nvPr/>
        </p:nvCxnSpPr>
        <p:spPr>
          <a:xfrm>
            <a:off x="2553588" y="316475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1" name="Rechteck: abgerundete Ecken 40">
            <a:extLst>
              <a:ext uri="{FF2B5EF4-FFF2-40B4-BE49-F238E27FC236}">
                <a16:creationId xmlns:a16="http://schemas.microsoft.com/office/drawing/2014/main" id="{0423DB4B-43AE-45E7-AB18-138CBB793B1D}"/>
              </a:ext>
            </a:extLst>
          </p:cNvPr>
          <p:cNvSpPr/>
          <p:nvPr/>
        </p:nvSpPr>
        <p:spPr>
          <a:xfrm>
            <a:off x="1758078" y="2231748"/>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42" name="Rechteck: abgerundete Ecken 41">
            <a:extLst>
              <a:ext uri="{FF2B5EF4-FFF2-40B4-BE49-F238E27FC236}">
                <a16:creationId xmlns:a16="http://schemas.microsoft.com/office/drawing/2014/main" id="{014D163E-33C3-4977-BC0D-46B0EAF58A89}"/>
              </a:ext>
            </a:extLst>
          </p:cNvPr>
          <p:cNvSpPr/>
          <p:nvPr/>
        </p:nvSpPr>
        <p:spPr>
          <a:xfrm>
            <a:off x="3370397" y="224934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43" name="Rechteck: abgerundete Ecken 42">
            <a:extLst>
              <a:ext uri="{FF2B5EF4-FFF2-40B4-BE49-F238E27FC236}">
                <a16:creationId xmlns:a16="http://schemas.microsoft.com/office/drawing/2014/main" id="{09EF00D6-7E31-4FD9-939E-EDB6857FD02C}"/>
              </a:ext>
            </a:extLst>
          </p:cNvPr>
          <p:cNvSpPr/>
          <p:nvPr/>
        </p:nvSpPr>
        <p:spPr>
          <a:xfrm>
            <a:off x="6496086" y="225318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46" name="Gerade Verbindung mit Pfeil 45">
            <a:extLst>
              <a:ext uri="{FF2B5EF4-FFF2-40B4-BE49-F238E27FC236}">
                <a16:creationId xmlns:a16="http://schemas.microsoft.com/office/drawing/2014/main" id="{2534E176-4E49-4B43-9577-E2BF5C6C932A}"/>
              </a:ext>
            </a:extLst>
          </p:cNvPr>
          <p:cNvCxnSpPr>
            <a:cxnSpLocks/>
          </p:cNvCxnSpPr>
          <p:nvPr/>
        </p:nvCxnSpPr>
        <p:spPr>
          <a:xfrm flipH="1">
            <a:off x="1174287"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platzhalter 2">
                <a:extLst>
                  <a:ext uri="{FF2B5EF4-FFF2-40B4-BE49-F238E27FC236}">
                    <a16:creationId xmlns:a16="http://schemas.microsoft.com/office/drawing/2014/main" id="{87D6E769-D760-49CB-A093-AB02C7011C95}"/>
                  </a:ext>
                </a:extLst>
              </p:cNvPr>
              <p:cNvSpPr txBox="1">
                <a:spLocks/>
              </p:cNvSpPr>
              <p:nvPr/>
            </p:nvSpPr>
            <p:spPr>
              <a:xfrm>
                <a:off x="2382433" y="345499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7" name="Textplatzhalter 2">
                <a:extLst>
                  <a:ext uri="{FF2B5EF4-FFF2-40B4-BE49-F238E27FC236}">
                    <a16:creationId xmlns:a16="http://schemas.microsoft.com/office/drawing/2014/main" id="{87D6E769-D760-49CB-A093-AB02C7011C95}"/>
                  </a:ext>
                </a:extLst>
              </p:cNvPr>
              <p:cNvSpPr txBox="1">
                <a:spLocks noRot="1" noChangeAspect="1" noMove="1" noResize="1" noEditPoints="1" noAdjustHandles="1" noChangeArrowheads="1" noChangeShapeType="1" noTextEdit="1"/>
              </p:cNvSpPr>
              <p:nvPr/>
            </p:nvSpPr>
            <p:spPr>
              <a:xfrm>
                <a:off x="2382433" y="345499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1" name="Textplatzhalter 2">
                <a:extLst>
                  <a:ext uri="{FF2B5EF4-FFF2-40B4-BE49-F238E27FC236}">
                    <a16:creationId xmlns:a16="http://schemas.microsoft.com/office/drawing/2014/main" id="{341C3112-0349-43E1-8FDF-0E7306ECE1FD}"/>
                  </a:ext>
                </a:extLst>
              </p:cNvPr>
              <p:cNvSpPr txBox="1">
                <a:spLocks/>
              </p:cNvSpPr>
              <p:nvPr/>
            </p:nvSpPr>
            <p:spPr>
              <a:xfrm>
                <a:off x="1501250"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1" name="Textplatzhalter 2">
                <a:extLst>
                  <a:ext uri="{FF2B5EF4-FFF2-40B4-BE49-F238E27FC236}">
                    <a16:creationId xmlns:a16="http://schemas.microsoft.com/office/drawing/2014/main" id="{341C3112-0349-43E1-8FDF-0E7306ECE1FD}"/>
                  </a:ext>
                </a:extLst>
              </p:cNvPr>
              <p:cNvSpPr txBox="1">
                <a:spLocks noRot="1" noChangeAspect="1" noMove="1" noResize="1" noEditPoints="1" noAdjustHandles="1" noChangeArrowheads="1" noChangeShapeType="1" noTextEdit="1"/>
              </p:cNvSpPr>
              <p:nvPr/>
            </p:nvSpPr>
            <p:spPr>
              <a:xfrm>
                <a:off x="1501250" y="3445305"/>
                <a:ext cx="524245" cy="259311"/>
              </a:xfrm>
              <a:prstGeom prst="rect">
                <a:avLst/>
              </a:prstGeom>
              <a:blipFill>
                <a:blip r:embed="rId10"/>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3" name="Textplatzhalter 2">
                <a:extLst>
                  <a:ext uri="{FF2B5EF4-FFF2-40B4-BE49-F238E27FC236}">
                    <a16:creationId xmlns:a16="http://schemas.microsoft.com/office/drawing/2014/main" id="{E32283F6-186F-43CA-885C-7ABD2E0C90C1}"/>
                  </a:ext>
                </a:extLst>
              </p:cNvPr>
              <p:cNvSpPr txBox="1">
                <a:spLocks/>
              </p:cNvSpPr>
              <p:nvPr/>
            </p:nvSpPr>
            <p:spPr>
              <a:xfrm>
                <a:off x="-164117" y="281269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3" name="Textplatzhalter 2">
                <a:extLst>
                  <a:ext uri="{FF2B5EF4-FFF2-40B4-BE49-F238E27FC236}">
                    <a16:creationId xmlns:a16="http://schemas.microsoft.com/office/drawing/2014/main" id="{E32283F6-186F-43CA-885C-7ABD2E0C90C1}"/>
                  </a:ext>
                </a:extLst>
              </p:cNvPr>
              <p:cNvSpPr txBox="1">
                <a:spLocks noRot="1" noChangeAspect="1" noMove="1" noResize="1" noEditPoints="1" noAdjustHandles="1" noChangeArrowheads="1" noChangeShapeType="1" noTextEdit="1"/>
              </p:cNvSpPr>
              <p:nvPr/>
            </p:nvSpPr>
            <p:spPr>
              <a:xfrm>
                <a:off x="-164117" y="2812690"/>
                <a:ext cx="850129" cy="259311"/>
              </a:xfrm>
              <a:prstGeom prst="rect">
                <a:avLst/>
              </a:prstGeom>
              <a:blipFill>
                <a:blip r:embed="rId13"/>
                <a:stretch>
                  <a:fillRect t="-4651"/>
                </a:stretch>
              </a:blipFill>
              <a:ln>
                <a:noFill/>
              </a:ln>
            </p:spPr>
            <p:txBody>
              <a:bodyPr/>
              <a:lstStyle/>
              <a:p>
                <a:r>
                  <a:rPr lang="de-AT">
                    <a:noFill/>
                  </a:rPr>
                  <a:t> </a:t>
                </a:r>
              </a:p>
            </p:txBody>
          </p:sp>
        </mc:Fallback>
      </mc:AlternateContent>
      <p:graphicFrame>
        <p:nvGraphicFramePr>
          <p:cNvPr id="54" name="Tabelle 53">
            <a:extLst>
              <a:ext uri="{FF2B5EF4-FFF2-40B4-BE49-F238E27FC236}">
                <a16:creationId xmlns:a16="http://schemas.microsoft.com/office/drawing/2014/main" id="{5AED6827-E916-4F56-A57A-9D0C7E2F5D0A}"/>
              </a:ext>
            </a:extLst>
          </p:cNvPr>
          <p:cNvGraphicFramePr>
            <a:graphicFrameLocks noGrp="1"/>
          </p:cNvGraphicFramePr>
          <p:nvPr>
            <p:extLst>
              <p:ext uri="{D42A27DB-BD31-4B8C-83A1-F6EECF244321}">
                <p14:modId xmlns:p14="http://schemas.microsoft.com/office/powerpoint/2010/main" val="1049982258"/>
              </p:ext>
            </p:extLst>
          </p:nvPr>
        </p:nvGraphicFramePr>
        <p:xfrm>
          <a:off x="11058" y="305162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5" name="Gerade Verbindung mit Pfeil 54">
            <a:extLst>
              <a:ext uri="{FF2B5EF4-FFF2-40B4-BE49-F238E27FC236}">
                <a16:creationId xmlns:a16="http://schemas.microsoft.com/office/drawing/2014/main" id="{D39FBAEC-2B56-4225-8FD1-A02C18E25F4F}"/>
              </a:ext>
            </a:extLst>
          </p:cNvPr>
          <p:cNvCxnSpPr>
            <a:cxnSpLocks/>
          </p:cNvCxnSpPr>
          <p:nvPr/>
        </p:nvCxnSpPr>
        <p:spPr>
          <a:xfrm>
            <a:off x="931576" y="315821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platzhalter 2">
                <a:extLst>
                  <a:ext uri="{FF2B5EF4-FFF2-40B4-BE49-F238E27FC236}">
                    <a16:creationId xmlns:a16="http://schemas.microsoft.com/office/drawing/2014/main" id="{187BF747-D61E-44F9-8670-55F171EF25F1}"/>
                  </a:ext>
                </a:extLst>
              </p:cNvPr>
              <p:cNvSpPr txBox="1">
                <a:spLocks/>
              </p:cNvSpPr>
              <p:nvPr/>
            </p:nvSpPr>
            <p:spPr>
              <a:xfrm>
                <a:off x="760421" y="344846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Textplatzhalter 2">
                <a:extLst>
                  <a:ext uri="{FF2B5EF4-FFF2-40B4-BE49-F238E27FC236}">
                    <a16:creationId xmlns:a16="http://schemas.microsoft.com/office/drawing/2014/main" id="{187BF747-D61E-44F9-8670-55F171EF25F1}"/>
                  </a:ext>
                </a:extLst>
              </p:cNvPr>
              <p:cNvSpPr txBox="1">
                <a:spLocks noRot="1" noChangeAspect="1" noMove="1" noResize="1" noEditPoints="1" noAdjustHandles="1" noChangeArrowheads="1" noChangeShapeType="1" noTextEdit="1"/>
              </p:cNvSpPr>
              <p:nvPr/>
            </p:nvSpPr>
            <p:spPr>
              <a:xfrm>
                <a:off x="760421" y="3448467"/>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Textplatzhalter 2">
                <a:extLst>
                  <a:ext uri="{FF2B5EF4-FFF2-40B4-BE49-F238E27FC236}">
                    <a16:creationId xmlns:a16="http://schemas.microsoft.com/office/drawing/2014/main" id="{E31AAB2D-2C17-4ECE-A965-69FC14963620}"/>
                  </a:ext>
                </a:extLst>
              </p:cNvPr>
              <p:cNvSpPr txBox="1">
                <a:spLocks/>
              </p:cNvSpPr>
              <p:nvPr/>
            </p:nvSpPr>
            <p:spPr>
              <a:xfrm>
                <a:off x="3540352" y="344838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Textplatzhalter 2">
                <a:extLst>
                  <a:ext uri="{FF2B5EF4-FFF2-40B4-BE49-F238E27FC236}">
                    <a16:creationId xmlns:a16="http://schemas.microsoft.com/office/drawing/2014/main" id="{E31AAB2D-2C17-4ECE-A965-69FC14963620}"/>
                  </a:ext>
                </a:extLst>
              </p:cNvPr>
              <p:cNvSpPr txBox="1">
                <a:spLocks noRot="1" noChangeAspect="1" noMove="1" noResize="1" noEditPoints="1" noAdjustHandles="1" noChangeArrowheads="1" noChangeShapeType="1" noTextEdit="1"/>
              </p:cNvSpPr>
              <p:nvPr/>
            </p:nvSpPr>
            <p:spPr>
              <a:xfrm>
                <a:off x="3540352" y="3448381"/>
                <a:ext cx="524245" cy="259311"/>
              </a:xfrm>
              <a:prstGeom prst="rect">
                <a:avLst/>
              </a:prstGeom>
              <a:blipFill>
                <a:blip r:embed="rId3"/>
                <a:stretch>
                  <a:fillRect t="-2381" r="-5814"/>
                </a:stretch>
              </a:blipFill>
              <a:ln>
                <a:noFill/>
              </a:ln>
            </p:spPr>
            <p:txBody>
              <a:bodyPr/>
              <a:lstStyle/>
              <a:p>
                <a:r>
                  <a:rPr lang="de-AT">
                    <a:noFill/>
                  </a:rPr>
                  <a:t> </a:t>
                </a:r>
              </a:p>
            </p:txBody>
          </p:sp>
        </mc:Fallback>
      </mc:AlternateContent>
      <p:graphicFrame>
        <p:nvGraphicFramePr>
          <p:cNvPr id="58" name="Tabelle 57">
            <a:extLst>
              <a:ext uri="{FF2B5EF4-FFF2-40B4-BE49-F238E27FC236}">
                <a16:creationId xmlns:a16="http://schemas.microsoft.com/office/drawing/2014/main" id="{D034B631-455E-4572-A6F4-14B25448DAE1}"/>
              </a:ext>
            </a:extLst>
          </p:cNvPr>
          <p:cNvGraphicFramePr>
            <a:graphicFrameLocks noGrp="1"/>
          </p:cNvGraphicFramePr>
          <p:nvPr>
            <p:extLst>
              <p:ext uri="{D42A27DB-BD31-4B8C-83A1-F6EECF244321}">
                <p14:modId xmlns:p14="http://schemas.microsoft.com/office/powerpoint/2010/main" val="1859936"/>
              </p:ext>
            </p:extLst>
          </p:nvPr>
        </p:nvGraphicFramePr>
        <p:xfrm>
          <a:off x="3263615"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9" name="Gerade Verbindung mit Pfeil 58">
            <a:extLst>
              <a:ext uri="{FF2B5EF4-FFF2-40B4-BE49-F238E27FC236}">
                <a16:creationId xmlns:a16="http://schemas.microsoft.com/office/drawing/2014/main" id="{99AB324E-DCF8-424F-9289-E14F21C5FC16}"/>
              </a:ext>
            </a:extLst>
          </p:cNvPr>
          <p:cNvCxnSpPr>
            <a:cxnSpLocks/>
          </p:cNvCxnSpPr>
          <p:nvPr/>
        </p:nvCxnSpPr>
        <p:spPr>
          <a:xfrm flipV="1">
            <a:off x="3844348" y="264111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167DD60B-149A-403F-BE64-D16A25B1E633}"/>
              </a:ext>
            </a:extLst>
          </p:cNvPr>
          <p:cNvCxnSpPr>
            <a:cxnSpLocks/>
          </p:cNvCxnSpPr>
          <p:nvPr/>
        </p:nvCxnSpPr>
        <p:spPr>
          <a:xfrm flipH="1">
            <a:off x="2804832"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BBA96EA6-FBF6-4D50-B4C7-B49E17A1101B}"/>
                  </a:ext>
                </a:extLst>
              </p:cNvPr>
              <p:cNvSpPr txBox="1">
                <a:spLocks/>
              </p:cNvSpPr>
              <p:nvPr/>
            </p:nvSpPr>
            <p:spPr>
              <a:xfrm>
                <a:off x="4012978" y="345499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BBA96EA6-FBF6-4D50-B4C7-B49E17A1101B}"/>
                  </a:ext>
                </a:extLst>
              </p:cNvPr>
              <p:cNvSpPr txBox="1">
                <a:spLocks noRot="1" noChangeAspect="1" noMove="1" noResize="1" noEditPoints="1" noAdjustHandles="1" noChangeArrowheads="1" noChangeShapeType="1" noTextEdit="1"/>
              </p:cNvSpPr>
              <p:nvPr/>
            </p:nvSpPr>
            <p:spPr>
              <a:xfrm>
                <a:off x="4012978" y="345499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8" name="Textplatzhalter 2">
                <a:extLst>
                  <a:ext uri="{FF2B5EF4-FFF2-40B4-BE49-F238E27FC236}">
                    <a16:creationId xmlns:a16="http://schemas.microsoft.com/office/drawing/2014/main" id="{13118A97-F6E5-415C-A73E-815FA8C36F70}"/>
                  </a:ext>
                </a:extLst>
              </p:cNvPr>
              <p:cNvSpPr txBox="1">
                <a:spLocks/>
              </p:cNvSpPr>
              <p:nvPr/>
            </p:nvSpPr>
            <p:spPr>
              <a:xfrm>
                <a:off x="3131795"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8" name="Textplatzhalter 2">
                <a:extLst>
                  <a:ext uri="{FF2B5EF4-FFF2-40B4-BE49-F238E27FC236}">
                    <a16:creationId xmlns:a16="http://schemas.microsoft.com/office/drawing/2014/main" id="{13118A97-F6E5-415C-A73E-815FA8C36F70}"/>
                  </a:ext>
                </a:extLst>
              </p:cNvPr>
              <p:cNvSpPr txBox="1">
                <a:spLocks noRot="1" noChangeAspect="1" noMove="1" noResize="1" noEditPoints="1" noAdjustHandles="1" noChangeArrowheads="1" noChangeShapeType="1" noTextEdit="1"/>
              </p:cNvSpPr>
              <p:nvPr/>
            </p:nvSpPr>
            <p:spPr>
              <a:xfrm>
                <a:off x="3131795" y="3445305"/>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0" name="Textplatzhalter 2">
                <a:extLst>
                  <a:ext uri="{FF2B5EF4-FFF2-40B4-BE49-F238E27FC236}">
                    <a16:creationId xmlns:a16="http://schemas.microsoft.com/office/drawing/2014/main" id="{64A78558-94C4-4CA3-9B09-5A2E52BD585C}"/>
                  </a:ext>
                </a:extLst>
              </p:cNvPr>
              <p:cNvSpPr txBox="1">
                <a:spLocks/>
              </p:cNvSpPr>
              <p:nvPr/>
            </p:nvSpPr>
            <p:spPr>
              <a:xfrm>
                <a:off x="6642521" y="3438880"/>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0" name="Textplatzhalter 2">
                <a:extLst>
                  <a:ext uri="{FF2B5EF4-FFF2-40B4-BE49-F238E27FC236}">
                    <a16:creationId xmlns:a16="http://schemas.microsoft.com/office/drawing/2014/main" id="{64A78558-94C4-4CA3-9B09-5A2E52BD585C}"/>
                  </a:ext>
                </a:extLst>
              </p:cNvPr>
              <p:cNvSpPr txBox="1">
                <a:spLocks noRot="1" noChangeAspect="1" noMove="1" noResize="1" noEditPoints="1" noAdjustHandles="1" noChangeArrowheads="1" noChangeShapeType="1" noTextEdit="1"/>
              </p:cNvSpPr>
              <p:nvPr/>
            </p:nvSpPr>
            <p:spPr>
              <a:xfrm>
                <a:off x="6642521" y="3438880"/>
                <a:ext cx="524245" cy="259311"/>
              </a:xfrm>
              <a:prstGeom prst="rect">
                <a:avLst/>
              </a:prstGeom>
              <a:blipFill>
                <a:blip r:embed="rId14"/>
                <a:stretch>
                  <a:fillRect t="-2326" r="-5814"/>
                </a:stretch>
              </a:blipFill>
              <a:ln>
                <a:noFill/>
              </a:ln>
            </p:spPr>
            <p:txBody>
              <a:bodyPr/>
              <a:lstStyle/>
              <a:p>
                <a:r>
                  <a:rPr lang="de-AT">
                    <a:noFill/>
                  </a:rPr>
                  <a:t> </a:t>
                </a:r>
              </a:p>
            </p:txBody>
          </p:sp>
        </mc:Fallback>
      </mc:AlternateContent>
      <p:graphicFrame>
        <p:nvGraphicFramePr>
          <p:cNvPr id="83" name="Tabelle 82">
            <a:extLst>
              <a:ext uri="{FF2B5EF4-FFF2-40B4-BE49-F238E27FC236}">
                <a16:creationId xmlns:a16="http://schemas.microsoft.com/office/drawing/2014/main" id="{85A7AACE-F826-4F2D-955B-AA2B5E4DED22}"/>
              </a:ext>
            </a:extLst>
          </p:cNvPr>
          <p:cNvGraphicFramePr>
            <a:graphicFrameLocks noGrp="1"/>
          </p:cNvGraphicFramePr>
          <p:nvPr>
            <p:extLst>
              <p:ext uri="{D42A27DB-BD31-4B8C-83A1-F6EECF244321}">
                <p14:modId xmlns:p14="http://schemas.microsoft.com/office/powerpoint/2010/main" val="3610127398"/>
              </p:ext>
            </p:extLst>
          </p:nvPr>
        </p:nvGraphicFramePr>
        <p:xfrm>
          <a:off x="6365784" y="304865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84" name="Gerade Verbindung mit Pfeil 83">
            <a:extLst>
              <a:ext uri="{FF2B5EF4-FFF2-40B4-BE49-F238E27FC236}">
                <a16:creationId xmlns:a16="http://schemas.microsoft.com/office/drawing/2014/main" id="{F9C82DB9-2B88-4500-92D2-872BEC9804A9}"/>
              </a:ext>
            </a:extLst>
          </p:cNvPr>
          <p:cNvCxnSpPr>
            <a:cxnSpLocks/>
          </p:cNvCxnSpPr>
          <p:nvPr/>
        </p:nvCxnSpPr>
        <p:spPr>
          <a:xfrm flipV="1">
            <a:off x="6946517" y="26316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17ADC2F5-BD50-45E9-8015-2310FD0FC1EA}"/>
              </a:ext>
            </a:extLst>
          </p:cNvPr>
          <p:cNvCxnSpPr>
            <a:cxnSpLocks/>
          </p:cNvCxnSpPr>
          <p:nvPr/>
        </p:nvCxnSpPr>
        <p:spPr>
          <a:xfrm>
            <a:off x="7286302" y="315524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platzhalter 2">
                <a:extLst>
                  <a:ext uri="{FF2B5EF4-FFF2-40B4-BE49-F238E27FC236}">
                    <a16:creationId xmlns:a16="http://schemas.microsoft.com/office/drawing/2014/main" id="{D2DD3CB6-13C5-4B12-A85C-BA494FE4D972}"/>
                  </a:ext>
                </a:extLst>
              </p:cNvPr>
              <p:cNvSpPr txBox="1">
                <a:spLocks/>
              </p:cNvSpPr>
              <p:nvPr/>
            </p:nvSpPr>
            <p:spPr>
              <a:xfrm>
                <a:off x="7115147" y="344549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7" name="Textplatzhalter 2">
                <a:extLst>
                  <a:ext uri="{FF2B5EF4-FFF2-40B4-BE49-F238E27FC236}">
                    <a16:creationId xmlns:a16="http://schemas.microsoft.com/office/drawing/2014/main" id="{D2DD3CB6-13C5-4B12-A85C-BA494FE4D972}"/>
                  </a:ext>
                </a:extLst>
              </p:cNvPr>
              <p:cNvSpPr txBox="1">
                <a:spLocks noRot="1" noChangeAspect="1" noMove="1" noResize="1" noEditPoints="1" noAdjustHandles="1" noChangeArrowheads="1" noChangeShapeType="1" noTextEdit="1"/>
              </p:cNvSpPr>
              <p:nvPr/>
            </p:nvSpPr>
            <p:spPr>
              <a:xfrm>
                <a:off x="7115147" y="3445497"/>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8" name="Textplatzhalter 2">
                <a:extLst>
                  <a:ext uri="{FF2B5EF4-FFF2-40B4-BE49-F238E27FC236}">
                    <a16:creationId xmlns:a16="http://schemas.microsoft.com/office/drawing/2014/main" id="{B5091964-78B1-4EE2-B1D3-1F57BB36B48D}"/>
                  </a:ext>
                </a:extLst>
              </p:cNvPr>
              <p:cNvSpPr txBox="1">
                <a:spLocks/>
              </p:cNvSpPr>
              <p:nvPr/>
            </p:nvSpPr>
            <p:spPr>
              <a:xfrm>
                <a:off x="6233964" y="343580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8" name="Textplatzhalter 2">
                <a:extLst>
                  <a:ext uri="{FF2B5EF4-FFF2-40B4-BE49-F238E27FC236}">
                    <a16:creationId xmlns:a16="http://schemas.microsoft.com/office/drawing/2014/main" id="{B5091964-78B1-4EE2-B1D3-1F57BB36B48D}"/>
                  </a:ext>
                </a:extLst>
              </p:cNvPr>
              <p:cNvSpPr txBox="1">
                <a:spLocks noRot="1" noChangeAspect="1" noMove="1" noResize="1" noEditPoints="1" noAdjustHandles="1" noChangeArrowheads="1" noChangeShapeType="1" noTextEdit="1"/>
              </p:cNvSpPr>
              <p:nvPr/>
            </p:nvSpPr>
            <p:spPr>
              <a:xfrm>
                <a:off x="6233964" y="3435804"/>
                <a:ext cx="524245" cy="259311"/>
              </a:xfrm>
              <a:prstGeom prst="rect">
                <a:avLst/>
              </a:prstGeom>
              <a:blipFill>
                <a:blip r:embed="rId15"/>
                <a:stretch>
                  <a:fillRect r="-3488"/>
                </a:stretch>
              </a:blipFill>
              <a:ln>
                <a:noFill/>
              </a:ln>
            </p:spPr>
            <p:txBody>
              <a:bodyPr/>
              <a:lstStyle/>
              <a:p>
                <a:r>
                  <a:rPr lang="de-AT">
                    <a:noFill/>
                  </a:rPr>
                  <a:t> </a:t>
                </a:r>
              </a:p>
            </p:txBody>
          </p:sp>
        </mc:Fallback>
      </mc:AlternateContent>
      <p:graphicFrame>
        <p:nvGraphicFramePr>
          <p:cNvPr id="89" name="Tabelle 88">
            <a:extLst>
              <a:ext uri="{FF2B5EF4-FFF2-40B4-BE49-F238E27FC236}">
                <a16:creationId xmlns:a16="http://schemas.microsoft.com/office/drawing/2014/main" id="{79508366-0FA0-4035-AF48-51379C517DAF}"/>
              </a:ext>
            </a:extLst>
          </p:cNvPr>
          <p:cNvGraphicFramePr>
            <a:graphicFrameLocks noGrp="1"/>
          </p:cNvGraphicFramePr>
          <p:nvPr>
            <p:extLst>
              <p:ext uri="{D42A27DB-BD31-4B8C-83A1-F6EECF244321}">
                <p14:modId xmlns:p14="http://schemas.microsoft.com/office/powerpoint/2010/main" val="2033312507"/>
              </p:ext>
            </p:extLst>
          </p:nvPr>
        </p:nvGraphicFramePr>
        <p:xfrm>
          <a:off x="7996346"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0" name="Gerade Verbindung mit Pfeil 89">
            <a:extLst>
              <a:ext uri="{FF2B5EF4-FFF2-40B4-BE49-F238E27FC236}">
                <a16:creationId xmlns:a16="http://schemas.microsoft.com/office/drawing/2014/main" id="{03AD61DF-7B6B-45CB-816E-BA2E5F630D83}"/>
              </a:ext>
            </a:extLst>
          </p:cNvPr>
          <p:cNvCxnSpPr>
            <a:cxnSpLocks/>
          </p:cNvCxnSpPr>
          <p:nvPr/>
        </p:nvCxnSpPr>
        <p:spPr>
          <a:xfrm flipH="1">
            <a:off x="7537563"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platzhalter 2">
                <a:extLst>
                  <a:ext uri="{FF2B5EF4-FFF2-40B4-BE49-F238E27FC236}">
                    <a16:creationId xmlns:a16="http://schemas.microsoft.com/office/drawing/2014/main" id="{5E75BDBB-364D-4546-8DCC-925B3F6A1F0D}"/>
                  </a:ext>
                </a:extLst>
              </p:cNvPr>
              <p:cNvSpPr txBox="1">
                <a:spLocks/>
              </p:cNvSpPr>
              <p:nvPr/>
            </p:nvSpPr>
            <p:spPr>
              <a:xfrm>
                <a:off x="7864526"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1" name="Textplatzhalter 2">
                <a:extLst>
                  <a:ext uri="{FF2B5EF4-FFF2-40B4-BE49-F238E27FC236}">
                    <a16:creationId xmlns:a16="http://schemas.microsoft.com/office/drawing/2014/main" id="{5E75BDBB-364D-4546-8DCC-925B3F6A1F0D}"/>
                  </a:ext>
                </a:extLst>
              </p:cNvPr>
              <p:cNvSpPr txBox="1">
                <a:spLocks noRot="1" noChangeAspect="1" noMove="1" noResize="1" noEditPoints="1" noAdjustHandles="1" noChangeArrowheads="1" noChangeShapeType="1" noTextEdit="1"/>
              </p:cNvSpPr>
              <p:nvPr/>
            </p:nvSpPr>
            <p:spPr>
              <a:xfrm>
                <a:off x="7864526" y="3445305"/>
                <a:ext cx="524245" cy="259311"/>
              </a:xfrm>
              <a:prstGeom prst="rect">
                <a:avLst/>
              </a:prstGeom>
              <a:blipFill>
                <a:blip r:embed="rId10"/>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2" name="Textplatzhalter 2">
                <a:extLst>
                  <a:ext uri="{FF2B5EF4-FFF2-40B4-BE49-F238E27FC236}">
                    <a16:creationId xmlns:a16="http://schemas.microsoft.com/office/drawing/2014/main" id="{1894049C-66A6-423B-8C94-1F311853BCF0}"/>
                  </a:ext>
                </a:extLst>
              </p:cNvPr>
              <p:cNvSpPr txBox="1">
                <a:spLocks/>
              </p:cNvSpPr>
              <p:nvPr/>
            </p:nvSpPr>
            <p:spPr>
              <a:xfrm>
                <a:off x="8258329" y="2798461"/>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2" name="Textplatzhalter 2">
                <a:extLst>
                  <a:ext uri="{FF2B5EF4-FFF2-40B4-BE49-F238E27FC236}">
                    <a16:creationId xmlns:a16="http://schemas.microsoft.com/office/drawing/2014/main" id="{1894049C-66A6-423B-8C94-1F311853BCF0}"/>
                  </a:ext>
                </a:extLst>
              </p:cNvPr>
              <p:cNvSpPr txBox="1">
                <a:spLocks noRot="1" noChangeAspect="1" noMove="1" noResize="1" noEditPoints="1" noAdjustHandles="1" noChangeArrowheads="1" noChangeShapeType="1" noTextEdit="1"/>
              </p:cNvSpPr>
              <p:nvPr/>
            </p:nvSpPr>
            <p:spPr>
              <a:xfrm>
                <a:off x="8258329" y="2798461"/>
                <a:ext cx="850129" cy="259311"/>
              </a:xfrm>
              <a:prstGeom prst="rect">
                <a:avLst/>
              </a:prstGeom>
              <a:blipFill>
                <a:blip r:embed="rId16"/>
                <a:stretch>
                  <a:fillRect t="-4651"/>
                </a:stretch>
              </a:blipFill>
              <a:ln>
                <a:noFill/>
              </a:ln>
            </p:spPr>
            <p:txBody>
              <a:bodyPr/>
              <a:lstStyle/>
              <a:p>
                <a:r>
                  <a:rPr lang="de-AT">
                    <a:noFill/>
                  </a:rPr>
                  <a:t> </a:t>
                </a:r>
              </a:p>
            </p:txBody>
          </p:sp>
        </mc:Fallback>
      </mc:AlternateContent>
      <p:sp>
        <p:nvSpPr>
          <p:cNvPr id="93" name="Rechteck: abgerundete Ecken 92">
            <a:extLst>
              <a:ext uri="{FF2B5EF4-FFF2-40B4-BE49-F238E27FC236}">
                <a16:creationId xmlns:a16="http://schemas.microsoft.com/office/drawing/2014/main" id="{23215BE0-37E2-47A1-9157-B24BEF15380B}"/>
              </a:ext>
            </a:extLst>
          </p:cNvPr>
          <p:cNvSpPr/>
          <p:nvPr/>
        </p:nvSpPr>
        <p:spPr>
          <a:xfrm>
            <a:off x="4933875" y="20014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mc:AlternateContent xmlns:mc="http://schemas.openxmlformats.org/markup-compatibility/2006" xmlns:a14="http://schemas.microsoft.com/office/drawing/2010/main">
        <mc:Choice Requires="a14">
          <p:sp>
            <p:nvSpPr>
              <p:cNvPr id="94" name="Textplatzhalter 2">
                <a:extLst>
                  <a:ext uri="{FF2B5EF4-FFF2-40B4-BE49-F238E27FC236}">
                    <a16:creationId xmlns:a16="http://schemas.microsoft.com/office/drawing/2014/main" id="{18782AE4-9F0D-4765-8993-51224CD55034}"/>
                  </a:ext>
                </a:extLst>
              </p:cNvPr>
              <p:cNvSpPr txBox="1">
                <a:spLocks/>
              </p:cNvSpPr>
              <p:nvPr/>
            </p:nvSpPr>
            <p:spPr>
              <a:xfrm>
                <a:off x="5103830" y="345518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4" name="Textplatzhalter 2">
                <a:extLst>
                  <a:ext uri="{FF2B5EF4-FFF2-40B4-BE49-F238E27FC236}">
                    <a16:creationId xmlns:a16="http://schemas.microsoft.com/office/drawing/2014/main" id="{18782AE4-9F0D-4765-8993-51224CD55034}"/>
                  </a:ext>
                </a:extLst>
              </p:cNvPr>
              <p:cNvSpPr txBox="1">
                <a:spLocks noRot="1" noChangeAspect="1" noMove="1" noResize="1" noEditPoints="1" noAdjustHandles="1" noChangeArrowheads="1" noChangeShapeType="1" noTextEdit="1"/>
              </p:cNvSpPr>
              <p:nvPr/>
            </p:nvSpPr>
            <p:spPr>
              <a:xfrm>
                <a:off x="5103830" y="3455185"/>
                <a:ext cx="524245" cy="259311"/>
              </a:xfrm>
              <a:prstGeom prst="rect">
                <a:avLst/>
              </a:prstGeom>
              <a:blipFill>
                <a:blip r:embed="rId12"/>
                <a:stretch>
                  <a:fillRect t="-2381" r="-6977"/>
                </a:stretch>
              </a:blipFill>
              <a:ln>
                <a:noFill/>
              </a:ln>
            </p:spPr>
            <p:txBody>
              <a:bodyPr/>
              <a:lstStyle/>
              <a:p>
                <a:r>
                  <a:rPr lang="de-AT">
                    <a:noFill/>
                  </a:rPr>
                  <a:t> </a:t>
                </a:r>
              </a:p>
            </p:txBody>
          </p:sp>
        </mc:Fallback>
      </mc:AlternateContent>
      <p:graphicFrame>
        <p:nvGraphicFramePr>
          <p:cNvPr id="95" name="Tabelle 94">
            <a:extLst>
              <a:ext uri="{FF2B5EF4-FFF2-40B4-BE49-F238E27FC236}">
                <a16:creationId xmlns:a16="http://schemas.microsoft.com/office/drawing/2014/main" id="{287AEC25-992E-43DC-8843-9506CEBDB31C}"/>
              </a:ext>
            </a:extLst>
          </p:cNvPr>
          <p:cNvGraphicFramePr>
            <a:graphicFrameLocks noGrp="1"/>
          </p:cNvGraphicFramePr>
          <p:nvPr>
            <p:extLst>
              <p:ext uri="{D42A27DB-BD31-4B8C-83A1-F6EECF244321}">
                <p14:modId xmlns:p14="http://schemas.microsoft.com/office/powerpoint/2010/main" val="1340623653"/>
              </p:ext>
            </p:extLst>
          </p:nvPr>
        </p:nvGraphicFramePr>
        <p:xfrm>
          <a:off x="4827093" y="3064964"/>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6" name="Gerade Verbindung mit Pfeil 95">
            <a:extLst>
              <a:ext uri="{FF2B5EF4-FFF2-40B4-BE49-F238E27FC236}">
                <a16:creationId xmlns:a16="http://schemas.microsoft.com/office/drawing/2014/main" id="{FDFAA985-580B-4206-8EE4-AFD359E70577}"/>
              </a:ext>
            </a:extLst>
          </p:cNvPr>
          <p:cNvCxnSpPr>
            <a:cxnSpLocks/>
          </p:cNvCxnSpPr>
          <p:nvPr/>
        </p:nvCxnSpPr>
        <p:spPr>
          <a:xfrm flipH="1" flipV="1">
            <a:off x="5397484" y="2358068"/>
            <a:ext cx="8544" cy="892316"/>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EAB5484D-520E-4139-8FD8-38FE44814E9A}"/>
              </a:ext>
            </a:extLst>
          </p:cNvPr>
          <p:cNvCxnSpPr>
            <a:cxnSpLocks/>
          </p:cNvCxnSpPr>
          <p:nvPr/>
        </p:nvCxnSpPr>
        <p:spPr>
          <a:xfrm>
            <a:off x="5815403" y="3155249"/>
            <a:ext cx="56114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ECD9735C-0A08-43F8-B759-FAD34B3B2E2B}"/>
              </a:ext>
            </a:extLst>
          </p:cNvPr>
          <p:cNvCxnSpPr>
            <a:cxnSpLocks/>
          </p:cNvCxnSpPr>
          <p:nvPr/>
        </p:nvCxnSpPr>
        <p:spPr>
          <a:xfrm flipH="1">
            <a:off x="4430015" y="3321331"/>
            <a:ext cx="607987"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platzhalter 2">
                <a:extLst>
                  <a:ext uri="{FF2B5EF4-FFF2-40B4-BE49-F238E27FC236}">
                    <a16:creationId xmlns:a16="http://schemas.microsoft.com/office/drawing/2014/main" id="{CD447974-66C8-4476-824E-56CA67C2F831}"/>
                  </a:ext>
                </a:extLst>
              </p:cNvPr>
              <p:cNvSpPr txBox="1">
                <a:spLocks/>
              </p:cNvSpPr>
              <p:nvPr/>
            </p:nvSpPr>
            <p:spPr>
              <a:xfrm>
                <a:off x="5577126" y="346019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4" name="Textplatzhalter 2">
                <a:extLst>
                  <a:ext uri="{FF2B5EF4-FFF2-40B4-BE49-F238E27FC236}">
                    <a16:creationId xmlns:a16="http://schemas.microsoft.com/office/drawing/2014/main" id="{CD447974-66C8-4476-824E-56CA67C2F831}"/>
                  </a:ext>
                </a:extLst>
              </p:cNvPr>
              <p:cNvSpPr txBox="1">
                <a:spLocks noRot="1" noChangeAspect="1" noMove="1" noResize="1" noEditPoints="1" noAdjustHandles="1" noChangeArrowheads="1" noChangeShapeType="1" noTextEdit="1"/>
              </p:cNvSpPr>
              <p:nvPr/>
            </p:nvSpPr>
            <p:spPr>
              <a:xfrm>
                <a:off x="5577126" y="346019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5" name="Textplatzhalter 2">
                <a:extLst>
                  <a:ext uri="{FF2B5EF4-FFF2-40B4-BE49-F238E27FC236}">
                    <a16:creationId xmlns:a16="http://schemas.microsoft.com/office/drawing/2014/main" id="{97E055EA-BB00-4DB0-B4E5-F191E7AF4E54}"/>
                  </a:ext>
                </a:extLst>
              </p:cNvPr>
              <p:cNvSpPr txBox="1">
                <a:spLocks/>
              </p:cNvSpPr>
              <p:nvPr/>
            </p:nvSpPr>
            <p:spPr>
              <a:xfrm>
                <a:off x="4710737" y="344801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5" name="Textplatzhalter 2">
                <a:extLst>
                  <a:ext uri="{FF2B5EF4-FFF2-40B4-BE49-F238E27FC236}">
                    <a16:creationId xmlns:a16="http://schemas.microsoft.com/office/drawing/2014/main" id="{97E055EA-BB00-4DB0-B4E5-F191E7AF4E54}"/>
                  </a:ext>
                </a:extLst>
              </p:cNvPr>
              <p:cNvSpPr txBox="1">
                <a:spLocks noRot="1" noChangeAspect="1" noMove="1" noResize="1" noEditPoints="1" noAdjustHandles="1" noChangeArrowheads="1" noChangeShapeType="1" noTextEdit="1"/>
              </p:cNvSpPr>
              <p:nvPr/>
            </p:nvSpPr>
            <p:spPr>
              <a:xfrm>
                <a:off x="4710737" y="3448011"/>
                <a:ext cx="524245" cy="259311"/>
              </a:xfrm>
              <a:prstGeom prst="rect">
                <a:avLst/>
              </a:prstGeom>
              <a:blipFill>
                <a:blip r:embed="rId15"/>
                <a:stretch>
                  <a:fillRect r="-3488"/>
                </a:stretch>
              </a:blipFill>
              <a:ln>
                <a:noFill/>
              </a:ln>
            </p:spPr>
            <p:txBody>
              <a:bodyPr/>
              <a:lstStyle/>
              <a:p>
                <a:r>
                  <a:rPr lang="de-AT">
                    <a:noFill/>
                  </a:rPr>
                  <a:t> </a:t>
                </a:r>
              </a:p>
            </p:txBody>
          </p:sp>
        </mc:Fallback>
      </mc:AlternateContent>
      <p:cxnSp>
        <p:nvCxnSpPr>
          <p:cNvPr id="106" name="Gerade Verbindung mit Pfeil 105">
            <a:extLst>
              <a:ext uri="{FF2B5EF4-FFF2-40B4-BE49-F238E27FC236}">
                <a16:creationId xmlns:a16="http://schemas.microsoft.com/office/drawing/2014/main" id="{A79C30B0-E3C1-4FF4-8D43-9864192FE411}"/>
              </a:ext>
            </a:extLst>
          </p:cNvPr>
          <p:cNvCxnSpPr>
            <a:cxnSpLocks/>
          </p:cNvCxnSpPr>
          <p:nvPr/>
        </p:nvCxnSpPr>
        <p:spPr>
          <a:xfrm flipH="1">
            <a:off x="5960569" y="3328245"/>
            <a:ext cx="547413" cy="685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CB2A79E3-E74C-4732-821A-783B72E649DF}"/>
              </a:ext>
            </a:extLst>
          </p:cNvPr>
          <p:cNvCxnSpPr>
            <a:cxnSpLocks/>
          </p:cNvCxnSpPr>
          <p:nvPr/>
        </p:nvCxnSpPr>
        <p:spPr>
          <a:xfrm flipV="1">
            <a:off x="4188749" y="3155249"/>
            <a:ext cx="687704" cy="9501"/>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6301FB4E-021A-493D-975C-8EB57440B8D2}"/>
              </a:ext>
            </a:extLst>
          </p:cNvPr>
          <p:cNvSpPr/>
          <p:nvPr/>
        </p:nvSpPr>
        <p:spPr>
          <a:xfrm>
            <a:off x="4591284" y="1843004"/>
            <a:ext cx="1582964" cy="21320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81686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23879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4524315"/>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noProof="0" dirty="0">
                    <a:latin typeface="Calibri" panose="020F0502020204030204" pitchFamily="34" charset="0"/>
                    <a:cs typeface="Calibri" panose="020F0502020204030204" pitchFamily="34" charset="0"/>
                  </a:rPr>
                  <a:t>3</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Illustrate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result</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each</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operations</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lang="de-DE"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4: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Illustrate the result of each of the</a:t>
                </a:r>
                <a:r>
                  <a:rPr kumimoji="0" lang="en-US"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operations:</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4</m:t>
                        </m:r>
                      </m:e>
                    </m:d>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1</m:t>
                        </m:r>
                      </m:e>
                    </m:d>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3</m:t>
                        </m:r>
                      </m:e>
                    </m:d>
                    <m:r>
                      <a:rPr lang="en-US" sz="1800" i="1" dirty="0">
                        <a:latin typeface="Cambria Math" panose="02040503050406030204" pitchFamily="18" charset="0"/>
                        <a:cs typeface="Calibri" panose="020F0502020204030204" pitchFamily="34" charset="0"/>
                      </a:rPr>
                      <m:t>, </m:t>
                    </m:r>
                  </m:oMath>
                </a14:m>
                <a:endParaRPr lang="de-DE" sz="1800" i="1" dirty="0">
                  <a:latin typeface="Cambria Math" panose="02040503050406030204" pitchFamily="18" charset="0"/>
                  <a:cs typeface="Calibri" panose="020F0502020204030204" pitchFamily="34" charset="0"/>
                </a:endParaRPr>
              </a:p>
              <a:p>
                <a:pPr lvl="0">
                  <a:defRPr/>
                </a:pPr>
                <a14:m>
                  <m:oMathPara xmlns:m="http://schemas.openxmlformats.org/officeDocument/2006/math">
                    <m:oMathParaPr>
                      <m:jc m:val="left"/>
                    </m:oMathParaPr>
                    <m:oMath xmlns:m="http://schemas.openxmlformats.org/officeDocument/2006/math">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𝑑𝑒𝑞𝑢𝑒𝑢𝑒</m:t>
                      </m:r>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r>
                        <a:rPr lang="en-US" sz="1800" i="1" dirty="0">
                          <a:latin typeface="Cambria Math" panose="02040503050406030204" pitchFamily="18" charset="0"/>
                          <a:cs typeface="Calibri" panose="020F0502020204030204" pitchFamily="34" charset="0"/>
                        </a:rPr>
                        <m:t>(8),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𝑑𝑒𝑞𝑢𝑒𝑢𝑒</m:t>
                      </m:r>
                      <m:r>
                        <a:rPr lang="en-US" sz="1800" i="1" dirty="0">
                          <a:latin typeface="Cambria Math" panose="02040503050406030204" pitchFamily="18" charset="0"/>
                          <a:cs typeface="Calibri" panose="020F0502020204030204" pitchFamily="34" charset="0"/>
                        </a:rPr>
                        <m:t>().</m:t>
                      </m:r>
                    </m:oMath>
                  </m:oMathPara>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how to implement a queue using two stacks. Analyze the running time of the queue operations.</a:t>
                </a: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6: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how to implement a stack using two queues. Analyze the running time of the stack operations.</a:t>
                </a: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7: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Give a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𝑂</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𝑛</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non-recursive procedure that reverses a singly linked list of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𝑛</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elements. The procedure should use no more than a constant storage beyond that needed for the list itself.</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4524315"/>
              </a:xfrm>
              <a:prstGeom prst="rect">
                <a:avLst/>
              </a:prstGeom>
              <a:blipFill>
                <a:blip r:embed="rId3"/>
                <a:stretch>
                  <a:fillRect l="-617" t="-560" b="-1401"/>
                </a:stretch>
              </a:blipFill>
            </p:spPr>
            <p:txBody>
              <a:bodyPr/>
              <a:lstStyle/>
              <a:p>
                <a:r>
                  <a:rPr lang="en-AT">
                    <a:noFill/>
                  </a:rPr>
                  <a:t> </a:t>
                </a:r>
              </a:p>
            </p:txBody>
          </p:sp>
        </mc:Fallback>
      </mc:AlternateContent>
    </p:spTree>
    <p:extLst>
      <p:ext uri="{BB962C8B-B14F-4D97-AF65-F5344CB8AC3E}">
        <p14:creationId xmlns:p14="http://schemas.microsoft.com/office/powerpoint/2010/main" val="1974585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139321"/>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8</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The Caesar cipher is a simple way to obscure a message written in a language that forms words with an alphabet. The Caesar cipher involves replacing each letter in a message with the letter that is a certain number of letters after it in the alphabet. For example, in an English message, we might replace each A with D, each B with E, each C with F, and so on, if shifting by three characters. We continue this approach all the way up to W, which is replaced with Z. Then, we let the substitution pattern wrap around, so that we replace X with A, Y with B, and Z with C. Implement a class </a:t>
                </a:r>
                <a:r>
                  <a:rPr lang="en-US" sz="1800" dirty="0" err="1">
                    <a:latin typeface="Calibri" panose="020F0502020204030204" pitchFamily="34" charset="0"/>
                    <a:cs typeface="Calibri" panose="020F0502020204030204" pitchFamily="34" charset="0"/>
                  </a:rPr>
                  <a:t>Ceaser</a:t>
                </a:r>
                <a:r>
                  <a:rPr lang="en-US" sz="1800" dirty="0">
                    <a:latin typeface="Calibri" panose="020F0502020204030204" pitchFamily="34" charset="0"/>
                    <a:cs typeface="Calibri" panose="020F0502020204030204" pitchFamily="34" charset="0"/>
                  </a:rPr>
                  <a:t> cipher that can encrypt messages with a given shift step.</a:t>
                </a:r>
              </a:p>
              <a:p>
                <a:pPr lvl="0">
                  <a:defRPr/>
                </a:pPr>
                <a:r>
                  <a:rPr lang="en-US" sz="1800" i="1" dirty="0">
                    <a:latin typeface="Calibri" panose="020F0502020204030204" pitchFamily="34" charset="0"/>
                    <a:cs typeface="Calibri" panose="020F0502020204030204" pitchFamily="34" charset="0"/>
                  </a:rPr>
                  <a:t>Hint: </a:t>
                </a:r>
                <a:r>
                  <a:rPr lang="en-US" sz="1800" dirty="0">
                    <a:latin typeface="Calibri" panose="020F0502020204030204" pitchFamily="34" charset="0"/>
                    <a:cs typeface="Calibri" panose="020F0502020204030204" pitchFamily="34" charset="0"/>
                  </a:rPr>
                  <a:t>Python function </a:t>
                </a:r>
                <a14:m>
                  <m:oMath xmlns:m="http://schemas.openxmlformats.org/officeDocument/2006/math">
                    <m:r>
                      <a:rPr lang="en-US" sz="1800" i="1" dirty="0" smtClean="0">
                        <a:latin typeface="Cambria Math" panose="02040503050406030204" pitchFamily="18" charset="0"/>
                        <a:cs typeface="Calibri" panose="020F0502020204030204" pitchFamily="34" charset="0"/>
                      </a:rPr>
                      <m:t>𝑜𝑟𝑑</m:t>
                    </m:r>
                    <m:r>
                      <a:rPr lang="en-US" sz="1800" i="1" dirty="0" smtClean="0">
                        <a:latin typeface="Cambria Math" panose="02040503050406030204" pitchFamily="18" charset="0"/>
                        <a:cs typeface="Calibri" panose="020F0502020204030204" pitchFamily="34" charset="0"/>
                      </a:rPr>
                      <m:t>(</m:t>
                    </m:r>
                    <m:r>
                      <a:rPr lang="en-US" sz="1800" i="1" dirty="0" smtClean="0">
                        <a:latin typeface="Cambria Math" panose="02040503050406030204" pitchFamily="18" charset="0"/>
                        <a:cs typeface="Calibri" panose="020F0502020204030204" pitchFamily="34" charset="0"/>
                      </a:rPr>
                      <m:t>𝑐</m:t>
                    </m:r>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takes a one character string and return its numerical representation in Unicode, whereas function </a:t>
                </a:r>
                <a14:m>
                  <m:oMath xmlns:m="http://schemas.openxmlformats.org/officeDocument/2006/math">
                    <m:r>
                      <a:rPr lang="en-US" sz="1800" i="1" dirty="0" smtClean="0">
                        <a:latin typeface="Cambria Math" panose="02040503050406030204" pitchFamily="18" charset="0"/>
                        <a:cs typeface="Calibri" panose="020F0502020204030204" pitchFamily="34" charset="0"/>
                      </a:rPr>
                      <m:t>𝑐h𝑟</m:t>
                    </m:r>
                    <m:r>
                      <a:rPr lang="en-US" sz="1800" i="1" dirty="0" smtClean="0">
                        <a:latin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cs typeface="Calibri" panose="020F0502020204030204" pitchFamily="34" charset="0"/>
                      </a:rPr>
                      <m:t>𝑖</m:t>
                    </m:r>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takes an integer and returns its one character string representation.</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139321"/>
              </a:xfrm>
              <a:prstGeom prst="rect">
                <a:avLst/>
              </a:prstGeom>
              <a:blipFill>
                <a:blip r:embed="rId3"/>
                <a:stretch>
                  <a:fillRect l="-593" t="-971" r="-593" b="-2136"/>
                </a:stretch>
              </a:blipFill>
            </p:spPr>
            <p:txBody>
              <a:bodyPr/>
              <a:lstStyle/>
              <a:p>
                <a:r>
                  <a:rPr lang="de-AT">
                    <a:noFill/>
                  </a:rPr>
                  <a:t> </a:t>
                </a:r>
              </a:p>
            </p:txBody>
          </p:sp>
        </mc:Fallback>
      </mc:AlternateContent>
    </p:spTree>
    <p:extLst>
      <p:ext uri="{BB962C8B-B14F-4D97-AF65-F5344CB8AC3E}">
        <p14:creationId xmlns:p14="http://schemas.microsoft.com/office/powerpoint/2010/main" val="323915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4247317"/>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9:</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Let </a:t>
                </a:r>
                <a14:m>
                  <m:oMath xmlns:m="http://schemas.openxmlformats.org/officeDocument/2006/math">
                    <m:r>
                      <a:rPr lang="de-DE" sz="1800" b="0" i="1" dirty="0" smtClean="0">
                        <a:latin typeface="Cambria Math" panose="02040503050406030204" pitchFamily="18" charset="0"/>
                        <a:cs typeface="Calibri" panose="020F0502020204030204" pitchFamily="34" charset="0"/>
                      </a:rPr>
                      <m:t>𝑎</m:t>
                    </m:r>
                  </m:oMath>
                </a14:m>
                <a:r>
                  <a:rPr lang="en-US" sz="1800" dirty="0">
                    <a:latin typeface="Calibri" panose="020F0502020204030204" pitchFamily="34" charset="0"/>
                    <a:cs typeface="Calibri" panose="020F0502020204030204" pitchFamily="34" charset="0"/>
                  </a:rPr>
                  <a:t> be an array of size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 ≥ 2 </m:t>
                    </m:r>
                  </m:oMath>
                </a14:m>
                <a:r>
                  <a:rPr lang="en-US" sz="1800" dirty="0">
                    <a:latin typeface="Calibri" panose="020F0502020204030204" pitchFamily="34" charset="0"/>
                    <a:cs typeface="Calibri" panose="020F0502020204030204" pitchFamily="34" charset="0"/>
                  </a:rPr>
                  <a:t>containing integers from </a:t>
                </a:r>
                <a14:m>
                  <m:oMath xmlns:m="http://schemas.openxmlformats.org/officeDocument/2006/math">
                    <m:r>
                      <a:rPr lang="en-US" sz="1800" i="1" dirty="0" smtClean="0">
                        <a:latin typeface="Cambria Math" panose="02040503050406030204" pitchFamily="18" charset="0"/>
                        <a:cs typeface="Calibri" panose="020F0502020204030204" pitchFamily="34" charset="0"/>
                      </a:rPr>
                      <m:t>1 </m:t>
                    </m:r>
                  </m:oMath>
                </a14:m>
                <a:r>
                  <a:rPr lang="en-US" sz="1800" dirty="0">
                    <a:latin typeface="Calibri" panose="020F0502020204030204" pitchFamily="34" charset="0"/>
                    <a:cs typeface="Calibri" panose="020F0502020204030204" pitchFamily="34" charset="0"/>
                  </a:rPr>
                  <a:t>to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−1</m:t>
                    </m:r>
                  </m:oMath>
                </a14:m>
                <a:r>
                  <a:rPr lang="en-US" sz="1800" dirty="0">
                    <a:latin typeface="Calibri" panose="020F0502020204030204" pitchFamily="34" charset="0"/>
                    <a:cs typeface="Calibri" panose="020F0502020204030204" pitchFamily="34" charset="0"/>
                  </a:rPr>
                  <a:t>, inclusive,</a:t>
                </a:r>
              </a:p>
              <a:p>
                <a:pPr lvl="0">
                  <a:defRPr/>
                </a:pPr>
                <a:r>
                  <a:rPr lang="en-US" sz="1800" dirty="0">
                    <a:latin typeface="Calibri" panose="020F0502020204030204" pitchFamily="34" charset="0"/>
                    <a:cs typeface="Calibri" panose="020F0502020204030204" pitchFamily="34" charset="0"/>
                  </a:rPr>
                  <a:t>with exactly one repeated. Describe a fast algorithm for finding the integer in </a:t>
                </a:r>
                <a14:m>
                  <m:oMath xmlns:m="http://schemas.openxmlformats.org/officeDocument/2006/math">
                    <m:r>
                      <a:rPr lang="de-DE" sz="1800" b="0" i="1" dirty="0" smtClean="0">
                        <a:latin typeface="Cambria Math" panose="02040503050406030204" pitchFamily="18" charset="0"/>
                        <a:cs typeface="Calibri" panose="020F0502020204030204" pitchFamily="34" charset="0"/>
                      </a:rPr>
                      <m:t>𝑎</m:t>
                    </m:r>
                  </m:oMath>
                </a14:m>
                <a:r>
                  <a:rPr lang="en-US" sz="1800" dirty="0">
                    <a:latin typeface="Calibri" panose="020F0502020204030204" pitchFamily="34" charset="0"/>
                    <a:cs typeface="Calibri" panose="020F0502020204030204" pitchFamily="34" charset="0"/>
                  </a:rPr>
                  <a:t> that is repeated.</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10: </a:t>
                </a:r>
                <a:r>
                  <a:rPr lang="en-US" sz="1800" dirty="0">
                    <a:latin typeface="Calibri" panose="020F0502020204030204" pitchFamily="34" charset="0"/>
                    <a:cs typeface="Calibri" panose="020F0502020204030204" pitchFamily="34" charset="0"/>
                  </a:rPr>
                  <a:t>The shuffle method, supported by the random module, takes a Python list and rearranges it so that every possible ordering is equally likely. Implement your own version of such a function. </a:t>
                </a:r>
              </a:p>
              <a:p>
                <a:pPr lvl="0">
                  <a:defRPr/>
                </a:pPr>
                <a:r>
                  <a:rPr lang="en-US" sz="1800" i="1" dirty="0">
                    <a:latin typeface="Calibri" panose="020F0502020204030204" pitchFamily="34" charset="0"/>
                    <a:cs typeface="Calibri" panose="020F0502020204030204" pitchFamily="34" charset="0"/>
                  </a:rPr>
                  <a:t>Hint: </a:t>
                </a:r>
                <a:r>
                  <a:rPr lang="en-US" sz="1800" dirty="0">
                    <a:latin typeface="Calibri" panose="020F0502020204030204" pitchFamily="34" charset="0"/>
                    <a:cs typeface="Calibri" panose="020F0502020204030204" pitchFamily="34" charset="0"/>
                  </a:rPr>
                  <a:t>You may rely on the </a:t>
                </a:r>
                <a14:m>
                  <m:oMath xmlns:m="http://schemas.openxmlformats.org/officeDocument/2006/math">
                    <m:r>
                      <a:rPr lang="en-US" sz="1800" i="1" dirty="0" smtClean="0">
                        <a:latin typeface="Cambria Math" panose="02040503050406030204" pitchFamily="18" charset="0"/>
                        <a:cs typeface="Calibri" panose="020F0502020204030204" pitchFamily="34" charset="0"/>
                      </a:rPr>
                      <m:t>𝑟𝑎𝑛𝑑𝑟𝑎𝑛𝑔𝑒</m:t>
                    </m:r>
                    <m:r>
                      <a:rPr lang="en-US" sz="1800" i="1" dirty="0">
                        <a:latin typeface="Cambria Math" panose="02040503050406030204" pitchFamily="18" charset="0"/>
                        <a:cs typeface="Calibri" panose="020F0502020204030204" pitchFamily="34" charset="0"/>
                      </a:rPr>
                      <m:t>(</m:t>
                    </m:r>
                    <m:r>
                      <a:rPr lang="en-US" sz="1800" i="1" dirty="0">
                        <a:latin typeface="Cambria Math" panose="02040503050406030204" pitchFamily="18" charset="0"/>
                        <a:cs typeface="Calibri" panose="020F0502020204030204" pitchFamily="34" charset="0"/>
                      </a:rPr>
                      <m:t>𝑛</m:t>
                    </m:r>
                    <m:r>
                      <a:rPr lang="en-US" sz="1800" i="1" dirty="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function of the </a:t>
                </a:r>
                <a14:m>
                  <m:oMath xmlns:m="http://schemas.openxmlformats.org/officeDocument/2006/math">
                    <m:r>
                      <a:rPr lang="en-US" sz="1800" i="1" dirty="0" smtClean="0">
                        <a:latin typeface="Cambria Math" panose="02040503050406030204" pitchFamily="18" charset="0"/>
                        <a:cs typeface="Calibri" panose="020F0502020204030204" pitchFamily="34" charset="0"/>
                      </a:rPr>
                      <m:t>𝑟𝑎𝑛𝑑𝑜𝑚</m:t>
                    </m:r>
                  </m:oMath>
                </a14:m>
                <a:r>
                  <a:rPr lang="en-US" sz="1800" dirty="0">
                    <a:latin typeface="Calibri" panose="020F0502020204030204" pitchFamily="34" charset="0"/>
                    <a:cs typeface="Calibri" panose="020F0502020204030204" pitchFamily="34" charset="0"/>
                  </a:rPr>
                  <a:t> module, which returns a random number between </a:t>
                </a:r>
                <a14:m>
                  <m:oMath xmlns:m="http://schemas.openxmlformats.org/officeDocument/2006/math">
                    <m:r>
                      <a:rPr lang="en-US" sz="1800" i="1" dirty="0" smtClean="0">
                        <a:latin typeface="Cambria Math" panose="02040503050406030204" pitchFamily="18" charset="0"/>
                        <a:cs typeface="Calibri" panose="020F0502020204030204" pitchFamily="34" charset="0"/>
                      </a:rPr>
                      <m:t>0</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−1 </m:t>
                    </m:r>
                  </m:oMath>
                </a14:m>
                <a:r>
                  <a:rPr lang="en-US" sz="1800" dirty="0">
                    <a:latin typeface="Calibri" panose="020F0502020204030204" pitchFamily="34" charset="0"/>
                    <a:cs typeface="Calibri" panose="020F0502020204030204" pitchFamily="34" charset="0"/>
                  </a:rPr>
                  <a:t>inclusive.</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11: </a:t>
                </a:r>
                <a:r>
                  <a:rPr lang="en-US" sz="1800" dirty="0">
                    <a:latin typeface="Calibri" panose="020F0502020204030204" pitchFamily="34" charset="0"/>
                    <a:cs typeface="Calibri" panose="020F0502020204030204" pitchFamily="34" charset="0"/>
                  </a:rPr>
                  <a:t>A useful operation in databases is the natural join. If we view a database as a list of ordered pairs of objects, then the natural join of databases </a:t>
                </a:r>
                <a14:m>
                  <m:oMath xmlns:m="http://schemas.openxmlformats.org/officeDocument/2006/math">
                    <m:r>
                      <a:rPr lang="en-US" sz="1800" i="1" dirty="0" smtClean="0">
                        <a:latin typeface="Cambria Math" panose="02040503050406030204" pitchFamily="18" charset="0"/>
                        <a:cs typeface="Calibri" panose="020F0502020204030204" pitchFamily="34" charset="0"/>
                      </a:rPr>
                      <m:t>𝐴</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𝐵</m:t>
                    </m:r>
                    <m:r>
                      <a:rPr lang="en-US" sz="1800" i="1" dirty="0" smtClean="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is the list of all ordered triples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𝑥</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𝑦</m:t>
                    </m:r>
                    <m:r>
                      <a:rPr lang="en-US" sz="1800" i="1" dirty="0">
                        <a:latin typeface="Cambria Math" panose="02040503050406030204" pitchFamily="18" charset="0"/>
                        <a:cs typeface="Calibri" panose="020F0502020204030204" pitchFamily="34" charset="0"/>
                      </a:rPr>
                      <m:t>, </m:t>
                    </m:r>
                    <m:r>
                      <a:rPr lang="en-US" sz="1800" i="1" dirty="0">
                        <a:latin typeface="Cambria Math" panose="02040503050406030204" pitchFamily="18" charset="0"/>
                        <a:cs typeface="Calibri" panose="020F0502020204030204" pitchFamily="34" charset="0"/>
                      </a:rPr>
                      <m:t>𝑧</m:t>
                    </m:r>
                    <m:r>
                      <a:rPr lang="en-US" sz="1800" i="1" dirty="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such that the pair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𝑥</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𝑦</m:t>
                    </m:r>
                    <m:r>
                      <a:rPr lang="en-US" sz="1800" i="1" dirty="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is in </a:t>
                </a:r>
                <a14:m>
                  <m:oMath xmlns:m="http://schemas.openxmlformats.org/officeDocument/2006/math">
                    <m:r>
                      <a:rPr lang="en-US" sz="1800" i="1" dirty="0" smtClean="0">
                        <a:latin typeface="Cambria Math" panose="02040503050406030204" pitchFamily="18" charset="0"/>
                        <a:cs typeface="Calibri" panose="020F0502020204030204" pitchFamily="34" charset="0"/>
                      </a:rPr>
                      <m:t>𝐴</m:t>
                    </m:r>
                  </m:oMath>
                </a14:m>
                <a:r>
                  <a:rPr lang="en-US" sz="1800" dirty="0">
                    <a:latin typeface="Calibri" panose="020F0502020204030204" pitchFamily="34" charset="0"/>
                    <a:cs typeface="Calibri" panose="020F0502020204030204" pitchFamily="34" charset="0"/>
                  </a:rPr>
                  <a:t> and the pair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r>
                      <a:rPr lang="en-US" sz="1800" i="1" dirty="0" smtClean="0">
                        <a:latin typeface="Cambria Math" panose="02040503050406030204" pitchFamily="18" charset="0"/>
                        <a:cs typeface="Calibri" panose="020F0502020204030204" pitchFamily="34" charset="0"/>
                      </a:rPr>
                      <m:t>𝑦</m:t>
                    </m:r>
                    <m:r>
                      <a:rPr lang="en-US" sz="1800" i="1" dirty="0" smtClean="0">
                        <a:latin typeface="Cambria Math" panose="02040503050406030204" pitchFamily="18" charset="0"/>
                        <a:cs typeface="Calibri" panose="020F0502020204030204" pitchFamily="34" charset="0"/>
                      </a:rPr>
                      <m:t>, </m:t>
                    </m:r>
                    <m:r>
                      <a:rPr lang="en-US" sz="1800" i="1" dirty="0" smtClean="0">
                        <a:latin typeface="Cambria Math" panose="02040503050406030204" pitchFamily="18" charset="0"/>
                        <a:cs typeface="Calibri" panose="020F0502020204030204" pitchFamily="34" charset="0"/>
                      </a:rPr>
                      <m:t>𝑧</m:t>
                    </m:r>
                    <m:r>
                      <a:rPr lang="en-US" sz="1800" i="1" dirty="0" smtClean="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is in </a:t>
                </a:r>
                <a14:m>
                  <m:oMath xmlns:m="http://schemas.openxmlformats.org/officeDocument/2006/math">
                    <m:r>
                      <a:rPr lang="en-US" sz="1800" i="1" dirty="0" smtClean="0">
                        <a:latin typeface="Cambria Math" panose="02040503050406030204" pitchFamily="18" charset="0"/>
                        <a:cs typeface="Calibri" panose="020F0502020204030204" pitchFamily="34" charset="0"/>
                      </a:rPr>
                      <m:t>𝐵</m:t>
                    </m:r>
                  </m:oMath>
                </a14:m>
                <a:r>
                  <a:rPr lang="en-US" sz="1800" dirty="0">
                    <a:latin typeface="Calibri" panose="020F0502020204030204" pitchFamily="34" charset="0"/>
                    <a:cs typeface="Calibri" panose="020F0502020204030204" pitchFamily="34" charset="0"/>
                  </a:rPr>
                  <a:t>. Describe and analyze an efficient algorithm for computing the natural join of a list </a:t>
                </a:r>
                <a14:m>
                  <m:oMath xmlns:m="http://schemas.openxmlformats.org/officeDocument/2006/math">
                    <m:r>
                      <a:rPr lang="en-US" sz="1800" i="1" dirty="0" smtClean="0">
                        <a:latin typeface="Cambria Math" panose="02040503050406030204" pitchFamily="18" charset="0"/>
                        <a:cs typeface="Calibri" panose="020F0502020204030204" pitchFamily="34" charset="0"/>
                      </a:rPr>
                      <m:t>𝐴</m:t>
                    </m:r>
                  </m:oMath>
                </a14:m>
                <a:r>
                  <a:rPr lang="en-US" sz="1800" dirty="0">
                    <a:latin typeface="Calibri" panose="020F0502020204030204" pitchFamily="34" charset="0"/>
                    <a:cs typeface="Calibri" panose="020F0502020204030204" pitchFamily="34" charset="0"/>
                  </a:rPr>
                  <a:t> of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oMath>
                </a14:m>
                <a:r>
                  <a:rPr lang="en-US" sz="1800" dirty="0">
                    <a:latin typeface="Calibri" panose="020F0502020204030204" pitchFamily="34" charset="0"/>
                    <a:cs typeface="Calibri" panose="020F0502020204030204" pitchFamily="34" charset="0"/>
                  </a:rPr>
                  <a:t> pairs and a list </a:t>
                </a:r>
                <a14:m>
                  <m:oMath xmlns:m="http://schemas.openxmlformats.org/officeDocument/2006/math">
                    <m:r>
                      <a:rPr lang="en-US" sz="1800" i="1" dirty="0" smtClean="0">
                        <a:latin typeface="Cambria Math" panose="02040503050406030204" pitchFamily="18" charset="0"/>
                        <a:cs typeface="Calibri" panose="020F0502020204030204" pitchFamily="34" charset="0"/>
                      </a:rPr>
                      <m:t>𝐵</m:t>
                    </m:r>
                  </m:oMath>
                </a14:m>
                <a:r>
                  <a:rPr lang="en-US" sz="1800" dirty="0">
                    <a:latin typeface="Calibri" panose="020F0502020204030204" pitchFamily="34" charset="0"/>
                    <a:cs typeface="Calibri" panose="020F0502020204030204" pitchFamily="34" charset="0"/>
                  </a:rPr>
                  <a:t> of </a:t>
                </a:r>
                <a14:m>
                  <m:oMath xmlns:m="http://schemas.openxmlformats.org/officeDocument/2006/math">
                    <m:r>
                      <a:rPr lang="en-US" sz="1800" i="1" dirty="0" smtClean="0">
                        <a:latin typeface="Cambria Math" panose="02040503050406030204" pitchFamily="18" charset="0"/>
                        <a:cs typeface="Calibri" panose="020F0502020204030204" pitchFamily="34" charset="0"/>
                      </a:rPr>
                      <m:t>𝑚</m:t>
                    </m:r>
                  </m:oMath>
                </a14:m>
                <a:r>
                  <a:rPr lang="en-US" sz="1800" dirty="0">
                    <a:latin typeface="Calibri" panose="020F0502020204030204" pitchFamily="34" charset="0"/>
                    <a:cs typeface="Calibri" panose="020F0502020204030204" pitchFamily="34" charset="0"/>
                  </a:rPr>
                  <a:t> pairs.</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4247317"/>
              </a:xfrm>
              <a:prstGeom prst="rect">
                <a:avLst/>
              </a:prstGeom>
              <a:blipFill>
                <a:blip r:embed="rId3"/>
                <a:stretch>
                  <a:fillRect l="-593" t="-717" r="-963" b="-1291"/>
                </a:stretch>
              </a:blipFill>
            </p:spPr>
            <p:txBody>
              <a:bodyPr/>
              <a:lstStyle/>
              <a:p>
                <a:r>
                  <a:rPr lang="de-AT">
                    <a:noFill/>
                  </a:rPr>
                  <a:t> </a:t>
                </a:r>
              </a:p>
            </p:txBody>
          </p:sp>
        </mc:Fallback>
      </mc:AlternateContent>
    </p:spTree>
    <p:extLst>
      <p:ext uri="{BB962C8B-B14F-4D97-AF65-F5344CB8AC3E}">
        <p14:creationId xmlns:p14="http://schemas.microsoft.com/office/powerpoint/2010/main" val="3991545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693319"/>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12</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Give a recursive method for removing all the elements from a stack.</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13: </a:t>
                </a:r>
                <a:r>
                  <a:rPr lang="en-US" sz="1800" dirty="0">
                    <a:latin typeface="Calibri" panose="020F0502020204030204" pitchFamily="34" charset="0"/>
                    <a:cs typeface="Calibri" panose="020F0502020204030204" pitchFamily="34" charset="0"/>
                  </a:rPr>
                  <a:t>In an HTML document, portions of text are delimited by HTML tags. A simple</a:t>
                </a:r>
              </a:p>
              <a:p>
                <a:pPr lvl="0">
                  <a:defRPr/>
                </a:pPr>
                <a:r>
                  <a:rPr lang="en-US" sz="1800" dirty="0">
                    <a:latin typeface="Calibri" panose="020F0502020204030204" pitchFamily="34" charset="0"/>
                    <a:cs typeface="Calibri" panose="020F0502020204030204" pitchFamily="34" charset="0"/>
                  </a:rPr>
                  <a:t>opening HTML tag has the form “&lt;name&gt;” and the corresponding closing tag has the form “&lt;/name&gt;”. Some commonly used HTML tags that are used include:</a:t>
                </a:r>
              </a:p>
              <a:p>
                <a:pPr lvl="0">
                  <a:defRPr/>
                </a:pPr>
                <a:r>
                  <a:rPr lang="en-US" sz="1800" dirty="0">
                    <a:latin typeface="Calibri" panose="020F0502020204030204" pitchFamily="34" charset="0"/>
                    <a:cs typeface="Calibri" panose="020F0502020204030204" pitchFamily="34" charset="0"/>
                  </a:rPr>
                  <a:t>• body: document body</a:t>
                </a:r>
              </a:p>
              <a:p>
                <a:pPr lvl="0">
                  <a:defRPr/>
                </a:pPr>
                <a:r>
                  <a:rPr lang="en-US" sz="1800" dirty="0">
                    <a:latin typeface="Calibri" panose="020F0502020204030204" pitchFamily="34" charset="0"/>
                    <a:cs typeface="Calibri" panose="020F0502020204030204" pitchFamily="34" charset="0"/>
                  </a:rPr>
                  <a:t>• h1: section header</a:t>
                </a:r>
              </a:p>
              <a:p>
                <a:pPr lvl="0">
                  <a:defRPr/>
                </a:pPr>
                <a:r>
                  <a:rPr lang="en-US" sz="1800" dirty="0">
                    <a:latin typeface="Calibri" panose="020F0502020204030204" pitchFamily="34" charset="0"/>
                    <a:cs typeface="Calibri" panose="020F0502020204030204" pitchFamily="34" charset="0"/>
                  </a:rPr>
                  <a:t>• center: center justify</a:t>
                </a:r>
              </a:p>
              <a:p>
                <a:pPr lvl="0">
                  <a:defRPr/>
                </a:pPr>
                <a:r>
                  <a:rPr lang="en-US" sz="1800" dirty="0">
                    <a:latin typeface="Calibri" panose="020F0502020204030204" pitchFamily="34" charset="0"/>
                    <a:cs typeface="Calibri" panose="020F0502020204030204" pitchFamily="34" charset="0"/>
                  </a:rPr>
                  <a:t>• p: paragraph</a:t>
                </a:r>
              </a:p>
              <a:p>
                <a:pPr lvl="0">
                  <a:defRPr/>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ol</a:t>
                </a:r>
                <a:r>
                  <a:rPr lang="en-US" sz="1800" dirty="0">
                    <a:latin typeface="Calibri" panose="020F0502020204030204" pitchFamily="34" charset="0"/>
                    <a:cs typeface="Calibri" panose="020F0502020204030204" pitchFamily="34" charset="0"/>
                  </a:rPr>
                  <a:t>: numbered (ordered) list</a:t>
                </a:r>
              </a:p>
              <a:p>
                <a:pPr lvl="0">
                  <a:defRPr/>
                </a:pPr>
                <a:r>
                  <a:rPr lang="en-US" sz="1800" dirty="0">
                    <a:latin typeface="Calibri" panose="020F0502020204030204" pitchFamily="34" charset="0"/>
                    <a:cs typeface="Calibri" panose="020F0502020204030204" pitchFamily="34" charset="0"/>
                  </a:rPr>
                  <a:t>• li: list item</a:t>
                </a:r>
              </a:p>
              <a:p>
                <a:pPr lvl="0">
                  <a:defRPr/>
                </a:pPr>
                <a:r>
                  <a:rPr lang="en-US" sz="1800" dirty="0">
                    <a:latin typeface="Calibri" panose="020F0502020204030204" pitchFamily="34" charset="0"/>
                    <a:cs typeface="Calibri" panose="020F0502020204030204" pitchFamily="34" charset="0"/>
                  </a:rPr>
                  <a:t>Write a parser for HTML documents that matches opening and closing tags. The parser should return </a:t>
                </a:r>
                <a14:m>
                  <m:oMath xmlns:m="http://schemas.openxmlformats.org/officeDocument/2006/math">
                    <m:r>
                      <a:rPr lang="en-US" sz="1800" i="1" dirty="0" smtClean="0">
                        <a:latin typeface="Cambria Math" panose="02040503050406030204" pitchFamily="18" charset="0"/>
                        <a:cs typeface="Calibri" panose="020F0502020204030204" pitchFamily="34" charset="0"/>
                      </a:rPr>
                      <m:t>𝑇𝑟𝑢𝑒</m:t>
                    </m:r>
                  </m:oMath>
                </a14:m>
                <a:r>
                  <a:rPr lang="en-US" sz="1800" dirty="0">
                    <a:latin typeface="Calibri" panose="020F0502020204030204" pitchFamily="34" charset="0"/>
                    <a:cs typeface="Calibri" panose="020F0502020204030204" pitchFamily="34" charset="0"/>
                  </a:rPr>
                  <a:t> for properly matched tags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𝐹𝑎𝑙𝑠𝑒</m:t>
                    </m:r>
                  </m:oMath>
                </a14:m>
                <a:r>
                  <a:rPr lang="en-US" sz="1800" dirty="0">
                    <a:latin typeface="Calibri" panose="020F0502020204030204" pitchFamily="34" charset="0"/>
                    <a:cs typeface="Calibri" panose="020F0502020204030204" pitchFamily="34" charset="0"/>
                  </a:rPr>
                  <a:t> otherwise.</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693319"/>
              </a:xfrm>
              <a:prstGeom prst="rect">
                <a:avLst/>
              </a:prstGeom>
              <a:blipFill>
                <a:blip r:embed="rId3"/>
                <a:stretch>
                  <a:fillRect l="-593" t="-825" b="-1650"/>
                </a:stretch>
              </a:blipFill>
            </p:spPr>
            <p:txBody>
              <a:bodyPr/>
              <a:lstStyle/>
              <a:p>
                <a:r>
                  <a:rPr lang="de-AT">
                    <a:noFill/>
                  </a:rPr>
                  <a:t> </a:t>
                </a:r>
              </a:p>
            </p:txBody>
          </p:sp>
        </mc:Fallback>
      </mc:AlternateContent>
    </p:spTree>
    <p:extLst>
      <p:ext uri="{BB962C8B-B14F-4D97-AF65-F5344CB8AC3E}">
        <p14:creationId xmlns:p14="http://schemas.microsoft.com/office/powerpoint/2010/main" val="3341830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92333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noProof="0" dirty="0">
                    <a:latin typeface="Calibri" panose="020F0502020204030204" pitchFamily="34" charset="0"/>
                    <a:cs typeface="Calibri" panose="020F0502020204030204" pitchFamily="34" charset="0"/>
                  </a:rPr>
                  <a:t>14</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doubly</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linked</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list</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with</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following</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interface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de-AT" sz="1800" b="0" i="1" dirty="0" smtClean="0">
                        <a:latin typeface="Cambria Math" panose="02040503050406030204" pitchFamily="18" charset="0"/>
                        <a:cs typeface="Calibri" panose="020F0502020204030204" pitchFamily="34" charset="0"/>
                      </a:rPr>
                      <m:t>𝐷𝑜𝑢𝑏𝑙𝑦𝐿𝑖𝑛𝑘𝑒𝑑𝐿𝑖𝑠𝑡</m:t>
                    </m:r>
                    <m:r>
                      <a:rPr lang="de-AT" sz="1800" i="1" dirty="0" smtClean="0">
                        <a:latin typeface="Cambria Math" panose="02040503050406030204" pitchFamily="18" charset="0"/>
                        <a:cs typeface="Calibri" panose="020F0502020204030204" pitchFamily="34" charset="0"/>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𝑙𝑒𝑛</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𝑒𝑚𝑝𝑡𝑦</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𝑖𝑛𝑠𝑒𝑟𝑡</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𝑏𝑒𝑡𝑤𝑒𝑒𝑛</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𝑒</m:t>
                    </m:r>
                    <m:r>
                      <a:rPr lang="de-AT" sz="1800" b="0" i="1" dirty="0" smtClean="0">
                        <a:latin typeface="Cambria Math" panose="02040503050406030204" pitchFamily="18" charset="0"/>
                        <a:cs typeface="Calibri" panose="020F0502020204030204" pitchFamily="34" charset="0"/>
                      </a:rPr>
                      <m:t>, </m:t>
                    </m:r>
                    <m:r>
                      <a:rPr lang="de-AT" sz="1800" b="0" i="1" dirty="0" smtClean="0">
                        <a:latin typeface="Cambria Math" panose="02040503050406030204" pitchFamily="18" charset="0"/>
                        <a:cs typeface="Calibri" panose="020F0502020204030204" pitchFamily="34" charset="0"/>
                      </a:rPr>
                      <m:t>𝑝𝑟𝑒𝑣</m:t>
                    </m:r>
                    <m:r>
                      <a:rPr lang="de-AT" sz="1800" b="0" i="1" dirty="0" smtClean="0">
                        <a:latin typeface="Cambria Math" panose="02040503050406030204" pitchFamily="18" charset="0"/>
                        <a:cs typeface="Calibri" panose="020F0502020204030204" pitchFamily="34" charset="0"/>
                      </a:rPr>
                      <m:t>, </m:t>
                    </m:r>
                    <m:r>
                      <a:rPr lang="de-AT" sz="1800" b="0" i="1" dirty="0" smtClean="0">
                        <a:latin typeface="Cambria Math" panose="02040503050406030204" pitchFamily="18" charset="0"/>
                        <a:cs typeface="Calibri" panose="020F0502020204030204" pitchFamily="34" charset="0"/>
                      </a:rPr>
                      <m:t>𝑛𝑒𝑥𝑡</m:t>
                    </m:r>
                    <m:r>
                      <a:rPr lang="de-AT"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𝑑𝑒𝑙𝑒𝑡𝑒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𝑛𝑜𝑑𝑒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𝑛𝑜𝑑𝑒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ea typeface="Cambria Math" panose="02040503050406030204" pitchFamily="18" charset="0"/>
                    <a:cs typeface="Calibri" panose="020F0502020204030204" pitchFamily="34" charset="0"/>
                    <a:sym typeface="Arial"/>
                  </a:rPr>
                  <a:t>.</a:t>
                </a: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923330"/>
              </a:xfrm>
              <a:prstGeom prst="rect">
                <a:avLst/>
              </a:prstGeom>
              <a:blipFill>
                <a:blip r:embed="rId3"/>
                <a:stretch>
                  <a:fillRect l="-593" t="-3289" b="-9211"/>
                </a:stretch>
              </a:blipFill>
            </p:spPr>
            <p:txBody>
              <a:bodyPr/>
              <a:lstStyle/>
              <a:p>
                <a:r>
                  <a:rPr lang="de-AT">
                    <a:noFill/>
                  </a:rPr>
                  <a:t> </a:t>
                </a:r>
              </a:p>
            </p:txBody>
          </p:sp>
        </mc:Fallback>
      </mc:AlternateContent>
    </p:spTree>
    <p:extLst>
      <p:ext uri="{BB962C8B-B14F-4D97-AF65-F5344CB8AC3E}">
        <p14:creationId xmlns:p14="http://schemas.microsoft.com/office/powerpoint/2010/main" val="52634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Disadvantages of dynamic </a:t>
            </a:r>
            <a:r>
              <a:rPr lang="en-US" sz="2800" b="1" noProof="0" dirty="0">
                <a:latin typeface="Calibri" panose="020F0502020204030204" pitchFamily="34" charset="0"/>
                <a:cs typeface="Calibri" panose="020F0502020204030204" pitchFamily="34" charset="0"/>
              </a:rPr>
              <a:t>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078661"/>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Python’s list class is highly optimized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is a great choice for storage, but it has some disadvantages: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length typically does not correspond to the actual number of elements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Amortized complexity may not be acceptable is some systems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Insertion and deletions at interior positions are </a:t>
            </a:r>
            <a:r>
              <a:rPr lang="en-US" sz="1800" noProof="0" dirty="0" err="1">
                <a:latin typeface="Calibri" panose="020F0502020204030204" pitchFamily="34" charset="0"/>
                <a:ea typeface="Calibri" panose="020F0502020204030204" pitchFamily="34" charset="0"/>
                <a:cs typeface="Calibri" panose="020F0502020204030204" pitchFamily="34" charset="0"/>
              </a:rPr>
              <a:t>expensi</a:t>
            </a:r>
            <a:r>
              <a:rPr lang="en-US" sz="1800" dirty="0" err="1">
                <a:latin typeface="Calibri" panose="020F0502020204030204" pitchFamily="34" charset="0"/>
                <a:ea typeface="Calibri" panose="020F0502020204030204" pitchFamily="34" charset="0"/>
                <a:cs typeface="Calibri" panose="020F0502020204030204" pitchFamily="34" charset="0"/>
              </a:rPr>
              <a:t>ve</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introduce a new data structure: </a:t>
            </a:r>
            <a:r>
              <a:rPr lang="en-US" sz="1800" b="1" noProof="0" dirty="0">
                <a:latin typeface="Calibri" panose="020F0502020204030204" pitchFamily="34" charset="0"/>
                <a:ea typeface="Calibri" panose="020F0502020204030204" pitchFamily="34" charset="0"/>
                <a:cs typeface="Calibri" panose="020F0502020204030204" pitchFamily="34" charset="0"/>
              </a:rPr>
              <a:t>linked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As an alternative to dynamic arrays, this data structure solves these problems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019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Linked lists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078661"/>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 linked list is a distributed representation of a collection of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relies on a lightweight object called 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every element a linked list allocates one node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node maintains a reference to its element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Additionally, each node keeps one or more references to neighboring nodes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a:t>
            </a:r>
            <a:r>
              <a:rPr lang="en-US" sz="1800" dirty="0" err="1">
                <a:latin typeface="Calibri" panose="020F0502020204030204" pitchFamily="34" charset="0"/>
                <a:ea typeface="Calibri" panose="020F0502020204030204" pitchFamily="34" charset="0"/>
                <a:cs typeface="Calibri" panose="020F0502020204030204" pitchFamily="34" charset="0"/>
              </a:rPr>
              <a:t>ith</a:t>
            </a:r>
            <a:r>
              <a:rPr lang="en-US" sz="1800" dirty="0">
                <a:latin typeface="Calibri" panose="020F0502020204030204" pitchFamily="34" charset="0"/>
                <a:ea typeface="Calibri" panose="020F0502020204030204" pitchFamily="34" charset="0"/>
                <a:cs typeface="Calibri" panose="020F0502020204030204" pitchFamily="34" charset="0"/>
              </a:rPr>
              <a:t> this principle a linear order of the sequence is maintained</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Elements </a:t>
            </a:r>
            <a:r>
              <a:rPr lang="en-US" sz="1800" dirty="0">
                <a:latin typeface="Calibri" panose="020F0502020204030204" pitchFamily="34" charset="0"/>
                <a:ea typeface="Calibri" panose="020F0502020204030204" pitchFamily="34" charset="0"/>
                <a:cs typeface="Calibri" panose="020F0502020204030204" pitchFamily="34" charset="0"/>
              </a:rPr>
              <a:t>of a linked list can not be accessed by a numeric index</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299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Singly 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796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noProof="0" dirty="0">
                <a:latin typeface="Calibri" panose="020F0502020204030204" pitchFamily="34" charset="0"/>
                <a:cs typeface="Calibri" panose="020F0502020204030204" pitchFamily="34" charset="0"/>
              </a:rPr>
              <a:t>Singly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474353" y="465225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474353" y="465225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017349683"/>
              </p:ext>
            </p:extLst>
          </p:nvPr>
        </p:nvGraphicFramePr>
        <p:xfrm>
          <a:off x="2685203" y="425541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05805" y="383913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13609" y="444083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73728" y="342900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08312" y="343108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42896" y="344225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3233219206"/>
              </p:ext>
            </p:extLst>
          </p:nvPr>
        </p:nvGraphicFramePr>
        <p:xfrm>
          <a:off x="4219787" y="425541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40389" y="383913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48193" y="444083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3981498537"/>
              </p:ext>
            </p:extLst>
          </p:nvPr>
        </p:nvGraphicFramePr>
        <p:xfrm>
          <a:off x="5754370" y="425541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074972" y="383913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582776" y="444083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074444" y="465225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074444" y="465225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61596" y="462625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61596" y="462625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383009" y="462625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383009" y="462625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47721" y="465225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47721" y="465225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29638" y="46522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29638" y="4652250"/>
                <a:ext cx="524244" cy="259311"/>
              </a:xfrm>
              <a:prstGeom prst="rect">
                <a:avLst/>
              </a:prstGeom>
              <a:blipFill>
                <a:blip r:embed="rId7"/>
                <a:stretch>
                  <a:fillRect/>
                </a:stretch>
              </a:blipFill>
              <a:ln>
                <a:noFill/>
              </a:ln>
            </p:spPr>
            <p:txBody>
              <a:bodyPr/>
              <a:lstStyle/>
              <a:p>
                <a:r>
                  <a:rPr lang="de-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singly linked list is a collection of nodes that form a linear sequence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Each node stores a reference to an element and a reference to the next node</a:t>
            </a:r>
          </a:p>
        </p:txBody>
      </p:sp>
      <mc:AlternateContent xmlns:mc="http://schemas.openxmlformats.org/markup-compatibility/2006" xmlns:a14="http://schemas.microsoft.com/office/drawing/2010/main">
        <mc:Choice Requires="a14">
          <p:sp>
            <p:nvSpPr>
              <p:cNvPr id="46" name="Textplatzhalter 2">
                <a:extLst>
                  <a:ext uri="{FF2B5EF4-FFF2-40B4-BE49-F238E27FC236}">
                    <a16:creationId xmlns:a16="http://schemas.microsoft.com/office/drawing/2014/main" id="{B3614175-390B-44AB-8326-374003E45183}"/>
                  </a:ext>
                </a:extLst>
              </p:cNvPr>
              <p:cNvSpPr txBox="1">
                <a:spLocks/>
              </p:cNvSpPr>
              <p:nvPr/>
            </p:nvSpPr>
            <p:spPr>
              <a:xfrm>
                <a:off x="7273769" y="436694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6" name="Textplatzhalter 2">
                <a:extLst>
                  <a:ext uri="{FF2B5EF4-FFF2-40B4-BE49-F238E27FC236}">
                    <a16:creationId xmlns:a16="http://schemas.microsoft.com/office/drawing/2014/main" id="{B3614175-390B-44AB-8326-374003E45183}"/>
                  </a:ext>
                </a:extLst>
              </p:cNvPr>
              <p:cNvSpPr txBox="1">
                <a:spLocks noRot="1" noChangeAspect="1" noMove="1" noResize="1" noEditPoints="1" noAdjustHandles="1" noChangeArrowheads="1" noChangeShapeType="1" noTextEdit="1"/>
              </p:cNvSpPr>
              <p:nvPr/>
            </p:nvSpPr>
            <p:spPr>
              <a:xfrm>
                <a:off x="7273769" y="4366941"/>
                <a:ext cx="666987" cy="259311"/>
              </a:xfrm>
              <a:prstGeom prst="rect">
                <a:avLst/>
              </a:prstGeom>
              <a:blipFill>
                <a:blip r:embed="rId8"/>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74909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Head and tail</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474353" y="3968146"/>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474353" y="3968146"/>
                <a:ext cx="844579" cy="259311"/>
              </a:xfrm>
              <a:blipFill>
                <a:blip r:embed="rId3"/>
                <a:stretch>
                  <a:fillRect t="-2381"/>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2590243820"/>
              </p:ext>
            </p:extLst>
          </p:nvPr>
        </p:nvGraphicFramePr>
        <p:xfrm>
          <a:off x="2685203" y="3571306"/>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05805" y="3155025"/>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13609" y="375672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73728" y="274489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08312" y="274697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42896" y="275814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2515086271"/>
              </p:ext>
            </p:extLst>
          </p:nvPr>
        </p:nvGraphicFramePr>
        <p:xfrm>
          <a:off x="4219787" y="3571306"/>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40389" y="3155025"/>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48193" y="375672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1060247341"/>
              </p:ext>
            </p:extLst>
          </p:nvPr>
        </p:nvGraphicFramePr>
        <p:xfrm>
          <a:off x="5754370" y="3571306"/>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074972" y="3155025"/>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582776" y="375672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074444" y="3968146"/>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074444" y="3968146"/>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61596" y="3942146"/>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61596" y="3942146"/>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383009" y="394214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383009" y="3942146"/>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47721" y="39681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47721" y="3968145"/>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29638" y="396814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29638" y="3968144"/>
                <a:ext cx="524244" cy="259311"/>
              </a:xfrm>
              <a:prstGeom prst="rect">
                <a:avLst/>
              </a:prstGeom>
              <a:blipFill>
                <a:blip r:embed="rId5"/>
                <a:stretch>
                  <a:fillRect/>
                </a:stretch>
              </a:blipFill>
              <a:ln>
                <a:noFill/>
              </a:ln>
            </p:spPr>
            <p:txBody>
              <a:bodyPr/>
              <a:lstStyle/>
              <a:p>
                <a:r>
                  <a:rPr lang="de-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first node is called the </a:t>
            </a:r>
            <a:r>
              <a:rPr lang="en-US" sz="1800" b="1" dirty="0">
                <a:latin typeface="Calibri" panose="020F0502020204030204" pitchFamily="34" charset="0"/>
                <a:ea typeface="Calibri" panose="020F0502020204030204" pitchFamily="34" charset="0"/>
                <a:cs typeface="Calibri" panose="020F0502020204030204" pitchFamily="34" charset="0"/>
              </a:rPr>
              <a:t>head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last node is called the </a:t>
            </a:r>
            <a:r>
              <a:rPr lang="en-US" sz="1800" b="1" dirty="0">
                <a:latin typeface="Calibri" panose="020F0502020204030204" pitchFamily="34" charset="0"/>
                <a:ea typeface="Calibri" panose="020F0502020204030204" pitchFamily="34" charset="0"/>
                <a:cs typeface="Calibri" panose="020F0502020204030204" pitchFamily="34" charset="0"/>
              </a:rPr>
              <a:t>tail</a:t>
            </a:r>
          </a:p>
        </p:txBody>
      </p:sp>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273769" y="368283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273769" y="3682835"/>
                <a:ext cx="666987"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874813" y="41238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874813" y="4123801"/>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08306" y="3942146"/>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19023" y="4343853"/>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19023" y="4343853"/>
                <a:ext cx="666987" cy="259311"/>
              </a:xfrm>
              <a:prstGeom prst="rect">
                <a:avLst/>
              </a:prstGeom>
              <a:blipFill>
                <a:blip r:embed="rId8"/>
                <a:stretch>
                  <a:fillRect t="-7143"/>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52517" y="3921015"/>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498409" y="4906084"/>
            <a:ext cx="8229300" cy="127795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starting at the head and moving from one node to another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following the next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reach the tail of the list</a:t>
            </a:r>
          </a:p>
        </p:txBody>
      </p:sp>
    </p:spTree>
    <p:extLst>
      <p:ext uri="{BB962C8B-B14F-4D97-AF65-F5344CB8AC3E}">
        <p14:creationId xmlns:p14="http://schemas.microsoft.com/office/powerpoint/2010/main" val="188152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Traversing the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05964" y="288441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05964" y="288441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71199488"/>
              </p:ext>
            </p:extLst>
          </p:nvPr>
        </p:nvGraphicFramePr>
        <p:xfrm>
          <a:off x="2716814"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37416"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45220"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605339" y="166116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39923" y="16632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74507" y="167441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3806101971"/>
              </p:ext>
            </p:extLst>
          </p:nvPr>
        </p:nvGraphicFramePr>
        <p:xfrm>
          <a:off x="4251398"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72000"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79804"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3203807244"/>
              </p:ext>
            </p:extLst>
          </p:nvPr>
        </p:nvGraphicFramePr>
        <p:xfrm>
          <a:off x="5785981"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106583"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614387"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106055" y="2884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106055" y="288441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93207" y="2858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93207" y="285841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414620" y="285841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414620" y="285841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79332" y="28844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79332" y="288441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61249" y="288441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61249" y="288441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305380" y="25991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305380" y="259910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906424" y="304006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906424" y="304006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39917" y="285841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50634" y="326011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50634" y="326011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84128" y="283728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572916" y="3630958"/>
                <a:ext cx="8229300" cy="27156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starting at the head and moving from one node to another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following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reach the tail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identify the tail as the node having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𝑁𝑜𝑛𝑒</m:t>
                    </m:r>
                  </m:oMath>
                </a14:m>
                <a:r>
                  <a:rPr lang="en-US" sz="1800" dirty="0">
                    <a:latin typeface="Calibri" panose="020F0502020204030204" pitchFamily="34" charset="0"/>
                    <a:ea typeface="Calibri" panose="020F0502020204030204" pitchFamily="34" charset="0"/>
                    <a:cs typeface="Calibri" panose="020F0502020204030204" pitchFamily="34" charset="0"/>
                  </a:rPr>
                  <a:t> as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process is called traversing</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called link hopping or pointer hopping</a:t>
                </a:r>
              </a:p>
            </p:txBody>
          </p:sp>
        </mc:Choice>
        <mc:Fallback xmlns="">
          <p:sp>
            <p:nvSpPr>
              <p:cNvPr id="32" name="Textplatzhalter 2">
                <a:extLst>
                  <a:ext uri="{FF2B5EF4-FFF2-40B4-BE49-F238E27FC236}">
                    <a16:creationId xmlns:a16="http://schemas.microsoft.com/office/drawing/2014/main" id="{64A6889F-382E-4C60-8B53-B70026FB12D5}"/>
                  </a:ext>
                </a:extLst>
              </p:cNvPr>
              <p:cNvSpPr txBox="1">
                <a:spLocks noRot="1" noChangeAspect="1" noMove="1" noResize="1" noEditPoints="1" noAdjustHandles="1" noChangeArrowheads="1" noChangeShapeType="1" noTextEdit="1"/>
              </p:cNvSpPr>
              <p:nvPr/>
            </p:nvSpPr>
            <p:spPr>
              <a:xfrm>
                <a:off x="572916" y="3630958"/>
                <a:ext cx="8229300" cy="2715651"/>
              </a:xfrm>
              <a:prstGeom prst="rect">
                <a:avLst/>
              </a:prstGeom>
              <a:blipFill>
                <a:blip r:embed="rId11"/>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4444998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2993</TotalTime>
  <Words>2169</Words>
  <Application>Microsoft Macintosh PowerPoint</Application>
  <PresentationFormat>On-screen Show (4:3)</PresentationFormat>
  <Paragraphs>419</Paragraphs>
  <Slides>34</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Consolas</vt:lpstr>
      <vt:lpstr>Arial</vt:lpstr>
      <vt:lpstr>Calibri</vt:lpstr>
      <vt:lpstr>Cambria Math</vt:lpstr>
      <vt:lpstr>Blackadder ITC</vt:lpstr>
      <vt:lpstr>Wingdings</vt:lpstr>
      <vt:lpstr>Office Theme</vt:lpstr>
      <vt:lpstr>1_Office Theme</vt:lpstr>
      <vt:lpstr>Algorithms and Data Structures </vt:lpstr>
      <vt:lpstr>Outline</vt:lpstr>
      <vt:lpstr>Linked lists</vt:lpstr>
      <vt:lpstr>Disadvantages of dynamic arrays</vt:lpstr>
      <vt:lpstr>Linked lists</vt:lpstr>
      <vt:lpstr>Singly linked lists</vt:lpstr>
      <vt:lpstr>Singly linked lists</vt:lpstr>
      <vt:lpstr>Head and tail</vt:lpstr>
      <vt:lpstr>Traversing the list</vt:lpstr>
      <vt:lpstr>Representing singly linked lists</vt:lpstr>
      <vt:lpstr>Singly linked lists in python</vt:lpstr>
      <vt:lpstr>Inserting an element at the head of the singly linked list</vt:lpstr>
      <vt:lpstr>Singly linked lists in python</vt:lpstr>
      <vt:lpstr>Inserting an element at the tail of the singly linked list</vt:lpstr>
      <vt:lpstr>Singly linked lists in python</vt:lpstr>
      <vt:lpstr>Removing an element from the singly linked list</vt:lpstr>
      <vt:lpstr>Singly linked lists in python</vt:lpstr>
      <vt:lpstr>Exercise</vt:lpstr>
      <vt:lpstr>Student task</vt:lpstr>
      <vt:lpstr>Complexity of list based stacks</vt:lpstr>
      <vt:lpstr>Complexity of list based queues</vt:lpstr>
      <vt:lpstr>Doubly linked lists</vt:lpstr>
      <vt:lpstr>Doubly linked lists</vt:lpstr>
      <vt:lpstr>Header and trailer sentinels</vt:lpstr>
      <vt:lpstr>Doubly linked lists with sentinels</vt:lpstr>
      <vt:lpstr>Advantage of sentinels</vt:lpstr>
      <vt:lpstr>Inserting with doubly linked lists</vt:lpstr>
      <vt:lpstr>Deleting with doubly linked lists</vt:lpstr>
      <vt:lpstr>Exercise</vt:lpstr>
      <vt:lpstr>Student task</vt:lpstr>
      <vt:lpstr>Student task</vt:lpstr>
      <vt:lpstr>Student task</vt:lpstr>
      <vt:lpstr>Student task</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Frommholz Ingo</cp:lastModifiedBy>
  <cp:revision>1013</cp:revision>
  <dcterms:modified xsi:type="dcterms:W3CDTF">2025-03-23T22:38:56Z</dcterms:modified>
</cp:coreProperties>
</file>