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  <p:sldMasterId id="2147483651" r:id="rId2"/>
  </p:sldMasterIdLst>
  <p:notesMasterIdLst>
    <p:notesMasterId r:id="rId45"/>
  </p:notesMasterIdLst>
  <p:handoutMasterIdLst>
    <p:handoutMasterId r:id="rId46"/>
  </p:handoutMasterIdLst>
  <p:sldIdLst>
    <p:sldId id="256" r:id="rId3"/>
    <p:sldId id="257" r:id="rId4"/>
    <p:sldId id="647" r:id="rId5"/>
    <p:sldId id="723" r:id="rId6"/>
    <p:sldId id="928" r:id="rId7"/>
    <p:sldId id="869" r:id="rId8"/>
    <p:sldId id="929" r:id="rId9"/>
    <p:sldId id="930" r:id="rId10"/>
    <p:sldId id="931" r:id="rId11"/>
    <p:sldId id="932" r:id="rId12"/>
    <p:sldId id="899" r:id="rId13"/>
    <p:sldId id="933" r:id="rId14"/>
    <p:sldId id="934" r:id="rId15"/>
    <p:sldId id="916" r:id="rId16"/>
    <p:sldId id="935" r:id="rId17"/>
    <p:sldId id="936" r:id="rId18"/>
    <p:sldId id="937" r:id="rId19"/>
    <p:sldId id="938" r:id="rId20"/>
    <p:sldId id="939" r:id="rId21"/>
    <p:sldId id="940" r:id="rId22"/>
    <p:sldId id="941" r:id="rId23"/>
    <p:sldId id="786" r:id="rId24"/>
    <p:sldId id="942" r:id="rId25"/>
    <p:sldId id="943" r:id="rId26"/>
    <p:sldId id="944" r:id="rId27"/>
    <p:sldId id="945" r:id="rId28"/>
    <p:sldId id="946" r:id="rId29"/>
    <p:sldId id="947" r:id="rId30"/>
    <p:sldId id="948" r:id="rId31"/>
    <p:sldId id="949" r:id="rId32"/>
    <p:sldId id="950" r:id="rId33"/>
    <p:sldId id="951" r:id="rId34"/>
    <p:sldId id="952" r:id="rId35"/>
    <p:sldId id="953" r:id="rId36"/>
    <p:sldId id="954" r:id="rId37"/>
    <p:sldId id="959" r:id="rId38"/>
    <p:sldId id="960" r:id="rId39"/>
    <p:sldId id="955" r:id="rId40"/>
    <p:sldId id="956" r:id="rId41"/>
    <p:sldId id="893" r:id="rId42"/>
    <p:sldId id="957" r:id="rId43"/>
    <p:sldId id="958" r:id="rId44"/>
  </p:sldIdLst>
  <p:sldSz cx="9144000" cy="6858000" type="screen4x3"/>
  <p:notesSz cx="7099300" cy="10234613"/>
  <p:embeddedFontLst>
    <p:embeddedFont>
      <p:font typeface="Blackadder ITC" panose="04020505051007020D02" pitchFamily="82" charset="0"/>
      <p:regular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Cambria Math" panose="02040503050406030204" pitchFamily="18" charset="0"/>
      <p:regular r:id="rId52"/>
    </p:embeddedFont>
    <p:embeddedFont>
      <p:font typeface="Consolas" panose="020B0609020204030204" pitchFamily="49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2" roundtripDataSignature="AMtx7milieXwv5OUJdQk1cj/252aZuX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F8D7CD"/>
    <a:srgbClr val="A9D18E"/>
    <a:srgbClr val="E2F0D9"/>
    <a:srgbClr val="EAEFF7"/>
    <a:srgbClr val="E7E6E6"/>
    <a:srgbClr val="F2E6DC"/>
    <a:srgbClr val="ED7D31"/>
    <a:srgbClr val="AE5A21"/>
    <a:srgbClr val="7DC1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0A8561-0462-61C5-122F-B37E0D33A249}" v="452" dt="2022-02-25T18:00:28.886"/>
    <p1510:client id="{6650C529-5FF6-DF91-408E-CA6877BEA450}" v="10" dt="2022-02-28T12:12:33.858"/>
    <p1510:client id="{B0536F86-C883-7A67-11FA-EA747C9A93F9}" v="3132" dt="2022-02-27T19:54:03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3" autoAdjust="0"/>
    <p:restoredTop sz="96670" autoAdjust="0"/>
  </p:normalViewPr>
  <p:slideViewPr>
    <p:cSldViewPr snapToGrid="0">
      <p:cViewPr varScale="1">
        <p:scale>
          <a:sx n="122" d="100"/>
          <a:sy n="122" d="100"/>
        </p:scale>
        <p:origin x="1986" y="10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771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4182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104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microsoft.com/office/2015/10/relationships/revisionInfo" Target="revisionInfo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7.fntdata"/><Relationship Id="rId102" Type="http://customschemas.google.com/relationships/presentationmetadata" Target="metadata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105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5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103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3.fntdata"/><Relationship Id="rId106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4A2C434-A054-4EBF-8388-E049AC0EAE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>
              <a:latin typeface="Blackadder ITC" panose="04020505051007020D02" pitchFamily="82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BE634D-62FB-45E6-853B-82932D9990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D981-3C41-4E48-8B75-4D8577123F2D}" type="datetimeFigureOut">
              <a:rPr lang="de-AT" sz="1400" smtClean="0">
                <a:latin typeface="Calibri" panose="020F0502020204030204" pitchFamily="34" charset="0"/>
                <a:cs typeface="Calibri" panose="020F0502020204030204" pitchFamily="34" charset="0"/>
              </a:rPr>
              <a:t>10.04.2023</a:t>
            </a:fld>
            <a:endParaRPr lang="de-A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9ACCF7-6517-46DE-B295-84FC964BBC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>
              <a:latin typeface="Blackadder ITC" panose="04020505051007020D02" pitchFamily="82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E50896-C0DC-4B6A-AB93-D800C089ED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CC917-7134-4DD0-998C-C7645B2DB20B}" type="slidenum">
              <a:rPr lang="de-AT" sz="1400" smtClean="0">
                <a:latin typeface="Calibri" panose="020F0502020204030204" pitchFamily="34" charset="0"/>
                <a:cs typeface="Calibri" panose="020F0502020204030204" pitchFamily="34" charset="0"/>
              </a:rPr>
              <a:t>‹Nr.›</a:t>
            </a:fld>
            <a:endParaRPr lang="de-A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0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Blackadder ITC" panose="04020505051007020D02" pitchFamily="82" charset="0"/>
        <a:ea typeface="Blackadder ITC" panose="04020505051007020D02" pitchFamily="82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9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01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4210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639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4530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5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806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343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735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5658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330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Blackadder ITC" panose="04020505051007020D02" pitchFamily="82" charset="0"/>
                <a:sym typeface="Arial"/>
              </a:rPr>
              <a:t>1</a:t>
            </a:fld>
            <a:endParaRPr sz="1400" b="0" i="0" u="none" strike="noStrike" cap="none" dirty="0">
              <a:solidFill>
                <a:srgbClr val="000000"/>
              </a:solidFill>
              <a:latin typeface="Blackadder ITC" panose="04020505051007020D02" pitchFamily="82" charset="0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711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19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8631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563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8206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4067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03833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4593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27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83755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741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030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29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4341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6252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32696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3074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17769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9117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35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83958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9156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37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75325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092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0651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4708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40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08757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717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5756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017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887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3299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5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34758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baseline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‹Nr.›</a:t>
            </a:fld>
            <a:r>
              <a:rPr lang="de-AT" sz="160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41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Title,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72798" y="6415123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‹Nr.›</a:t>
            </a:fld>
            <a:r>
              <a:rPr lang="de-AT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41</a:t>
            </a:r>
          </a:p>
        </p:txBody>
      </p:sp>
    </p:spTree>
    <p:extLst>
      <p:ext uri="{BB962C8B-B14F-4D97-AF65-F5344CB8AC3E}">
        <p14:creationId xmlns:p14="http://schemas.microsoft.com/office/powerpoint/2010/main" val="289509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1_Title,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619431" y="2142979"/>
            <a:ext cx="7934633" cy="352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33200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‹Nr.›</a:t>
            </a:fld>
            <a:r>
              <a:rPr lang="de-AT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41</a:t>
            </a:r>
          </a:p>
        </p:txBody>
      </p:sp>
    </p:spTree>
    <p:extLst>
      <p:ext uri="{BB962C8B-B14F-4D97-AF65-F5344CB8AC3E}">
        <p14:creationId xmlns:p14="http://schemas.microsoft.com/office/powerpoint/2010/main" val="15959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Blackadder ITC" panose="04020505051007020D02" pitchFamily="82" charset="0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2245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3.xml"/><Relationship Id="rId7" Type="http://schemas.openxmlformats.org/officeDocument/2006/relationships/slide" Target="slide23.xml"/><Relationship Id="rId12" Type="http://schemas.openxmlformats.org/officeDocument/2006/relationships/slide" Target="slide4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11" Type="http://schemas.openxmlformats.org/officeDocument/2006/relationships/slide" Target="slide38.xml"/><Relationship Id="rId5" Type="http://schemas.openxmlformats.org/officeDocument/2006/relationships/slide" Target="slide10.xml"/><Relationship Id="rId10" Type="http://schemas.openxmlformats.org/officeDocument/2006/relationships/slide" Target="slide36.xml"/><Relationship Id="rId4" Type="http://schemas.openxmlformats.org/officeDocument/2006/relationships/slide" Target="slide7.xml"/><Relationship Id="rId9" Type="http://schemas.openxmlformats.org/officeDocument/2006/relationships/slide" Target="slide3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elic/dsa/blob/main/data/words.tx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46"/>
          </a:xfrm>
          <a:prstGeom prst="rect">
            <a:avLst/>
          </a:prstGeom>
          <a:solidFill>
            <a:srgbClr val="D3242A"/>
          </a:solidFill>
          <a:ln>
            <a:noFill/>
          </a:ln>
        </p:spPr>
      </p:pic>
      <p:sp>
        <p:nvSpPr>
          <p:cNvPr id="79" name="Google Shape;79;p1"/>
          <p:cNvSpPr txBox="1">
            <a:spLocks noGrp="1"/>
          </p:cNvSpPr>
          <p:nvPr>
            <p:ph type="title"/>
          </p:nvPr>
        </p:nvSpPr>
        <p:spPr>
          <a:xfrm>
            <a:off x="353192" y="4030874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Algorithms and Data Structures</a:t>
            </a:r>
            <a:endParaRPr lang="en-US" sz="4400" b="1" noProof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lang="en-US" sz="4400" b="1" noProof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 txBox="1">
            <a:spLocks noGrp="1"/>
          </p:cNvSpPr>
          <p:nvPr>
            <p:ph type="body" idx="1"/>
          </p:nvPr>
        </p:nvSpPr>
        <p:spPr>
          <a:xfrm>
            <a:off x="2653747" y="5177563"/>
            <a:ext cx="3836506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800"/>
            </a:pP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Unit 6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Hash Tables</a:t>
            </a:r>
            <a:endParaRPr lang="en-US" sz="3200" b="0" i="0" u="none" strike="noStrike" cap="none" noProof="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5EBE914-4CDA-45B5-B72B-D9613B9F4C3F}"/>
              </a:ext>
            </a:extLst>
          </p:cNvPr>
          <p:cNvSpPr/>
          <p:nvPr/>
        </p:nvSpPr>
        <p:spPr>
          <a:xfrm>
            <a:off x="8147261" y="6409467"/>
            <a:ext cx="702051" cy="316357"/>
          </a:xfrm>
          <a:prstGeom prst="rect">
            <a:avLst/>
          </a:prstGeom>
          <a:solidFill>
            <a:srgbClr val="D3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Blackadder ITC" panose="04020505051007020D02" pitchFamily="82" charset="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Hash </a:t>
            </a: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tables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3351658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Hash tables</a:t>
            </a:r>
            <a:endParaRPr lang="en-US" sz="28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3123991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 table is one of the most practical data structures for implementing maps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 is used by python’s own implementation of the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𝑑𝑖𝑐𝑡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class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Let us start wit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 a simple warm-up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Suppose we use a map with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items with keys in range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this case we can represent the map with a lookup table of length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the following example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=9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map contains items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(1, 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𝐷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), (3,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𝑍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), (6,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), (7,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312399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A765BD0-6DD1-46FC-B716-47F8B882B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813187"/>
              </p:ext>
            </p:extLst>
          </p:nvPr>
        </p:nvGraphicFramePr>
        <p:xfrm>
          <a:off x="1662396" y="4989186"/>
          <a:ext cx="52488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32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696891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89A80FF-406B-4C6B-A6AF-DE6F38052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516914"/>
              </p:ext>
            </p:extLst>
          </p:nvPr>
        </p:nvGraphicFramePr>
        <p:xfrm>
          <a:off x="1650578" y="4614135"/>
          <a:ext cx="525934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4518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3447370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39A6970D-DC2B-440E-BE48-027EC314B1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5458984"/>
                <a:ext cx="8229300" cy="8871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store the values associated with the keys at corresponding indices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All basic map operations can be implemented in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(1)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worst-case</a:t>
                </a:r>
              </a:p>
            </p:txBody>
          </p:sp>
        </mc:Choice>
        <mc:Fallback xmlns="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39A6970D-DC2B-440E-BE48-027EC314B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458984"/>
                <a:ext cx="8229300" cy="887108"/>
              </a:xfrm>
              <a:prstGeom prst="rect">
                <a:avLst/>
              </a:prstGeom>
              <a:blipFill>
                <a:blip r:embed="rId4"/>
                <a:stretch>
                  <a:fillRect b="-62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998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Hash tables</a:t>
            </a:r>
            <a:endParaRPr lang="en-US" sz="28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961948"/>
                <a:ext cx="8229300" cy="3123991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There are two challenges in extending this framework to a 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general map</a:t>
                </a: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may not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wish to denote an array of length n if we have fewer elements</a:t>
                </a: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do not require that the keys are integers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novel concept of a hash table is to use a hash function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 function maps general keys to </a:t>
                </a:r>
                <a:r>
                  <a:rPr lang="en-US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correspo</a:t>
                </a:r>
                <a:r>
                  <a:rPr lang="en-US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nding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indices in a table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Ideally, keys will be well </a:t>
                </a:r>
                <a:r>
                  <a:rPr lang="en-US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distri</a:t>
                </a:r>
                <a:r>
                  <a:rPr lang="en-US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buted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the range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practice there me more than one key 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mapped to the same index</a:t>
                </a:r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961948"/>
                <a:ext cx="8229300" cy="3123991"/>
              </a:xfrm>
              <a:blipFill>
                <a:blip r:embed="rId3"/>
                <a:stretch>
                  <a:fillRect b="-19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A765BD0-6DD1-46FC-B716-47F8B882B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505768"/>
              </p:ext>
            </p:extLst>
          </p:nvPr>
        </p:nvGraphicFramePr>
        <p:xfrm>
          <a:off x="1662396" y="4379589"/>
          <a:ext cx="52488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32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696891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89A80FF-406B-4C6B-A6AF-DE6F38052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013446"/>
              </p:ext>
            </p:extLst>
          </p:nvPr>
        </p:nvGraphicFramePr>
        <p:xfrm>
          <a:off x="1650578" y="4004538"/>
          <a:ext cx="525934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4518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3447370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494908D-BC65-4515-BB97-D3484820D3A0}"/>
              </a:ext>
            </a:extLst>
          </p:cNvPr>
          <p:cNvCxnSpPr>
            <a:cxnSpLocks/>
          </p:cNvCxnSpPr>
          <p:nvPr/>
        </p:nvCxnSpPr>
        <p:spPr>
          <a:xfrm>
            <a:off x="2544095" y="4525030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ssdiagramm: Magnetplattenspeicher 10">
            <a:extLst>
              <a:ext uri="{FF2B5EF4-FFF2-40B4-BE49-F238E27FC236}">
                <a16:creationId xmlns:a16="http://schemas.microsoft.com/office/drawing/2014/main" id="{77805772-BF56-4609-B158-AB40A1B11C75}"/>
              </a:ext>
            </a:extLst>
          </p:cNvPr>
          <p:cNvSpPr/>
          <p:nvPr/>
        </p:nvSpPr>
        <p:spPr>
          <a:xfrm>
            <a:off x="3399691" y="5022208"/>
            <a:ext cx="658451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AT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(25,C)</a:t>
            </a:r>
          </a:p>
          <a:p>
            <a:pPr algn="ctr"/>
            <a:r>
              <a:rPr lang="de-AT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(3, F)</a:t>
            </a:r>
          </a:p>
          <a:p>
            <a:pPr algn="ctr"/>
            <a:r>
              <a:rPr lang="de-AT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(14, Z)</a:t>
            </a:r>
          </a:p>
          <a:p>
            <a:pPr algn="ctr"/>
            <a:endParaRPr lang="de-AT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6BFC549-85C8-4250-ABD8-1A4A285E09F6}"/>
              </a:ext>
            </a:extLst>
          </p:cNvPr>
          <p:cNvCxnSpPr>
            <a:cxnSpLocks/>
          </p:cNvCxnSpPr>
          <p:nvPr/>
        </p:nvCxnSpPr>
        <p:spPr>
          <a:xfrm>
            <a:off x="3699326" y="4503160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ussdiagramm: Magnetplattenspeicher 12">
            <a:extLst>
              <a:ext uri="{FF2B5EF4-FFF2-40B4-BE49-F238E27FC236}">
                <a16:creationId xmlns:a16="http://schemas.microsoft.com/office/drawing/2014/main" id="{F8B658B4-E04F-4ECC-B1A1-B560352963AA}"/>
              </a:ext>
            </a:extLst>
          </p:cNvPr>
          <p:cNvSpPr/>
          <p:nvPr/>
        </p:nvSpPr>
        <p:spPr>
          <a:xfrm>
            <a:off x="2227182" y="5022207"/>
            <a:ext cx="633825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(1,D)</a:t>
            </a:r>
          </a:p>
          <a:p>
            <a:pPr algn="ctr"/>
            <a:endParaRPr lang="de-AT" dirty="0"/>
          </a:p>
          <a:p>
            <a:pPr algn="ctr"/>
            <a:endParaRPr lang="de-AT" dirty="0"/>
          </a:p>
        </p:txBody>
      </p:sp>
      <p:sp>
        <p:nvSpPr>
          <p:cNvPr id="14" name="Flussdiagramm: Magnetplattenspeicher 13">
            <a:extLst>
              <a:ext uri="{FF2B5EF4-FFF2-40B4-BE49-F238E27FC236}">
                <a16:creationId xmlns:a16="http://schemas.microsoft.com/office/drawing/2014/main" id="{1D29C9DB-7A72-4571-9EAA-B32CE6105652}"/>
              </a:ext>
            </a:extLst>
          </p:cNvPr>
          <p:cNvSpPr/>
          <p:nvPr/>
        </p:nvSpPr>
        <p:spPr>
          <a:xfrm>
            <a:off x="5122513" y="5044079"/>
            <a:ext cx="692135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AT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(6,A)</a:t>
            </a:r>
          </a:p>
          <a:p>
            <a:pPr algn="ctr"/>
            <a:r>
              <a:rPr lang="de-AT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(39, C)</a:t>
            </a:r>
          </a:p>
          <a:p>
            <a:pPr algn="ctr"/>
            <a:endParaRPr lang="de-AT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de-AT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319B3DC-1778-4DB6-8546-A499FCF7C46B}"/>
              </a:ext>
            </a:extLst>
          </p:cNvPr>
          <p:cNvCxnSpPr>
            <a:cxnSpLocks/>
          </p:cNvCxnSpPr>
          <p:nvPr/>
        </p:nvCxnSpPr>
        <p:spPr>
          <a:xfrm>
            <a:off x="5484669" y="4525031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A1A168B-516C-4330-BC8F-9F95F95153B7}"/>
              </a:ext>
            </a:extLst>
          </p:cNvPr>
          <p:cNvCxnSpPr>
            <a:cxnSpLocks/>
          </p:cNvCxnSpPr>
          <p:nvPr/>
        </p:nvCxnSpPr>
        <p:spPr>
          <a:xfrm>
            <a:off x="6176804" y="4525030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Magnetplattenspeicher 16">
            <a:extLst>
              <a:ext uri="{FF2B5EF4-FFF2-40B4-BE49-F238E27FC236}">
                <a16:creationId xmlns:a16="http://schemas.microsoft.com/office/drawing/2014/main" id="{E103CA9F-D964-474D-B348-96811800E675}"/>
              </a:ext>
            </a:extLst>
          </p:cNvPr>
          <p:cNvSpPr/>
          <p:nvPr/>
        </p:nvSpPr>
        <p:spPr>
          <a:xfrm>
            <a:off x="5859891" y="5022207"/>
            <a:ext cx="633825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(7,Q)</a:t>
            </a:r>
          </a:p>
          <a:p>
            <a:pPr algn="ctr"/>
            <a:endParaRPr lang="de-AT" dirty="0"/>
          </a:p>
          <a:p>
            <a:pPr algn="ctr"/>
            <a:endParaRPr lang="de-AT" dirty="0"/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DDC59288-C2E1-4B7C-850C-4A4FE37A3A7A}"/>
              </a:ext>
            </a:extLst>
          </p:cNvPr>
          <p:cNvSpPr txBox="1">
            <a:spLocks/>
          </p:cNvSpPr>
          <p:nvPr/>
        </p:nvSpPr>
        <p:spPr>
          <a:xfrm>
            <a:off x="469460" y="5210047"/>
            <a:ext cx="875996" cy="68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Bucket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186029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Hash functions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780574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4"/>
                <a:ext cx="8229300" cy="43380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goal of a hash function: map each key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to an integer in the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0, 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e>
                    </m:d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the capacity of the bucket array for a hash table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Equipped with such a function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main idea is to use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as an index into the bucket array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store the item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the bucket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)]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there are two or more keys with the same hash value: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say that a </a:t>
                </a:r>
                <a:r>
                  <a:rPr lang="en-US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collision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has occurred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will discuss the ways how to deal with collisions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However, a good hash function will minimize collisions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addition, it will be fast and easy to compute</a:t>
                </a: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4"/>
                <a:ext cx="8229300" cy="4338093"/>
              </a:xfrm>
              <a:prstGeom prst="rect">
                <a:avLst/>
              </a:prstGeom>
              <a:blipFill>
                <a:blip r:embed="rId3"/>
                <a:stretch>
                  <a:fillRect b="-8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430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5"/>
                <a:ext cx="8229300" cy="37206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will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view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evaluation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consisting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two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parts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 code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maps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integer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Compression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maps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range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[0,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−1]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advantage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separation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 code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independent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specific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table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size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Allows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development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general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Only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compression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depends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table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size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Particularly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convinient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because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table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dynamically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resized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5"/>
                <a:ext cx="8229300" cy="37206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213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Hash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5"/>
                <a:ext cx="8229300" cy="26577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first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action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Take an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arbitrary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compute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integer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called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 does not need to be in range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[0,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−1]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 can be even negative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want the hash codes to avoid collisions as much as possible</a:t>
                </a: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5"/>
                <a:ext cx="8229300" cy="26577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17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Bit representations as integers</a:t>
            </a: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A8884AE5-3D47-4635-BD0A-863F1B654D33}"/>
              </a:ext>
            </a:extLst>
          </p:cNvPr>
          <p:cNvSpPr txBox="1">
            <a:spLocks/>
          </p:cNvSpPr>
          <p:nvPr/>
        </p:nvSpPr>
        <p:spPr>
          <a:xfrm>
            <a:off x="487964" y="1492184"/>
            <a:ext cx="8229300" cy="397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simplest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code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type:</a:t>
            </a: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Integer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interpretation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bits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code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314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314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code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3.14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representation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integer:</a:t>
            </a: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1078523331</a:t>
            </a: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the bit representation of a 64 bit float data type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However, if the hash codes are shorter, e.g., 32 bits we need to cut 32 bits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we could use only higher- or lower-order 32 bits</a:t>
            </a:r>
          </a:p>
        </p:txBody>
      </p:sp>
    </p:spTree>
    <p:extLst>
      <p:ext uri="{BB962C8B-B14F-4D97-AF65-F5344CB8AC3E}">
        <p14:creationId xmlns:p14="http://schemas.microsoft.com/office/powerpoint/2010/main" val="2016840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Bit representations as integers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5"/>
                <a:ext cx="8229300" cy="3111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better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approach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combine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higher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-order and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lower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-order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bits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simple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implementation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those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two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portions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ignore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overflow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Another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approach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take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xor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two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components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approach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extended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object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represented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n-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tuple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bits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…,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example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taking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de-AT" sz="18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de-AT" sz="180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taking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de-AT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 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…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</a:t>
                </a: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5"/>
                <a:ext cx="8229300" cy="3111078"/>
              </a:xfrm>
              <a:prstGeom prst="rect">
                <a:avLst/>
              </a:prstGeom>
              <a:blipFill>
                <a:blip r:embed="rId3"/>
                <a:stretch>
                  <a:fillRect b="-56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247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Polynomial hash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5"/>
                <a:ext cx="8229300" cy="3111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summation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xor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not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good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choices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strings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variable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lenght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objects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Such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objects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have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form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…,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but the order is significant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example, consider a 16 bit summation hash code for a Unicode string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code produces lots of unwanted collisions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example, “temp01” and “temp10” collide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“stop”, “tops”, “pots”, “spot” collide, etc.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better hash code will take the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’s into account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5"/>
                <a:ext cx="8229300" cy="3111078"/>
              </a:xfrm>
              <a:prstGeom prst="rect">
                <a:avLst/>
              </a:prstGeom>
              <a:blipFill>
                <a:blip r:embed="rId3"/>
                <a:stretch>
                  <a:fillRect b="-1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29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Outline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9E762BB-C30C-4581-B3C1-7319E93FAD44}"/>
              </a:ext>
            </a:extLst>
          </p:cNvPr>
          <p:cNvSpPr txBox="1"/>
          <p:nvPr/>
        </p:nvSpPr>
        <p:spPr>
          <a:xfrm>
            <a:off x="457200" y="1701579"/>
            <a:ext cx="75338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Maps and dictionaries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Hash tables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Hash functions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9" action="ppaction://hlinksldjump"/>
              </a:rPr>
              <a:t>Collision handling schemes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10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11" action="ppaction://hlinksldjump"/>
              </a:rPr>
              <a:t>Complexity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12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Polynomial hash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4"/>
                <a:ext cx="8229300" cy="4228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One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possibility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choose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non-zero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constant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≠1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8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de-AT" sz="18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p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p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−2</m:t>
                          </m:r>
                        </m:sup>
                      </m:sSup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+…+</m:t>
                      </m:r>
                      <m:sSub>
                        <m:sSubPr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polynom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takes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components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…,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coefficients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On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typical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computer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will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finite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representation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Hence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value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will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periodically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overflow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bits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integer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interested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good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spread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ignore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such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overflows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Still,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should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mindful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overflows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occuring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select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s.t.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final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some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non-zero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low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-order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bits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ensures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some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information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preserved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even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overflows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4"/>
                <a:ext cx="8229300" cy="42286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567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Cyclic-shift hash codes</a:t>
            </a: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A8884AE5-3D47-4635-BD0A-863F1B654D33}"/>
              </a:ext>
            </a:extLst>
          </p:cNvPr>
          <p:cNvSpPr txBox="1">
            <a:spLocks/>
          </p:cNvSpPr>
          <p:nvPr/>
        </p:nvSpPr>
        <p:spPr>
          <a:xfrm>
            <a:off x="487964" y="1492185"/>
            <a:ext cx="8229300" cy="3384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replace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multiplication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cyclic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shift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partial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 5-bit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cyclic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shift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32-bit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00111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101100101101010100010101000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achieved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taking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leftmost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5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placing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those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rightmost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representation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101100101101010100010101000</a:t>
            </a:r>
            <a:r>
              <a:rPr lang="de-AT" sz="1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00111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Arithmetically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little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meaning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accomplishes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variation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bits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cyclic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shift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accomplished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bitwise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operators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&lt;&lt; and &gt;&gt;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truncating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32-bit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integers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89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Cyclic-shift hash codes</a:t>
            </a:r>
            <a:endParaRPr lang="en-US" sz="28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8F2C2A12-C5B8-4044-847D-FDC4037DD3B8}"/>
              </a:ext>
            </a:extLst>
          </p:cNvPr>
          <p:cNvSpPr/>
          <p:nvPr/>
        </p:nvSpPr>
        <p:spPr>
          <a:xfrm>
            <a:off x="850981" y="1747307"/>
            <a:ext cx="7835519" cy="2035339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def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hash_code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(s):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mask = 0xffffffff # limit to 32-bit integers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h = 0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for character in s: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h = (h &lt;&lt; 5 &amp; mask) | (h &gt;&gt; 27) # 5-bit cyclic shift of running sum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h +=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ord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(character) # add in value of next character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return h</a:t>
            </a:r>
          </a:p>
        </p:txBody>
      </p:sp>
    </p:spTree>
    <p:extLst>
      <p:ext uri="{BB962C8B-B14F-4D97-AF65-F5344CB8AC3E}">
        <p14:creationId xmlns:p14="http://schemas.microsoft.com/office/powerpoint/2010/main" val="3951778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1839661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19423" y="1589970"/>
                <a:ext cx="8229600" cy="258532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</a:t>
                </a: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: 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following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  <a:hlinkClick r:id="rId3"/>
                  </a:rPr>
                  <a:t>text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  <a:hlinkClick r:id="rId3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  <a:hlinkClick r:id="rId3"/>
                  </a:rPr>
                  <a:t>file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  <a:hlinkClick r:id="rId3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run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experiment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count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total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collisions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well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maximal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collision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a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single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code. Use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cyclic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-shift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code and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iterate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over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shifts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range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[0, 16].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Which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shift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gives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least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amount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total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collisions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which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gives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least maximal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collisions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de-AT" sz="1800" i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Hint</a:t>
                </a:r>
                <a:r>
                  <a:rPr kumimoji="0" lang="de-AT" sz="180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: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use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your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implementation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of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word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frequency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function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 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count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frequency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codes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de-AT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de-AT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 4: 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Repeat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experiment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test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built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-in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h𝑎𝑠h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()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collisions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kumimoji="0" 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3" y="1589970"/>
                <a:ext cx="8229600" cy="2585323"/>
              </a:xfrm>
              <a:prstGeom prst="rect">
                <a:avLst/>
              </a:prstGeom>
              <a:blipFill>
                <a:blip r:embed="rId4"/>
                <a:stretch>
                  <a:fillRect l="-593" t="-1415" r="-148" b="-283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298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Compression</a:t>
            </a:r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5"/>
                <a:ext cx="8229300" cy="26577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codes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typically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not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directly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usable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array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example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negative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exceed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capacity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array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Hence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codes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mapped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range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[0,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−1]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computation is known as a </a:t>
                </a:r>
                <a:r>
                  <a:rPr lang="en-US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compression function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good compression function: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Minimizes the number of collisions for a given set of distinct hash codes</a:t>
                </a:r>
              </a:p>
            </p:txBody>
          </p:sp>
        </mc:Choice>
        <mc:Fallback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5"/>
                <a:ext cx="8229300" cy="2657784"/>
              </a:xfrm>
              <a:prstGeom prst="rect">
                <a:avLst/>
              </a:prstGeom>
              <a:blipFill>
                <a:blip r:embed="rId3"/>
                <a:stretch>
                  <a:fillRect b="-6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525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The division method</a:t>
            </a:r>
            <a:endParaRPr lang="en-US" sz="28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5"/>
                <a:ext cx="8229300" cy="39004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simple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compression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modulo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arithmetic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𝑖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𝑚𝑜𝑑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the fixed size of the bucket array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we take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to be a prime number the division method spreads out the hash codes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not a prime then there is a greater risk that patterns in the hash codes are repeated in the distribution of the hash values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example, take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{200, 205, 210, 220, …, 600}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=100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Each hash code will collide with three others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However, taking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=101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will not have any collisions</a:t>
                </a:r>
              </a:p>
            </p:txBody>
          </p:sp>
        </mc:Choice>
        <mc:Fallback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5"/>
                <a:ext cx="8229300" cy="3900430"/>
              </a:xfrm>
              <a:prstGeom prst="rect">
                <a:avLst/>
              </a:prstGeom>
              <a:blipFill>
                <a:blip r:embed="rId3"/>
                <a:stretch>
                  <a:fillRect r="-2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19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The multiply and divide method</a:t>
            </a:r>
            <a:endParaRPr lang="en-US" sz="28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5"/>
                <a:ext cx="8229300" cy="39004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sophisticared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compression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d>
                        <m:d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𝑎𝑖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</m:d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𝑚𝑜𝑑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𝑚𝑜𝑑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the fixed size of the bucket array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a prime number larger than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are random integers from the interval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[0,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−1]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&gt; 0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compression function helps eliminate repeated patterns in a set of hash codes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prime number that we pick should not be too close to exact powers of 2.</a:t>
                </a:r>
              </a:p>
            </p:txBody>
          </p:sp>
        </mc:Choice>
        <mc:Fallback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5"/>
                <a:ext cx="8229300" cy="3900430"/>
              </a:xfrm>
              <a:prstGeom prst="rect">
                <a:avLst/>
              </a:prstGeom>
              <a:blipFill>
                <a:blip r:embed="rId3"/>
                <a:stretch>
                  <a:fillRect r="-3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504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4145739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19423" y="1589970"/>
                <a:ext cx="8229600" cy="92333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</a:t>
                </a: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5: 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Implement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both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compression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methods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check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how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they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distribute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values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=1000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Experiment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few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different prime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What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do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you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observe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</a:p>
            </p:txBody>
          </p:sp>
        </mc:Choice>
        <mc:Fallback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3" y="1589970"/>
                <a:ext cx="8229600" cy="923330"/>
              </a:xfrm>
              <a:prstGeom prst="rect">
                <a:avLst/>
              </a:prstGeom>
              <a:blipFill>
                <a:blip r:embed="rId3"/>
                <a:stretch>
                  <a:fillRect l="-593" t="-3974" b="-9934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0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Maps and dictionaries</a:t>
            </a:r>
            <a:endParaRPr lang="en-US" sz="4400" noProof="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44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Collision handling schemes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3680780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Separate chaining</a:t>
            </a:r>
            <a:endParaRPr lang="en-US" sz="28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302" y="1135567"/>
                <a:ext cx="8229300" cy="28647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simple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way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dealing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collisions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Each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separate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container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e.g.,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linked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list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list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keeps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all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same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value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Operations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on an individual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proportional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bucket‘s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size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expected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size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#</m:t>
                    </m:r>
                    <m:r>
                      <a:rPr lang="de-AT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𝑖𝑡𝑒𝑚𝑠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/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call this ratio load factor and denote it with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 long as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(1)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operations are also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(1)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02" y="1135567"/>
                <a:ext cx="8229300" cy="2864759"/>
              </a:xfrm>
              <a:prstGeom prst="rect">
                <a:avLst/>
              </a:prstGeom>
              <a:blipFill>
                <a:blip r:embed="rId3"/>
                <a:stretch>
                  <a:fillRect t="-2128" b="-46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CA7ED18-CB97-41BB-BBB5-5CA9FB0DD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39382"/>
              </p:ext>
            </p:extLst>
          </p:nvPr>
        </p:nvGraphicFramePr>
        <p:xfrm>
          <a:off x="1662396" y="4379589"/>
          <a:ext cx="52488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32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696891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6844B97-2360-43F5-BCBA-CA67A4804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21281"/>
              </p:ext>
            </p:extLst>
          </p:nvPr>
        </p:nvGraphicFramePr>
        <p:xfrm>
          <a:off x="1650578" y="4004538"/>
          <a:ext cx="525934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4518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3447370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DA3267A-4E5A-48E0-BCB1-F8B8178A9331}"/>
              </a:ext>
            </a:extLst>
          </p:cNvPr>
          <p:cNvCxnSpPr>
            <a:cxnSpLocks/>
          </p:cNvCxnSpPr>
          <p:nvPr/>
        </p:nvCxnSpPr>
        <p:spPr>
          <a:xfrm>
            <a:off x="2544095" y="4525030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ssdiagramm: Magnetplattenspeicher 6">
            <a:extLst>
              <a:ext uri="{FF2B5EF4-FFF2-40B4-BE49-F238E27FC236}">
                <a16:creationId xmlns:a16="http://schemas.microsoft.com/office/drawing/2014/main" id="{EFD9937E-88DD-4E14-A9B1-B2FD81D78B23}"/>
              </a:ext>
            </a:extLst>
          </p:cNvPr>
          <p:cNvSpPr/>
          <p:nvPr/>
        </p:nvSpPr>
        <p:spPr>
          <a:xfrm>
            <a:off x="3399691" y="5022208"/>
            <a:ext cx="658451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AT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(25,C)</a:t>
            </a:r>
          </a:p>
          <a:p>
            <a:pPr algn="ctr"/>
            <a:r>
              <a:rPr lang="de-AT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(3, F)</a:t>
            </a:r>
          </a:p>
          <a:p>
            <a:pPr algn="ctr"/>
            <a:r>
              <a:rPr lang="de-AT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(14, Z)</a:t>
            </a:r>
          </a:p>
          <a:p>
            <a:pPr algn="ctr"/>
            <a:endParaRPr lang="de-AT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B711791-9E99-4747-8CFD-9D420FEECB86}"/>
              </a:ext>
            </a:extLst>
          </p:cNvPr>
          <p:cNvCxnSpPr>
            <a:cxnSpLocks/>
          </p:cNvCxnSpPr>
          <p:nvPr/>
        </p:nvCxnSpPr>
        <p:spPr>
          <a:xfrm>
            <a:off x="3699326" y="4503160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ussdiagramm: Magnetplattenspeicher 8">
            <a:extLst>
              <a:ext uri="{FF2B5EF4-FFF2-40B4-BE49-F238E27FC236}">
                <a16:creationId xmlns:a16="http://schemas.microsoft.com/office/drawing/2014/main" id="{33ED2560-5307-4934-A5B2-50663FF05F38}"/>
              </a:ext>
            </a:extLst>
          </p:cNvPr>
          <p:cNvSpPr/>
          <p:nvPr/>
        </p:nvSpPr>
        <p:spPr>
          <a:xfrm>
            <a:off x="2227182" y="5022207"/>
            <a:ext cx="633825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(1,D)</a:t>
            </a:r>
          </a:p>
          <a:p>
            <a:pPr algn="ctr"/>
            <a:endParaRPr lang="de-AT" dirty="0"/>
          </a:p>
          <a:p>
            <a:pPr algn="ctr"/>
            <a:endParaRPr lang="de-AT" dirty="0"/>
          </a:p>
        </p:txBody>
      </p:sp>
      <p:sp>
        <p:nvSpPr>
          <p:cNvPr id="10" name="Flussdiagramm: Magnetplattenspeicher 9">
            <a:extLst>
              <a:ext uri="{FF2B5EF4-FFF2-40B4-BE49-F238E27FC236}">
                <a16:creationId xmlns:a16="http://schemas.microsoft.com/office/drawing/2014/main" id="{8E337433-57FE-4082-B2E8-318840CE770C}"/>
              </a:ext>
            </a:extLst>
          </p:cNvPr>
          <p:cNvSpPr/>
          <p:nvPr/>
        </p:nvSpPr>
        <p:spPr>
          <a:xfrm>
            <a:off x="5122513" y="5044079"/>
            <a:ext cx="692135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AT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(6,A)</a:t>
            </a:r>
          </a:p>
          <a:p>
            <a:pPr algn="ctr"/>
            <a:r>
              <a:rPr lang="de-AT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(39, C)</a:t>
            </a:r>
          </a:p>
          <a:p>
            <a:pPr algn="ctr"/>
            <a:endParaRPr lang="de-AT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de-AT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5B257CB-CD68-4BC8-B10A-D0A3FD4B46F5}"/>
              </a:ext>
            </a:extLst>
          </p:cNvPr>
          <p:cNvCxnSpPr>
            <a:cxnSpLocks/>
          </p:cNvCxnSpPr>
          <p:nvPr/>
        </p:nvCxnSpPr>
        <p:spPr>
          <a:xfrm>
            <a:off x="5484669" y="4525031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B6D7A73-B743-43DC-A0E9-B401AAB6A5F7}"/>
              </a:ext>
            </a:extLst>
          </p:cNvPr>
          <p:cNvCxnSpPr>
            <a:cxnSpLocks/>
          </p:cNvCxnSpPr>
          <p:nvPr/>
        </p:nvCxnSpPr>
        <p:spPr>
          <a:xfrm>
            <a:off x="6176804" y="4525030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ussdiagramm: Magnetplattenspeicher 12">
            <a:extLst>
              <a:ext uri="{FF2B5EF4-FFF2-40B4-BE49-F238E27FC236}">
                <a16:creationId xmlns:a16="http://schemas.microsoft.com/office/drawing/2014/main" id="{0E11CCC2-583A-4310-8083-7D0F97439057}"/>
              </a:ext>
            </a:extLst>
          </p:cNvPr>
          <p:cNvSpPr/>
          <p:nvPr/>
        </p:nvSpPr>
        <p:spPr>
          <a:xfrm>
            <a:off x="5859891" y="5022207"/>
            <a:ext cx="633825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(7,Q)</a:t>
            </a:r>
          </a:p>
          <a:p>
            <a:pPr algn="ctr"/>
            <a:endParaRPr lang="de-AT" dirty="0"/>
          </a:p>
          <a:p>
            <a:pPr algn="ctr"/>
            <a:endParaRPr lang="de-AT" dirty="0"/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E0DD9240-F72E-4A6E-A37B-E3E40AEAFD57}"/>
              </a:ext>
            </a:extLst>
          </p:cNvPr>
          <p:cNvSpPr txBox="1">
            <a:spLocks/>
          </p:cNvSpPr>
          <p:nvPr/>
        </p:nvSpPr>
        <p:spPr>
          <a:xfrm>
            <a:off x="469460" y="5210047"/>
            <a:ext cx="875996" cy="68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Bucket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595814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Open addressing</a:t>
            </a:r>
            <a:endParaRPr lang="en-US" sz="28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A8884AE5-3D47-4635-BD0A-863F1B654D33}"/>
              </a:ext>
            </a:extLst>
          </p:cNvPr>
          <p:cNvSpPr txBox="1">
            <a:spLocks/>
          </p:cNvSpPr>
          <p:nvPr/>
        </p:nvSpPr>
        <p:spPr>
          <a:xfrm>
            <a:off x="550486" y="1659198"/>
            <a:ext cx="8229300" cy="286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Disadvatage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separate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chaining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auxiliary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Alternatively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could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item in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slot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several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variants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addressing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addressing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always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80388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Linear probing</a:t>
            </a:r>
            <a:endParaRPr lang="en-US" sz="28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486" y="1659198"/>
                <a:ext cx="8229300" cy="28647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simple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method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open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addressing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linear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probing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approach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)] </m:t>
                    </m:r>
                  </m:oMath>
                </a14:m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occupied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[(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 + 1) %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] 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keep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iterating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until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find an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empty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spot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examine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subsequent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items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starting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)]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either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find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item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empty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deleting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mark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spot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deleted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/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available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again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do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do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not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simply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delete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</a:p>
            </p:txBody>
          </p:sp>
        </mc:Choice>
        <mc:Fallback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86" y="1659198"/>
                <a:ext cx="8229300" cy="2864759"/>
              </a:xfrm>
              <a:prstGeom prst="rect">
                <a:avLst/>
              </a:prstGeom>
              <a:blipFill>
                <a:blip r:embed="rId3"/>
                <a:stretch>
                  <a:fillRect t="-2128" b="-46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986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Quadratic probing</a:t>
            </a:r>
            <a:endParaRPr lang="en-US" sz="28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486" y="1659197"/>
                <a:ext cx="8229300" cy="4147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Linear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tends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cluster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items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contiguous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runs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These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runs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additionally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overlap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leads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slow down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considerably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Quadratic</a:t>
                </a:r>
                <a:r>
                  <a:rPr lang="de-AT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probing</a:t>
                </a:r>
                <a:r>
                  <a:rPr lang="de-AT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iteratively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tries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d>
                        <m:d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𝑚𝑜𝑑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=1, 2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… and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</m:d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  <m:sup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removal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operation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take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care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strategy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Quadratic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still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cluster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However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prime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&lt; 0.5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quadratic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guaranteed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find an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empty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spot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86" y="1659197"/>
                <a:ext cx="8229300" cy="4147633"/>
              </a:xfrm>
              <a:prstGeom prst="rect">
                <a:avLst/>
              </a:prstGeom>
              <a:blipFill>
                <a:blip r:embed="rId3"/>
                <a:stretch>
                  <a:fillRect r="-1407" b="-7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1587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Double hashing</a:t>
            </a:r>
            <a:endParaRPr lang="en-US" sz="28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486" y="1659197"/>
                <a:ext cx="8229300" cy="4147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advanced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approach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does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not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cause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clustering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called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double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hashing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approach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choose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secondary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‘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h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maps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already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occupied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spot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a[h(k)]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iteratively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d>
                        <m:dPr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𝑚𝑜𝑑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=1, 2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… and </a:t>
                </a:r>
                <a14:m>
                  <m:oMath xmlns:m="http://schemas.openxmlformats.org/officeDocument/2006/math"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de-AT" sz="180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</m:d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𝑖h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′(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scheme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secondary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not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allowed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evaluate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zero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common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choice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p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</m:d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−(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some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prime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Also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should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prime</a:t>
                </a:r>
              </a:p>
            </p:txBody>
          </p:sp>
        </mc:Choice>
        <mc:Fallback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86" y="1659197"/>
                <a:ext cx="8229300" cy="4147633"/>
              </a:xfrm>
              <a:prstGeom prst="rect">
                <a:avLst/>
              </a:prstGeom>
              <a:blipFill>
                <a:blip r:embed="rId3"/>
                <a:stretch>
                  <a:fillRect r="-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404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25243587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19423" y="1589970"/>
                <a:ext cx="8229600" cy="120032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Task 6: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Consider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inserting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keys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10, 22, 31, 4, 15, 28, 17, 88, 59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into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a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hash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table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of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length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𝑛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=11 </m:t>
                    </m:r>
                  </m:oMath>
                </a14:m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using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open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addressing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with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primary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hash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function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h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(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𝑘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) = 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𝑘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 </m:t>
                    </m:r>
                    <m:r>
                      <a:rPr kumimoji="0" lang="de-AT" sz="1800" b="0" i="1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𝑚𝑜𝑑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 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𝑛</m:t>
                    </m:r>
                  </m:oMath>
                </a14:m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Illustrate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result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of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inserting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these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keys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uding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linear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probing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,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quadratic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probing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, and double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hashing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with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h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‘(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𝑘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)=1 + (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𝑘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 </m:t>
                    </m:r>
                    <m:r>
                      <a:rPr kumimoji="0" lang="de-AT" sz="1800" b="0" i="1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𝑚𝑜𝑑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 (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𝑛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−1))</m:t>
                    </m:r>
                  </m:oMath>
                </a14:m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</a:t>
                </a:r>
              </a:p>
            </p:txBody>
          </p:sp>
        </mc:Choice>
        <mc:Fallback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3" y="1589970"/>
                <a:ext cx="8229600" cy="1200329"/>
              </a:xfrm>
              <a:prstGeom prst="rect">
                <a:avLst/>
              </a:prstGeom>
              <a:blipFill>
                <a:blip r:embed="rId3"/>
                <a:stretch>
                  <a:fillRect l="-593" t="-3046" b="-710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99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Complexity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2295681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Load factors and rehashing</a:t>
            </a:r>
            <a:endParaRPr lang="en-US" sz="28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486" y="1659197"/>
                <a:ext cx="8229300" cy="33504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important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load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factor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below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1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Experiments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show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should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maintain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&lt; 0.9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separate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chaining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&lt; 0.5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open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addressing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e.g., linear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example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python‘s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implementation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enforces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&lt; 2/3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insertion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causes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threshold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typically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resize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reinsert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do not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new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codes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but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compression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new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size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needed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process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called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rehashing</a:t>
                </a:r>
                <a:endParaRPr lang="de-AT" sz="18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86" y="1659197"/>
                <a:ext cx="8229300" cy="33504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52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Python’s dictionaries and maps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530219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Python’s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noProof="0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𝑑𝑖𝑐𝑡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class is an abstraction known as a </a:t>
                </a:r>
                <a:r>
                  <a:rPr lang="en-US" sz="1800" b="1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dictionary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Unique </a:t>
                </a:r>
                <a:r>
                  <a:rPr lang="en-US" sz="1800" b="1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keys</a:t>
                </a: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are mapped to associated </a:t>
                </a:r>
                <a:r>
                  <a:rPr lang="en-US" sz="1800" b="1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values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Dictionaries are commonly known as </a:t>
                </a:r>
                <a:r>
                  <a:rPr lang="en-US" sz="1800" b="1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associative arrays </a:t>
                </a: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 </a:t>
                </a:r>
                <a:r>
                  <a:rPr lang="en-US" sz="1800" b="1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maps</a:t>
                </a: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53021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9193508-7FCD-4939-A44F-16C442C5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465701"/>
              </p:ext>
            </p:extLst>
          </p:nvPr>
        </p:nvGraphicFramePr>
        <p:xfrm>
          <a:off x="2200661" y="4536675"/>
          <a:ext cx="4599576" cy="8559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2968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708342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</a:tblGrid>
              <a:tr h="855939"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Turkey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Spain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Greece</a:t>
                      </a:r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China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USA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India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07F2012-8179-43EC-B2AE-98AE342E61DE}"/>
              </a:ext>
            </a:extLst>
          </p:cNvPr>
          <p:cNvCxnSpPr>
            <a:cxnSpLocks/>
          </p:cNvCxnSpPr>
          <p:nvPr/>
        </p:nvCxnSpPr>
        <p:spPr>
          <a:xfrm flipH="1" flipV="1">
            <a:off x="2145482" y="3727299"/>
            <a:ext cx="312649" cy="100268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36519BD-D230-4416-ACCA-6B783954ED8D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3170956" y="3344313"/>
            <a:ext cx="300280" cy="1385666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34A5CF9-2A64-4B4F-8512-4713AC198EF3}"/>
              </a:ext>
            </a:extLst>
          </p:cNvPr>
          <p:cNvCxnSpPr>
            <a:cxnSpLocks/>
          </p:cNvCxnSpPr>
          <p:nvPr/>
        </p:nvCxnSpPr>
        <p:spPr>
          <a:xfrm flipH="1" flipV="1">
            <a:off x="3574140" y="3343548"/>
            <a:ext cx="771004" cy="137854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BC34BEB-39F5-48A6-BBE8-64D6CEB56AF3}"/>
              </a:ext>
            </a:extLst>
          </p:cNvPr>
          <p:cNvCxnSpPr>
            <a:cxnSpLocks/>
          </p:cNvCxnSpPr>
          <p:nvPr/>
        </p:nvCxnSpPr>
        <p:spPr>
          <a:xfrm flipV="1">
            <a:off x="5116254" y="3094078"/>
            <a:ext cx="93117" cy="1635901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79EF51E-BC34-4254-A692-D72DEECFD400}"/>
              </a:ext>
            </a:extLst>
          </p:cNvPr>
          <p:cNvCxnSpPr>
            <a:cxnSpLocks/>
          </p:cNvCxnSpPr>
          <p:nvPr/>
        </p:nvCxnSpPr>
        <p:spPr>
          <a:xfrm flipV="1">
            <a:off x="5822694" y="3370691"/>
            <a:ext cx="520319" cy="1351405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0E3CFBE-E290-441F-B33A-14EF65B838A8}"/>
              </a:ext>
            </a:extLst>
          </p:cNvPr>
          <p:cNvCxnSpPr>
            <a:cxnSpLocks/>
          </p:cNvCxnSpPr>
          <p:nvPr/>
        </p:nvCxnSpPr>
        <p:spPr>
          <a:xfrm flipV="1">
            <a:off x="6439877" y="3700154"/>
            <a:ext cx="902829" cy="1021942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D949D586-E935-4227-A455-CBF23AEEE750}"/>
              </a:ext>
            </a:extLst>
          </p:cNvPr>
          <p:cNvSpPr/>
          <p:nvPr/>
        </p:nvSpPr>
        <p:spPr>
          <a:xfrm>
            <a:off x="1696881" y="3362808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Lira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94DAE70-EEC1-4ADA-B4B8-23353932834E}"/>
              </a:ext>
            </a:extLst>
          </p:cNvPr>
          <p:cNvSpPr/>
          <p:nvPr/>
        </p:nvSpPr>
        <p:spPr>
          <a:xfrm>
            <a:off x="2738879" y="2987706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Euro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14D69B81-902D-4F1D-8B45-AC7B694977D8}"/>
              </a:ext>
            </a:extLst>
          </p:cNvPr>
          <p:cNvSpPr/>
          <p:nvPr/>
        </p:nvSpPr>
        <p:spPr>
          <a:xfrm>
            <a:off x="4777294" y="2737471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Yuan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8655E152-118F-4C8C-819D-D62DCF182204}"/>
              </a:ext>
            </a:extLst>
          </p:cNvPr>
          <p:cNvSpPr/>
          <p:nvPr/>
        </p:nvSpPr>
        <p:spPr>
          <a:xfrm>
            <a:off x="5877930" y="2994823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Dollar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745F64A-A54F-4CB5-B4C4-41A4D529CD3D}"/>
              </a:ext>
            </a:extLst>
          </p:cNvPr>
          <p:cNvSpPr/>
          <p:nvPr/>
        </p:nvSpPr>
        <p:spPr>
          <a:xfrm>
            <a:off x="7044463" y="3343547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Rupee</a:t>
            </a:r>
            <a:endParaRPr lang="de-A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1996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Complexity of hash tables</a:t>
            </a:r>
            <a:endParaRPr lang="en-US" sz="28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elle 6">
                <a:extLst>
                  <a:ext uri="{FF2B5EF4-FFF2-40B4-BE49-F238E27FC236}">
                    <a16:creationId xmlns:a16="http://schemas.microsoft.com/office/drawing/2014/main" id="{B3903C2A-961F-4E32-958D-778B7FE21E3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64588539"/>
                  </p:ext>
                </p:extLst>
              </p:nvPr>
            </p:nvGraphicFramePr>
            <p:xfrm>
              <a:off x="2213648" y="1851378"/>
              <a:ext cx="4994244" cy="203367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33225">
                      <a:extLst>
                        <a:ext uri="{9D8B030D-6E8A-4147-A177-3AD203B41FA5}">
                          <a16:colId xmlns:a16="http://schemas.microsoft.com/office/drawing/2014/main" val="4091769654"/>
                        </a:ext>
                      </a:extLst>
                    </a:gridCol>
                    <a:gridCol w="10420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41830">
                      <a:extLst>
                        <a:ext uri="{9D8B030D-6E8A-4147-A177-3AD203B41FA5}">
                          <a16:colId xmlns:a16="http://schemas.microsoft.com/office/drawing/2014/main" val="3309756932"/>
                        </a:ext>
                      </a:extLst>
                    </a:gridCol>
                    <a:gridCol w="977130">
                      <a:extLst>
                        <a:ext uri="{9D8B030D-6E8A-4147-A177-3AD203B41FA5}">
                          <a16:colId xmlns:a16="http://schemas.microsoft.com/office/drawing/2014/main" val="1501484856"/>
                        </a:ext>
                      </a:extLst>
                    </a:gridCol>
                  </a:tblGrid>
                  <a:tr h="280042"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Operation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Expected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Worst-case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List</a:t>
                          </a:r>
                        </a:p>
                      </a:txBody>
                      <a:tcPr marL="63607" marR="63607" marT="32313" marB="32313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[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=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𝑑𝑒𝑙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[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789822921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𝑖𝑡𝑒𝑟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27484794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𝑙𝑒𝑛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𝑠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1800" b="0" strike="noStrike" spc="-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7468899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elle 6">
                <a:extLst>
                  <a:ext uri="{FF2B5EF4-FFF2-40B4-BE49-F238E27FC236}">
                    <a16:creationId xmlns:a16="http://schemas.microsoft.com/office/drawing/2014/main" id="{B3903C2A-961F-4E32-958D-778B7FE21E3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64588539"/>
                  </p:ext>
                </p:extLst>
              </p:nvPr>
            </p:nvGraphicFramePr>
            <p:xfrm>
              <a:off x="2213648" y="1851378"/>
              <a:ext cx="4994244" cy="203367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33225">
                      <a:extLst>
                        <a:ext uri="{9D8B030D-6E8A-4147-A177-3AD203B41FA5}">
                          <a16:colId xmlns:a16="http://schemas.microsoft.com/office/drawing/2014/main" val="4091769654"/>
                        </a:ext>
                      </a:extLst>
                    </a:gridCol>
                    <a:gridCol w="10420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41830">
                      <a:extLst>
                        <a:ext uri="{9D8B030D-6E8A-4147-A177-3AD203B41FA5}">
                          <a16:colId xmlns:a16="http://schemas.microsoft.com/office/drawing/2014/main" val="3309756932"/>
                        </a:ext>
                      </a:extLst>
                    </a:gridCol>
                    <a:gridCol w="977130">
                      <a:extLst>
                        <a:ext uri="{9D8B030D-6E8A-4147-A177-3AD203B41FA5}">
                          <a16:colId xmlns:a16="http://schemas.microsoft.com/office/drawing/2014/main" val="1501484856"/>
                        </a:ext>
                      </a:extLst>
                    </a:gridCol>
                  </a:tblGrid>
                  <a:tr h="338946"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Operation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Expected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Worst-case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List</a:t>
                          </a:r>
                        </a:p>
                      </a:txBody>
                      <a:tcPr marL="63607" marR="63607" marT="32313" marB="32313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51" t="-112500" r="-189123" b="-4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67251" t="-112500" r="-215205" b="-4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24020" t="-112500" r="-80392" b="-4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413125" t="-112500" r="-2500" b="-41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51" t="-212500" r="-189123" b="-3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67251" t="-212500" r="-215205" b="-3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24020" t="-212500" r="-80392" b="-3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413125" t="-212500" r="-2500" b="-31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51" t="-318182" r="-189123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67251" t="-318182" r="-215205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24020" t="-318182" r="-80392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413125" t="-318182" r="-2500" b="-2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9822921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51" t="-410714" r="-189123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67251" t="-410714" r="-215205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24020" t="-410714" r="-80392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413125" t="-410714" r="-2500" b="-1196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7484794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51" t="-510714" r="-189123" b="-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67251" t="-510714" r="-215205" b="-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24020" t="-510714" r="-80392" b="-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413125" t="-510714" r="-2500" b="-196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68899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32177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42826140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19423" y="1589970"/>
                <a:ext cx="8229600" cy="92333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Task </a:t>
                </a: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: 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Given an open-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address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hash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table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with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load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factor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&lt; 1,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compute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expected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number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of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tries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until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an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empty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slot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is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found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Assume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tha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 uniform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hashing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used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i.e.,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codes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distributed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uniformely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random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over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range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[0,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−1]. </m:t>
                    </m:r>
                  </m:oMath>
                </a14:m>
                <a:endParaRPr kumimoji="0" lang="de-AT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3" y="1589970"/>
                <a:ext cx="8229600" cy="923330"/>
              </a:xfrm>
              <a:prstGeom prst="rect">
                <a:avLst/>
              </a:prstGeom>
              <a:blipFill>
                <a:blip r:embed="rId3"/>
                <a:stretch>
                  <a:fillRect l="-593" t="-3974" b="-9934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56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Python’s dictionaries and maps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9193508-7FCD-4939-A44F-16C442C5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180884"/>
              </p:ext>
            </p:extLst>
          </p:nvPr>
        </p:nvGraphicFramePr>
        <p:xfrm>
          <a:off x="2200661" y="3043939"/>
          <a:ext cx="4599576" cy="8559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2968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708342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</a:tblGrid>
              <a:tr h="855939"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Turkey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Spain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Greece</a:t>
                      </a:r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China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USA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India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07F2012-8179-43EC-B2AE-98AE342E61DE}"/>
              </a:ext>
            </a:extLst>
          </p:cNvPr>
          <p:cNvCxnSpPr>
            <a:cxnSpLocks/>
          </p:cNvCxnSpPr>
          <p:nvPr/>
        </p:nvCxnSpPr>
        <p:spPr>
          <a:xfrm flipH="1" flipV="1">
            <a:off x="2145482" y="2234563"/>
            <a:ext cx="312649" cy="100268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36519BD-D230-4416-ACCA-6B783954ED8D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3170956" y="1851577"/>
            <a:ext cx="300280" cy="1385666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34A5CF9-2A64-4B4F-8512-4713AC198EF3}"/>
              </a:ext>
            </a:extLst>
          </p:cNvPr>
          <p:cNvCxnSpPr>
            <a:cxnSpLocks/>
          </p:cNvCxnSpPr>
          <p:nvPr/>
        </p:nvCxnSpPr>
        <p:spPr>
          <a:xfrm flipH="1" flipV="1">
            <a:off x="3574140" y="1850812"/>
            <a:ext cx="771004" cy="137854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BC34BEB-39F5-48A6-BBE8-64D6CEB56AF3}"/>
              </a:ext>
            </a:extLst>
          </p:cNvPr>
          <p:cNvCxnSpPr>
            <a:cxnSpLocks/>
          </p:cNvCxnSpPr>
          <p:nvPr/>
        </p:nvCxnSpPr>
        <p:spPr>
          <a:xfrm flipV="1">
            <a:off x="5116254" y="1601342"/>
            <a:ext cx="93117" cy="1635901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79EF51E-BC34-4254-A692-D72DEECFD400}"/>
              </a:ext>
            </a:extLst>
          </p:cNvPr>
          <p:cNvCxnSpPr>
            <a:cxnSpLocks/>
          </p:cNvCxnSpPr>
          <p:nvPr/>
        </p:nvCxnSpPr>
        <p:spPr>
          <a:xfrm flipV="1">
            <a:off x="5822694" y="1877955"/>
            <a:ext cx="520319" cy="1351405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0E3CFBE-E290-441F-B33A-14EF65B838A8}"/>
              </a:ext>
            </a:extLst>
          </p:cNvPr>
          <p:cNvCxnSpPr>
            <a:cxnSpLocks/>
          </p:cNvCxnSpPr>
          <p:nvPr/>
        </p:nvCxnSpPr>
        <p:spPr>
          <a:xfrm flipV="1">
            <a:off x="6439877" y="2207418"/>
            <a:ext cx="902829" cy="1021942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D949D586-E935-4227-A455-CBF23AEEE750}"/>
              </a:ext>
            </a:extLst>
          </p:cNvPr>
          <p:cNvSpPr/>
          <p:nvPr/>
        </p:nvSpPr>
        <p:spPr>
          <a:xfrm>
            <a:off x="1696881" y="1870072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Lira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94DAE70-EEC1-4ADA-B4B8-23353932834E}"/>
              </a:ext>
            </a:extLst>
          </p:cNvPr>
          <p:cNvSpPr/>
          <p:nvPr/>
        </p:nvSpPr>
        <p:spPr>
          <a:xfrm>
            <a:off x="2738879" y="1494970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Euro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14D69B81-902D-4F1D-8B45-AC7B694977D8}"/>
              </a:ext>
            </a:extLst>
          </p:cNvPr>
          <p:cNvSpPr/>
          <p:nvPr/>
        </p:nvSpPr>
        <p:spPr>
          <a:xfrm>
            <a:off x="4777294" y="1244735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Yuan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8655E152-118F-4C8C-819D-D62DCF182204}"/>
              </a:ext>
            </a:extLst>
          </p:cNvPr>
          <p:cNvSpPr/>
          <p:nvPr/>
        </p:nvSpPr>
        <p:spPr>
          <a:xfrm>
            <a:off x="5877930" y="1502087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Dollar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745F64A-A54F-4CB5-B4C4-41A4D529CD3D}"/>
              </a:ext>
            </a:extLst>
          </p:cNvPr>
          <p:cNvSpPr/>
          <p:nvPr/>
        </p:nvSpPr>
        <p:spPr>
          <a:xfrm>
            <a:off x="7044463" y="1850811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Rupee</a:t>
            </a:r>
            <a:endParaRPr lang="de-A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platzhalter 2">
                <a:extLst>
                  <a:ext uri="{FF2B5EF4-FFF2-40B4-BE49-F238E27FC236}">
                    <a16:creationId xmlns:a16="http://schemas.microsoft.com/office/drawing/2014/main" id="{FA203C78-216B-4257-BB9A-D3BD6065A8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3914730"/>
                <a:ext cx="8229300" cy="2462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Keys (country names) are assumed to be unique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Values (the currency units) are not necessarily unique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use array-like syntax for indexing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𝑐𝑢𝑟𝑟𝑒𝑛𝑐𝑦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𝐺𝑟𝑒𝑒𝑐𝑒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’]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accessing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𝑐𝑢𝑟𝑟𝑒𝑛𝑐𝑦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𝐺𝑟𝑒𝑒𝑐𝑒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’] = 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𝐷𝑟𝑎𝑐h𝑚𝑎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’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for remapping to new value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Unlike a standard array, indices need not be consecutive nor numeric</a:t>
                </a:r>
              </a:p>
            </p:txBody>
          </p:sp>
        </mc:Choice>
        <mc:Fallback xmlns="">
          <p:sp>
            <p:nvSpPr>
              <p:cNvPr id="34" name="Textplatzhalter 2">
                <a:extLst>
                  <a:ext uri="{FF2B5EF4-FFF2-40B4-BE49-F238E27FC236}">
                    <a16:creationId xmlns:a16="http://schemas.microsoft.com/office/drawing/2014/main" id="{FA203C78-216B-4257-BB9A-D3BD6065A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14730"/>
                <a:ext cx="8229300" cy="2462624"/>
              </a:xfrm>
              <a:prstGeom prst="rect">
                <a:avLst/>
              </a:prstGeom>
              <a:blipFill>
                <a:blip r:embed="rId3"/>
                <a:stretch>
                  <a:fillRect t="-1980" b="-49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36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Basic map/dictionary interface</a:t>
            </a:r>
            <a:endParaRPr lang="en-US" sz="28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5">
                <a:extLst>
                  <a:ext uri="{FF2B5EF4-FFF2-40B4-BE49-F238E27FC236}">
                    <a16:creationId xmlns:a16="http://schemas.microsoft.com/office/drawing/2014/main" id="{BD0AB5BF-8E63-4F02-92C6-8F6992CDB77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19868444"/>
                  </p:ext>
                </p:extLst>
              </p:nvPr>
            </p:nvGraphicFramePr>
            <p:xfrm>
              <a:off x="1845104" y="1418400"/>
              <a:ext cx="5720509" cy="285663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953790">
                      <a:extLst>
                        <a:ext uri="{9D8B030D-6E8A-4147-A177-3AD203B41FA5}">
                          <a16:colId xmlns:a16="http://schemas.microsoft.com/office/drawing/2014/main" val="4091769654"/>
                        </a:ext>
                      </a:extLst>
                    </a:gridCol>
                    <a:gridCol w="27667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80042"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Method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Behavior</a:t>
                          </a:r>
                        </a:p>
                      </a:txBody>
                      <a:tcPr marL="63607" marR="63607" marT="32313" marB="32313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[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Returns the value associated with key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trike="noStrike" spc="-1" dirty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oMath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=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strike="noStrike" spc="-1" baseline="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Associate value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trike="noStrike" spc="-1" baseline="0" dirty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sz="1800" b="0" strike="noStrike" spc="-1" baseline="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with key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trike="noStrike" spc="-1" baseline="0" dirty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oMath>
                          </a14:m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𝑑𝑒𝑙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[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strike="noStrike" spc="-1" baseline="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Remove item with key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trike="noStrike" spc="-1" baseline="0" dirty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oMath>
                          </a14:m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𝑖𝑡𝑒𝑟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strike="noStrike" spc="-1" baseline="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Generates a sequence of keys in the dictionary</a:t>
                          </a: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789822921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𝑙𝑒𝑛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𝑠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strike="noStrike" spc="-1" baseline="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Return the number of items in the dictionary</a:t>
                          </a: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27484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5">
                <a:extLst>
                  <a:ext uri="{FF2B5EF4-FFF2-40B4-BE49-F238E27FC236}">
                    <a16:creationId xmlns:a16="http://schemas.microsoft.com/office/drawing/2014/main" id="{BD0AB5BF-8E63-4F02-92C6-8F6992CDB77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19868444"/>
                  </p:ext>
                </p:extLst>
              </p:nvPr>
            </p:nvGraphicFramePr>
            <p:xfrm>
              <a:off x="1845104" y="1418400"/>
              <a:ext cx="5720509" cy="285663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953790">
                      <a:extLst>
                        <a:ext uri="{9D8B030D-6E8A-4147-A177-3AD203B41FA5}">
                          <a16:colId xmlns:a16="http://schemas.microsoft.com/office/drawing/2014/main" val="4091769654"/>
                        </a:ext>
                      </a:extLst>
                    </a:gridCol>
                    <a:gridCol w="27667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38946"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Method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Behavior</a:t>
                          </a:r>
                        </a:p>
                      </a:txBody>
                      <a:tcPr marL="63607" marR="63607" marT="32313" marB="32313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32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06" t="-62376" r="-94639" b="-3267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06813" t="-62376" r="-879" b="-3267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06" t="-298182" r="-9463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06813" t="-298182" r="-879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06" t="-391071" r="-94639" b="-391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06813" t="-391071" r="-879" b="-3910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32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06" t="-272277" r="-94639" b="-1168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strike="noStrike" spc="-1" baseline="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Generates a sequence of keys in the dictionary</a:t>
                          </a: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789822921"/>
                      </a:ext>
                    </a:extLst>
                  </a:tr>
                  <a:tr h="6132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06" t="-372277" r="-94639" b="-168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strike="noStrike" spc="-1" baseline="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Return the number of items in the dictionary</a:t>
                          </a: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2748479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2">
                <a:extLst>
                  <a:ext uri="{FF2B5EF4-FFF2-40B4-BE49-F238E27FC236}">
                    <a16:creationId xmlns:a16="http://schemas.microsoft.com/office/drawing/2014/main" id="{DA8E846A-368F-4F96-8859-E9BA1CF5D9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90708" y="4355882"/>
                <a:ext cx="8229300" cy="1144800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course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additional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behaviors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supported, e.g.: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𝑖𝑛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b="0" i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de-AT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𝑔𝑒𝑡</m:t>
                    </m:r>
                    <m:d>
                      <m:d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</m:d>
                    <m:r>
                      <a:rPr lang="de-AT" sz="1800" b="0" i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de-AT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𝑝𝑜𝑝</m:t>
                    </m:r>
                    <m:d>
                      <m:d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</m:d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𝑘𝑒𝑦𝑠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(), 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𝑣𝑎𝑙𝑢𝑒𝑠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(), 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etc.</a:t>
                </a:r>
              </a:p>
            </p:txBody>
          </p:sp>
        </mc:Choice>
        <mc:Fallback xmlns="">
          <p:sp>
            <p:nvSpPr>
              <p:cNvPr id="7" name="Textplatzhalter 2">
                <a:extLst>
                  <a:ext uri="{FF2B5EF4-FFF2-40B4-BE49-F238E27FC236}">
                    <a16:creationId xmlns:a16="http://schemas.microsoft.com/office/drawing/2014/main" id="{DA8E846A-368F-4F96-8859-E9BA1CF5D9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90708" y="4355882"/>
                <a:ext cx="8229300" cy="11448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75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394832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456900" y="1035077"/>
            <a:ext cx="8229600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Show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following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operations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on an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initially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empty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storing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items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single-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character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keys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and integer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 Use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syntax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descibe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4">
                <a:extLst>
                  <a:ext uri="{FF2B5EF4-FFF2-40B4-BE49-F238E27FC236}">
                    <a16:creationId xmlns:a16="http://schemas.microsoft.com/office/drawing/2014/main" id="{4417AC32-9CBA-4A8D-B603-59FDA4878AF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9209941"/>
                  </p:ext>
                </p:extLst>
              </p:nvPr>
            </p:nvGraphicFramePr>
            <p:xfrm>
              <a:off x="1711445" y="2044376"/>
              <a:ext cx="5720509" cy="440629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990895">
                      <a:extLst>
                        <a:ext uri="{9D8B030D-6E8A-4147-A177-3AD203B41FA5}">
                          <a16:colId xmlns:a16="http://schemas.microsoft.com/office/drawing/2014/main" val="4091769654"/>
                        </a:ext>
                      </a:extLst>
                    </a:gridCol>
                    <a:gridCol w="18648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64807">
                      <a:extLst>
                        <a:ext uri="{9D8B030D-6E8A-4147-A177-3AD203B41FA5}">
                          <a16:colId xmlns:a16="http://schemas.microsoft.com/office/drawing/2014/main" val="1083102562"/>
                        </a:ext>
                      </a:extLst>
                    </a:gridCol>
                  </a:tblGrid>
                  <a:tr h="280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Operation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Return Value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Map</a:t>
                          </a:r>
                        </a:p>
                      </a:txBody>
                      <a:tcPr marL="63607" marR="63607" marT="32313" marB="32313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𝑙𝑒𝑛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{}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𝐾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e>
                                </m:d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𝐵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e>
                                </m:d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𝑈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e>
                                </m:d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789822921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𝑉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e>
                                </m:d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=8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27484794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𝐵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97941277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𝑋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830923252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.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𝑔𝑒𝑡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(′</m:t>
                                </m:r>
                                <m:sSup>
                                  <m:sSupPr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68275096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𝑙𝑒𝑛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52752889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𝑑𝑒𝑙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𝑉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176108729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.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𝑝𝑜𝑝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(′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𝐾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′)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199382155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.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𝑣𝑎𝑙𝑢𝑒𝑠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()</m:t>
                                </m:r>
                              </m:oMath>
                            </m:oMathPara>
                          </a14:m>
                          <a:endParaRPr lang="en-US" sz="1800" b="0" strike="noStrike" spc="-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767702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4">
                <a:extLst>
                  <a:ext uri="{FF2B5EF4-FFF2-40B4-BE49-F238E27FC236}">
                    <a16:creationId xmlns:a16="http://schemas.microsoft.com/office/drawing/2014/main" id="{4417AC32-9CBA-4A8D-B603-59FDA4878AF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9209941"/>
                  </p:ext>
                </p:extLst>
              </p:nvPr>
            </p:nvGraphicFramePr>
            <p:xfrm>
              <a:off x="1711445" y="2044376"/>
              <a:ext cx="5720509" cy="440629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990895">
                      <a:extLst>
                        <a:ext uri="{9D8B030D-6E8A-4147-A177-3AD203B41FA5}">
                          <a16:colId xmlns:a16="http://schemas.microsoft.com/office/drawing/2014/main" val="4091769654"/>
                        </a:ext>
                      </a:extLst>
                    </a:gridCol>
                    <a:gridCol w="18648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64807">
                      <a:extLst>
                        <a:ext uri="{9D8B030D-6E8A-4147-A177-3AD203B41FA5}">
                          <a16:colId xmlns:a16="http://schemas.microsoft.com/office/drawing/2014/main" val="1083102562"/>
                        </a:ext>
                      </a:extLst>
                    </a:gridCol>
                  </a:tblGrid>
                  <a:tr h="3389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Operation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Return Value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strike="noStrike" spc="-1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Map</a:t>
                          </a:r>
                        </a:p>
                      </a:txBody>
                      <a:tcPr marL="63607" marR="63607" marT="32313" marB="32313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114545" r="-188685" b="-113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06840" t="-114545" r="-100977" b="-113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07516" t="-114545" r="-1307" b="-113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210714" r="-188685" b="-10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310714" r="-188685" b="-9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418182" r="-188685" b="-8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789822921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508929" r="-188685" b="-7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27484794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608929" r="-188685" b="-6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97941277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708929" r="-188685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830923252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823636" r="-188685" b="-4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68275096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907143" r="-188685" b="-3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52752889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1007143" r="-188685" b="-2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176108729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1127273" r="-18868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199382155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1205357" r="-188685" b="-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7677025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6986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519423" y="1589970"/>
            <a:ext cx="8229600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2: 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Implement a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counts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occurancies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in a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 Use a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dictionary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structure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here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 Use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keys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word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counts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 The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passed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 The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delimited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whitespaces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2372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2706</Words>
  <Application>Microsoft Office PowerPoint</Application>
  <PresentationFormat>Bildschirmpräsentation (4:3)</PresentationFormat>
  <Paragraphs>370</Paragraphs>
  <Slides>42</Slides>
  <Notes>42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42</vt:i4>
      </vt:variant>
    </vt:vector>
  </HeadingPairs>
  <TitlesOfParts>
    <vt:vector size="50" baseType="lpstr">
      <vt:lpstr>Calibri</vt:lpstr>
      <vt:lpstr>Cambria Math</vt:lpstr>
      <vt:lpstr>Arial</vt:lpstr>
      <vt:lpstr>Blackadder ITC</vt:lpstr>
      <vt:lpstr>Consolas</vt:lpstr>
      <vt:lpstr>Wingdings</vt:lpstr>
      <vt:lpstr>Office Theme</vt:lpstr>
      <vt:lpstr>1_Office Theme</vt:lpstr>
      <vt:lpstr>Algorithms and Data Structures </vt:lpstr>
      <vt:lpstr>Outline</vt:lpstr>
      <vt:lpstr>Maps and dictionaries</vt:lpstr>
      <vt:lpstr>Python’s dictionaries and maps</vt:lpstr>
      <vt:lpstr>Python’s dictionaries and maps</vt:lpstr>
      <vt:lpstr>Basic map/dictionary interface</vt:lpstr>
      <vt:lpstr>Exercise</vt:lpstr>
      <vt:lpstr>Student task</vt:lpstr>
      <vt:lpstr>Student task</vt:lpstr>
      <vt:lpstr>Hash tables</vt:lpstr>
      <vt:lpstr>Hash tables</vt:lpstr>
      <vt:lpstr>Hash tables</vt:lpstr>
      <vt:lpstr>Hash functions</vt:lpstr>
      <vt:lpstr>Hash functions</vt:lpstr>
      <vt:lpstr>Hash functions</vt:lpstr>
      <vt:lpstr>Hash codes</vt:lpstr>
      <vt:lpstr>Bit representations as integers</vt:lpstr>
      <vt:lpstr>Bit representations as integers</vt:lpstr>
      <vt:lpstr>Polynomial hash codes</vt:lpstr>
      <vt:lpstr>Polynomial hash codes</vt:lpstr>
      <vt:lpstr>Cyclic-shift hash codes</vt:lpstr>
      <vt:lpstr>Cyclic-shift hash codes</vt:lpstr>
      <vt:lpstr>Exercise</vt:lpstr>
      <vt:lpstr>Student task</vt:lpstr>
      <vt:lpstr>Compression functions</vt:lpstr>
      <vt:lpstr>The division method</vt:lpstr>
      <vt:lpstr>The multiply and divide method</vt:lpstr>
      <vt:lpstr>Exercise</vt:lpstr>
      <vt:lpstr>Student task</vt:lpstr>
      <vt:lpstr>Collision handling schemes</vt:lpstr>
      <vt:lpstr>Separate chaining</vt:lpstr>
      <vt:lpstr>Open addressing</vt:lpstr>
      <vt:lpstr>Linear probing</vt:lpstr>
      <vt:lpstr>Quadratic probing</vt:lpstr>
      <vt:lpstr>Double hashing</vt:lpstr>
      <vt:lpstr>Exercise</vt:lpstr>
      <vt:lpstr>Student task</vt:lpstr>
      <vt:lpstr>Complexity</vt:lpstr>
      <vt:lpstr>Load factors and rehashing</vt:lpstr>
      <vt:lpstr>Complexity of hash tables</vt:lpstr>
      <vt:lpstr>Exercise</vt:lpstr>
      <vt:lpstr>Student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 Basics of Computer Programming</dc:title>
  <dc:creator>Lyndon Nixon</dc:creator>
  <cp:lastModifiedBy>Denis Helic</cp:lastModifiedBy>
  <cp:revision>1042</cp:revision>
  <dcterms:modified xsi:type="dcterms:W3CDTF">2023-04-10T15:28:36Z</dcterms:modified>
</cp:coreProperties>
</file>