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647" r:id="rId5"/>
    <p:sldId id="723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71" r:id="rId15"/>
    <p:sldId id="969" r:id="rId16"/>
    <p:sldId id="970" r:id="rId17"/>
    <p:sldId id="972" r:id="rId18"/>
    <p:sldId id="973" r:id="rId19"/>
    <p:sldId id="974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85" r:id="rId31"/>
    <p:sldId id="986" r:id="rId32"/>
    <p:sldId id="987" r:id="rId33"/>
    <p:sldId id="988" r:id="rId34"/>
    <p:sldId id="989" r:id="rId35"/>
    <p:sldId id="990" r:id="rId36"/>
    <p:sldId id="991" r:id="rId37"/>
    <p:sldId id="994" r:id="rId38"/>
    <p:sldId id="995" r:id="rId39"/>
    <p:sldId id="996" r:id="rId40"/>
    <p:sldId id="992" r:id="rId41"/>
    <p:sldId id="993" r:id="rId42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3" autoAdjust="0"/>
    <p:restoredTop sz="96670" autoAdjust="0"/>
  </p:normalViewPr>
  <p:slideViewPr>
    <p:cSldViewPr snapToGrid="0">
      <p:cViewPr varScale="1">
        <p:scale>
          <a:sx n="83" d="100"/>
          <a:sy n="83" d="100"/>
        </p:scale>
        <p:origin x="1425" y="45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18.04.2023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76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5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34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44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87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7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65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5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7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68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76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84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066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161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03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4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295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55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44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87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4381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699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9346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42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2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3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‹Nr.›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10" Type="http://schemas.openxmlformats.org/officeDocument/2006/relationships/slide" Target="slide39.xml"/><Relationship Id="rId4" Type="http://schemas.openxmlformats.org/officeDocument/2006/relationships/slide" Target="slide14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3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elic/dsa/blob/main/notebooks/trees.ipyn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367621" y="5175674"/>
            <a:ext cx="26401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7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31830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nonsimple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links,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 length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UTAH)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LINC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RAND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6994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34155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degrees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equal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links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𝑖</m:t>
                          </m:r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=2</m:t>
                      </m:r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𝑚</m:t>
                      </m:r>
                    </m:oMath>
                  </m:oMathPara>
                </a14:m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2: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that in an undirected graph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length of a cycle must be at least 3.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if a graph contains a path between two nodes, then it also contains a simple path between those two nodes.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any connected, undirected graph satisfies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341556"/>
              </a:xfrm>
              <a:prstGeom prst="rect">
                <a:avLst/>
              </a:prstGeom>
              <a:blipFill>
                <a:blip r:embed="rId3"/>
                <a:stretch>
                  <a:fillRect l="-593" t="-1095" r="-148" b="-20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9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9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0778"/>
            <a:ext cx="8229300" cy="1530219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0133BB9-E206-475C-8360-074EA21F1BA2}"/>
              </a:ext>
            </a:extLst>
          </p:cNvPr>
          <p:cNvSpPr/>
          <p:nvPr/>
        </p:nvSpPr>
        <p:spPr>
          <a:xfrm>
            <a:off x="184485" y="352926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0AB723C-FD2D-41E4-9174-05929BFFA311}"/>
              </a:ext>
            </a:extLst>
          </p:cNvPr>
          <p:cNvSpPr/>
          <p:nvPr/>
        </p:nvSpPr>
        <p:spPr>
          <a:xfrm>
            <a:off x="778043" y="37297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F69732-A1C5-4BB9-BA1D-E096E594F8E9}"/>
              </a:ext>
            </a:extLst>
          </p:cNvPr>
          <p:cNvSpPr/>
          <p:nvPr/>
        </p:nvSpPr>
        <p:spPr>
          <a:xfrm>
            <a:off x="830179" y="3144252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F340D2-F190-4263-A925-17DDDE7B5AFF}"/>
              </a:ext>
            </a:extLst>
          </p:cNvPr>
          <p:cNvSpPr/>
          <p:nvPr/>
        </p:nvSpPr>
        <p:spPr>
          <a:xfrm>
            <a:off x="1203160" y="358540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3D529CF-2E28-4889-94A8-582D7667E9B2}"/>
              </a:ext>
            </a:extLst>
          </p:cNvPr>
          <p:cNvSpPr/>
          <p:nvPr/>
        </p:nvSpPr>
        <p:spPr>
          <a:xfrm>
            <a:off x="673770" y="421907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57F43E-908D-447E-BD00-7C9E4FB4CF92}"/>
              </a:ext>
            </a:extLst>
          </p:cNvPr>
          <p:cNvSpPr/>
          <p:nvPr/>
        </p:nvSpPr>
        <p:spPr>
          <a:xfrm>
            <a:off x="569497" y="4708357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E2F70B-A870-44BF-B662-57904D63E659}"/>
              </a:ext>
            </a:extLst>
          </p:cNvPr>
          <p:cNvSpPr/>
          <p:nvPr/>
        </p:nvSpPr>
        <p:spPr>
          <a:xfrm>
            <a:off x="96252" y="4499810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3BB83C-EA79-4BC9-8EF4-475D1B1124BA}"/>
              </a:ext>
            </a:extLst>
          </p:cNvPr>
          <p:cNvSpPr/>
          <p:nvPr/>
        </p:nvSpPr>
        <p:spPr>
          <a:xfrm>
            <a:off x="288758" y="521368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878556-E567-48C5-8A0B-682A10C1F41F}"/>
              </a:ext>
            </a:extLst>
          </p:cNvPr>
          <p:cNvSpPr/>
          <p:nvPr/>
        </p:nvSpPr>
        <p:spPr>
          <a:xfrm>
            <a:off x="1475876" y="400640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59084D-560A-426D-9EF6-B25D35D2E1E9}"/>
              </a:ext>
            </a:extLst>
          </p:cNvPr>
          <p:cNvSpPr/>
          <p:nvPr/>
        </p:nvSpPr>
        <p:spPr>
          <a:xfrm>
            <a:off x="1151022" y="455595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F8B365F-9917-4F23-BEBD-5DFED53A2BFD}"/>
              </a:ext>
            </a:extLst>
          </p:cNvPr>
          <p:cNvSpPr/>
          <p:nvPr/>
        </p:nvSpPr>
        <p:spPr>
          <a:xfrm>
            <a:off x="1941097" y="43393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51024-0134-471E-B09E-FB15C29A1871}"/>
              </a:ext>
            </a:extLst>
          </p:cNvPr>
          <p:cNvSpPr/>
          <p:nvPr/>
        </p:nvSpPr>
        <p:spPr>
          <a:xfrm>
            <a:off x="2045370" y="491690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ABEE50-5B23-4EAF-9CAB-E13AAD5D6D80}"/>
              </a:ext>
            </a:extLst>
          </p:cNvPr>
          <p:cNvSpPr/>
          <p:nvPr/>
        </p:nvSpPr>
        <p:spPr>
          <a:xfrm>
            <a:off x="2358191" y="4037108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675DF7D-B474-4520-8F78-02F7F65B46C6}"/>
              </a:ext>
            </a:extLst>
          </p:cNvPr>
          <p:cNvSpPr/>
          <p:nvPr/>
        </p:nvSpPr>
        <p:spPr>
          <a:xfrm>
            <a:off x="2253918" y="3548055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4E64E2C-5070-4398-9572-8D36E9009577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88758" y="3577390"/>
            <a:ext cx="504555" cy="16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8AD468-F7FC-4B5D-B99D-9C0AC46B6B6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42210" y="3240505"/>
            <a:ext cx="40106" cy="480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D26670-C38B-4818-AA78-EE18C19978C3}"/>
              </a:ext>
            </a:extLst>
          </p:cNvPr>
          <p:cNvCxnSpPr>
            <a:cxnSpLocks/>
          </p:cNvCxnSpPr>
          <p:nvPr/>
        </p:nvCxnSpPr>
        <p:spPr>
          <a:xfrm flipV="1">
            <a:off x="867046" y="3642044"/>
            <a:ext cx="336884" cy="135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E35CD3-7B78-4FF0-980C-94E1C3935C5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75734" y="3667566"/>
            <a:ext cx="215412" cy="352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7E60FDC-4621-4F20-9D1E-72AE3B5CBAD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25907" y="3826042"/>
            <a:ext cx="104273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D37728F-2106-4712-8BA9-5BD040693D05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27649" y="4315326"/>
            <a:ext cx="98258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BFDE6EC-6912-4A8A-9261-1A7509D1B0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00530" y="4563979"/>
            <a:ext cx="368967" cy="1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371065E-CD92-4283-9E41-C77689AC8CEE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77761" y="4804610"/>
            <a:ext cx="243873" cy="423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9A5B15E-F412-4B73-BB54-AA489DF70E4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240025" y="4103221"/>
            <a:ext cx="247884" cy="4668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D04659F-F659-4D4A-BD11-6A97050FB46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68116" y="4078704"/>
            <a:ext cx="388251" cy="27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E4EEE50-AE31-4091-9C7B-03A85B3155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93234" y="4442689"/>
            <a:ext cx="104273" cy="474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5C69D45-170B-4B70-BE71-769C097D5CDD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2030100" y="4119265"/>
            <a:ext cx="343361" cy="234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6912C85-A1D5-4058-A74A-DAAA99D41BBD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2306055" y="3644308"/>
            <a:ext cx="104273" cy="392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81AC1CC0-F2DE-4618-BF38-8E896ADE2B5A}"/>
              </a:ext>
            </a:extLst>
          </p:cNvPr>
          <p:cNvSpPr/>
          <p:nvPr/>
        </p:nvSpPr>
        <p:spPr>
          <a:xfrm>
            <a:off x="3200403" y="349523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F4C9299-AB7E-4FC8-97E4-92C62C084D1E}"/>
              </a:ext>
            </a:extLst>
          </p:cNvPr>
          <p:cNvSpPr/>
          <p:nvPr/>
        </p:nvSpPr>
        <p:spPr>
          <a:xfrm>
            <a:off x="3793961" y="36957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AC34550-35EE-4D8C-BA5D-B1D80F53183E}"/>
              </a:ext>
            </a:extLst>
          </p:cNvPr>
          <p:cNvSpPr/>
          <p:nvPr/>
        </p:nvSpPr>
        <p:spPr>
          <a:xfrm>
            <a:off x="3846097" y="3110221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5B0A13-B5BC-45E4-811F-9FAFCC5DF560}"/>
              </a:ext>
            </a:extLst>
          </p:cNvPr>
          <p:cNvSpPr/>
          <p:nvPr/>
        </p:nvSpPr>
        <p:spPr>
          <a:xfrm>
            <a:off x="4219078" y="355137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B9333BD-903B-488B-A21D-1B0CE7964FDE}"/>
              </a:ext>
            </a:extLst>
          </p:cNvPr>
          <p:cNvSpPr/>
          <p:nvPr/>
        </p:nvSpPr>
        <p:spPr>
          <a:xfrm>
            <a:off x="3689688" y="418504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1DCDCD9-A9E1-43AB-B819-5C748D0A63B9}"/>
              </a:ext>
            </a:extLst>
          </p:cNvPr>
          <p:cNvSpPr/>
          <p:nvPr/>
        </p:nvSpPr>
        <p:spPr>
          <a:xfrm>
            <a:off x="3585415" y="4674326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166CC18-F5A0-40F9-BBD8-25F24FA6BB60}"/>
              </a:ext>
            </a:extLst>
          </p:cNvPr>
          <p:cNvSpPr/>
          <p:nvPr/>
        </p:nvSpPr>
        <p:spPr>
          <a:xfrm>
            <a:off x="3112170" y="4465779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8254247-FB5A-4F7C-875F-91BC70C8AA83}"/>
              </a:ext>
            </a:extLst>
          </p:cNvPr>
          <p:cNvSpPr/>
          <p:nvPr/>
        </p:nvSpPr>
        <p:spPr>
          <a:xfrm>
            <a:off x="3304676" y="517965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3109881-26F4-4719-A455-FB998F820294}"/>
              </a:ext>
            </a:extLst>
          </p:cNvPr>
          <p:cNvSpPr/>
          <p:nvPr/>
        </p:nvSpPr>
        <p:spPr>
          <a:xfrm>
            <a:off x="4491794" y="397237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F243277-E4ED-4D6D-A0FD-C655AE6CDDD7}"/>
              </a:ext>
            </a:extLst>
          </p:cNvPr>
          <p:cNvSpPr/>
          <p:nvPr/>
        </p:nvSpPr>
        <p:spPr>
          <a:xfrm>
            <a:off x="4166940" y="452192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EDD126-6796-4023-A24C-670FDEB60070}"/>
              </a:ext>
            </a:extLst>
          </p:cNvPr>
          <p:cNvSpPr/>
          <p:nvPr/>
        </p:nvSpPr>
        <p:spPr>
          <a:xfrm>
            <a:off x="4957015" y="43053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68856F-D7DC-43A3-8FFB-8649920C851E}"/>
              </a:ext>
            </a:extLst>
          </p:cNvPr>
          <p:cNvSpPr/>
          <p:nvPr/>
        </p:nvSpPr>
        <p:spPr>
          <a:xfrm>
            <a:off x="5061288" y="488287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BB3E91-7704-49A6-A84D-491ABBC59E55}"/>
              </a:ext>
            </a:extLst>
          </p:cNvPr>
          <p:cNvSpPr/>
          <p:nvPr/>
        </p:nvSpPr>
        <p:spPr>
          <a:xfrm>
            <a:off x="5374109" y="4003077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2D1FB8B-79C0-4827-8125-6EB498061476}"/>
              </a:ext>
            </a:extLst>
          </p:cNvPr>
          <p:cNvSpPr/>
          <p:nvPr/>
        </p:nvSpPr>
        <p:spPr>
          <a:xfrm>
            <a:off x="5269836" y="3514024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DD7817A0-547E-49A4-B379-5B40BDD7123A}"/>
              </a:ext>
            </a:extLst>
          </p:cNvPr>
          <p:cNvCxnSpPr>
            <a:cxnSpLocks/>
            <a:stCxn id="58" idx="6"/>
            <a:endCxn id="59" idx="1"/>
          </p:cNvCxnSpPr>
          <p:nvPr/>
        </p:nvCxnSpPr>
        <p:spPr>
          <a:xfrm>
            <a:off x="3304676" y="3543359"/>
            <a:ext cx="504555" cy="1664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7F8AC01-CB8E-4475-A4BC-CCF5D43652B0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3858128" y="3206474"/>
            <a:ext cx="40106" cy="480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B4B3A9E-9078-489D-B5A4-79589A134444}"/>
              </a:ext>
            </a:extLst>
          </p:cNvPr>
          <p:cNvCxnSpPr>
            <a:cxnSpLocks/>
          </p:cNvCxnSpPr>
          <p:nvPr/>
        </p:nvCxnSpPr>
        <p:spPr>
          <a:xfrm flipV="1">
            <a:off x="3882964" y="3608013"/>
            <a:ext cx="336884" cy="13587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6418CEF-5A87-4404-B7B0-8648D3F519E6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3741825" y="3792011"/>
            <a:ext cx="104273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450068E-44FC-4116-94BC-75F86F90F2E4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3643567" y="4281295"/>
            <a:ext cx="98258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A18AD88-6AF6-41F6-8E22-09DA5DD72061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216448" y="4529948"/>
            <a:ext cx="368967" cy="19250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AADECFD-F211-44ED-B543-7E5B3C857E01}"/>
              </a:ext>
            </a:extLst>
          </p:cNvPr>
          <p:cNvCxnSpPr>
            <a:cxnSpLocks/>
            <a:stCxn id="63" idx="4"/>
            <a:endCxn id="65" idx="7"/>
          </p:cNvCxnSpPr>
          <p:nvPr/>
        </p:nvCxnSpPr>
        <p:spPr>
          <a:xfrm flipH="1">
            <a:off x="3393679" y="4770579"/>
            <a:ext cx="243873" cy="42317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2B88717-8DF6-4692-8B6A-6FE384267C02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4255943" y="4069190"/>
            <a:ext cx="247884" cy="4668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5146FC1-471D-4B3F-B442-1976DB2404A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4034" y="4044673"/>
            <a:ext cx="388251" cy="27478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B6CA038-6936-4B50-A950-861A05337A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009152" y="4408658"/>
            <a:ext cx="104273" cy="4742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70D0317-7791-4AB1-A154-7E456BC281DC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>
            <a:off x="5321973" y="3610277"/>
            <a:ext cx="104273" cy="3928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D6A02F8E-E706-41BE-B808-493E24255943}"/>
              </a:ext>
            </a:extLst>
          </p:cNvPr>
          <p:cNvSpPr/>
          <p:nvPr/>
        </p:nvSpPr>
        <p:spPr>
          <a:xfrm>
            <a:off x="6369662" y="338488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23493E2-2968-4F46-99FE-2B27678F4DCF}"/>
              </a:ext>
            </a:extLst>
          </p:cNvPr>
          <p:cNvSpPr/>
          <p:nvPr/>
        </p:nvSpPr>
        <p:spPr>
          <a:xfrm>
            <a:off x="6963220" y="35854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8E80A3C-B24E-4494-8839-632C4D69B3D6}"/>
              </a:ext>
            </a:extLst>
          </p:cNvPr>
          <p:cNvSpPr/>
          <p:nvPr/>
        </p:nvSpPr>
        <p:spPr>
          <a:xfrm>
            <a:off x="7015356" y="2999874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175E711-51DA-4AEF-B146-F2434DE73713}"/>
              </a:ext>
            </a:extLst>
          </p:cNvPr>
          <p:cNvSpPr/>
          <p:nvPr/>
        </p:nvSpPr>
        <p:spPr>
          <a:xfrm>
            <a:off x="7388337" y="344103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F83FB37B-BA8B-4FAC-931B-6116B67101D4}"/>
              </a:ext>
            </a:extLst>
          </p:cNvPr>
          <p:cNvSpPr/>
          <p:nvPr/>
        </p:nvSpPr>
        <p:spPr>
          <a:xfrm>
            <a:off x="6858947" y="407469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22AF341-78DD-46C9-8AE7-D0F50A406C9A}"/>
              </a:ext>
            </a:extLst>
          </p:cNvPr>
          <p:cNvSpPr/>
          <p:nvPr/>
        </p:nvSpPr>
        <p:spPr>
          <a:xfrm>
            <a:off x="6754674" y="4563979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B893BC4D-34FD-40C8-82A9-43890C72BF75}"/>
              </a:ext>
            </a:extLst>
          </p:cNvPr>
          <p:cNvSpPr/>
          <p:nvPr/>
        </p:nvSpPr>
        <p:spPr>
          <a:xfrm>
            <a:off x="6281429" y="4355432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00AA415-AA37-454A-B062-C5E19A7C5855}"/>
              </a:ext>
            </a:extLst>
          </p:cNvPr>
          <p:cNvSpPr/>
          <p:nvPr/>
        </p:nvSpPr>
        <p:spPr>
          <a:xfrm>
            <a:off x="6473935" y="506930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866CB59A-1C4D-4B8D-952B-F55EB1018E5A}"/>
              </a:ext>
            </a:extLst>
          </p:cNvPr>
          <p:cNvSpPr/>
          <p:nvPr/>
        </p:nvSpPr>
        <p:spPr>
          <a:xfrm>
            <a:off x="7661053" y="386202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5BFC323D-52A6-470E-8092-136CB141DED9}"/>
              </a:ext>
            </a:extLst>
          </p:cNvPr>
          <p:cNvSpPr/>
          <p:nvPr/>
        </p:nvSpPr>
        <p:spPr>
          <a:xfrm>
            <a:off x="7336199" y="441157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B98B7F03-E435-4182-8962-68B981B94AA8}"/>
              </a:ext>
            </a:extLst>
          </p:cNvPr>
          <p:cNvSpPr/>
          <p:nvPr/>
        </p:nvSpPr>
        <p:spPr>
          <a:xfrm>
            <a:off x="8126274" y="41950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E938270-4D20-4E10-9C4B-74172617021C}"/>
              </a:ext>
            </a:extLst>
          </p:cNvPr>
          <p:cNvSpPr/>
          <p:nvPr/>
        </p:nvSpPr>
        <p:spPr>
          <a:xfrm>
            <a:off x="8230547" y="477252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9FAEED2-19AB-4B73-8F83-5E4E3674956B}"/>
              </a:ext>
            </a:extLst>
          </p:cNvPr>
          <p:cNvSpPr/>
          <p:nvPr/>
        </p:nvSpPr>
        <p:spPr>
          <a:xfrm>
            <a:off x="8543368" y="3892730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BEFC6F95-83BC-41BC-8B18-51ECCBE2230A}"/>
              </a:ext>
            </a:extLst>
          </p:cNvPr>
          <p:cNvSpPr/>
          <p:nvPr/>
        </p:nvSpPr>
        <p:spPr>
          <a:xfrm>
            <a:off x="8439095" y="3403677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3F8F2AA-5FB3-451B-AD29-C495BD566F2F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6473935" y="3433012"/>
            <a:ext cx="504555" cy="16649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EACABF17-E42F-4F64-9FC0-B95A28907563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7027387" y="3096127"/>
            <a:ext cx="40106" cy="48029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8DA06641-C554-45C9-842D-C39E2C9363FA}"/>
              </a:ext>
            </a:extLst>
          </p:cNvPr>
          <p:cNvCxnSpPr>
            <a:cxnSpLocks/>
          </p:cNvCxnSpPr>
          <p:nvPr/>
        </p:nvCxnSpPr>
        <p:spPr>
          <a:xfrm flipV="1">
            <a:off x="7052223" y="3497666"/>
            <a:ext cx="336884" cy="13587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6C18135-DFFE-44AA-BEC5-B7206CE1EB2F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460911" y="3523188"/>
            <a:ext cx="215412" cy="352936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C5873FE3-D3B1-4798-B4AE-1856BEF4141F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 flipH="1">
            <a:off x="6911084" y="3681664"/>
            <a:ext cx="104273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85EFF28-81D2-40C0-B4DB-702112C01AE8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812826" y="4170948"/>
            <a:ext cx="98258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4F3A2F2-D26A-47C1-A686-8A019229E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6385707" y="4419601"/>
            <a:ext cx="368967" cy="19250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FD5F061-A3E6-487D-8EF9-8326B0294C5D}"/>
              </a:ext>
            </a:extLst>
          </p:cNvPr>
          <p:cNvCxnSpPr>
            <a:cxnSpLocks/>
            <a:stCxn id="103" idx="4"/>
            <a:endCxn id="105" idx="7"/>
          </p:cNvCxnSpPr>
          <p:nvPr/>
        </p:nvCxnSpPr>
        <p:spPr>
          <a:xfrm flipH="1">
            <a:off x="6562938" y="4660232"/>
            <a:ext cx="243873" cy="42317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7C5A6C11-20E2-40B4-8C6E-85F788DE4D79}"/>
              </a:ext>
            </a:extLst>
          </p:cNvPr>
          <p:cNvCxnSpPr>
            <a:cxnSpLocks/>
            <a:endCxn id="107" idx="7"/>
          </p:cNvCxnSpPr>
          <p:nvPr/>
        </p:nvCxnSpPr>
        <p:spPr>
          <a:xfrm flipH="1">
            <a:off x="7425202" y="3958843"/>
            <a:ext cx="247884" cy="4668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B5BC154-2476-4AD1-B838-2D1606EAB6B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753293" y="3934326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19BD6B5-0B68-44F6-B9DA-1CBC904C3D6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8178411" y="4298311"/>
            <a:ext cx="104273" cy="47421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C76DEF20-06FB-4FD6-ADC9-448A163E2CC7}"/>
              </a:ext>
            </a:extLst>
          </p:cNvPr>
          <p:cNvCxnSpPr>
            <a:cxnSpLocks/>
            <a:stCxn id="110" idx="3"/>
            <a:endCxn id="108" idx="7"/>
          </p:cNvCxnSpPr>
          <p:nvPr/>
        </p:nvCxnSpPr>
        <p:spPr>
          <a:xfrm flipH="1">
            <a:off x="8215277" y="3974887"/>
            <a:ext cx="343361" cy="23422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A7FFE29-A13B-43BF-8320-77440BFEAD86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>
            <a:off x="8491232" y="3499930"/>
            <a:ext cx="104273" cy="39280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3C4E664-389C-406B-92AA-D68DFF51601A}"/>
              </a:ext>
            </a:extLst>
          </p:cNvPr>
          <p:cNvCxnSpPr>
            <a:cxnSpLocks/>
          </p:cNvCxnSpPr>
          <p:nvPr/>
        </p:nvCxnSpPr>
        <p:spPr>
          <a:xfrm>
            <a:off x="6943552" y="4166935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9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Properties of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474"/>
            <a:ext cx="8229300" cy="351393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G(V, E)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equivalent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G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becomes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disconnected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 = n – 1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 = n – 1</a:t>
            </a:r>
          </a:p>
          <a:p>
            <a:pPr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E, G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8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7247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Graphs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Binary search 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5: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(1)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(5)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(6), and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(6)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00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474"/>
            <a:ext cx="8229300" cy="722926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(root)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248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252158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36661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96517" y="326936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57507" y="3025200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248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320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397883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468436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6473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44833"/>
                <a:ext cx="8229300" cy="218998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8, 3, 7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6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5, 6,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8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4833"/>
                <a:ext cx="8229300" cy="2189988"/>
              </a:xfrm>
              <a:blipFill>
                <a:blip r:embed="rId3"/>
                <a:stretch>
                  <a:fillRect b="-19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374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378088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4925416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44960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449600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449497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449497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520738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5207383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522366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5223665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522366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5223664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52114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5211422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594366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5943664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594366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5943663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594366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5943662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96517" y="452866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96517" y="4567832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17" y="4567832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57507" y="4284497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374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446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5238133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594366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7676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57" y="1606323"/>
            <a:ext cx="8229300" cy="1970075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ancestors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Siblings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leaf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nonleaf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internal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374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378088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4925416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44960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4496006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449497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449497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520738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5207383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522366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5223665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522366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5223664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52114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5211422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594366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5943664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594366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5943663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594366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5943662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96517" y="452866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96517" y="4567832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17" y="4567832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57507" y="4284497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374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446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5238133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594366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3442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6295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finite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374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378088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4925416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564541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44960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4496006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449497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449497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520738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5207383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522366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5223665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522366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5223664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52114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5211422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594366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5943664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594366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5943663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594366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5943662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374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446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5238133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594366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238838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19041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 internal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3641554" y="374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1841554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441554" y="446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761714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2921554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4361554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6521554" y="518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218176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1313273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490310" y="590449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3748931" y="3780882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302473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102473" y="4205416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222633" y="4925416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302473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679095" y="5645416"/>
            <a:ext cx="161700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222633" y="5645416"/>
            <a:ext cx="169721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2951229" y="5645416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4822473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5902473" y="4925416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1942815" y="44960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15" y="4496006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5536400" y="449497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400" y="449497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852284" y="520738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84" y="5207383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2910224" y="522366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24" y="5223665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4361554" y="522366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554" y="5223664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4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6616400" y="52114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400" y="5211422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320236" y="594366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36" y="5943664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1393076" y="594366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076" y="5943663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569551" y="594366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551" y="5943662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61779" y="374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61779" y="44644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70269" y="5238133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70269" y="594366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15CEADE-57DE-47E9-AA47-EECF86E01343}"/>
              </a:ext>
            </a:extLst>
          </p:cNvPr>
          <p:cNvSpPr>
            <a:spLocks noChangeAspect="1"/>
          </p:cNvSpPr>
          <p:nvPr/>
        </p:nvSpPr>
        <p:spPr>
          <a:xfrm>
            <a:off x="3382644" y="590449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A4B115-7ABD-447A-BD6A-9814F2341F91}"/>
              </a:ext>
            </a:extLst>
          </p:cNvPr>
          <p:cNvCxnSpPr>
            <a:cxnSpLocks noChangeAspect="1"/>
            <a:stCxn id="8" idx="5"/>
            <a:endCxn id="37" idx="1"/>
          </p:cNvCxnSpPr>
          <p:nvPr/>
        </p:nvCxnSpPr>
        <p:spPr>
          <a:xfrm>
            <a:off x="3382473" y="5645416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/>
              <p:nvPr/>
            </p:nvSpPr>
            <p:spPr>
              <a:xfrm>
                <a:off x="3462447" y="594366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447" y="5943662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B720517C-3D3D-476C-9DD7-3B4912C86507}"/>
              </a:ext>
            </a:extLst>
          </p:cNvPr>
          <p:cNvSpPr>
            <a:spLocks noChangeAspect="1"/>
          </p:cNvSpPr>
          <p:nvPr/>
        </p:nvSpPr>
        <p:spPr>
          <a:xfrm>
            <a:off x="7263481" y="591494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0F46DDF-8EC2-4834-A6C5-638E7E85B111}"/>
              </a:ext>
            </a:extLst>
          </p:cNvPr>
          <p:cNvCxnSpPr>
            <a:cxnSpLocks noChangeAspect="1"/>
            <a:endCxn id="40" idx="1"/>
          </p:cNvCxnSpPr>
          <p:nvPr/>
        </p:nvCxnSpPr>
        <p:spPr>
          <a:xfrm>
            <a:off x="7004400" y="565586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/>
              <p:nvPr/>
            </p:nvSpPr>
            <p:spPr>
              <a:xfrm>
                <a:off x="7251111" y="595411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111" y="5954115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91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3CE5A506-5E43-4BD6-9A84-7589F74EF88B}"/>
              </a:ext>
            </a:extLst>
          </p:cNvPr>
          <p:cNvSpPr>
            <a:spLocks noChangeAspect="1"/>
          </p:cNvSpPr>
          <p:nvPr/>
        </p:nvSpPr>
        <p:spPr>
          <a:xfrm>
            <a:off x="5852620" y="592626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93D672B-5010-4DC6-9483-6BDB1C1F9786}"/>
              </a:ext>
            </a:extLst>
          </p:cNvPr>
          <p:cNvCxnSpPr>
            <a:endCxn id="43" idx="7"/>
          </p:cNvCxnSpPr>
          <p:nvPr/>
        </p:nvCxnSpPr>
        <p:spPr>
          <a:xfrm flipH="1">
            <a:off x="6313539" y="566718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/>
              <p:nvPr/>
            </p:nvSpPr>
            <p:spPr>
              <a:xfrm>
                <a:off x="5839688" y="596542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88" y="5965427"/>
                <a:ext cx="622286" cy="461665"/>
              </a:xfrm>
              <a:prstGeom prst="rect">
                <a:avLst/>
              </a:prstGeom>
              <a:blipFill>
                <a:blip r:embed="rId14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E1AC301E-0083-4B4E-B11E-2906FB0AE045}"/>
              </a:ext>
            </a:extLst>
          </p:cNvPr>
          <p:cNvSpPr>
            <a:spLocks noChangeAspect="1"/>
          </p:cNvSpPr>
          <p:nvPr/>
        </p:nvSpPr>
        <p:spPr>
          <a:xfrm>
            <a:off x="3934218" y="591495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192A21-C435-4BBD-92F8-16DE91BBB530}"/>
              </a:ext>
            </a:extLst>
          </p:cNvPr>
          <p:cNvCxnSpPr>
            <a:endCxn id="53" idx="7"/>
          </p:cNvCxnSpPr>
          <p:nvPr/>
        </p:nvCxnSpPr>
        <p:spPr>
          <a:xfrm flipH="1">
            <a:off x="4395137" y="5655869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/>
              <p:nvPr/>
            </p:nvSpPr>
            <p:spPr>
              <a:xfrm>
                <a:off x="3921286" y="595411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86" y="5954115"/>
                <a:ext cx="622286" cy="461665"/>
              </a:xfrm>
              <a:prstGeom prst="rect">
                <a:avLst/>
              </a:prstGeom>
              <a:blipFill>
                <a:blip r:embed="rId15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6772AF5F-6AB6-474C-B365-EA09EEDE6E5A}"/>
              </a:ext>
            </a:extLst>
          </p:cNvPr>
          <p:cNvSpPr>
            <a:spLocks noChangeAspect="1"/>
          </p:cNvSpPr>
          <p:nvPr/>
        </p:nvSpPr>
        <p:spPr>
          <a:xfrm>
            <a:off x="4826552" y="591494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5C7B6A4-8773-4250-A040-4508BCDCE2B1}"/>
              </a:ext>
            </a:extLst>
          </p:cNvPr>
          <p:cNvCxnSpPr>
            <a:cxnSpLocks noChangeAspect="1"/>
            <a:endCxn id="56" idx="1"/>
          </p:cNvCxnSpPr>
          <p:nvPr/>
        </p:nvCxnSpPr>
        <p:spPr>
          <a:xfrm>
            <a:off x="4826381" y="5655869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/>
              <p:nvPr/>
            </p:nvSpPr>
            <p:spPr>
              <a:xfrm>
                <a:off x="4814183" y="5954115"/>
                <a:ext cx="622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183" y="5954115"/>
                <a:ext cx="622285" cy="461665"/>
              </a:xfrm>
              <a:prstGeom prst="rect">
                <a:avLst/>
              </a:prstGeom>
              <a:blipFill>
                <a:blip r:embed="rId1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1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57195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416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6: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 is the height of a complete binary tree with n nodes?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leaf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internal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7: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composed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8: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exist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picking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root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results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 different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induction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children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less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leaves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416320"/>
              </a:xfrm>
              <a:prstGeom prst="rect">
                <a:avLst/>
              </a:prstGeom>
              <a:blipFill>
                <a:blip r:embed="rId3"/>
                <a:stretch>
                  <a:fillRect l="-593" t="-1071" r="-296" b="-196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95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collection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satisfy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195006" y="173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3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9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31516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4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0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302383" y="177561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8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6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776085" y="2920153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8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4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1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5E61A3-6199-45D8-A593-7D6AB1A4DFAB}"/>
              </a:ext>
            </a:extLst>
          </p:cNvPr>
          <p:cNvSpPr>
            <a:spLocks noChangeAspect="1"/>
          </p:cNvSpPr>
          <p:nvPr/>
        </p:nvSpPr>
        <p:spPr>
          <a:xfrm>
            <a:off x="2101513" y="153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1A191D-FF3C-4BFB-8EF6-7D4FF63062C0}"/>
              </a:ext>
            </a:extLst>
          </p:cNvPr>
          <p:cNvSpPr>
            <a:spLocks noChangeAspect="1"/>
          </p:cNvSpPr>
          <p:nvPr/>
        </p:nvSpPr>
        <p:spPr>
          <a:xfrm>
            <a:off x="3901513" y="225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16DC26-498E-470E-8A4A-D299BE6F67D8}"/>
              </a:ext>
            </a:extLst>
          </p:cNvPr>
          <p:cNvSpPr>
            <a:spLocks noChangeAspect="1"/>
          </p:cNvSpPr>
          <p:nvPr/>
        </p:nvSpPr>
        <p:spPr>
          <a:xfrm>
            <a:off x="4981513" y="297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D1B45A3-7187-4F41-A413-0BA0CE064178}"/>
              </a:ext>
            </a:extLst>
          </p:cNvPr>
          <p:cNvSpPr/>
          <p:nvPr/>
        </p:nvSpPr>
        <p:spPr>
          <a:xfrm>
            <a:off x="2208890" y="157509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81FA531-8219-41E4-9472-928F47198AA3}"/>
              </a:ext>
            </a:extLst>
          </p:cNvPr>
          <p:cNvCxnSpPr>
            <a:cxnSpLocks noChangeAspect="1"/>
            <a:stCxn id="20" idx="5"/>
            <a:endCxn id="22" idx="1"/>
          </p:cNvCxnSpPr>
          <p:nvPr/>
        </p:nvCxnSpPr>
        <p:spPr>
          <a:xfrm>
            <a:off x="2562432" y="1999627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5E6D85E-C082-404B-926B-A01809D140B1}"/>
              </a:ext>
            </a:extLst>
          </p:cNvPr>
          <p:cNvCxnSpPr>
            <a:cxnSpLocks noChangeAspect="1"/>
            <a:stCxn id="22" idx="5"/>
            <a:endCxn id="32" idx="1"/>
          </p:cNvCxnSpPr>
          <p:nvPr/>
        </p:nvCxnSpPr>
        <p:spPr>
          <a:xfrm>
            <a:off x="4362432" y="2719627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/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>
            <a:extLst>
              <a:ext uri="{FF2B5EF4-FFF2-40B4-BE49-F238E27FC236}">
                <a16:creationId xmlns:a16="http://schemas.microsoft.com/office/drawing/2014/main" id="{98E99966-43E9-4E94-962D-42008B25B6CA}"/>
              </a:ext>
            </a:extLst>
          </p:cNvPr>
          <p:cNvSpPr>
            <a:spLocks noChangeAspect="1"/>
          </p:cNvSpPr>
          <p:nvPr/>
        </p:nvSpPr>
        <p:spPr>
          <a:xfrm>
            <a:off x="5723440" y="37091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B3580D6-FDD9-45A5-9094-727354697164}"/>
              </a:ext>
            </a:extLst>
          </p:cNvPr>
          <p:cNvCxnSpPr>
            <a:cxnSpLocks noChangeAspect="1"/>
            <a:endCxn id="58" idx="1"/>
          </p:cNvCxnSpPr>
          <p:nvPr/>
        </p:nvCxnSpPr>
        <p:spPr>
          <a:xfrm>
            <a:off x="5464359" y="34500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/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F299CA36-1A0B-4B15-9DAA-B9DAFF894A59}"/>
              </a:ext>
            </a:extLst>
          </p:cNvPr>
          <p:cNvSpPr>
            <a:spLocks noChangeAspect="1"/>
          </p:cNvSpPr>
          <p:nvPr/>
        </p:nvSpPr>
        <p:spPr>
          <a:xfrm>
            <a:off x="4312579" y="372047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6678091-9F59-43DC-8EA0-C0B783ACE59C}"/>
              </a:ext>
            </a:extLst>
          </p:cNvPr>
          <p:cNvCxnSpPr>
            <a:endCxn id="61" idx="7"/>
          </p:cNvCxnSpPr>
          <p:nvPr/>
        </p:nvCxnSpPr>
        <p:spPr>
          <a:xfrm flipH="1">
            <a:off x="4773498" y="346139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/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lipse 63">
            <a:extLst>
              <a:ext uri="{FF2B5EF4-FFF2-40B4-BE49-F238E27FC236}">
                <a16:creationId xmlns:a16="http://schemas.microsoft.com/office/drawing/2014/main" id="{A7B040BB-F705-407B-88B0-2ED542775287}"/>
              </a:ext>
            </a:extLst>
          </p:cNvPr>
          <p:cNvSpPr>
            <a:spLocks noChangeAspect="1"/>
          </p:cNvSpPr>
          <p:nvPr/>
        </p:nvSpPr>
        <p:spPr>
          <a:xfrm>
            <a:off x="3922868" y="448038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D1739B1-15F8-4743-9B46-B28B5E1B1BC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192868" y="4221303"/>
            <a:ext cx="240326" cy="2590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/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0FF33164-8F22-47B8-9E90-01FA807F9B36}"/>
              </a:ext>
            </a:extLst>
          </p:cNvPr>
          <p:cNvSpPr/>
          <p:nvPr/>
        </p:nvSpPr>
        <p:spPr>
          <a:xfrm>
            <a:off x="4009640" y="229787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40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Inorder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tree walk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print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inorder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derives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name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printed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383B1093-6028-4390-B288-0512E6214E1A}"/>
              </a:ext>
            </a:extLst>
          </p:cNvPr>
          <p:cNvSpPr/>
          <p:nvPr/>
        </p:nvSpPr>
        <p:spPr>
          <a:xfrm>
            <a:off x="654090" y="3152274"/>
            <a:ext cx="7835519" cy="223113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result = ''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node: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str(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 + ' 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result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5A8EF3B-C5B8-45DB-A541-BD8058BF55F0}"/>
              </a:ext>
            </a:extLst>
          </p:cNvPr>
          <p:cNvSpPr txBox="1">
            <a:spLocks/>
          </p:cNvSpPr>
          <p:nvPr/>
        </p:nvSpPr>
        <p:spPr>
          <a:xfrm>
            <a:off x="513418" y="5392003"/>
            <a:ext cx="8229300" cy="5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44518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10: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source code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root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root after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defRPr/>
            </a:pP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r>
              <a:rPr lang="de-A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 11: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Draw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2, 3, 4, 5, and 6 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ctr">
              <a:defRPr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{1, 4, 5, 10, 16, 17, 21}.</a:t>
            </a:r>
          </a:p>
          <a:p>
            <a:pPr lvl="0" algn="ctr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12: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is the difference between the b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search tree property and the heap property? Can the heap property be used to print out the keys of an n node tree in sorted order in O(n) time? Explain how or why not.</a:t>
            </a: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36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Querying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most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performed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Besides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i="0" noProof="0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Naturally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Search: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current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smaller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greater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maximally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4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Inserting elements into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402785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insert(self,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element &lt;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maximally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  <a:blipFill>
                <a:blip r:embed="rId3"/>
                <a:stretch>
                  <a:fillRect t="-725" b="-869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1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def minimum(self):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return self._minimum_walk(self._root)._element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def _minimum_walk(self, node):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if node._left: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self._minimum_walk(node._left)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maximally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t="-725" b="-869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7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maximum(self):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)._element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maximally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t="-725" b="-869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0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685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 G is a pair of sets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vertices (nodes),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 edges (links)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binary relation on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source code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previous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de-AT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14: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delete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: As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distuingish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9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Undirected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{{1, 2}, {1, 5}, {2, 3}, {2, 4}, {3, 4}, {3, 5}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irected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4, 5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5, 2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(5, 3)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4DB4A9A-AC94-439D-8AE5-5B7B025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4" y="3005376"/>
            <a:ext cx="3606191" cy="28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Some further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-links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links: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Degree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  <a:blipFill>
                <a:blip r:embed="rId3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F29C22C-C646-4440-8BEE-17C52F0C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1" y="2807368"/>
            <a:ext cx="2962297" cy="2381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=6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8400"/>
            <a:ext cx="8229300" cy="268035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accros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consecutive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pair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link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UCLA)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(CASE, LINC, MIT, UTAH, SRI, UCSB)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(LINC, BBN, HARV, CARN)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SRI, UTAH, MIT)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simple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Microsoft Office PowerPoint</Application>
  <PresentationFormat>Bildschirmpräsentation (4:3)</PresentationFormat>
  <Paragraphs>314</Paragraphs>
  <Slides>40</Slides>
  <Notes>40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40</vt:i4>
      </vt:variant>
    </vt:vector>
  </HeadingPairs>
  <TitlesOfParts>
    <vt:vector size="48" baseType="lpstr">
      <vt:lpstr>Consolas</vt:lpstr>
      <vt:lpstr>Wingdings</vt:lpstr>
      <vt:lpstr>Calibri</vt:lpstr>
      <vt:lpstr>Cambria Math</vt:lpstr>
      <vt:lpstr>Arial</vt:lpstr>
      <vt:lpstr>Blackadder ITC</vt:lpstr>
      <vt:lpstr>Office Theme</vt:lpstr>
      <vt:lpstr>1_Office Theme</vt:lpstr>
      <vt:lpstr>Algorithms and Data Structures </vt:lpstr>
      <vt:lpstr>Outline</vt:lpstr>
      <vt:lpstr>Graphs</vt:lpstr>
      <vt:lpstr>Graphs</vt:lpstr>
      <vt:lpstr>Undirected graphs</vt:lpstr>
      <vt:lpstr>Directed graphs</vt:lpstr>
      <vt:lpstr>Some further notation</vt:lpstr>
      <vt:lpstr>Paths</vt:lpstr>
      <vt:lpstr>Paths</vt:lpstr>
      <vt:lpstr>Cycles</vt:lpstr>
      <vt:lpstr>Path length</vt:lpstr>
      <vt:lpstr>Distance</vt:lpstr>
      <vt:lpstr>Connectivity</vt:lpstr>
      <vt:lpstr>Exercise</vt:lpstr>
      <vt:lpstr>Student task</vt:lpstr>
      <vt:lpstr>Trees</vt:lpstr>
      <vt:lpstr>Trees</vt:lpstr>
      <vt:lpstr>Properties of trees</vt:lpstr>
      <vt:lpstr>Exercise</vt:lpstr>
      <vt:lpstr>Student task</vt:lpstr>
      <vt:lpstr>Rooted trees</vt:lpstr>
      <vt:lpstr>Rooted trees</vt:lpstr>
      <vt:lpstr>Rooted trees</vt:lpstr>
      <vt:lpstr>Binary trees</vt:lpstr>
      <vt:lpstr>Complete binary trees</vt:lpstr>
      <vt:lpstr>Exercise</vt:lpstr>
      <vt:lpstr>Student task</vt:lpstr>
      <vt:lpstr>Binary search trees</vt:lpstr>
      <vt:lpstr>Binary search trees</vt:lpstr>
      <vt:lpstr>Binary search trees</vt:lpstr>
      <vt:lpstr>Binary search trees</vt:lpstr>
      <vt:lpstr>Inorder tree walk</vt:lpstr>
      <vt:lpstr>Exercise</vt:lpstr>
      <vt:lpstr>Student task</vt:lpstr>
      <vt:lpstr>Querying binary search trees</vt:lpstr>
      <vt:lpstr>Inserting elements into binary search trees</vt:lpstr>
      <vt:lpstr>Finding min/max in binary search trees</vt:lpstr>
      <vt:lpstr>Finding min/max in binary search trees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1071</cp:revision>
  <dcterms:modified xsi:type="dcterms:W3CDTF">2023-04-18T12:47:56Z</dcterms:modified>
</cp:coreProperties>
</file>