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56"/>
  </p:notesMasterIdLst>
  <p:handoutMasterIdLst>
    <p:handoutMasterId r:id="rId57"/>
  </p:handoutMasterIdLst>
  <p:sldIdLst>
    <p:sldId id="256" r:id="rId3"/>
    <p:sldId id="257" r:id="rId4"/>
    <p:sldId id="647" r:id="rId5"/>
    <p:sldId id="723" r:id="rId6"/>
    <p:sldId id="536" r:id="rId7"/>
    <p:sldId id="537" r:id="rId8"/>
    <p:sldId id="538" r:id="rId9"/>
    <p:sldId id="998" r:id="rId10"/>
    <p:sldId id="999" r:id="rId11"/>
    <p:sldId id="997" r:id="rId12"/>
    <p:sldId id="1000" r:id="rId13"/>
    <p:sldId id="1019" r:id="rId14"/>
    <p:sldId id="1016" r:id="rId15"/>
    <p:sldId id="1017" r:id="rId16"/>
    <p:sldId id="1001" r:id="rId17"/>
    <p:sldId id="1002" r:id="rId18"/>
    <p:sldId id="1003" r:id="rId19"/>
    <p:sldId id="1004" r:id="rId20"/>
    <p:sldId id="1005" r:id="rId21"/>
    <p:sldId id="1006" r:id="rId22"/>
    <p:sldId id="1007" r:id="rId23"/>
    <p:sldId id="1008" r:id="rId24"/>
    <p:sldId id="1009" r:id="rId25"/>
    <p:sldId id="1010" r:id="rId26"/>
    <p:sldId id="1011" r:id="rId27"/>
    <p:sldId id="1012" r:id="rId28"/>
    <p:sldId id="1013" r:id="rId29"/>
    <p:sldId id="1014" r:id="rId30"/>
    <p:sldId id="1015" r:id="rId31"/>
    <p:sldId id="994" r:id="rId32"/>
    <p:sldId id="1018" r:id="rId33"/>
    <p:sldId id="969" r:id="rId34"/>
    <p:sldId id="970" r:id="rId35"/>
    <p:sldId id="1020" r:id="rId36"/>
    <p:sldId id="1021" r:id="rId37"/>
    <p:sldId id="1022" r:id="rId38"/>
    <p:sldId id="1023" r:id="rId39"/>
    <p:sldId id="1024" r:id="rId40"/>
    <p:sldId id="1025" r:id="rId41"/>
    <p:sldId id="1026" r:id="rId42"/>
    <p:sldId id="1027" r:id="rId43"/>
    <p:sldId id="1028" r:id="rId44"/>
    <p:sldId id="1029" r:id="rId45"/>
    <p:sldId id="1030" r:id="rId46"/>
    <p:sldId id="1031" r:id="rId47"/>
    <p:sldId id="1033" r:id="rId48"/>
    <p:sldId id="1032" r:id="rId49"/>
    <p:sldId id="1034" r:id="rId50"/>
    <p:sldId id="1035" r:id="rId51"/>
    <p:sldId id="1036" r:id="rId52"/>
    <p:sldId id="1037" r:id="rId53"/>
    <p:sldId id="1038" r:id="rId54"/>
    <p:sldId id="1039" r:id="rId55"/>
  </p:sldIdLst>
  <p:sldSz cx="9144000" cy="6858000" type="screen4x3"/>
  <p:notesSz cx="7099300" cy="10234613"/>
  <p:embeddedFontLst>
    <p:embeddedFont>
      <p:font typeface="Blackadder ITC" panose="04020505051007020D02" pitchFamily="82" charset="0"/>
      <p:regular r:id="rId58"/>
    </p:embeddedFont>
    <p:embeddedFont>
      <p:font typeface="Calibri" panose="020F0502020204030204" pitchFamily="34" charset="0"/>
      <p:regular r:id="rId59"/>
      <p:bold r:id="rId60"/>
      <p:italic r:id="rId61"/>
      <p:boldItalic r:id="rId62"/>
    </p:embeddedFont>
    <p:embeddedFont>
      <p:font typeface="Cambria Math" panose="02040503050406030204" pitchFamily="18" charset="0"/>
      <p:regular r:id="rId63"/>
    </p:embeddedFont>
    <p:embeddedFont>
      <p:font typeface="Consolas" panose="020B0609020204030204" pitchFamily="49"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A8561-0462-61C5-122F-B37E0D33A249}" v="452" dt="2022-02-25T18:00:28.886"/>
    <p1510:client id="{6650C529-5FF6-DF91-408E-CA6877BEA450}" v="10" dt="2022-02-28T12:12:33.858"/>
    <p1510:client id="{B0536F86-C883-7A67-11FA-EA747C9A93F9}" v="3132" dt="2022-02-27T19:54:03.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96670" autoAdjust="0"/>
  </p:normalViewPr>
  <p:slideViewPr>
    <p:cSldViewPr snapToGrid="0">
      <p:cViewPr varScale="1">
        <p:scale>
          <a:sx n="125" d="100"/>
          <a:sy n="125" d="100"/>
        </p:scale>
        <p:origin x="1884" y="102"/>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5/10/relationships/revisionInfo" Target="revisionInfo.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schemas.openxmlformats.org/officeDocument/2006/relationships/font" Target="fonts/font9.fntdata"/><Relationship Id="rId102"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7.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104" Type="http://schemas.openxmlformats.org/officeDocument/2006/relationships/viewProps" Target="viewProps.xml"/><Relationship Id="rId7"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23.04.2023</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‹Nr.›</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47069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1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50415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64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306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55742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5204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239216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6954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3811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082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14051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2915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3784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9717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71132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42245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3009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5572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56699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21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92344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980445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54571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208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663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63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092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94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169107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001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656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118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902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214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76196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119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544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90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597562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417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027219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050783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47549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1004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72197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08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92182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‹Nr.›</a:t>
            </a:fld>
            <a:r>
              <a:rPr lang="de-AT" sz="1600" baseline="0" dirty="0">
                <a:solidFill>
                  <a:schemeClr val="bg1"/>
                </a:solidFill>
                <a:latin typeface="Calibri" panose="020F0502020204030204" pitchFamily="34" charset="0"/>
                <a:cs typeface="Calibri" panose="020F0502020204030204" pitchFamily="34" charset="0"/>
              </a:rPr>
              <a:t> / 52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‹Nr.›</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‹Nr.›</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32.xml"/><Relationship Id="rId5" Type="http://schemas.openxmlformats.org/officeDocument/2006/relationships/slide" Target="slide12.xml"/><Relationship Id="rId10" Type="http://schemas.openxmlformats.org/officeDocument/2006/relationships/slide" Target="slide52.xml"/><Relationship Id="rId4" Type="http://schemas.openxmlformats.org/officeDocument/2006/relationships/slide" Target="slide10.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helic/dsa/blob/main/notebooks/greedy.ipyn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45.png"/><Relationship Id="rId3" Type="http://schemas.openxmlformats.org/officeDocument/2006/relationships/image" Target="../media/image5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image" Target="../media/image42.png"/><Relationship Id="rId4" Type="http://schemas.openxmlformats.org/officeDocument/2006/relationships/image" Target="../media/image56.png"/><Relationship Id="rId9"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helic/dsa/blob/main/notebooks/greedy.ipynb"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2441718" y="5175674"/>
            <a:ext cx="4827473"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8</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Greedy Algorithms</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Greedy method</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2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a:t>
            </a:r>
            <a:r>
              <a:rPr lang="en-US" sz="2800" b="1" noProof="0" dirty="0">
                <a:latin typeface="Calibri" panose="020F0502020204030204" pitchFamily="34" charset="0"/>
                <a:cs typeface="Calibri" panose="020F0502020204030204" pitchFamily="34" charset="0"/>
              </a:rPr>
              <a:t>reedy method</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Greedy algorithms are a very efficient choice on solving optimization problems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greedy algorithm always makes a choice that looks best at the moment</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makes a locally optimal choice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hope is that such choices will also lead to a globally optimal solution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does not always happens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However, </a:t>
            </a:r>
            <a:r>
              <a:rPr lang="en-US" sz="1800" dirty="0">
                <a:latin typeface="Calibri" panose="020F0502020204030204" pitchFamily="34" charset="0"/>
                <a:ea typeface="Calibri" panose="020F0502020204030204" pitchFamily="34" charset="0"/>
                <a:cs typeface="Calibri" panose="020F0502020204030204" pitchFamily="34" charset="0"/>
              </a:rPr>
              <a:t>locally optimal solutions found by greedy algorithms are typically of very good quality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greedy algorithms represent a good balance between efficiency </a:t>
            </a:r>
            <a:r>
              <a:rPr lang="en-US" sz="1800" dirty="0">
                <a:latin typeface="Calibri" panose="020F0502020204030204" pitchFamily="34" charset="0"/>
                <a:ea typeface="Calibri" panose="020F0502020204030204" pitchFamily="34" charset="0"/>
                <a:cs typeface="Calibri" panose="020F0502020204030204" pitchFamily="34" charset="0"/>
              </a:rPr>
              <a:t>and </a:t>
            </a:r>
            <a:r>
              <a:rPr lang="en-US" sz="1800">
                <a:latin typeface="Calibri" panose="020F0502020204030204" pitchFamily="34" charset="0"/>
                <a:ea typeface="Calibri" panose="020F0502020204030204" pitchFamily="34" charset="0"/>
                <a:cs typeface="Calibri" panose="020F0502020204030204" pitchFamily="34" charset="0"/>
              </a:rPr>
              <a:t>solution quality</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Activity selection</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65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is problem of scheduling a resource among several competing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Suppose we have a set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𝑆</m:t>
                    </m:r>
                    <m:r>
                      <a:rPr lang="en-US" sz="1800" i="1"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dirty="0">
                    <a:latin typeface="Calibri" panose="020F0502020204030204" pitchFamily="34" charset="0"/>
                    <a:ea typeface="Calibri" panose="020F0502020204030204" pitchFamily="34" charset="0"/>
                    <a:cs typeface="Calibri" panose="020F0502020204030204" pitchFamily="34" charset="0"/>
                  </a:rPr>
                  <a:t>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proposed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w</a:t>
                </a:r>
                <a:r>
                  <a:rPr lang="en-US" sz="1800" dirty="0" err="1">
                    <a:latin typeface="Calibri" panose="020F0502020204030204" pitchFamily="34" charset="0"/>
                    <a:ea typeface="Calibri" panose="020F0502020204030204" pitchFamily="34" charset="0"/>
                    <a:cs typeface="Calibri" panose="020F0502020204030204" pitchFamily="34" charset="0"/>
                  </a:rPr>
                  <a:t>ish</a:t>
                </a:r>
                <a:r>
                  <a:rPr lang="en-US" sz="1800" dirty="0">
                    <a:latin typeface="Calibri" panose="020F0502020204030204" pitchFamily="34" charset="0"/>
                    <a:ea typeface="Calibri" panose="020F0502020204030204" pitchFamily="34" charset="0"/>
                    <a:cs typeface="Calibri" panose="020F0502020204030204" pitchFamily="34" charset="0"/>
                  </a:rPr>
                  <a:t> to use a resource, e.g., a lecture hall for courses or events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activity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dirty="0">
                    <a:latin typeface="Calibri" panose="020F0502020204030204" pitchFamily="34" charset="0"/>
                    <a:ea typeface="Calibri" panose="020F0502020204030204" pitchFamily="34" charset="0"/>
                    <a:cs typeface="Calibri" panose="020F0502020204030204" pitchFamily="34" charset="0"/>
                  </a:rPr>
                  <a:t> has a start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and a finish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err="1" smtClean="0">
                            <a:latin typeface="Cambria Math" panose="02040503050406030204" pitchFamily="18" charset="0"/>
                            <a:ea typeface="Calibri" panose="020F0502020204030204" pitchFamily="34" charset="0"/>
                            <a:cs typeface="Calibri" panose="020F0502020204030204" pitchFamily="34" charset="0"/>
                          </a:rPr>
                          <m:t>𝑖</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𝑗</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are compatible if the intervals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do not </a:t>
                </a:r>
                <a:r>
                  <a:rPr lang="en-US" sz="1800" dirty="0">
                    <a:latin typeface="Calibri" panose="020F0502020204030204" pitchFamily="34" charset="0"/>
                    <a:ea typeface="Calibri" panose="020F0502020204030204" pitchFamily="34" charset="0"/>
                    <a:cs typeface="Calibri" panose="020F0502020204030204" pitchFamily="34" charset="0"/>
                  </a:rPr>
                  <a:t>overlap</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selection problem is to select a maximum-size set of mutually compatible activities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7742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start by sorting the activities by their finishing time: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iterate through the list of sorted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select a first mutually compatible activity to already selected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a:t>
                </a:r>
                <a:r>
                  <a:rPr lang="en-US" sz="1800" dirty="0">
                    <a:latin typeface="Calibri" panose="020F0502020204030204" pitchFamily="34" charset="0"/>
                    <a:ea typeface="Calibri" panose="020F0502020204030204" pitchFamily="34" charset="0"/>
                    <a:cs typeface="Calibri" panose="020F0502020204030204" pitchFamily="34" charset="0"/>
                  </a:rPr>
                  <a:t>when we start we first select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Then </a:t>
                </a:r>
                <a:r>
                  <a:rPr lang="en-US" sz="1800" dirty="0">
                    <a:latin typeface="Calibri" panose="020F0502020204030204" pitchFamily="34" charset="0"/>
                    <a:ea typeface="Calibri" panose="020F0502020204030204" pitchFamily="34" charset="0"/>
                    <a:cs typeface="Calibri" panose="020F0502020204030204" pitchFamily="34" charset="0"/>
                  </a:rPr>
                  <a:t>we iterate trough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skip non-compatible activities and select compatible ones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47189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5" name="Grafik 4">
            <a:extLst>
              <a:ext uri="{FF2B5EF4-FFF2-40B4-BE49-F238E27FC236}">
                <a16:creationId xmlns:a16="http://schemas.microsoft.com/office/drawing/2014/main" id="{C5EE1705-5091-42EC-8334-E9E85653ECD9}"/>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52119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86BDBC1-1847-4010-B31E-C836BCBD04D1}"/>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1989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8502F04A-C858-4668-812A-AE712AA4273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407629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8CDA6DE-5077-46AB-9463-C5B9223A0797}"/>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93324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2193A96D-26FB-48FC-BE97-CB7A0287657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36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2308324"/>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Optimization problems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Greedy method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Activity selection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Constructing 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CDB790F-46A5-4FE6-9418-DF03FFD09F02}"/>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02944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3DE2A5BF-4980-4B0D-86B8-681876A939D0}"/>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2966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4FF323DE-2B1D-45C0-9411-6FB0AFCF919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43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6B81AAF-E93D-47C2-B0D4-742AE558834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2876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DCAA6A1B-61CD-4B04-BC00-D374F5ADCA3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2093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0866CE95-454A-4CB0-9ADC-252C99D7FBE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98135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AECC6C38-73F0-4AD1-92AE-D28160C7595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61056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63C3154-1833-4CFD-AA52-7A7D36134C6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519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F57FEAC7-19CD-4BB7-981B-27672BEE54DF}"/>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164858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261E2D5-7A7A-4EA5-AF6B-B048F395BC7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6744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Optimization problems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Activity selection</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283544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def select(activities):</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activities.sort</a:t>
            </a:r>
            <a:r>
              <a:rPr lang="en-US" spc="-1" dirty="0">
                <a:solidFill>
                  <a:srgbClr val="0F0F0F"/>
                </a:solidFill>
                <a:latin typeface="Consolas" panose="020B0609020204030204" pitchFamily="49" charset="0"/>
              </a:rPr>
              <a:t>(key = lambda x: x[1])</a:t>
            </a:r>
          </a:p>
          <a:p>
            <a:r>
              <a:rPr lang="en-US" spc="-1" dirty="0">
                <a:solidFill>
                  <a:srgbClr val="0F0F0F"/>
                </a:solidFill>
                <a:latin typeface="Consolas" panose="020B0609020204030204" pitchFamily="49" charset="0"/>
              </a:rPr>
              <a:t>    result = [activities[0]]</a:t>
            </a:r>
          </a:p>
          <a:p>
            <a:r>
              <a:rPr lang="en-US" spc="-1" dirty="0">
                <a:solidFill>
                  <a:srgbClr val="0F0F0F"/>
                </a:solidFill>
                <a:latin typeface="Consolas" panose="020B0609020204030204" pitchFamily="49" charset="0"/>
              </a:rPr>
              <a:t>    indices = [0]</a:t>
            </a:r>
          </a:p>
          <a:p>
            <a:r>
              <a:rPr lang="en-US" spc="-1" dirty="0">
                <a:solidFill>
                  <a:srgbClr val="0F0F0F"/>
                </a:solidFill>
                <a:latin typeface="Consolas" panose="020B0609020204030204" pitchFamily="49" charset="0"/>
              </a:rPr>
              <a:t>    j = 0</a:t>
            </a:r>
          </a:p>
          <a:p>
            <a:r>
              <a:rPr lang="en-US" spc="-1" dirty="0">
                <a:solidFill>
                  <a:srgbClr val="0F0F0F"/>
                </a:solidFill>
                <a:latin typeface="Consolas" panose="020B0609020204030204" pitchFamily="49" charset="0"/>
              </a:rPr>
              <a:t>    for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in range(1,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(activities)):</a:t>
            </a:r>
          </a:p>
          <a:p>
            <a:r>
              <a:rPr lang="en-US" spc="-1" dirty="0">
                <a:solidFill>
                  <a:srgbClr val="0F0F0F"/>
                </a:solidFill>
                <a:latin typeface="Consolas" panose="020B0609020204030204" pitchFamily="49" charset="0"/>
              </a:rPr>
              <a:t>        if 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][0] &gt;= activities[j][1]: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result.append</a:t>
            </a:r>
            <a:r>
              <a:rPr lang="en-US" spc="-1" dirty="0">
                <a:solidFill>
                  <a:srgbClr val="0F0F0F"/>
                </a:solidFill>
                <a:latin typeface="Consolas" panose="020B0609020204030204" pitchFamily="49" charset="0"/>
              </a:rPr>
              <a:t>(activities[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indices.append</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j = </a:t>
            </a:r>
            <a:r>
              <a:rPr lang="en-US" spc="-1" dirty="0" err="1">
                <a:solidFill>
                  <a:srgbClr val="0F0F0F"/>
                </a:solidFill>
                <a:latin typeface="Consolas" panose="020B0609020204030204" pitchFamily="49" charset="0"/>
              </a:rPr>
              <a:t>i</a:t>
            </a:r>
            <a:endParaRPr lang="en-US" spc="-1" dirty="0">
              <a:solidFill>
                <a:srgbClr val="0F0F0F"/>
              </a:solidFill>
              <a:latin typeface="Consolas" panose="020B0609020204030204" pitchFamily="49" charset="0"/>
            </a:endParaRP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return result, indices</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392003"/>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1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picked next is always the one with the earliest legal finishing time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activity picked is thus a “greedy” choice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leaves as much opportunity (time) as possible for the remaining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(locally) optimize the amount of unscheduled time remaining</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turns out that this algorithm also </a:t>
            </a:r>
            <a:r>
              <a:rPr lang="en-US" sz="1800" dirty="0">
                <a:latin typeface="Calibri" panose="020F0502020204030204" pitchFamily="34" charset="0"/>
                <a:ea typeface="Calibri" panose="020F0502020204030204" pitchFamily="34" charset="0"/>
                <a:cs typeface="Calibri" panose="020F0502020204030204" pitchFamily="34" charset="0"/>
              </a:rPr>
              <a:t>finds a global optimum</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1579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46994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397031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that our activity selection greedy algorithm produces solutions of (globally) maximum size for the activity selection problem.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2: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Suppose that we have a set of activities to schedule among a large number of lecture halls. We wish to schedule all the activities using as few lecture halls as possible. Give an efficient greedy algorithm to determine which activity should use which lecture hall.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3: </a:t>
            </a:r>
            <a:r>
              <a:rPr kumimoji="0" lang="en-US" sz="180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Interval-graph coloring problem.</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 interval (intersection) graph is an undirected graph constructed from a set of intervals on the real line. Each interval is a node in the graph and two nodes are connected to each other by a link if their intervals intersect with each other. In the graph coloring problem we want to color every node of the graph so that no two connected nodes are given the same color. Can you relate this problem to the problem from Task 2?</a:t>
            </a:r>
          </a:p>
        </p:txBody>
      </p:sp>
    </p:spTree>
    <p:extLst>
      <p:ext uri="{BB962C8B-B14F-4D97-AF65-F5344CB8AC3E}">
        <p14:creationId xmlns:p14="http://schemas.microsoft.com/office/powerpoint/2010/main" val="112659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Huffman codes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336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Data compression</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8907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a widely used technique for compressing data</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they are used for text compression</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achieve savings of 20% to 90%</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created by a greedy Huffman algorithm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algorithm uses a table of character occurrence frequencies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a:t>
            </a:r>
            <a:r>
              <a:rPr lang="en-US" sz="1800" dirty="0">
                <a:latin typeface="Calibri" panose="020F0502020204030204" pitchFamily="34" charset="0"/>
                <a:ea typeface="Calibri" panose="020F0502020204030204" pitchFamily="34" charset="0"/>
                <a:cs typeface="Calibri" panose="020F0502020204030204" pitchFamily="34" charset="0"/>
              </a:rPr>
              <a:t>e table is used to build an optimal binary code for each character</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3443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3192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Suppose we have a 100,000 character data in a file that we want to compress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Characters are Unicode encoded with 2 bytes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uncompressed file is 200KB in size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observe that the</a:t>
            </a:r>
            <a:r>
              <a:rPr lang="en-US" sz="1800" dirty="0">
                <a:latin typeface="Calibri" panose="020F0502020204030204" pitchFamily="34" charset="0"/>
                <a:ea typeface="Calibri" panose="020F0502020204030204" pitchFamily="34" charset="0"/>
                <a:cs typeface="Calibri" panose="020F0502020204030204" pitchFamily="34" charset="0"/>
              </a:rPr>
              <a:t>re are only six different characters appearing in the file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table gives their 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2830" b="-330357"/>
                          </a:stretch>
                        </a:blipFill>
                      </a:tcPr>
                    </a:tc>
                    <a:tc>
                      <a:txBody>
                        <a:bodyPr/>
                        <a:lstStyle/>
                        <a:p>
                          <a:endParaRPr lang="de-DE"/>
                        </a:p>
                      </a:txBody>
                      <a:tcPr marL="63607" marR="63607" marT="32313" marB="32313" anchor="ctr">
                        <a:blipFill>
                          <a:blip r:embed="rId3"/>
                          <a:stretch>
                            <a:fillRect l="-502830" t="-1786" r="-402830" b="-330357"/>
                          </a:stretch>
                        </a:blipFill>
                      </a:tcPr>
                    </a:tc>
                    <a:tc>
                      <a:txBody>
                        <a:bodyPr/>
                        <a:lstStyle/>
                        <a:p>
                          <a:endParaRPr lang="de-DE"/>
                        </a:p>
                      </a:txBody>
                      <a:tcPr marL="63607" marR="63607" marT="32313" marB="32313" anchor="ctr">
                        <a:blipFill>
                          <a:blip r:embed="rId3"/>
                          <a:stretch>
                            <a:fillRect l="-602830" t="-1786" r="-302830"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10476" t="-1786" r="-104762" b="-330357"/>
                          </a:stretch>
                        </a:blipFill>
                      </a:tcPr>
                    </a:tc>
                    <a:tc>
                      <a:txBody>
                        <a:bodyPr/>
                        <a:lstStyle/>
                        <a:p>
                          <a:endParaRPr lang="de-DE"/>
                        </a:p>
                      </a:txBody>
                      <a:tcPr marL="63607" marR="63607" marT="32313" marB="32313" anchor="ctr">
                        <a:blipFill>
                          <a:blip r:embed="rId3"/>
                          <a:stretch>
                            <a:fillRect l="-901887" t="-1786" r="-3774"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 name="Rechteck 2">
            <a:extLst>
              <a:ext uri="{FF2B5EF4-FFF2-40B4-BE49-F238E27FC236}">
                <a16:creationId xmlns:a16="http://schemas.microsoft.com/office/drawing/2014/main" id="{4F990068-1F0B-4CDF-BBC7-3AC81077C5E7}"/>
              </a:ext>
            </a:extLst>
          </p:cNvPr>
          <p:cNvSpPr/>
          <p:nvPr/>
        </p:nvSpPr>
        <p:spPr>
          <a:xfrm>
            <a:off x="1097280" y="4335492"/>
            <a:ext cx="6682740" cy="785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a:extLst>
              <a:ext uri="{FF2B5EF4-FFF2-40B4-BE49-F238E27FC236}">
                <a16:creationId xmlns:a16="http://schemas.microsoft.com/office/drawing/2014/main" id="{6E658111-F092-4BFF-8B7F-6889BBF87A78}"/>
              </a:ext>
            </a:extLst>
          </p:cNvPr>
          <p:cNvSpPr/>
          <p:nvPr/>
        </p:nvSpPr>
        <p:spPr>
          <a:xfrm>
            <a:off x="1097280" y="4671564"/>
            <a:ext cx="6682740" cy="547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5555196"/>
            <a:ext cx="8229300" cy="8456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use a fixed-length code, we need three bits to represent six characters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variable-length code can give frequent characters shorter codewords</a:t>
            </a:r>
          </a:p>
        </p:txBody>
      </p:sp>
    </p:spTree>
    <p:extLst>
      <p:ext uri="{BB962C8B-B14F-4D97-AF65-F5344CB8AC3E}">
        <p14:creationId xmlns:p14="http://schemas.microsoft.com/office/powerpoint/2010/main" val="212381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3774" t="-1786" r="-501887" b="-330357"/>
                          </a:stretch>
                        </a:blipFill>
                      </a:tcPr>
                    </a:tc>
                    <a:tc>
                      <a:txBody>
                        <a:bodyPr/>
                        <a:lstStyle/>
                        <a:p>
                          <a:endParaRPr lang="de-DE"/>
                        </a:p>
                      </a:txBody>
                      <a:tcPr marL="63607" marR="63607" marT="32313" marB="32313" anchor="ctr">
                        <a:blipFill>
                          <a:blip r:embed="rId3"/>
                          <a:stretch>
                            <a:fillRect l="-503774" t="-1786" r="-401887" b="-330357"/>
                          </a:stretch>
                        </a:blipFill>
                      </a:tcPr>
                    </a:tc>
                    <a:tc>
                      <a:txBody>
                        <a:bodyPr/>
                        <a:lstStyle/>
                        <a:p>
                          <a:endParaRPr lang="de-DE"/>
                        </a:p>
                      </a:txBody>
                      <a:tcPr marL="63607" marR="63607" marT="32313" marB="32313" anchor="ctr">
                        <a:blipFill>
                          <a:blip r:embed="rId3"/>
                          <a:stretch>
                            <a:fillRect l="-609524" t="-1786" r="-305714"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02830" t="-1786" r="-102830" b="-330357"/>
                          </a:stretch>
                        </a:blipFill>
                      </a:tcPr>
                    </a:tc>
                    <a:tc>
                      <a:txBody>
                        <a:bodyPr/>
                        <a:lstStyle/>
                        <a:p>
                          <a:endParaRPr lang="de-DE"/>
                        </a:p>
                      </a:txBody>
                      <a:tcPr marL="63607" marR="63607" marT="32313" marB="32313" anchor="ctr">
                        <a:blipFill>
                          <a:blip r:embed="rId3"/>
                          <a:stretch>
                            <a:fillRect l="-911429" t="-1786" r="-3810"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mc:AlternateContent xmlns:mc="http://schemas.openxmlformats.org/markup-compatibility/2006" xmlns:a14="http://schemas.microsoft.com/office/drawing/2010/main">
        <mc:Choice Requires="a14">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3215856"/>
                <a:ext cx="8229300" cy="23848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Uncompressed data: 200KB</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Compression with fixed-length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100000 = 300000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 = 37,5</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Compression with variable-length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1+13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3+12</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3+16</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3+9</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1000=224000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=28</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 name="Textplatzhalter 2">
                <a:extLst>
                  <a:ext uri="{FF2B5EF4-FFF2-40B4-BE49-F238E27FC236}">
                    <a16:creationId xmlns:a16="http://schemas.microsoft.com/office/drawing/2014/main" id="{E7745108-9D1D-4710-84B2-508810581ABE}"/>
                  </a:ext>
                </a:extLst>
              </p:cNvPr>
              <p:cNvSpPr txBox="1">
                <a:spLocks noRot="1" noChangeAspect="1" noMove="1" noResize="1" noEditPoints="1" noAdjustHandles="1" noChangeArrowheads="1" noChangeShapeType="1" noTextEdit="1"/>
              </p:cNvSpPr>
              <p:nvPr/>
            </p:nvSpPr>
            <p:spPr>
              <a:xfrm>
                <a:off x="457200" y="3215856"/>
                <a:ext cx="8229300" cy="2384844"/>
              </a:xfrm>
              <a:prstGeom prst="rect">
                <a:avLst/>
              </a:prstGeom>
              <a:blipFill>
                <a:blip r:embed="rId4"/>
                <a:stretch>
                  <a:fillRect l="-296"/>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757017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404132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consider here only codes in which no codeword is prefix of another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codes are called prefix codes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Prefix codes simplify encoding (compression) and decoding (decompression)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Encoding is simply concatenating the codewords for single characters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Decoding is also fairly simple s</a:t>
            </a:r>
            <a:r>
              <a:rPr lang="en-US" sz="1800" dirty="0" err="1">
                <a:latin typeface="Calibri" panose="020F0502020204030204" pitchFamily="34" charset="0"/>
                <a:ea typeface="Calibri" panose="020F0502020204030204" pitchFamily="34" charset="0"/>
                <a:cs typeface="Calibri" panose="020F0502020204030204" pitchFamily="34" charset="0"/>
              </a:rPr>
              <a:t>ince</a:t>
            </a:r>
            <a:r>
              <a:rPr lang="en-US" sz="1800" dirty="0">
                <a:latin typeface="Calibri" panose="020F0502020204030204" pitchFamily="34" charset="0"/>
                <a:ea typeface="Calibri" panose="020F0502020204030204" pitchFamily="34" charset="0"/>
                <a:cs typeface="Calibri" panose="020F0502020204030204" pitchFamily="34" charset="0"/>
              </a:rPr>
              <a:t> no codeword is a prefix of any other:</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identify the initial codeword</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Translate it back to the original codeword</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Remove it from the encoded file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Then we repeat the process for the remainder of the encoded file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9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08017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2049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optimization problems we seek to find an optimal solution to a given problem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problem has many possible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solution has a value, we wish to find a solution with a minimal/maximal value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discussed the line fitting problem</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wanted to fit a line that minimizes the error in approximating a set of data</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codes from the previous example encode the string ‘</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abc</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Then decode the string ‘001011101’.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1887" b="-132143"/>
                          </a:stretch>
                        </a:blipFill>
                      </a:tcPr>
                    </a:tc>
                    <a:tc>
                      <a:txBody>
                        <a:bodyPr/>
                        <a:lstStyle/>
                        <a:p>
                          <a:endParaRPr lang="de-DE"/>
                        </a:p>
                      </a:txBody>
                      <a:tcPr marL="63607" marR="63607" marT="32313" marB="32313" anchor="ctr">
                        <a:blipFill>
                          <a:blip r:embed="rId3"/>
                          <a:stretch>
                            <a:fillRect l="-502830" t="-1786" r="-401887" b="-132143"/>
                          </a:stretch>
                        </a:blipFill>
                      </a:tcPr>
                    </a:tc>
                    <a:tc>
                      <a:txBody>
                        <a:bodyPr/>
                        <a:lstStyle/>
                        <a:p>
                          <a:endParaRPr lang="de-DE"/>
                        </a:p>
                      </a:txBody>
                      <a:tcPr marL="63607" marR="63607" marT="32313" marB="32313" anchor="ctr">
                        <a:blipFill>
                          <a:blip r:embed="rId3"/>
                          <a:stretch>
                            <a:fillRect l="-608571" t="-1786" r="-305714" b="-132143"/>
                          </a:stretch>
                        </a:blipFill>
                      </a:tcPr>
                    </a:tc>
                    <a:tc>
                      <a:txBody>
                        <a:bodyPr/>
                        <a:lstStyle/>
                        <a:p>
                          <a:endParaRPr lang="de-DE"/>
                        </a:p>
                      </a:txBody>
                      <a:tcPr marL="63607" marR="63607" marT="32313" marB="32313" anchor="ctr">
                        <a:blipFill>
                          <a:blip r:embed="rId3"/>
                          <a:stretch>
                            <a:fillRect l="-701887" t="-1786" r="-202830" b="-132143"/>
                          </a:stretch>
                        </a:blipFill>
                      </a:tcPr>
                    </a:tc>
                    <a:tc>
                      <a:txBody>
                        <a:bodyPr/>
                        <a:lstStyle/>
                        <a:p>
                          <a:endParaRPr lang="de-DE"/>
                        </a:p>
                      </a:txBody>
                      <a:tcPr marL="63607" marR="63607" marT="32313" marB="32313" anchor="ctr">
                        <a:blipFill>
                          <a:blip r:embed="rId3"/>
                          <a:stretch>
                            <a:fillRect l="-801887" t="-1786" r="-102830" b="-132143"/>
                          </a:stretch>
                        </a:blipFill>
                      </a:tcPr>
                    </a:tc>
                    <a:tc>
                      <a:txBody>
                        <a:bodyPr/>
                        <a:lstStyle/>
                        <a:p>
                          <a:endParaRPr lang="de-DE"/>
                        </a:p>
                      </a:txBody>
                      <a:tcPr marL="63607" marR="63607" marT="32313" marB="32313" anchor="ctr">
                        <a:blipFill>
                          <a:blip r:embed="rId3"/>
                          <a:stretch>
                            <a:fillRect l="-910476" t="-1786" r="-3810" b="-1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1608746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334410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decoding process needs an efficient representation of the codewords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Used to find the initial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use a binary tree with characters stored as leaves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interpret the </a:t>
            </a:r>
            <a:r>
              <a:rPr lang="en-US" sz="1800" dirty="0">
                <a:latin typeface="Calibri" panose="020F0502020204030204" pitchFamily="34" charset="0"/>
                <a:ea typeface="Calibri" panose="020F0502020204030204" pitchFamily="34" charset="0"/>
                <a:cs typeface="Calibri" panose="020F0502020204030204" pitchFamily="34" charset="0"/>
              </a:rPr>
              <a:t>codeword as a path from the root to a character</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encode the left child as 0 and the right child as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leaf is labeled with a character and its occurrence frequency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internal node is labeled with the sum of weights of the leaves in the subtree</a:t>
            </a:r>
          </a:p>
        </p:txBody>
      </p:sp>
    </p:spTree>
    <p:extLst>
      <p:ext uri="{BB962C8B-B14F-4D97-AF65-F5344CB8AC3E}">
        <p14:creationId xmlns:p14="http://schemas.microsoft.com/office/powerpoint/2010/main" val="79313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8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4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339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85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93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795820" y="3576104"/>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795820" y="3576104"/>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522073" y="35826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522073" y="3582636"/>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3426992" y="4296383"/>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3426992" y="4296383"/>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694845"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4088495"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3155764"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853926"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2623513" y="5010130"/>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2623513" y="5010130"/>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4010276" y="4993783"/>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4010276" y="4993783"/>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256714"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endCxn id="53" idx="1"/>
          </p:cNvCxnSpPr>
          <p:nvPr/>
        </p:nvCxnSpPr>
        <p:spPr>
          <a:xfrm>
            <a:off x="6022145"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175766" y="5009006"/>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175766" y="5009006"/>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55981" y="3060932"/>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862101" y="3060932"/>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957855" y="380297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3045154" y="4515924"/>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4013861" y="454164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2743811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74974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Given a tree corresponding to a prefix code we can compute the number of bits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𝐵</m:t>
                    </m:r>
                  </m:oMath>
                </a14:m>
                <a:r>
                  <a:rPr lang="en-US" sz="1800" noProof="0" dirty="0">
                    <a:latin typeface="Calibri" panose="020F0502020204030204" pitchFamily="34" charset="0"/>
                    <a:ea typeface="Calibri" panose="020F0502020204030204" pitchFamily="34" charset="0"/>
                    <a:cs typeface="Calibri" panose="020F0502020204030204" pitchFamily="34" charset="0"/>
                  </a:rPr>
                  <a:t> needed to encode a file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each character c from alphabet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𝐶</m:t>
                    </m:r>
                  </m:oMath>
                </a14:m>
                <a:r>
                  <a:rPr lang="en-US" sz="1800" dirty="0">
                    <a:latin typeface="Calibri" panose="020F0502020204030204" pitchFamily="34" charset="0"/>
                    <a:ea typeface="Calibri" panose="020F0502020204030204" pitchFamily="34" charset="0"/>
                    <a:cs typeface="Calibri" panose="020F0502020204030204" pitchFamily="34" charset="0"/>
                  </a:rPr>
                  <a:t> we denote the occurrence frequency as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represent the depth of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oMath>
                </a14:m>
                <a:r>
                  <a:rPr lang="en-US" sz="1800" dirty="0">
                    <a:latin typeface="Calibri" panose="020F0502020204030204" pitchFamily="34" charset="0"/>
                    <a:ea typeface="Calibri" panose="020F0502020204030204" pitchFamily="34" charset="0"/>
                    <a:cs typeface="Calibri" panose="020F0502020204030204" pitchFamily="34" charset="0"/>
                  </a:rPr>
                  <a:t>’s leaf with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encode file we need:</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𝐵</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𝑓</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749740"/>
              </a:xfr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22930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i="1" smtClean="0">
                        <a:latin typeface="Cambria Math" panose="02040503050406030204" pitchFamily="18" charset="0"/>
                        <a:ea typeface="Calibri" panose="020F0502020204030204" pitchFamily="34" charset="0"/>
                        <a:cs typeface="Calibri" panose="020F0502020204030204" pitchFamily="34" charset="0"/>
                      </a:rPr>
                      <m:t>𝐵</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𝑓</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800" i="1" dirty="0">
                            <a:latin typeface="Cambria Math" panose="02040503050406030204" pitchFamily="18" charset="0"/>
                            <a:ea typeface="Calibri" panose="020F0502020204030204" pitchFamily="34" charset="0"/>
                            <a:cs typeface="Calibri" panose="020F0502020204030204" pitchFamily="34" charset="0"/>
                          </a:rPr>
                        </m:ctrlPr>
                      </m:dPr>
                      <m:e>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e>
                    </m:d>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1000</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=224000</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22930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770372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69473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also compute the average code length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need to compute relative frequencies (i.e., probabilities)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𝐿</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694730"/>
              </a:xfr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428571"/>
                          </a:stretch>
                        </a:blipFill>
                      </a:tcPr>
                    </a:tc>
                    <a:tc>
                      <a:txBody>
                        <a:bodyPr/>
                        <a:lstStyle/>
                        <a:p>
                          <a:endParaRPr lang="de-DE"/>
                        </a:p>
                      </a:txBody>
                      <a:tcPr marL="63607" marR="63607" marT="32313" marB="32313" anchor="ctr">
                        <a:blipFill>
                          <a:blip r:embed="rId4"/>
                          <a:stretch>
                            <a:fillRect l="-502830" t="-3571" r="-401887" b="-428571"/>
                          </a:stretch>
                        </a:blipFill>
                      </a:tcPr>
                    </a:tc>
                    <a:tc>
                      <a:txBody>
                        <a:bodyPr/>
                        <a:lstStyle/>
                        <a:p>
                          <a:endParaRPr lang="de-DE"/>
                        </a:p>
                      </a:txBody>
                      <a:tcPr marL="63607" marR="63607" marT="32313" marB="32313" anchor="ctr">
                        <a:blipFill>
                          <a:blip r:embed="rId4"/>
                          <a:stretch>
                            <a:fillRect l="-608571" t="-3571" r="-305714" b="-428571"/>
                          </a:stretch>
                        </a:blipFill>
                      </a:tcPr>
                    </a:tc>
                    <a:tc>
                      <a:txBody>
                        <a:bodyPr/>
                        <a:lstStyle/>
                        <a:p>
                          <a:endParaRPr lang="de-DE"/>
                        </a:p>
                      </a:txBody>
                      <a:tcPr marL="63607" marR="63607" marT="32313" marB="32313" anchor="ctr">
                        <a:blipFill>
                          <a:blip r:embed="rId4"/>
                          <a:stretch>
                            <a:fillRect l="-701887" t="-3571" r="-202830" b="-428571"/>
                          </a:stretch>
                        </a:blipFill>
                      </a:tcPr>
                    </a:tc>
                    <a:tc>
                      <a:txBody>
                        <a:bodyPr/>
                        <a:lstStyle/>
                        <a:p>
                          <a:endParaRPr lang="de-DE"/>
                        </a:p>
                      </a:txBody>
                      <a:tcPr marL="63607" marR="63607" marT="32313" marB="32313" anchor="ctr">
                        <a:blipFill>
                          <a:blip r:embed="rId4"/>
                          <a:stretch>
                            <a:fillRect l="-801887" t="-3571" r="-102830" b="-428571"/>
                          </a:stretch>
                        </a:blipFill>
                      </a:tcPr>
                    </a:tc>
                    <a:tc>
                      <a:txBody>
                        <a:bodyPr/>
                        <a:lstStyle/>
                        <a:p>
                          <a:endParaRPr lang="de-DE"/>
                        </a:p>
                      </a:txBody>
                      <a:tcPr marL="63607" marR="63607" marT="32313" marB="32313" anchor="ctr">
                        <a:blipFill>
                          <a:blip r:embed="rId4"/>
                          <a:stretch>
                            <a:fillRect l="-910476" t="-3571" r="-3810" b="-428571"/>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328571"/>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2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401786" r="-149765" b="-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43534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𝐿</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=0.45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de-AT" sz="1800" b="0" i="1" dirty="0" smtClean="0">
                        <a:latin typeface="Cambria Math" panose="02040503050406030204" pitchFamily="18" charset="0"/>
                        <a:ea typeface="Cambria Math" panose="02040503050406030204" pitchFamily="18"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43534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591515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77488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Average code length per character can be compared with the theoretically optimal code length</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theoretical optimum is given by the entropy</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𝐻</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func>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774884"/>
              </a:xfrm>
              <a:blipFill>
                <a:blip r:embed="rId3"/>
                <a:stretch>
                  <a:fillRect t="-2397" r="-667"/>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14:m>
                            <m:oMathPara xmlns:m="http://schemas.openxmlformats.org/officeDocument/2006/math">
                              <m:oMathParaPr>
                                <m:jc m:val="left"/>
                              </m:oMathParaPr>
                              <m:oMath xmlns:m="http://schemas.openxmlformats.org/officeDocument/2006/math">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m:t>
                                    </m:r>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𝑐</m:t>
                                        </m:r>
                                      </m:sub>
                                    </m:sSub>
                                  </m:e>
                                </m:func>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1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3208019" y="5195688"/>
                <a:ext cx="3017521"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𝐻</m:t>
                    </m:r>
                    <m:r>
                      <a:rPr lang="de-AT" sz="180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mtClean="0">
                                    <a:latin typeface="Cambria Math" panose="02040503050406030204" pitchFamily="18" charset="0"/>
                                    <a:ea typeface="Calibri" panose="020F0502020204030204" pitchFamily="34" charset="0"/>
                                    <a:cs typeface="Calibri" panose="020F0502020204030204" pitchFamily="34" charset="0"/>
                                  </a:rPr>
                                  <m:t>𝑐</m:t>
                                </m:r>
                              </m:sub>
                            </m:sSub>
                          </m:e>
                        </m:func>
                      </m:e>
                    </m:nary>
                    <m:r>
                      <a:rPr lang="de-AT" sz="1800" b="0" i="1" smtClean="0">
                        <a:latin typeface="Cambria Math" panose="02040503050406030204" pitchFamily="18" charset="0"/>
                        <a:ea typeface="Calibri" panose="020F0502020204030204" pitchFamily="34" charset="0"/>
                        <a:cs typeface="Calibri" panose="020F0502020204030204" pitchFamily="34" charset="0"/>
                      </a:rPr>
                      <m:t>=2.22</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3208019" y="5195688"/>
                <a:ext cx="3017521" cy="570420"/>
              </a:xfrm>
              <a:prstGeom prst="rect">
                <a:avLst/>
              </a:prstGeom>
              <a:blipFill>
                <a:blip r:embed="rId5"/>
                <a:stretch>
                  <a:fillRect t="-58511" b="-10319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572781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Constructing Huffman codes</a:t>
            </a:r>
            <a:endParaRPr lang="en-US" sz="4400" b="1" noProof="0" dirty="0"/>
          </a:p>
        </p:txBody>
      </p:sp>
    </p:spTree>
    <p:extLst>
      <p:ext uri="{BB962C8B-B14F-4D97-AF65-F5344CB8AC3E}">
        <p14:creationId xmlns:p14="http://schemas.microsoft.com/office/powerpoint/2010/main" val="150458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Greedy algorithm for Huffman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390086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Huffman greedy algorithm builds the tree corresponding to the optimal code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begins with |C| leaves and performs a sequence of |C|-1 merge operations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Leaves represent the characters and their frequencies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merge two leaves with minimal frequencies into an internal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left child (with a smaller frequency) is denoted with 0</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right child (with a greater frequency) is denoted with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greedy step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then repeat in this way until we obtain the full tree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numbers on the links represent the code</a:t>
            </a:r>
          </a:p>
        </p:txBody>
      </p:sp>
    </p:spTree>
    <p:extLst>
      <p:ext uri="{BB962C8B-B14F-4D97-AF65-F5344CB8AC3E}">
        <p14:creationId xmlns:p14="http://schemas.microsoft.com/office/powerpoint/2010/main" val="1784559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Greedy algorithm for Huffman codes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915550" y="569632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207897" y="3451247"/>
            <a:ext cx="540000" cy="52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2752244" y="4957002"/>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76469" y="3231968"/>
            <a:ext cx="1375619" cy="25434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153052" cy="2962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213163" y="3900087"/>
            <a:ext cx="1073815" cy="1135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668816" y="3900087"/>
            <a:ext cx="963272" cy="39004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Rechteck 24">
                <a:extLst>
                  <a:ext uri="{FF2B5EF4-FFF2-40B4-BE49-F238E27FC236}">
                    <a16:creationId xmlns:a16="http://schemas.microsoft.com/office/drawing/2014/main" id="{7159C96D-34B2-4326-9EB7-EA34F3AFD526}"/>
                  </a:ext>
                </a:extLst>
              </p:cNvPr>
              <p:cNvSpPr/>
              <p:nvPr/>
            </p:nvSpPr>
            <p:spPr>
              <a:xfrm>
                <a:off x="838363" y="5781382"/>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838363" y="5781382"/>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26" name="Rechteck 25">
                <a:extLst>
                  <a:ext uri="{FF2B5EF4-FFF2-40B4-BE49-F238E27FC236}">
                    <a16:creationId xmlns:a16="http://schemas.microsoft.com/office/drawing/2014/main" id="{638D0149-214C-4413-955A-717EFAE45D89}"/>
                  </a:ext>
                </a:extLst>
              </p:cNvPr>
              <p:cNvSpPr/>
              <p:nvPr/>
            </p:nvSpPr>
            <p:spPr>
              <a:xfrm>
                <a:off x="4256963" y="3528684"/>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256963" y="3528684"/>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29" name="Rechteck 28">
                <a:extLst>
                  <a:ext uri="{FF2B5EF4-FFF2-40B4-BE49-F238E27FC236}">
                    <a16:creationId xmlns:a16="http://schemas.microsoft.com/office/drawing/2014/main" id="{9AF56041-F242-4D93-AC2E-22026D4A4BF6}"/>
                  </a:ext>
                </a:extLst>
              </p:cNvPr>
              <p:cNvSpPr/>
              <p:nvPr/>
            </p:nvSpPr>
            <p:spPr>
              <a:xfrm>
                <a:off x="2786229" y="50423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2786229" y="5042336"/>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061374" y="566945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3352640" y="565856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2522293" y="5417921"/>
            <a:ext cx="309032" cy="3306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213163" y="5417921"/>
            <a:ext cx="218558" cy="31972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Rechteck 42">
                <a:extLst>
                  <a:ext uri="{FF2B5EF4-FFF2-40B4-BE49-F238E27FC236}">
                    <a16:creationId xmlns:a16="http://schemas.microsoft.com/office/drawing/2014/main" id="{931FC7FB-B771-4288-A5C3-411B05785D1A}"/>
                  </a:ext>
                </a:extLst>
              </p:cNvPr>
              <p:cNvSpPr/>
              <p:nvPr/>
            </p:nvSpPr>
            <p:spPr>
              <a:xfrm>
                <a:off x="1990042" y="5748531"/>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1990042" y="5748531"/>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44" name="Rechteck 43">
                <a:extLst>
                  <a:ext uri="{FF2B5EF4-FFF2-40B4-BE49-F238E27FC236}">
                    <a16:creationId xmlns:a16="http://schemas.microsoft.com/office/drawing/2014/main" id="{3A0D690A-540E-43EB-817A-9DA7B9EE4B49}"/>
                  </a:ext>
                </a:extLst>
              </p:cNvPr>
              <p:cNvSpPr/>
              <p:nvPr/>
            </p:nvSpPr>
            <p:spPr>
              <a:xfrm>
                <a:off x="3274421" y="5732978"/>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3274421" y="5732978"/>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684875" y="566618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stCxn id="11" idx="5"/>
            <a:endCxn id="53" idx="1"/>
          </p:cNvCxnSpPr>
          <p:nvPr/>
        </p:nvCxnSpPr>
        <p:spPr>
          <a:xfrm>
            <a:off x="6013926" y="4671968"/>
            <a:ext cx="750030" cy="1073296"/>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sp>
            <p:nvSpPr>
              <p:cNvPr id="57" name="Rechteck 56">
                <a:extLst>
                  <a:ext uri="{FF2B5EF4-FFF2-40B4-BE49-F238E27FC236}">
                    <a16:creationId xmlns:a16="http://schemas.microsoft.com/office/drawing/2014/main" id="{14B7C3AB-08C7-4AA2-8E3F-6A62673D5268}"/>
                  </a:ext>
                </a:extLst>
              </p:cNvPr>
              <p:cNvSpPr/>
              <p:nvPr/>
            </p:nvSpPr>
            <p:spPr>
              <a:xfrm>
                <a:off x="6603927" y="5755821"/>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603927" y="5755821"/>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95266" y="4240240"/>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622640" y="3059668"/>
            <a:ext cx="301686" cy="369332"/>
          </a:xfrm>
          <a:prstGeom prst="rect">
            <a:avLst/>
          </a:prstGeom>
        </p:spPr>
        <p:txBody>
          <a:bodyPr wrap="squar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456871" y="4190025"/>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2450403" y="527792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3306028" y="53225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32" name="Rechteck 31">
            <a:extLst>
              <a:ext uri="{FF2B5EF4-FFF2-40B4-BE49-F238E27FC236}">
                <a16:creationId xmlns:a16="http://schemas.microsoft.com/office/drawing/2014/main" id="{2CC18FB8-2C51-4828-8F77-ED0C37B84D0D}"/>
              </a:ext>
            </a:extLst>
          </p:cNvPr>
          <p:cNvSpPr/>
          <p:nvPr/>
        </p:nvSpPr>
        <p:spPr>
          <a:xfrm>
            <a:off x="1287780" y="2202180"/>
            <a:ext cx="6675120" cy="313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591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5" grpId="0"/>
      <p:bldP spid="26" grpId="0"/>
      <p:bldP spid="29" grpId="0"/>
      <p:bldP spid="30" grpId="0"/>
      <p:bldP spid="52" grpId="0" animBg="1"/>
      <p:bldP spid="56" grpId="0"/>
      <p:bldP spid="64" grpId="0"/>
      <p:bldP spid="65" grpId="0"/>
      <p:bldP spid="66" grpId="0"/>
      <p:bldP spid="67" grpId="0"/>
      <p:bldP spid="68" grpId="0"/>
      <p:bldP spid="69" grpId="0"/>
      <p:bldP spid="70" grpId="0"/>
      <p:bldP spid="71" grpId="0"/>
      <p:bldP spid="72" grpId="0"/>
      <p:bldP spid="73" grpId="0"/>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Priority queue</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137102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implement the Huffman greedy algorithm we need a priority queue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priority queue is a data structure maintains a set of elements with keys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has the following interface</a:t>
            </a:r>
          </a:p>
        </p:txBody>
      </p:sp>
      <mc:AlternateContent xmlns:mc="http://schemas.openxmlformats.org/markup-compatibility/2006">
        <mc:Choice xmlns:a14="http://schemas.microsoft.com/office/drawing/2010/main" Requires="a14">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dirty="0">
                              <a:latin typeface="Calibri" panose="020F0502020204030204" pitchFamily="34" charset="0"/>
                              <a:ea typeface="Calibri" panose="020F0502020204030204" pitchFamily="34" charset="0"/>
                              <a:cs typeface="Calibri" panose="020F0502020204030204" pitchFamily="34" charset="0"/>
                            </a:rPr>
                            <a:t>Inserts an element </a:t>
                          </a:r>
                          <a14:m>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oMath>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and removes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bl>
              </a:graphicData>
            </a:graphic>
          </p:graphicFrame>
        </mc:Choice>
        <mc:Fallback>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94433" b="-481818"/>
                          </a:stretch>
                        </a:blipFill>
                      </a:tcPr>
                    </a:tc>
                    <a:tc>
                      <a:txBody>
                        <a:bodyPr/>
                        <a:lstStyle/>
                        <a:p>
                          <a:endParaRPr lang="de-DE"/>
                        </a:p>
                      </a:txBody>
                      <a:tcPr marL="63607" marR="63607" marT="32313" marB="32313">
                        <a:blipFill>
                          <a:blip r:embed="rId3"/>
                          <a:stretch>
                            <a:fillRect l="-107048" t="-114545" r="-881" b="-481818"/>
                          </a:stretch>
                        </a:blipFill>
                      </a:tcPr>
                    </a:tc>
                    <a:extLst>
                      <a:ext uri="{0D108BD9-81ED-4DB2-BD59-A6C34878D82A}">
                        <a16:rowId xmlns:a16="http://schemas.microsoft.com/office/drawing/2014/main" val="10001"/>
                      </a:ext>
                    </a:extLst>
                  </a:tr>
                  <a:tr h="613266">
                    <a:tc>
                      <a:txBody>
                        <a:bodyPr/>
                        <a:lstStyle/>
                        <a:p>
                          <a:endParaRPr lang="de-DE"/>
                        </a:p>
                      </a:txBody>
                      <a:tcPr marL="63607" marR="63607" marT="32313" marB="32313">
                        <a:blipFill>
                          <a:blip r:embed="rId3"/>
                          <a:stretch>
                            <a:fillRect l="-206" t="-116832" r="-94433" b="-162376"/>
                          </a:stretch>
                        </a:blipFill>
                      </a:tcPr>
                    </a:tc>
                    <a:tc>
                      <a:txBody>
                        <a:bodyPr/>
                        <a:lstStyle/>
                        <a:p>
                          <a:endParaRPr lang="de-DE"/>
                        </a:p>
                      </a:txBody>
                      <a:tcPr marL="63607" marR="63607" marT="32313" marB="32313">
                        <a:blipFill>
                          <a:blip r:embed="rId3"/>
                          <a:stretch>
                            <a:fillRect l="-107048" t="-116832" r="-881" b="-162376"/>
                          </a:stretch>
                        </a:blipFill>
                      </a:tcPr>
                    </a:tc>
                    <a:extLst>
                      <a:ext uri="{0D108BD9-81ED-4DB2-BD59-A6C34878D82A}">
                        <a16:rowId xmlns:a16="http://schemas.microsoft.com/office/drawing/2014/main" val="10002"/>
                      </a:ext>
                    </a:extLst>
                  </a:tr>
                  <a:tr h="887586">
                    <a:tc>
                      <a:txBody>
                        <a:bodyPr/>
                        <a:lstStyle/>
                        <a:p>
                          <a:endParaRPr lang="de-DE"/>
                        </a:p>
                      </a:txBody>
                      <a:tcPr marL="63607" marR="63607" marT="32313" marB="32313">
                        <a:blipFill>
                          <a:blip r:embed="rId3"/>
                          <a:stretch>
                            <a:fillRect l="-206" t="-150000" r="-94433" b="-12329"/>
                          </a:stretch>
                        </a:blipFill>
                      </a:tcPr>
                    </a:tc>
                    <a:tc>
                      <a:txBody>
                        <a:bodyPr/>
                        <a:lstStyle/>
                        <a:p>
                          <a:endParaRPr lang="de-DE"/>
                        </a:p>
                      </a:txBody>
                      <a:tcPr marL="63607" marR="63607" marT="32313" marB="32313">
                        <a:blipFill>
                          <a:blip r:embed="rId3"/>
                          <a:stretch>
                            <a:fillRect l="-107048" t="-150000" r="-881" b="-1232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mc:Choice xmlns:a14="http://schemas.microsoft.com/office/drawing/2010/main" Requires="a14">
          <p:sp>
            <p:nvSpPr>
              <p:cNvPr id="5" name="Textplatzhalter 2">
                <a:extLst>
                  <a:ext uri="{FF2B5EF4-FFF2-40B4-BE49-F238E27FC236}">
                    <a16:creationId xmlns:a16="http://schemas.microsoft.com/office/drawing/2014/main" id="{A0DBB9A9-3A20-42AF-B815-9E04677AEB0C}"/>
                  </a:ext>
                </a:extLst>
              </p:cNvPr>
              <p:cNvSpPr txBox="1">
                <a:spLocks/>
              </p:cNvSpPr>
              <p:nvPr/>
            </p:nvSpPr>
            <p:spPr>
              <a:xfrm>
                <a:off x="457200" y="4968168"/>
                <a:ext cx="8229300" cy="137102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Priority queues are used to e.g., schedule jobs on a shared computer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a job is finished a new job with the highest priority is selected and scheduled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job can be added top the queue with </a:t>
                </a:r>
                <a14:m>
                  <m:oMath xmlns:m="http://schemas.openxmlformats.org/officeDocument/2006/math">
                    <m:r>
                      <a:rPr lang="de-AT" sz="1800" i="1" spc="-1" dirty="0">
                        <a:latin typeface="Cambria Math" panose="02040503050406030204" pitchFamily="18" charset="0"/>
                        <a:ea typeface="Calibri" panose="020F0502020204030204" pitchFamily="34" charset="0"/>
                        <a:cs typeface="Calibri" panose="020F0502020204030204" pitchFamily="34" charset="0"/>
                      </a:rPr>
                      <m:t>𝑞</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5" name="Textplatzhalter 2">
                <a:extLst>
                  <a:ext uri="{FF2B5EF4-FFF2-40B4-BE49-F238E27FC236}">
                    <a16:creationId xmlns:a16="http://schemas.microsoft.com/office/drawing/2014/main" id="{A0DBB9A9-3A20-42AF-B815-9E04677AEB0C}"/>
                  </a:ext>
                </a:extLst>
              </p:cNvPr>
              <p:cNvSpPr txBox="1">
                <a:spLocks noRot="1" noChangeAspect="1" noMove="1" noResize="1" noEditPoints="1" noAdjustHandles="1" noChangeArrowheads="1" noChangeShapeType="1" noTextEdit="1"/>
              </p:cNvSpPr>
              <p:nvPr/>
            </p:nvSpPr>
            <p:spPr>
              <a:xfrm>
                <a:off x="457200" y="4968168"/>
                <a:ext cx="8229300" cy="1371024"/>
              </a:xfrm>
              <a:prstGeom prst="rect">
                <a:avLst/>
              </a:prstGeom>
              <a:blipFill>
                <a:blip r:embed="rId4"/>
                <a:stretch>
                  <a:fillRect r="-815" b="-1778"/>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54650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684728BF-F29D-4649-B894-2AC8AD024F02}"/>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61163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priority queues with heaps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83356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extend heap to have </a:t>
                </a:r>
                <a14:m>
                  <m:oMath xmlns:m="http://schemas.openxmlformats.org/officeDocument/2006/math">
                    <m:r>
                      <a:rPr lang="de-AT" sz="1800" b="0" i="1" spc="-1" dirty="0" smtClean="0">
                        <a:latin typeface="Cambria Math" panose="02040503050406030204" pitchFamily="18" charset="0"/>
                        <a:ea typeface="Calibri" panose="020F0502020204030204" pitchFamily="34" charset="0"/>
                        <a:cs typeface="Calibri" panose="020F0502020204030204" pitchFamily="34" charset="0"/>
                      </a:rPr>
                      <m:t>h</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i="1" spc="-1" dirty="0">
                        <a:latin typeface="Cambria Math" panose="02040503050406030204" pitchFamily="18" charset="0"/>
                        <a:ea typeface="Calibri" panose="020F0502020204030204" pitchFamily="34" charset="0"/>
                        <a:cs typeface="Calibri" panose="020F0502020204030204" pitchFamily="34" charset="0"/>
                      </a:rPr>
                      <m:t>_</m:t>
                    </m:r>
                    <m:r>
                      <a:rPr lang="de-AT" sz="1800" i="1" spc="-1" dirty="0">
                        <a:latin typeface="Cambria Math" panose="02040503050406030204" pitchFamily="18" charset="0"/>
                        <a:ea typeface="Calibri" panose="020F0502020204030204" pitchFamily="34" charset="0"/>
                        <a:cs typeface="Calibri" panose="020F0502020204030204" pitchFamily="34" charset="0"/>
                      </a:rPr>
                      <m:t>𝑚𝑎𝑥</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spc="-1" dirty="0">
                    <a:latin typeface="Calibri" panose="020F0502020204030204" pitchFamily="34" charset="0"/>
                    <a:ea typeface="Calibri" panose="020F0502020204030204" pitchFamily="34" charset="0"/>
                    <a:cs typeface="Calibri" panose="020F0502020204030204" pitchFamily="34" charset="0"/>
                  </a:rPr>
                  <a:t>With this new function we can use heap as a priority queue in the following way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build a heap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After extracting the max element, we reduce the size of the heap by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Similarly to heapsort, we replace the last element with the extracted max</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And then we call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h</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h𝑒𝑎𝑝𝑖𝑓𝑦</m:t>
                    </m:r>
                    <m:r>
                      <a:rPr lang="en-US" sz="1800" i="1" dirty="0" smtClean="0">
                        <a:latin typeface="Cambria Math" panose="02040503050406030204" pitchFamily="18" charset="0"/>
                        <a:ea typeface="Calibri" panose="020F0502020204030204" pitchFamily="34" charset="0"/>
                        <a:cs typeface="Calibri" panose="020F0502020204030204" pitchFamily="34" charset="0"/>
                      </a:rPr>
                      <m:t>(0)</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833560"/>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947931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Priority queue</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45087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 def </a:t>
            </a:r>
            <a:r>
              <a:rPr lang="en-US" spc="-1" dirty="0" err="1">
                <a:solidFill>
                  <a:srgbClr val="0F0F0F"/>
                </a:solidFill>
                <a:latin typeface="Consolas" panose="020B0609020204030204" pitchFamily="49" charset="0"/>
              </a:rPr>
              <a:t>extract_min</a:t>
            </a:r>
            <a:r>
              <a:rPr lang="en-US" spc="-1" dirty="0">
                <a:solidFill>
                  <a:srgbClr val="0F0F0F"/>
                </a:solidFill>
                <a:latin typeface="Consolas" panose="020B0609020204030204" pitchFamily="49" charset="0"/>
              </a:rPr>
              <a:t>(self):</a:t>
            </a:r>
          </a:p>
          <a:p>
            <a:r>
              <a:rPr lang="en-US" spc="-1" dirty="0">
                <a:solidFill>
                  <a:srgbClr val="0F0F0F"/>
                </a:solidFill>
                <a:latin typeface="Consolas" panose="020B0609020204030204" pitchFamily="49" charset="0"/>
              </a:rPr>
              <a:t>        result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self.heapify</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return result</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def insert(self,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if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 &lt;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self.a.append</a:t>
            </a:r>
            <a:r>
              <a:rPr lang="en-US" spc="-1" dirty="0">
                <a:solidFill>
                  <a:srgbClr val="0F0F0F"/>
                </a:solidFill>
                <a:latin typeface="Consolas" panose="020B0609020204030204" pitchFamily="49" charset="0"/>
              </a:rPr>
              <a:t>(e)</a:t>
            </a:r>
          </a:p>
          <a:p>
            <a:r>
              <a:rPr lang="en-US" spc="-1" dirty="0">
                <a:solidFill>
                  <a:srgbClr val="0F0F0F"/>
                </a:solidFill>
                <a:latin typeface="Consolas" panose="020B0609020204030204" pitchFamily="49" charset="0"/>
              </a:rPr>
              <a:t>        else: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e</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while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0 and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e</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864265"/>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636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879796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mc:Choice xmlns:a14="http://schemas.microsoft.com/office/drawing/2010/main" Requires="a14">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is the optimal Huffman code for the following set of frequencies. Compute its average code length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𝐿</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and its entropy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𝐻</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519423" y="1589970"/>
                <a:ext cx="8229600" cy="1477328"/>
              </a:xfrm>
              <a:prstGeom prst="rect">
                <a:avLst/>
              </a:prstGeom>
              <a:blipFill>
                <a:blip r:embed="rId3"/>
                <a:stretch>
                  <a:fillRect l="-593" t="-2479"/>
                </a:stretch>
              </a:blipFill>
            </p:spPr>
            <p:txBody>
              <a:bodyPr/>
              <a:lstStyle/>
              <a:p>
                <a:r>
                  <a:rPr lang="de-AT">
                    <a:noFill/>
                  </a:rPr>
                  <a:t> </a:t>
                </a:r>
              </a:p>
            </p:txBody>
          </p:sp>
        </mc:Fallback>
      </mc:AlternateContent>
      <mc:AlternateContent xmlns:mc="http://schemas.openxmlformats.org/markup-compatibility/2006">
        <mc:Choice xmlns:a14="http://schemas.microsoft.com/office/drawing/2010/main"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897423409"/>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𝒈</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𝒉</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err="1">
                              <a:latin typeface="Calibri" panose="020F0502020204030204" pitchFamily="34" charset="0"/>
                              <a:ea typeface="Calibri" panose="020F0502020204030204" pitchFamily="34" charset="0"/>
                              <a:cs typeface="Calibri" panose="020F0502020204030204" pitchFamily="34" charset="0"/>
                            </a:rPr>
                            <a:t>Frequncy</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Choice>
        <mc:Fallback>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897423409"/>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0000" t="-1786" r="-696629" b="-132143"/>
                          </a:stretch>
                        </a:blipFill>
                      </a:tcPr>
                    </a:tc>
                    <a:tc>
                      <a:txBody>
                        <a:bodyPr/>
                        <a:lstStyle/>
                        <a:p>
                          <a:endParaRPr lang="de-DE"/>
                        </a:p>
                      </a:txBody>
                      <a:tcPr marL="63607" marR="63607" marT="32313" marB="32313" anchor="ctr">
                        <a:blipFill>
                          <a:blip r:embed="rId4"/>
                          <a:stretch>
                            <a:fillRect l="-505682" t="-1786" r="-604545" b="-132143"/>
                          </a:stretch>
                        </a:blipFill>
                      </a:tcPr>
                    </a:tc>
                    <a:tc>
                      <a:txBody>
                        <a:bodyPr/>
                        <a:lstStyle/>
                        <a:p>
                          <a:endParaRPr lang="de-DE"/>
                        </a:p>
                      </a:txBody>
                      <a:tcPr marL="63607" marR="63607" marT="32313" marB="32313" anchor="ctr">
                        <a:blipFill>
                          <a:blip r:embed="rId4"/>
                          <a:stretch>
                            <a:fillRect l="-605682" t="-1786" r="-504545" b="-132143"/>
                          </a:stretch>
                        </a:blipFill>
                      </a:tcPr>
                    </a:tc>
                    <a:tc>
                      <a:txBody>
                        <a:bodyPr/>
                        <a:lstStyle/>
                        <a:p>
                          <a:endParaRPr lang="de-DE"/>
                        </a:p>
                      </a:txBody>
                      <a:tcPr marL="63607" marR="63607" marT="32313" marB="32313" anchor="ctr">
                        <a:blipFill>
                          <a:blip r:embed="rId4"/>
                          <a:stretch>
                            <a:fillRect l="-705682" t="-1786" r="-404545" b="-132143"/>
                          </a:stretch>
                        </a:blipFill>
                      </a:tcPr>
                    </a:tc>
                    <a:tc>
                      <a:txBody>
                        <a:bodyPr/>
                        <a:lstStyle/>
                        <a:p>
                          <a:endParaRPr lang="de-DE"/>
                        </a:p>
                      </a:txBody>
                      <a:tcPr marL="63607" marR="63607" marT="32313" marB="32313" anchor="ctr">
                        <a:blipFill>
                          <a:blip r:embed="rId4"/>
                          <a:stretch>
                            <a:fillRect l="-805682" t="-1786" r="-304545" b="-132143"/>
                          </a:stretch>
                        </a:blipFill>
                      </a:tcPr>
                    </a:tc>
                    <a:tc>
                      <a:txBody>
                        <a:bodyPr/>
                        <a:lstStyle/>
                        <a:p>
                          <a:endParaRPr lang="de-DE"/>
                        </a:p>
                      </a:txBody>
                      <a:tcPr marL="63607" marR="63607" marT="32313" marB="32313" anchor="ctr">
                        <a:blipFill>
                          <a:blip r:embed="rId4"/>
                          <a:stretch>
                            <a:fillRect l="-905682" t="-1786" r="-204545" b="-132143"/>
                          </a:stretch>
                        </a:blipFill>
                      </a:tcPr>
                    </a:tc>
                    <a:tc>
                      <a:txBody>
                        <a:bodyPr/>
                        <a:lstStyle/>
                        <a:p>
                          <a:endParaRPr lang="de-DE"/>
                        </a:p>
                      </a:txBody>
                      <a:tcPr marL="63607" marR="63607" marT="32313" marB="32313" anchor="ctr">
                        <a:blipFill>
                          <a:blip r:embed="rId4"/>
                          <a:stretch>
                            <a:fillRect l="-1005682" t="-1786" r="-104545" b="-132143"/>
                          </a:stretch>
                        </a:blipFill>
                      </a:tcPr>
                    </a:tc>
                    <a:tc>
                      <a:txBody>
                        <a:bodyPr/>
                        <a:lstStyle/>
                        <a:p>
                          <a:endParaRPr lang="de-DE"/>
                        </a:p>
                      </a:txBody>
                      <a:tcPr marL="63607" marR="63607" marT="32313" marB="32313" anchor="ctr">
                        <a:blipFill>
                          <a:blip r:embed="rId4"/>
                          <a:stretch>
                            <a:fillRect l="-1105682" t="-1786" r="-4545" b="-1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err="1">
                              <a:latin typeface="Calibri" panose="020F0502020204030204" pitchFamily="34" charset="0"/>
                              <a:ea typeface="Calibri" panose="020F0502020204030204" pitchFamily="34" charset="0"/>
                              <a:cs typeface="Calibri" panose="020F0502020204030204" pitchFamily="34" charset="0"/>
                            </a:rPr>
                            <a:t>Frequncy</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231601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C97491A2-371B-48AE-B4EB-AEDDBE2576E9}"/>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2577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8D6878F8-B83F-471E-9703-2DF817BC44F5}"/>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62605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Some optimization problems are very hard to solve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there may be infinitely many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some other cases there may be exponentially many solutions, e.g.,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d>
                      <m:d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sSupPr>
                          <m:e>
                            <m:r>
                              <a:rPr lang="en-US" sz="1800" i="1" noProof="0" dirty="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sup>
                        </m:sSup>
                      </m:e>
                    </m:d>
                  </m:oMath>
                </a14:m>
                <a:endParaRPr lang="de-AT"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Exhaustive enumeration, a.k.a. brute-force search is inefficient in such cases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we need alternative more efficient approaches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we trade the quality of the solution for the efficiency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accept solutions</a:t>
                </a:r>
                <a:r>
                  <a:rPr lang="en-US" sz="1800" dirty="0">
                    <a:latin typeface="Calibri" panose="020F0502020204030204" pitchFamily="34" charset="0"/>
                    <a:ea typeface="Calibri" panose="020F0502020204030204" pitchFamily="34" charset="0"/>
                    <a:cs typeface="Calibri" panose="020F0502020204030204" pitchFamily="34" charset="0"/>
                  </a:rPr>
                  <a:t>, which are not globally optimal but are still good enough</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example, we accept locally optimal solutions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789862"/>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86934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Global vs. local minimum</a:t>
            </a:r>
            <a:endParaRPr lang="en-US" noProof="0" dirty="0">
              <a:solidFill>
                <a:schemeClr val="dk1"/>
              </a:solidFill>
            </a:endParaRPr>
          </a:p>
        </p:txBody>
      </p:sp>
      <p:pic>
        <p:nvPicPr>
          <p:cNvPr id="9" name="Grafik 8">
            <a:extLst>
              <a:ext uri="{FF2B5EF4-FFF2-40B4-BE49-F238E27FC236}">
                <a16:creationId xmlns:a16="http://schemas.microsoft.com/office/drawing/2014/main" id="{C1987DCF-9964-4203-9BFB-F332C25E1224}"/>
              </a:ext>
            </a:extLst>
          </p:cNvPr>
          <p:cNvPicPr>
            <a:picLocks noChangeAspect="1"/>
          </p:cNvPicPr>
          <p:nvPr/>
        </p:nvPicPr>
        <p:blipFill>
          <a:blip r:embed="rId3"/>
          <a:stretch>
            <a:fillRect/>
          </a:stretch>
        </p:blipFill>
        <p:spPr>
          <a:xfrm>
            <a:off x="1938522" y="1562095"/>
            <a:ext cx="5266955" cy="3950216"/>
          </a:xfrm>
          <a:prstGeom prst="rect">
            <a:avLst/>
          </a:prstGeom>
        </p:spPr>
      </p:pic>
      <p:cxnSp>
        <p:nvCxnSpPr>
          <p:cNvPr id="11" name="Gerader Verbinder 10">
            <a:extLst>
              <a:ext uri="{FF2B5EF4-FFF2-40B4-BE49-F238E27FC236}">
                <a16:creationId xmlns:a16="http://schemas.microsoft.com/office/drawing/2014/main" id="{EF2E75ED-DB1A-42B5-8A59-1C70B1FA197C}"/>
              </a:ext>
            </a:extLst>
          </p:cNvPr>
          <p:cNvCxnSpPr>
            <a:cxnSpLocks/>
          </p:cNvCxnSpPr>
          <p:nvPr/>
        </p:nvCxnSpPr>
        <p:spPr>
          <a:xfrm flipH="1" flipV="1">
            <a:off x="2616707" y="4945757"/>
            <a:ext cx="2996185" cy="79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A72D127-3D4F-430E-ABD7-6DB8FC7635C2}"/>
              </a:ext>
            </a:extLst>
          </p:cNvPr>
          <p:cNvCxnSpPr>
            <a:cxnSpLocks/>
          </p:cNvCxnSpPr>
          <p:nvPr/>
        </p:nvCxnSpPr>
        <p:spPr>
          <a:xfrm flipV="1">
            <a:off x="5585350" y="4945757"/>
            <a:ext cx="1" cy="144000"/>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712079EF-CE84-430E-BE9A-C2C16D41E721}"/>
                  </a:ext>
                </a:extLst>
              </p:cNvPr>
              <p:cNvSpPr txBox="1"/>
              <p:nvPr/>
            </p:nvSpPr>
            <p:spPr>
              <a:xfrm>
                <a:off x="5338344" y="5104200"/>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oMath>
                  </m:oMathPara>
                </a14:m>
                <a:endParaRPr lang="de-AT" b="1" dirty="0"/>
              </a:p>
            </p:txBody>
          </p:sp>
        </mc:Choice>
        <mc:Fallback xmlns="">
          <p:sp>
            <p:nvSpPr>
              <p:cNvPr id="13" name="Textfeld 12">
                <a:extLst>
                  <a:ext uri="{FF2B5EF4-FFF2-40B4-BE49-F238E27FC236}">
                    <a16:creationId xmlns:a16="http://schemas.microsoft.com/office/drawing/2014/main" id="{712079EF-CE84-430E-BE9A-C2C16D41E721}"/>
                  </a:ext>
                </a:extLst>
              </p:cNvPr>
              <p:cNvSpPr txBox="1">
                <a:spLocks noRot="1" noChangeAspect="1" noMove="1" noResize="1" noEditPoints="1" noAdjustHandles="1" noChangeArrowheads="1" noChangeShapeType="1" noTextEdit="1"/>
              </p:cNvSpPr>
              <p:nvPr/>
            </p:nvSpPr>
            <p:spPr>
              <a:xfrm>
                <a:off x="5338344" y="5104200"/>
                <a:ext cx="600870"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4E5DF64D-1B9B-4098-98AD-7772519D7B91}"/>
                  </a:ext>
                </a:extLst>
              </p:cNvPr>
              <p:cNvSpPr txBox="1"/>
              <p:nvPr/>
            </p:nvSpPr>
            <p:spPr>
              <a:xfrm>
                <a:off x="1704870" y="4781980"/>
                <a:ext cx="84933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𝒇</m:t>
                          </m:r>
                          <m:r>
                            <a:rPr lang="de-DE" b="1" i="1" smtClean="0">
                              <a:latin typeface="Cambria Math" panose="02040503050406030204" pitchFamily="18" charset="0"/>
                            </a:rPr>
                            <m:t>(</m:t>
                          </m:r>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r>
                        <a:rPr lang="de-DE" b="1" i="1" smtClean="0">
                          <a:latin typeface="Cambria Math" panose="02040503050406030204" pitchFamily="18" charset="0"/>
                        </a:rPr>
                        <m:t>)</m:t>
                      </m:r>
                    </m:oMath>
                  </m:oMathPara>
                </a14:m>
                <a:endParaRPr lang="de-AT" b="1" dirty="0"/>
              </a:p>
            </p:txBody>
          </p:sp>
        </mc:Choice>
        <mc:Fallback xmlns="">
          <p:sp>
            <p:nvSpPr>
              <p:cNvPr id="14" name="Textfeld 13">
                <a:extLst>
                  <a:ext uri="{FF2B5EF4-FFF2-40B4-BE49-F238E27FC236}">
                    <a16:creationId xmlns:a16="http://schemas.microsoft.com/office/drawing/2014/main" id="{4E5DF64D-1B9B-4098-98AD-7772519D7B91}"/>
                  </a:ext>
                </a:extLst>
              </p:cNvPr>
              <p:cNvSpPr txBox="1">
                <a:spLocks noRot="1" noChangeAspect="1" noMove="1" noResize="1" noEditPoints="1" noAdjustHandles="1" noChangeArrowheads="1" noChangeShapeType="1" noTextEdit="1"/>
              </p:cNvSpPr>
              <p:nvPr/>
            </p:nvSpPr>
            <p:spPr>
              <a:xfrm>
                <a:off x="1704870" y="4781980"/>
                <a:ext cx="849335" cy="307777"/>
              </a:xfrm>
              <a:prstGeom prst="rect">
                <a:avLst/>
              </a:prstGeom>
              <a:blipFill>
                <a:blip r:embed="rId5"/>
                <a:stretch>
                  <a:fillRect b="-7843"/>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7CA278B7-876E-40D7-9EDF-260BCD14C963}"/>
                  </a:ext>
                </a:extLst>
              </p:cNvPr>
              <p:cNvSpPr txBox="1"/>
              <p:nvPr/>
            </p:nvSpPr>
            <p:spPr>
              <a:xfrm>
                <a:off x="3513929" y="5129272"/>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de-AT" b="1" i="1" smtClean="0">
                              <a:latin typeface="Cambria Math" panose="02040503050406030204" pitchFamily="18" charset="0"/>
                            </a:rPr>
                          </m:ctrlPr>
                        </m:sSubSup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up>
                          <m:r>
                            <a:rPr lang="de-AT" b="1" i="1" smtClean="0">
                              <a:latin typeface="Cambria Math" panose="02040503050406030204" pitchFamily="18" charset="0"/>
                            </a:rPr>
                            <m:t>∗</m:t>
                          </m:r>
                        </m:sup>
                      </m:sSubSup>
                    </m:oMath>
                  </m:oMathPara>
                </a14:m>
                <a:endParaRPr lang="de-AT" b="1" dirty="0"/>
              </a:p>
            </p:txBody>
          </p:sp>
        </mc:Choice>
        <mc:Fallback xmlns="">
          <p:sp>
            <p:nvSpPr>
              <p:cNvPr id="16" name="Textfeld 15">
                <a:extLst>
                  <a:ext uri="{FF2B5EF4-FFF2-40B4-BE49-F238E27FC236}">
                    <a16:creationId xmlns:a16="http://schemas.microsoft.com/office/drawing/2014/main" id="{7CA278B7-876E-40D7-9EDF-260BCD14C963}"/>
                  </a:ext>
                </a:extLst>
              </p:cNvPr>
              <p:cNvSpPr txBox="1">
                <a:spLocks noRot="1" noChangeAspect="1" noMove="1" noResize="1" noEditPoints="1" noAdjustHandles="1" noChangeArrowheads="1" noChangeShapeType="1" noTextEdit="1"/>
              </p:cNvSpPr>
              <p:nvPr/>
            </p:nvSpPr>
            <p:spPr>
              <a:xfrm>
                <a:off x="3513929" y="5129272"/>
                <a:ext cx="600870" cy="307777"/>
              </a:xfrm>
              <a:prstGeom prst="rect">
                <a:avLst/>
              </a:prstGeom>
              <a:blipFill>
                <a:blip r:embed="rId6"/>
                <a:stretch>
                  <a:fillRect/>
                </a:stretch>
              </a:blipFill>
            </p:spPr>
            <p:txBody>
              <a:bodyPr/>
              <a:lstStyle/>
              <a:p>
                <a:r>
                  <a:rPr lang="de-AT">
                    <a:noFill/>
                  </a:rPr>
                  <a:t> </a:t>
                </a:r>
              </a:p>
            </p:txBody>
          </p:sp>
        </mc:Fallback>
      </mc:AlternateContent>
      <p:cxnSp>
        <p:nvCxnSpPr>
          <p:cNvPr id="17" name="Gerader Verbinder 16">
            <a:extLst>
              <a:ext uri="{FF2B5EF4-FFF2-40B4-BE49-F238E27FC236}">
                <a16:creationId xmlns:a16="http://schemas.microsoft.com/office/drawing/2014/main" id="{C32F142A-E15D-4AFA-A816-C9ADF0D36C6A}"/>
              </a:ext>
            </a:extLst>
          </p:cNvPr>
          <p:cNvCxnSpPr>
            <a:cxnSpLocks/>
          </p:cNvCxnSpPr>
          <p:nvPr/>
        </p:nvCxnSpPr>
        <p:spPr>
          <a:xfrm flipH="1">
            <a:off x="2616707" y="4762621"/>
            <a:ext cx="1213106"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1C12652-E737-4F9F-88AA-516CD625F40B}"/>
              </a:ext>
            </a:extLst>
          </p:cNvPr>
          <p:cNvCxnSpPr>
            <a:cxnSpLocks/>
          </p:cNvCxnSpPr>
          <p:nvPr/>
        </p:nvCxnSpPr>
        <p:spPr>
          <a:xfrm flipV="1">
            <a:off x="3803476" y="4763038"/>
            <a:ext cx="0" cy="326719"/>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77FFE8-5835-4658-880B-20C8003AF305}"/>
              </a:ext>
            </a:extLst>
          </p:cNvPr>
          <p:cNvSpPr txBox="1"/>
          <p:nvPr/>
        </p:nvSpPr>
        <p:spPr>
          <a:xfrm>
            <a:off x="1704870" y="4496530"/>
            <a:ext cx="976999" cy="307777"/>
          </a:xfrm>
          <a:prstGeom prst="rect">
            <a:avLst/>
          </a:prstGeom>
          <a:noFill/>
        </p:spPr>
        <p:txBody>
          <a:bodyPr wrap="none" rtlCol="0">
            <a:spAutoFit/>
          </a:bodyPr>
          <a:lstStyle/>
          <a:p>
            <a:endParaRPr lang="de-AT" b="1" dirty="0"/>
          </a:p>
        </p:txBody>
      </p:sp>
    </p:spTree>
    <p:extLst>
      <p:ext uri="{BB962C8B-B14F-4D97-AF65-F5344CB8AC3E}">
        <p14:creationId xmlns:p14="http://schemas.microsoft.com/office/powerpoint/2010/main" val="30161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2"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2782</Words>
  <Application>Microsoft Office PowerPoint</Application>
  <PresentationFormat>Bildschirmpräsentation (4:3)</PresentationFormat>
  <Paragraphs>1047</Paragraphs>
  <Slides>53</Slides>
  <Notes>53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53</vt:i4>
      </vt:variant>
    </vt:vector>
  </HeadingPairs>
  <TitlesOfParts>
    <vt:vector size="61" baseType="lpstr">
      <vt:lpstr>Calibri</vt:lpstr>
      <vt:lpstr>Cambria Math</vt:lpstr>
      <vt:lpstr>Arial</vt:lpstr>
      <vt:lpstr>Blackadder ITC</vt:lpstr>
      <vt:lpstr>Consolas</vt:lpstr>
      <vt:lpstr>Wingdings</vt:lpstr>
      <vt:lpstr>Office Theme</vt:lpstr>
      <vt:lpstr>1_Office Theme</vt:lpstr>
      <vt:lpstr>Algorithms and Data Structures </vt:lpstr>
      <vt:lpstr>Outline</vt:lpstr>
      <vt:lpstr>Optimization problems</vt:lpstr>
      <vt:lpstr>Optimization problems</vt:lpstr>
      <vt:lpstr>Example: fitting a line to data</vt:lpstr>
      <vt:lpstr>Example: fitting a line to data</vt:lpstr>
      <vt:lpstr>Example: fitting a line to data</vt:lpstr>
      <vt:lpstr>Optimization problems</vt:lpstr>
      <vt:lpstr>Global vs. local minimum</vt:lpstr>
      <vt:lpstr>Greedy method</vt:lpstr>
      <vt:lpstr>Greedy method</vt:lpstr>
      <vt:lpstr>Activity selection</vt:lpstr>
      <vt:lpstr>Activity selection problem</vt:lpstr>
      <vt:lpstr>Activity selection problem</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 problem</vt:lpstr>
      <vt:lpstr>Exercise</vt:lpstr>
      <vt:lpstr>Student task</vt:lpstr>
      <vt:lpstr>Huffman codes</vt:lpstr>
      <vt:lpstr>Data compression</vt:lpstr>
      <vt:lpstr>Occurrence frequencies</vt:lpstr>
      <vt:lpstr>Occurrence frequencies</vt:lpstr>
      <vt:lpstr>Prefix codes</vt:lpstr>
      <vt:lpstr>Exercise</vt:lpstr>
      <vt:lpstr>Student task</vt:lpstr>
      <vt:lpstr>Prefix codes</vt:lpstr>
      <vt:lpstr>Prefix codes</vt:lpstr>
      <vt:lpstr>Prefix codes</vt:lpstr>
      <vt:lpstr>Prefix codes</vt:lpstr>
      <vt:lpstr>Prefix codes</vt:lpstr>
      <vt:lpstr>Constructing Huffman codes</vt:lpstr>
      <vt:lpstr>Greedy algorithm for Huffman codes</vt:lpstr>
      <vt:lpstr>Greedy algorithm for Huffman codes</vt:lpstr>
      <vt:lpstr>Priority queue</vt:lpstr>
      <vt:lpstr>Implementing priority queues with heaps</vt:lpstr>
      <vt:lpstr>Priority queue</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Denis Helic</cp:lastModifiedBy>
  <cp:revision>1111</cp:revision>
  <dcterms:modified xsi:type="dcterms:W3CDTF">2023-04-23T10:58:39Z</dcterms:modified>
</cp:coreProperties>
</file>