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647" r:id="rId5"/>
    <p:sldId id="723" r:id="rId6"/>
    <p:sldId id="961" r:id="rId7"/>
    <p:sldId id="962" r:id="rId8"/>
    <p:sldId id="963" r:id="rId9"/>
    <p:sldId id="964" r:id="rId10"/>
    <p:sldId id="965" r:id="rId11"/>
    <p:sldId id="966" r:id="rId12"/>
    <p:sldId id="967" r:id="rId13"/>
    <p:sldId id="968" r:id="rId14"/>
    <p:sldId id="971" r:id="rId15"/>
    <p:sldId id="969" r:id="rId16"/>
    <p:sldId id="970" r:id="rId17"/>
    <p:sldId id="972" r:id="rId18"/>
    <p:sldId id="973" r:id="rId19"/>
    <p:sldId id="974" r:id="rId20"/>
    <p:sldId id="975" r:id="rId21"/>
    <p:sldId id="976" r:id="rId22"/>
    <p:sldId id="977" r:id="rId23"/>
    <p:sldId id="978" r:id="rId24"/>
    <p:sldId id="979" r:id="rId25"/>
    <p:sldId id="980" r:id="rId26"/>
    <p:sldId id="981" r:id="rId27"/>
    <p:sldId id="982" r:id="rId28"/>
    <p:sldId id="983" r:id="rId29"/>
    <p:sldId id="984" r:id="rId30"/>
    <p:sldId id="985" r:id="rId31"/>
    <p:sldId id="986" r:id="rId32"/>
    <p:sldId id="987" r:id="rId33"/>
    <p:sldId id="988" r:id="rId34"/>
    <p:sldId id="989" r:id="rId35"/>
    <p:sldId id="990" r:id="rId36"/>
    <p:sldId id="991" r:id="rId37"/>
    <p:sldId id="994" r:id="rId38"/>
    <p:sldId id="995" r:id="rId39"/>
    <p:sldId id="996" r:id="rId40"/>
    <p:sldId id="992" r:id="rId41"/>
    <p:sldId id="993" r:id="rId42"/>
  </p:sldIdLst>
  <p:sldSz cx="9144000" cy="6858000" type="screen4x3"/>
  <p:notesSz cx="7099300" cy="10234613"/>
  <p:embeddedFontLst>
    <p:embeddedFont>
      <p:font typeface="Blackadder ITC" pitchFamily="82" charset="77"/>
      <p:regular r:id="rId45"/>
    </p:embeddedFont>
    <p:embeddedFont>
      <p:font typeface="Cambria Math" panose="02040503050406030204" pitchFamily="18" charset="0"/>
      <p:regular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2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F8D7CD"/>
    <a:srgbClr val="A9D18E"/>
    <a:srgbClr val="E2F0D9"/>
    <a:srgbClr val="EAEFF7"/>
    <a:srgbClr val="E7E6E6"/>
    <a:srgbClr val="F2E6DC"/>
    <a:srgbClr val="ED7D31"/>
    <a:srgbClr val="AE5A21"/>
    <a:srgbClr val="7DC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0C529-5FF6-DF91-408E-CA6877BEA450}" v="10" dt="2022-02-28T12:12:33.858"/>
    <p1510:client id="{690A8561-0462-61C5-122F-B37E0D33A249}" v="452" dt="2022-02-25T18:00:28.886"/>
    <p1510:client id="{B0536F86-C883-7A67-11FA-EA747C9A93F9}" v="3132" dt="2022-02-27T19:54:0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1384" y="19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77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18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microsoft.com/office/2015/10/relationships/revisionInfo" Target="revisionInfo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102" Type="http://customschemas.google.com/relationships/presentationmetadata" Target="metadata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10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A2C434-A054-4EBF-8388-E049AC0EA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E634D-62FB-45E6-853B-82932D999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D981-3C41-4E48-8B75-4D8577123F2D}" type="datetimeFigureOut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11.05.25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ACCF7-6517-46DE-B295-84FC964BB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50896-C0DC-4B6A-AB93-D800C089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CC917-7134-4DD0-998C-C7645B2DB20B}" type="slidenum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Blackadder ITC" panose="04020505051007020D02" pitchFamily="82" charset="0"/>
        <a:ea typeface="Blackadder ITC" panose="04020505051007020D02" pitchFamily="82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38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61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760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353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344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445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875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7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613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06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Blackadder ITC" panose="04020505051007020D02" pitchFamily="82" charset="0"/>
                <a:sym typeface="Arial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765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56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73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688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760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584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066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1610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103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54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295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855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3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6449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87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4381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66995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93467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42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38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77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2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12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68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7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536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21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72798" y="6415123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39</a:t>
            </a:r>
          </a:p>
        </p:txBody>
      </p:sp>
    </p:spTree>
    <p:extLst>
      <p:ext uri="{BB962C8B-B14F-4D97-AF65-F5344CB8AC3E}">
        <p14:creationId xmlns:p14="http://schemas.microsoft.com/office/powerpoint/2010/main" val="28950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3200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39</a:t>
            </a:r>
          </a:p>
        </p:txBody>
      </p:sp>
    </p:spTree>
    <p:extLst>
      <p:ext uri="{BB962C8B-B14F-4D97-AF65-F5344CB8AC3E}">
        <p14:creationId xmlns:p14="http://schemas.microsoft.com/office/powerpoint/2010/main" val="159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4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3.xml"/><Relationship Id="rId7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6.xml"/><Relationship Id="rId10" Type="http://schemas.openxmlformats.org/officeDocument/2006/relationships/slide" Target="slide39.xml"/><Relationship Id="rId4" Type="http://schemas.openxmlformats.org/officeDocument/2006/relationships/slide" Target="slide14.xml"/><Relationship Id="rId9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3.png"/><Relationship Id="rId5" Type="http://schemas.openxmlformats.org/officeDocument/2006/relationships/image" Target="../media/image45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5" Type="http://schemas.openxmlformats.org/officeDocument/2006/relationships/image" Target="../media/image34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fromm/dsa/blob/main/notebooks/trees.ipynb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endParaRPr lang="en-US" sz="4400" b="1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3367621" y="5175674"/>
            <a:ext cx="264014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6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31830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kind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nonsimple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least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links,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last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same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(SRI, STAN, UCLA, SRI)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Internet: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robust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failure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9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Path length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s: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 in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(MIT, BBN, RAND, UCL)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(MIT, UTAH)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0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i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de-AT" sz="1800" i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i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i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LINC and SRI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UTAH and RAND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UTAH and SRI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5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Connectivity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reach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Otherwise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5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46994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3895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sum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degrees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an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undirected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equal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times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links in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i.e.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sz="18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de-A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  <m:t>𝑖</m:t>
                          </m:r>
                          <m:r>
                            <a:rPr kumimoji="0" lang="de-A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  <m:t>=1</m:t>
                          </m:r>
                        </m:sub>
                        <m:sup>
                          <m:r>
                            <a:rPr kumimoji="0" lang="de-A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180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de-AT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de-AT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Arial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de-A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  <a:sym typeface="Arial"/>
                        </a:rPr>
                        <m:t>=2</m:t>
                      </m:r>
                      <m:r>
                        <a:rPr kumimoji="0" lang="de-A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  <a:sym typeface="Arial"/>
                        </a:rPr>
                        <m:t>𝑚</m:t>
                      </m:r>
                    </m:oMath>
                  </m:oMathPara>
                </a14:m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2: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Our definition of a cycle says that in a cycle, there must be at least 3 links (there are other definitions that allow less links and also self-loops). Why does this property make the early Internet more robust?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3: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that if a graph contains a path between two nodes, then it also contains a simple path between those two nodes.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4: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that any connected, undirected graph satisfies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3895554"/>
              </a:xfrm>
              <a:prstGeom prst="rect">
                <a:avLst/>
              </a:prstGeom>
              <a:blipFill>
                <a:blip r:embed="rId3"/>
                <a:stretch>
                  <a:fillRect l="-616" t="-8117" r="-154" b="-129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59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9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0778"/>
            <a:ext cx="8229300" cy="1530219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de-AT" sz="1800" b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acyclic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undirected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undirected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acyclic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disconnected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forest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0133BB9-E206-475C-8360-074EA21F1BA2}"/>
              </a:ext>
            </a:extLst>
          </p:cNvPr>
          <p:cNvSpPr/>
          <p:nvPr/>
        </p:nvSpPr>
        <p:spPr>
          <a:xfrm>
            <a:off x="184485" y="3529263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0AB723C-FD2D-41E4-9174-05929BFFA311}"/>
              </a:ext>
            </a:extLst>
          </p:cNvPr>
          <p:cNvSpPr/>
          <p:nvPr/>
        </p:nvSpPr>
        <p:spPr>
          <a:xfrm>
            <a:off x="778043" y="3729789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BF69732-A1C5-4BB9-BA1D-E096E594F8E9}"/>
              </a:ext>
            </a:extLst>
          </p:cNvPr>
          <p:cNvSpPr/>
          <p:nvPr/>
        </p:nvSpPr>
        <p:spPr>
          <a:xfrm>
            <a:off x="830179" y="3144252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6F340D2-F190-4263-A925-17DDDE7B5AFF}"/>
              </a:ext>
            </a:extLst>
          </p:cNvPr>
          <p:cNvSpPr/>
          <p:nvPr/>
        </p:nvSpPr>
        <p:spPr>
          <a:xfrm>
            <a:off x="1203160" y="3585409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3D529CF-2E28-4889-94A8-582D7667E9B2}"/>
              </a:ext>
            </a:extLst>
          </p:cNvPr>
          <p:cNvSpPr/>
          <p:nvPr/>
        </p:nvSpPr>
        <p:spPr>
          <a:xfrm>
            <a:off x="673770" y="4219073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C57F43E-908D-447E-BD00-7C9E4FB4CF92}"/>
              </a:ext>
            </a:extLst>
          </p:cNvPr>
          <p:cNvSpPr/>
          <p:nvPr/>
        </p:nvSpPr>
        <p:spPr>
          <a:xfrm>
            <a:off x="569497" y="4708357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3E2F70B-A870-44BF-B662-57904D63E659}"/>
              </a:ext>
            </a:extLst>
          </p:cNvPr>
          <p:cNvSpPr/>
          <p:nvPr/>
        </p:nvSpPr>
        <p:spPr>
          <a:xfrm>
            <a:off x="96252" y="4499810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F3BB83C-EA79-4BC9-8EF4-475D1B1124BA}"/>
              </a:ext>
            </a:extLst>
          </p:cNvPr>
          <p:cNvSpPr/>
          <p:nvPr/>
        </p:nvSpPr>
        <p:spPr>
          <a:xfrm>
            <a:off x="288758" y="5213684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6878556-E567-48C5-8A0B-682A10C1F41F}"/>
              </a:ext>
            </a:extLst>
          </p:cNvPr>
          <p:cNvSpPr/>
          <p:nvPr/>
        </p:nvSpPr>
        <p:spPr>
          <a:xfrm>
            <a:off x="1475876" y="4006406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E59084D-560A-426D-9EF6-B25D35D2E1E9}"/>
              </a:ext>
            </a:extLst>
          </p:cNvPr>
          <p:cNvSpPr/>
          <p:nvPr/>
        </p:nvSpPr>
        <p:spPr>
          <a:xfrm>
            <a:off x="1151022" y="4555956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F8B365F-9917-4F23-BEBD-5DFED53A2BFD}"/>
              </a:ext>
            </a:extLst>
          </p:cNvPr>
          <p:cNvSpPr/>
          <p:nvPr/>
        </p:nvSpPr>
        <p:spPr>
          <a:xfrm>
            <a:off x="1941097" y="4339389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951024-0134-471E-B09E-FB15C29A1871}"/>
              </a:ext>
            </a:extLst>
          </p:cNvPr>
          <p:cNvSpPr/>
          <p:nvPr/>
        </p:nvSpPr>
        <p:spPr>
          <a:xfrm>
            <a:off x="2045370" y="4916904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1ABEE50-5B23-4EAF-9CAB-E13AAD5D6D80}"/>
              </a:ext>
            </a:extLst>
          </p:cNvPr>
          <p:cNvSpPr/>
          <p:nvPr/>
        </p:nvSpPr>
        <p:spPr>
          <a:xfrm>
            <a:off x="2358191" y="4037108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675DF7D-B474-4520-8F78-02F7F65B46C6}"/>
              </a:ext>
            </a:extLst>
          </p:cNvPr>
          <p:cNvSpPr/>
          <p:nvPr/>
        </p:nvSpPr>
        <p:spPr>
          <a:xfrm>
            <a:off x="2253918" y="3548055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4E64E2C-5070-4398-9572-8D36E9009577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88758" y="3577390"/>
            <a:ext cx="504555" cy="1664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8AD468-F7FC-4B5D-B99D-9C0AC46B6B65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842210" y="3240505"/>
            <a:ext cx="40106" cy="4802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2D26670-C38B-4818-AA78-EE18C19978C3}"/>
              </a:ext>
            </a:extLst>
          </p:cNvPr>
          <p:cNvCxnSpPr>
            <a:cxnSpLocks/>
          </p:cNvCxnSpPr>
          <p:nvPr/>
        </p:nvCxnSpPr>
        <p:spPr>
          <a:xfrm flipV="1">
            <a:off x="867046" y="3642044"/>
            <a:ext cx="336884" cy="1358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2E35CD3-7B78-4FF0-980C-94E1C3935C5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75734" y="3667566"/>
            <a:ext cx="215412" cy="3529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37E60FDC-4621-4F20-9D1E-72AE3B5CBAD7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725907" y="3826042"/>
            <a:ext cx="104273" cy="393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D37728F-2106-4712-8BA9-5BD040693D05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627649" y="4315326"/>
            <a:ext cx="98258" cy="393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BFDE6EC-6912-4A8A-9261-1A7509D1B0E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00530" y="4563979"/>
            <a:ext cx="368967" cy="1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371065E-CD92-4283-9E41-C77689AC8CEE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77761" y="4804610"/>
            <a:ext cx="243873" cy="4231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9A5B15E-F412-4B73-BB54-AA489DF70E4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1240025" y="4103221"/>
            <a:ext cx="247884" cy="4668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BD04659F-F659-4D4A-BD11-6A97050FB46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68116" y="4078704"/>
            <a:ext cx="388251" cy="27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E4EEE50-AE31-4091-9C7B-03A85B3155B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993234" y="4442689"/>
            <a:ext cx="104273" cy="474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5C69D45-170B-4B70-BE71-769C097D5CDD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2030100" y="4119265"/>
            <a:ext cx="343361" cy="234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16912C85-A1D5-4058-A74A-DAAA99D41BBD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2306055" y="3644308"/>
            <a:ext cx="104273" cy="392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81AC1CC0-F2DE-4618-BF38-8E896ADE2B5A}"/>
              </a:ext>
            </a:extLst>
          </p:cNvPr>
          <p:cNvSpPr/>
          <p:nvPr/>
        </p:nvSpPr>
        <p:spPr>
          <a:xfrm>
            <a:off x="3200403" y="3495232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F4C9299-AB7E-4FC8-97E4-92C62C084D1E}"/>
              </a:ext>
            </a:extLst>
          </p:cNvPr>
          <p:cNvSpPr/>
          <p:nvPr/>
        </p:nvSpPr>
        <p:spPr>
          <a:xfrm>
            <a:off x="3793961" y="3695758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AC34550-35EE-4D8C-BA5D-B1D80F53183E}"/>
              </a:ext>
            </a:extLst>
          </p:cNvPr>
          <p:cNvSpPr/>
          <p:nvPr/>
        </p:nvSpPr>
        <p:spPr>
          <a:xfrm>
            <a:off x="3846097" y="3110221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95B0A13-B5BC-45E4-811F-9FAFCC5DF560}"/>
              </a:ext>
            </a:extLst>
          </p:cNvPr>
          <p:cNvSpPr/>
          <p:nvPr/>
        </p:nvSpPr>
        <p:spPr>
          <a:xfrm>
            <a:off x="4219078" y="3551378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B9333BD-903B-488B-A21D-1B0CE7964FDE}"/>
              </a:ext>
            </a:extLst>
          </p:cNvPr>
          <p:cNvSpPr/>
          <p:nvPr/>
        </p:nvSpPr>
        <p:spPr>
          <a:xfrm>
            <a:off x="3689688" y="4185042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C1DCDCD9-A9E1-43AB-B819-5C748D0A63B9}"/>
              </a:ext>
            </a:extLst>
          </p:cNvPr>
          <p:cNvSpPr/>
          <p:nvPr/>
        </p:nvSpPr>
        <p:spPr>
          <a:xfrm>
            <a:off x="3585415" y="4674326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166CC18-F5A0-40F9-BBD8-25F24FA6BB60}"/>
              </a:ext>
            </a:extLst>
          </p:cNvPr>
          <p:cNvSpPr/>
          <p:nvPr/>
        </p:nvSpPr>
        <p:spPr>
          <a:xfrm>
            <a:off x="3112170" y="4465779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8254247-FB5A-4F7C-875F-91BC70C8AA83}"/>
              </a:ext>
            </a:extLst>
          </p:cNvPr>
          <p:cNvSpPr/>
          <p:nvPr/>
        </p:nvSpPr>
        <p:spPr>
          <a:xfrm>
            <a:off x="3304676" y="5179653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3109881-26F4-4719-A455-FB998F820294}"/>
              </a:ext>
            </a:extLst>
          </p:cNvPr>
          <p:cNvSpPr/>
          <p:nvPr/>
        </p:nvSpPr>
        <p:spPr>
          <a:xfrm>
            <a:off x="4491794" y="3972375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3F243277-E4ED-4D6D-A0FD-C655AE6CDDD7}"/>
              </a:ext>
            </a:extLst>
          </p:cNvPr>
          <p:cNvSpPr/>
          <p:nvPr/>
        </p:nvSpPr>
        <p:spPr>
          <a:xfrm>
            <a:off x="4166940" y="4521925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4EDD126-6796-4023-A24C-670FDEB60070}"/>
              </a:ext>
            </a:extLst>
          </p:cNvPr>
          <p:cNvSpPr/>
          <p:nvPr/>
        </p:nvSpPr>
        <p:spPr>
          <a:xfrm>
            <a:off x="4957015" y="4305358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768856F-D7DC-43A3-8FFB-8649920C851E}"/>
              </a:ext>
            </a:extLst>
          </p:cNvPr>
          <p:cNvSpPr/>
          <p:nvPr/>
        </p:nvSpPr>
        <p:spPr>
          <a:xfrm>
            <a:off x="5061288" y="4882873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4DBB3E91-7704-49A6-A84D-491ABBC59E55}"/>
              </a:ext>
            </a:extLst>
          </p:cNvPr>
          <p:cNvSpPr/>
          <p:nvPr/>
        </p:nvSpPr>
        <p:spPr>
          <a:xfrm>
            <a:off x="5374109" y="4003077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42D1FB8B-79C0-4827-8125-6EB498061476}"/>
              </a:ext>
            </a:extLst>
          </p:cNvPr>
          <p:cNvSpPr/>
          <p:nvPr/>
        </p:nvSpPr>
        <p:spPr>
          <a:xfrm>
            <a:off x="5269836" y="3514024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DD7817A0-547E-49A4-B379-5B40BDD7123A}"/>
              </a:ext>
            </a:extLst>
          </p:cNvPr>
          <p:cNvCxnSpPr>
            <a:cxnSpLocks/>
            <a:stCxn id="58" idx="6"/>
            <a:endCxn id="59" idx="1"/>
          </p:cNvCxnSpPr>
          <p:nvPr/>
        </p:nvCxnSpPr>
        <p:spPr>
          <a:xfrm>
            <a:off x="3304676" y="3543359"/>
            <a:ext cx="504555" cy="16649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67F8AC01-CB8E-4475-A4BC-CCF5D43652B0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3858128" y="3206474"/>
            <a:ext cx="40106" cy="48029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B4B3A9E-9078-489D-B5A4-79589A134444}"/>
              </a:ext>
            </a:extLst>
          </p:cNvPr>
          <p:cNvCxnSpPr>
            <a:cxnSpLocks/>
          </p:cNvCxnSpPr>
          <p:nvPr/>
        </p:nvCxnSpPr>
        <p:spPr>
          <a:xfrm flipV="1">
            <a:off x="3882964" y="3608013"/>
            <a:ext cx="336884" cy="13587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16418CEF-5A87-4404-B7B0-8648D3F519E6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 flipH="1">
            <a:off x="3741825" y="3792011"/>
            <a:ext cx="104273" cy="3930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450068E-44FC-4116-94BC-75F86F90F2E4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3643567" y="4281295"/>
            <a:ext cx="98258" cy="3930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BA18AD88-6AF6-41F6-8E22-09DA5DD72061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3216448" y="4529948"/>
            <a:ext cx="368967" cy="19250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3AADECFD-F211-44ED-B543-7E5B3C857E01}"/>
              </a:ext>
            </a:extLst>
          </p:cNvPr>
          <p:cNvCxnSpPr>
            <a:cxnSpLocks/>
            <a:stCxn id="63" idx="4"/>
            <a:endCxn id="65" idx="7"/>
          </p:cNvCxnSpPr>
          <p:nvPr/>
        </p:nvCxnSpPr>
        <p:spPr>
          <a:xfrm flipH="1">
            <a:off x="3393679" y="4770579"/>
            <a:ext cx="243873" cy="42317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2B88717-8DF6-4692-8B6A-6FE384267C02}"/>
              </a:ext>
            </a:extLst>
          </p:cNvPr>
          <p:cNvCxnSpPr>
            <a:cxnSpLocks/>
            <a:endCxn id="67" idx="7"/>
          </p:cNvCxnSpPr>
          <p:nvPr/>
        </p:nvCxnSpPr>
        <p:spPr>
          <a:xfrm flipH="1">
            <a:off x="4255943" y="4069190"/>
            <a:ext cx="247884" cy="4668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5146FC1-471D-4B3F-B442-1976DB2404A4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584034" y="4044673"/>
            <a:ext cx="388251" cy="27478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BB6CA038-6936-4B50-A950-861A05337A41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009152" y="4408658"/>
            <a:ext cx="104273" cy="47421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770D0317-7791-4AB1-A154-7E456BC281DC}"/>
              </a:ext>
            </a:extLst>
          </p:cNvPr>
          <p:cNvCxnSpPr>
            <a:cxnSpLocks/>
            <a:stCxn id="71" idx="4"/>
            <a:endCxn id="70" idx="0"/>
          </p:cNvCxnSpPr>
          <p:nvPr/>
        </p:nvCxnSpPr>
        <p:spPr>
          <a:xfrm>
            <a:off x="5321973" y="3610277"/>
            <a:ext cx="104273" cy="39280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D6A02F8E-E706-41BE-B808-493E24255943}"/>
              </a:ext>
            </a:extLst>
          </p:cNvPr>
          <p:cNvSpPr/>
          <p:nvPr/>
        </p:nvSpPr>
        <p:spPr>
          <a:xfrm>
            <a:off x="6369662" y="3384885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23493E2-2968-4F46-99FE-2B27678F4DCF}"/>
              </a:ext>
            </a:extLst>
          </p:cNvPr>
          <p:cNvSpPr/>
          <p:nvPr/>
        </p:nvSpPr>
        <p:spPr>
          <a:xfrm>
            <a:off x="6963220" y="3585411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8E80A3C-B24E-4494-8839-632C4D69B3D6}"/>
              </a:ext>
            </a:extLst>
          </p:cNvPr>
          <p:cNvSpPr/>
          <p:nvPr/>
        </p:nvSpPr>
        <p:spPr>
          <a:xfrm>
            <a:off x="7015356" y="2999874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5175E711-51DA-4AEF-B146-F2434DE73713}"/>
              </a:ext>
            </a:extLst>
          </p:cNvPr>
          <p:cNvSpPr/>
          <p:nvPr/>
        </p:nvSpPr>
        <p:spPr>
          <a:xfrm>
            <a:off x="7388337" y="3441031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F83FB37B-BA8B-4FAC-931B-6116B67101D4}"/>
              </a:ext>
            </a:extLst>
          </p:cNvPr>
          <p:cNvSpPr/>
          <p:nvPr/>
        </p:nvSpPr>
        <p:spPr>
          <a:xfrm>
            <a:off x="6858947" y="4074695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822AF341-78DD-46C9-8AE7-D0F50A406C9A}"/>
              </a:ext>
            </a:extLst>
          </p:cNvPr>
          <p:cNvSpPr/>
          <p:nvPr/>
        </p:nvSpPr>
        <p:spPr>
          <a:xfrm>
            <a:off x="6754674" y="4563979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B893BC4D-34FD-40C8-82A9-43890C72BF75}"/>
              </a:ext>
            </a:extLst>
          </p:cNvPr>
          <p:cNvSpPr/>
          <p:nvPr/>
        </p:nvSpPr>
        <p:spPr>
          <a:xfrm>
            <a:off x="6281429" y="4355432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700AA415-AA37-454A-B062-C5E19A7C5855}"/>
              </a:ext>
            </a:extLst>
          </p:cNvPr>
          <p:cNvSpPr/>
          <p:nvPr/>
        </p:nvSpPr>
        <p:spPr>
          <a:xfrm>
            <a:off x="6473935" y="5069306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866CB59A-1C4D-4B8D-952B-F55EB1018E5A}"/>
              </a:ext>
            </a:extLst>
          </p:cNvPr>
          <p:cNvSpPr/>
          <p:nvPr/>
        </p:nvSpPr>
        <p:spPr>
          <a:xfrm>
            <a:off x="7661053" y="3862028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5BFC323D-52A6-470E-8092-136CB141DED9}"/>
              </a:ext>
            </a:extLst>
          </p:cNvPr>
          <p:cNvSpPr/>
          <p:nvPr/>
        </p:nvSpPr>
        <p:spPr>
          <a:xfrm>
            <a:off x="7336199" y="4411578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B98B7F03-E435-4182-8962-68B981B94AA8}"/>
              </a:ext>
            </a:extLst>
          </p:cNvPr>
          <p:cNvSpPr/>
          <p:nvPr/>
        </p:nvSpPr>
        <p:spPr>
          <a:xfrm>
            <a:off x="8126274" y="4195011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4E938270-4D20-4E10-9C4B-74172617021C}"/>
              </a:ext>
            </a:extLst>
          </p:cNvPr>
          <p:cNvSpPr/>
          <p:nvPr/>
        </p:nvSpPr>
        <p:spPr>
          <a:xfrm>
            <a:off x="8230547" y="4772526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29FAEED2-19AB-4B73-8F83-5E4E3674956B}"/>
              </a:ext>
            </a:extLst>
          </p:cNvPr>
          <p:cNvSpPr/>
          <p:nvPr/>
        </p:nvSpPr>
        <p:spPr>
          <a:xfrm>
            <a:off x="8543368" y="3892730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BEFC6F95-83BC-41BC-8B18-51ECCBE2230A}"/>
              </a:ext>
            </a:extLst>
          </p:cNvPr>
          <p:cNvSpPr/>
          <p:nvPr/>
        </p:nvSpPr>
        <p:spPr>
          <a:xfrm>
            <a:off x="8439095" y="3403677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F3F8F2AA-5FB3-451B-AD29-C495BD566F2F}"/>
              </a:ext>
            </a:extLst>
          </p:cNvPr>
          <p:cNvCxnSpPr>
            <a:cxnSpLocks/>
            <a:stCxn id="98" idx="6"/>
            <a:endCxn id="99" idx="1"/>
          </p:cNvCxnSpPr>
          <p:nvPr/>
        </p:nvCxnSpPr>
        <p:spPr>
          <a:xfrm>
            <a:off x="6473935" y="3433012"/>
            <a:ext cx="504555" cy="16649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EACABF17-E42F-4F64-9FC0-B95A28907563}"/>
              </a:ext>
            </a:extLst>
          </p:cNvPr>
          <p:cNvCxnSpPr>
            <a:cxnSpLocks/>
            <a:endCxn id="100" idx="4"/>
          </p:cNvCxnSpPr>
          <p:nvPr/>
        </p:nvCxnSpPr>
        <p:spPr>
          <a:xfrm flipV="1">
            <a:off x="7027387" y="3096127"/>
            <a:ext cx="40106" cy="48029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8DA06641-C554-45C9-842D-C39E2C9363FA}"/>
              </a:ext>
            </a:extLst>
          </p:cNvPr>
          <p:cNvCxnSpPr>
            <a:cxnSpLocks/>
          </p:cNvCxnSpPr>
          <p:nvPr/>
        </p:nvCxnSpPr>
        <p:spPr>
          <a:xfrm flipV="1">
            <a:off x="7052223" y="3497666"/>
            <a:ext cx="336884" cy="13587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C6C18135-DFFE-44AA-BEC5-B7206CE1EB2F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460911" y="3523188"/>
            <a:ext cx="215412" cy="352936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C5873FE3-D3B1-4798-B4AE-1856BEF4141F}"/>
              </a:ext>
            </a:extLst>
          </p:cNvPr>
          <p:cNvCxnSpPr>
            <a:cxnSpLocks/>
            <a:stCxn id="99" idx="4"/>
            <a:endCxn id="102" idx="0"/>
          </p:cNvCxnSpPr>
          <p:nvPr/>
        </p:nvCxnSpPr>
        <p:spPr>
          <a:xfrm flipH="1">
            <a:off x="6911084" y="3681664"/>
            <a:ext cx="104273" cy="39303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285EFF28-81D2-40C0-B4DB-702112C01AE8}"/>
              </a:ext>
            </a:extLst>
          </p:cNvPr>
          <p:cNvCxnSpPr>
            <a:cxnSpLocks/>
            <a:stCxn id="102" idx="4"/>
          </p:cNvCxnSpPr>
          <p:nvPr/>
        </p:nvCxnSpPr>
        <p:spPr>
          <a:xfrm flipH="1">
            <a:off x="6812826" y="4170948"/>
            <a:ext cx="98258" cy="39303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4F3A2F2-D26A-47C1-A686-8A019229E4D3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6385707" y="4419601"/>
            <a:ext cx="368967" cy="19250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5FD5F061-A3E6-487D-8EF9-8326B0294C5D}"/>
              </a:ext>
            </a:extLst>
          </p:cNvPr>
          <p:cNvCxnSpPr>
            <a:cxnSpLocks/>
            <a:stCxn id="103" idx="4"/>
            <a:endCxn id="105" idx="7"/>
          </p:cNvCxnSpPr>
          <p:nvPr/>
        </p:nvCxnSpPr>
        <p:spPr>
          <a:xfrm flipH="1">
            <a:off x="6562938" y="4660232"/>
            <a:ext cx="243873" cy="42317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7C5A6C11-20E2-40B4-8C6E-85F788DE4D79}"/>
              </a:ext>
            </a:extLst>
          </p:cNvPr>
          <p:cNvCxnSpPr>
            <a:cxnSpLocks/>
            <a:endCxn id="107" idx="7"/>
          </p:cNvCxnSpPr>
          <p:nvPr/>
        </p:nvCxnSpPr>
        <p:spPr>
          <a:xfrm flipH="1">
            <a:off x="7425202" y="3958843"/>
            <a:ext cx="247884" cy="46683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0B5BC154-2476-4AD1-B838-2D1606EAB6BF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7753293" y="3934326"/>
            <a:ext cx="388251" cy="27478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B19BD6B5-0B68-44F6-B9DA-1CBC904C3D6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8178411" y="4298311"/>
            <a:ext cx="104273" cy="47421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C76DEF20-06FB-4FD6-ADC9-448A163E2CC7}"/>
              </a:ext>
            </a:extLst>
          </p:cNvPr>
          <p:cNvCxnSpPr>
            <a:cxnSpLocks/>
            <a:stCxn id="110" idx="3"/>
            <a:endCxn id="108" idx="7"/>
          </p:cNvCxnSpPr>
          <p:nvPr/>
        </p:nvCxnSpPr>
        <p:spPr>
          <a:xfrm flipH="1">
            <a:off x="8215277" y="3974887"/>
            <a:ext cx="343361" cy="23422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2A7FFE29-A13B-43BF-8320-77440BFEAD86}"/>
              </a:ext>
            </a:extLst>
          </p:cNvPr>
          <p:cNvCxnSpPr>
            <a:cxnSpLocks/>
            <a:stCxn id="111" idx="4"/>
            <a:endCxn id="110" idx="0"/>
          </p:cNvCxnSpPr>
          <p:nvPr/>
        </p:nvCxnSpPr>
        <p:spPr>
          <a:xfrm>
            <a:off x="8491232" y="3499930"/>
            <a:ext cx="104273" cy="39280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83C4E664-389C-406B-92AA-D68DFF51601A}"/>
              </a:ext>
            </a:extLst>
          </p:cNvPr>
          <p:cNvCxnSpPr>
            <a:cxnSpLocks/>
          </p:cNvCxnSpPr>
          <p:nvPr/>
        </p:nvCxnSpPr>
        <p:spPr>
          <a:xfrm>
            <a:off x="6943552" y="4166935"/>
            <a:ext cx="388251" cy="27478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99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Properties of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595474"/>
                <a:ext cx="8229300" cy="3513938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undirected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following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statements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equivalent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noProof="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Any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unique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noProof="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moved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becomes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disconnected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– 1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acyclic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– 1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acyclic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contains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cycle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95474"/>
                <a:ext cx="8229300" cy="3513938"/>
              </a:xfrm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8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72475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762BB-C30C-4581-B3C1-7319E93FAD44}"/>
              </a:ext>
            </a:extLst>
          </p:cNvPr>
          <p:cNvSpPr txBox="1"/>
          <p:nvPr/>
        </p:nvSpPr>
        <p:spPr>
          <a:xfrm>
            <a:off x="457200" y="1701579"/>
            <a:ext cx="753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Graphs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Trees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Binary search trees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5: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(1)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(2),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(3),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(3)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(4),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(4)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(5),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(5)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(6), and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(6)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(1).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00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Rooted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5474"/>
            <a:ext cx="8229300" cy="722926"/>
          </a:xfrm>
        </p:spPr>
        <p:txBody>
          <a:bodyPr/>
          <a:lstStyle/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rooted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distinguished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87507" y="248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87507" y="320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87507" y="320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50766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6750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10750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6750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87667" y="464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227667" y="464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947507" y="464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94884" y="252158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3048426" y="29461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848426" y="29461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68586" y="366611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3048426" y="36661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248586" y="4386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68586" y="4386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3408426" y="4386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68426" y="36661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648426" y="36661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88768" y="323670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68" y="3236709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82353" y="323567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53" y="3235679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98237" y="394808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37" y="3948086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56177" y="396436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77" y="3964368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107507" y="3964367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07" y="3964367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62353" y="395212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53" y="3952125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89727" y="468436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27" y="4684367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307470" y="468436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70" y="4684366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3026748" y="468436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8" y="4684365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4AE0E30-EB9D-41C6-A957-EB50C234F546}"/>
              </a:ext>
            </a:extLst>
          </p:cNvPr>
          <p:cNvSpPr>
            <a:spLocks noChangeAspect="1"/>
          </p:cNvSpPr>
          <p:nvPr/>
        </p:nvSpPr>
        <p:spPr>
          <a:xfrm>
            <a:off x="4396517" y="326936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/>
              <p:nvPr/>
            </p:nvSpPr>
            <p:spPr>
              <a:xfrm>
                <a:off x="4396517" y="3308535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517" y="3308535"/>
                <a:ext cx="622286" cy="461665"/>
              </a:xfrm>
              <a:prstGeom prst="rect">
                <a:avLst/>
              </a:prstGeom>
              <a:blipFill>
                <a:blip r:embed="rId1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CE58B99-1E4C-4C8E-BE25-D4C752EFC7DF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4657507" y="3025200"/>
            <a:ext cx="9010" cy="244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93863" y="248520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93863" y="320520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902353" y="3978836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902353" y="468436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96473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Rooted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03512"/>
                <a:ext cx="8229300" cy="2189988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Consider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rooted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unique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ancestor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ancestor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descendant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8, 3, 7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ancestors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6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5, 6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descendents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8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03512"/>
                <a:ext cx="8229300" cy="2189988"/>
              </a:xfr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37629" y="364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37629" y="436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37629" y="436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457789" y="508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17629" y="508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057629" y="508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17629" y="508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37789" y="580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177789" y="580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897629" y="580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45006" y="368112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998548" y="4105660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798548" y="4105660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18708" y="4825660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998548" y="4825660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198708" y="554566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18708" y="554566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3358548" y="554566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18548" y="4825660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598548" y="4825660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38890" y="439625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90" y="4396250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32475" y="439522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75" y="4395220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48359" y="510762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59" y="5107627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06299" y="5123909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299" y="5123909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057629" y="512390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29" y="5123908"/>
                <a:ext cx="622286" cy="461665"/>
              </a:xfrm>
              <a:prstGeom prst="rect">
                <a:avLst/>
              </a:prstGeom>
              <a:blipFill>
                <a:blip r:embed="rId8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12475" y="511166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75" y="5111666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39849" y="584390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9" y="5843908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257592" y="584390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592" y="5843907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2976870" y="584390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70" y="5843906"/>
                <a:ext cx="437940" cy="461665"/>
              </a:xfrm>
              <a:prstGeom prst="rect">
                <a:avLst/>
              </a:prstGeom>
              <a:blipFill>
                <a:blip r:embed="rId12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4AE0E30-EB9D-41C6-A957-EB50C234F546}"/>
              </a:ext>
            </a:extLst>
          </p:cNvPr>
          <p:cNvSpPr>
            <a:spLocks noChangeAspect="1"/>
          </p:cNvSpPr>
          <p:nvPr/>
        </p:nvSpPr>
        <p:spPr>
          <a:xfrm>
            <a:off x="4346639" y="442890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/>
              <p:nvPr/>
            </p:nvSpPr>
            <p:spPr>
              <a:xfrm>
                <a:off x="4346639" y="4468076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39" y="4468076"/>
                <a:ext cx="622286" cy="461665"/>
              </a:xfrm>
              <a:prstGeom prst="rect">
                <a:avLst/>
              </a:prstGeom>
              <a:blipFill>
                <a:blip r:embed="rId1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CE58B99-1E4C-4C8E-BE25-D4C752EFC7DF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4607629" y="4184741"/>
            <a:ext cx="9010" cy="244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43985" y="3644741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43985" y="4364741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852475" y="5138377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852475" y="5843906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7676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Rooted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857" y="1606323"/>
            <a:ext cx="8229300" cy="1970075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ancestors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descendants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respectively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Siblings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leaf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nonleaf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70881" y="369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70881" y="441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70881" y="441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491041" y="513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50881" y="513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090881" y="513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50881" y="513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71041" y="585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211041" y="585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930881" y="585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78258" y="373100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3031800" y="4155538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831800" y="4155538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51960" y="4875538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3031800" y="487553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231960" y="559553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51960" y="559553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3391800" y="559553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51800" y="487553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631800" y="487553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72142" y="444612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42" y="4446128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65727" y="444509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727" y="4445098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81611" y="515750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611" y="5157505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39551" y="5173787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551" y="5173787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090881" y="5173786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81" y="5173786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45727" y="516154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727" y="5161544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73101" y="589378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01" y="5893786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290844" y="589378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44" y="5893785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3010122" y="589378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122" y="5893784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4AE0E30-EB9D-41C6-A957-EB50C234F546}"/>
              </a:ext>
            </a:extLst>
          </p:cNvPr>
          <p:cNvSpPr>
            <a:spLocks noChangeAspect="1"/>
          </p:cNvSpPr>
          <p:nvPr/>
        </p:nvSpPr>
        <p:spPr>
          <a:xfrm>
            <a:off x="4379891" y="447878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/>
              <p:nvPr/>
            </p:nvSpPr>
            <p:spPr>
              <a:xfrm>
                <a:off x="4379891" y="4517954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891" y="4517954"/>
                <a:ext cx="62228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CE58B99-1E4C-4C8E-BE25-D4C752EFC7DF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4640881" y="4234619"/>
            <a:ext cx="9010" cy="244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93863" y="3702932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93863" y="4422932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902353" y="5196568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902353" y="5902097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93442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Binary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146" y="1093160"/>
            <a:ext cx="8229300" cy="2629572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recursively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on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finite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3144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subtree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subtree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37629" y="371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37629" y="443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37629" y="443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457789" y="515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17629" y="515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057629" y="515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17629" y="515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37789" y="587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177789" y="587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897629" y="587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45006" y="374763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998548" y="4172164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798548" y="4172164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18708" y="4892164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998548" y="4892164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198708" y="5612164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18708" y="5612164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cxnSpLocks/>
            <a:stCxn id="8" idx="3"/>
            <a:endCxn id="14" idx="7"/>
          </p:cNvCxnSpPr>
          <p:nvPr/>
        </p:nvCxnSpPr>
        <p:spPr>
          <a:xfrm flipH="1">
            <a:off x="3358548" y="5612164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18548" y="4892164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598548" y="4892164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38890" y="446275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90" y="4462754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32475" y="446172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75" y="4461724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48359" y="5174131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59" y="5174131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06299" y="5190413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299" y="5190413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057629" y="5190412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29" y="5190412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12475" y="517817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75" y="5178170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39849" y="591041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9" y="5910412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257592" y="5910411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592" y="5910411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2976870" y="591041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70" y="5910410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43985" y="371124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43985" y="443124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852475" y="5204881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852475" y="591041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2388384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omplete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binary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146" y="1093160"/>
            <a:ext cx="8229300" cy="2190418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all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internal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degree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3624928" y="333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1824928" y="405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5424928" y="405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745088" y="477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2904928" y="477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4344928" y="477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6504928" y="477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201550" y="549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1296647" y="549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473684" y="549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3732305" y="337355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285847" y="379808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085847" y="379808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206007" y="451808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285847" y="451808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662469" y="5238089"/>
            <a:ext cx="161700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206007" y="5238089"/>
            <a:ext cx="169721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2934603" y="5238089"/>
            <a:ext cx="49406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4805847" y="451808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5885847" y="451808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1926189" y="408867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189" y="4088679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5519774" y="408764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774" y="4087649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835658" y="480005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" y="4800056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2893598" y="481633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98" y="4816338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4344928" y="4816337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928" y="4816337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6599774" y="480409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774" y="4804095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303610" y="553633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10" y="5536337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1376450" y="553633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450" y="5536336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2552925" y="553633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925" y="5536335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45153" y="333717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45153" y="405717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853643" y="4830806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853643" y="553633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15CEADE-57DE-47E9-AA47-EECF86E01343}"/>
              </a:ext>
            </a:extLst>
          </p:cNvPr>
          <p:cNvSpPr>
            <a:spLocks noChangeAspect="1"/>
          </p:cNvSpPr>
          <p:nvPr/>
        </p:nvSpPr>
        <p:spPr>
          <a:xfrm>
            <a:off x="3366018" y="549716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BA4B115-7ABD-447A-BD6A-9814F2341F91}"/>
              </a:ext>
            </a:extLst>
          </p:cNvPr>
          <p:cNvCxnSpPr>
            <a:cxnSpLocks noChangeAspect="1"/>
            <a:stCxn id="8" idx="5"/>
            <a:endCxn id="37" idx="1"/>
          </p:cNvCxnSpPr>
          <p:nvPr/>
        </p:nvCxnSpPr>
        <p:spPr>
          <a:xfrm>
            <a:off x="3365847" y="5238089"/>
            <a:ext cx="79252" cy="3381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B84BE06-C174-4085-87EA-786D464BDF26}"/>
                  </a:ext>
                </a:extLst>
              </p:cNvPr>
              <p:cNvSpPr/>
              <p:nvPr/>
            </p:nvSpPr>
            <p:spPr>
              <a:xfrm>
                <a:off x="3445821" y="553633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B84BE06-C174-4085-87EA-786D464BD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821" y="5536335"/>
                <a:ext cx="437940" cy="461665"/>
              </a:xfrm>
              <a:prstGeom prst="rect">
                <a:avLst/>
              </a:prstGeom>
              <a:blipFill>
                <a:blip r:embed="rId12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>
            <a:extLst>
              <a:ext uri="{FF2B5EF4-FFF2-40B4-BE49-F238E27FC236}">
                <a16:creationId xmlns:a16="http://schemas.microsoft.com/office/drawing/2014/main" id="{B720517C-3D3D-476C-9DD7-3B4912C86507}"/>
              </a:ext>
            </a:extLst>
          </p:cNvPr>
          <p:cNvSpPr>
            <a:spLocks noChangeAspect="1"/>
          </p:cNvSpPr>
          <p:nvPr/>
        </p:nvSpPr>
        <p:spPr>
          <a:xfrm>
            <a:off x="7246855" y="550762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0F46DDF-8EC2-4834-A6C5-638E7E85B111}"/>
              </a:ext>
            </a:extLst>
          </p:cNvPr>
          <p:cNvCxnSpPr>
            <a:cxnSpLocks noChangeAspect="1"/>
            <a:endCxn id="40" idx="1"/>
          </p:cNvCxnSpPr>
          <p:nvPr/>
        </p:nvCxnSpPr>
        <p:spPr>
          <a:xfrm>
            <a:off x="6987774" y="5248541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1BB8A5E-1A05-4CCF-8435-696D108ADF14}"/>
                  </a:ext>
                </a:extLst>
              </p:cNvPr>
              <p:cNvSpPr/>
              <p:nvPr/>
            </p:nvSpPr>
            <p:spPr>
              <a:xfrm>
                <a:off x="7234485" y="554678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1BB8A5E-1A05-4CCF-8435-696D108AD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485" y="5546788"/>
                <a:ext cx="622286" cy="461665"/>
              </a:xfrm>
              <a:prstGeom prst="rect">
                <a:avLst/>
              </a:prstGeom>
              <a:blipFill>
                <a:blip r:embed="rId1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lipse 42">
            <a:extLst>
              <a:ext uri="{FF2B5EF4-FFF2-40B4-BE49-F238E27FC236}">
                <a16:creationId xmlns:a16="http://schemas.microsoft.com/office/drawing/2014/main" id="{3CE5A506-5E43-4BD6-9A84-7589F74EF88B}"/>
              </a:ext>
            </a:extLst>
          </p:cNvPr>
          <p:cNvSpPr>
            <a:spLocks noChangeAspect="1"/>
          </p:cNvSpPr>
          <p:nvPr/>
        </p:nvSpPr>
        <p:spPr>
          <a:xfrm>
            <a:off x="5835994" y="551893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E93D672B-5010-4DC6-9483-6BDB1C1F9786}"/>
              </a:ext>
            </a:extLst>
          </p:cNvPr>
          <p:cNvCxnSpPr>
            <a:endCxn id="43" idx="7"/>
          </p:cNvCxnSpPr>
          <p:nvPr/>
        </p:nvCxnSpPr>
        <p:spPr>
          <a:xfrm flipH="1">
            <a:off x="6296913" y="5259854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F5C15FD0-0523-45FC-ADC7-EE2202D3436B}"/>
                  </a:ext>
                </a:extLst>
              </p:cNvPr>
              <p:cNvSpPr/>
              <p:nvPr/>
            </p:nvSpPr>
            <p:spPr>
              <a:xfrm>
                <a:off x="5823062" y="5558100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F5C15FD0-0523-45FC-ADC7-EE2202D34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062" y="5558100"/>
                <a:ext cx="622286" cy="461665"/>
              </a:xfrm>
              <a:prstGeom prst="rect">
                <a:avLst/>
              </a:prstGeom>
              <a:blipFill>
                <a:blip r:embed="rId1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lipse 52">
            <a:extLst>
              <a:ext uri="{FF2B5EF4-FFF2-40B4-BE49-F238E27FC236}">
                <a16:creationId xmlns:a16="http://schemas.microsoft.com/office/drawing/2014/main" id="{E1AC301E-0083-4B4E-B11E-2906FB0AE045}"/>
              </a:ext>
            </a:extLst>
          </p:cNvPr>
          <p:cNvSpPr>
            <a:spLocks noChangeAspect="1"/>
          </p:cNvSpPr>
          <p:nvPr/>
        </p:nvSpPr>
        <p:spPr>
          <a:xfrm>
            <a:off x="3917592" y="550762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E192A21-C435-4BBD-92F8-16DE91BBB530}"/>
              </a:ext>
            </a:extLst>
          </p:cNvPr>
          <p:cNvCxnSpPr>
            <a:endCxn id="53" idx="7"/>
          </p:cNvCxnSpPr>
          <p:nvPr/>
        </p:nvCxnSpPr>
        <p:spPr>
          <a:xfrm flipH="1">
            <a:off x="4378511" y="5248542"/>
            <a:ext cx="49406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8CBFB1B1-B131-494F-BF33-1972317ECDD2}"/>
                  </a:ext>
                </a:extLst>
              </p:cNvPr>
              <p:cNvSpPr/>
              <p:nvPr/>
            </p:nvSpPr>
            <p:spPr>
              <a:xfrm>
                <a:off x="3904660" y="554678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8CBFB1B1-B131-494F-BF33-1972317EC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60" y="5546788"/>
                <a:ext cx="622286" cy="461665"/>
              </a:xfrm>
              <a:prstGeom prst="rect">
                <a:avLst/>
              </a:prstGeom>
              <a:blipFill>
                <a:blip r:embed="rId1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lipse 55">
            <a:extLst>
              <a:ext uri="{FF2B5EF4-FFF2-40B4-BE49-F238E27FC236}">
                <a16:creationId xmlns:a16="http://schemas.microsoft.com/office/drawing/2014/main" id="{6772AF5F-6AB6-474C-B365-EA09EEDE6E5A}"/>
              </a:ext>
            </a:extLst>
          </p:cNvPr>
          <p:cNvSpPr>
            <a:spLocks noChangeAspect="1"/>
          </p:cNvSpPr>
          <p:nvPr/>
        </p:nvSpPr>
        <p:spPr>
          <a:xfrm>
            <a:off x="4809926" y="550762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B5C7B6A4-8773-4250-A040-4508BCDCE2B1}"/>
              </a:ext>
            </a:extLst>
          </p:cNvPr>
          <p:cNvCxnSpPr>
            <a:cxnSpLocks noChangeAspect="1"/>
            <a:endCxn id="56" idx="1"/>
          </p:cNvCxnSpPr>
          <p:nvPr/>
        </p:nvCxnSpPr>
        <p:spPr>
          <a:xfrm>
            <a:off x="4809755" y="5248542"/>
            <a:ext cx="79252" cy="3381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51AF6E47-44FF-4349-BD13-B9DBFAA8F6C6}"/>
                  </a:ext>
                </a:extLst>
              </p:cNvPr>
              <p:cNvSpPr/>
              <p:nvPr/>
            </p:nvSpPr>
            <p:spPr>
              <a:xfrm>
                <a:off x="4797557" y="5546788"/>
                <a:ext cx="622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51AF6E47-44FF-4349-BD13-B9DBFAA8F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557" y="5546788"/>
                <a:ext cx="622285" cy="461665"/>
              </a:xfrm>
              <a:prstGeom prst="rect">
                <a:avLst/>
              </a:prstGeom>
              <a:blipFill>
                <a:blip r:embed="rId16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312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571951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369331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6: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What is the height of a complete binary tree with n nodes?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What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number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leaf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internal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7: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Draw all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composed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A, B, and C. Draw all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rooted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A, B, and C,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root. Draw all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A, B, and C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root.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8: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there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exist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14:m>
                  <m:oMath xmlns:m="http://schemas.openxmlformats.org/officeDocument/2006/math">
                    <m:r>
                      <a:rPr lang="de-AT" sz="18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picking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root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results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a different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rooted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(This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notion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asymetric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graphs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.)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9: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induction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children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1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less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leaves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3693319"/>
              </a:xfrm>
              <a:prstGeom prst="rect">
                <a:avLst/>
              </a:prstGeom>
              <a:blipFill>
                <a:blip r:embed="rId3"/>
                <a:stretch>
                  <a:fillRect l="-616" t="-1027" r="-1079" b="-137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95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5299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collection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satisfy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property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left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AT" sz="1800" b="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right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subtree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529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37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195006" y="173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395006" y="245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5995006" y="245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315166" y="317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475006" y="317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075006" y="317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302383" y="177561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855925" y="2200153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655925" y="2200153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776085" y="2920153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855925" y="2920153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455925" y="2920153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496267" y="249074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267" y="2490743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089852" y="248971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𝟕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52" y="2489713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405736" y="320212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736" y="3202120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555849" y="321840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49" y="3218402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169852" y="320615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52" y="3206159"/>
                <a:ext cx="437940" cy="461665"/>
              </a:xfrm>
              <a:prstGeom prst="rect">
                <a:avLst/>
              </a:prstGeom>
              <a:blipFill>
                <a:blip r:embed="rId7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13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F5E61A3-6199-45D8-A593-7D6AB1A4DFAB}"/>
              </a:ext>
            </a:extLst>
          </p:cNvPr>
          <p:cNvSpPr>
            <a:spLocks noChangeAspect="1"/>
          </p:cNvSpPr>
          <p:nvPr/>
        </p:nvSpPr>
        <p:spPr>
          <a:xfrm>
            <a:off x="2101513" y="153870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B1A191D-FF3C-4BFB-8EF6-7D4FF63062C0}"/>
              </a:ext>
            </a:extLst>
          </p:cNvPr>
          <p:cNvSpPr>
            <a:spLocks noChangeAspect="1"/>
          </p:cNvSpPr>
          <p:nvPr/>
        </p:nvSpPr>
        <p:spPr>
          <a:xfrm>
            <a:off x="3901513" y="225870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E16DC26-498E-470E-8A4A-D299BE6F67D8}"/>
              </a:ext>
            </a:extLst>
          </p:cNvPr>
          <p:cNvSpPr>
            <a:spLocks noChangeAspect="1"/>
          </p:cNvSpPr>
          <p:nvPr/>
        </p:nvSpPr>
        <p:spPr>
          <a:xfrm>
            <a:off x="4981513" y="297870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D1B45A3-7187-4F41-A413-0BA0CE064178}"/>
              </a:ext>
            </a:extLst>
          </p:cNvPr>
          <p:cNvSpPr/>
          <p:nvPr/>
        </p:nvSpPr>
        <p:spPr>
          <a:xfrm>
            <a:off x="2208890" y="157509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81FA531-8219-41E4-9472-928F47198AA3}"/>
              </a:ext>
            </a:extLst>
          </p:cNvPr>
          <p:cNvCxnSpPr>
            <a:cxnSpLocks noChangeAspect="1"/>
            <a:stCxn id="20" idx="5"/>
            <a:endCxn id="22" idx="1"/>
          </p:cNvCxnSpPr>
          <p:nvPr/>
        </p:nvCxnSpPr>
        <p:spPr>
          <a:xfrm>
            <a:off x="2562432" y="1999627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5E6D85E-C082-404B-926B-A01809D140B1}"/>
              </a:ext>
            </a:extLst>
          </p:cNvPr>
          <p:cNvCxnSpPr>
            <a:cxnSpLocks noChangeAspect="1"/>
            <a:stCxn id="22" idx="5"/>
            <a:endCxn id="32" idx="1"/>
          </p:cNvCxnSpPr>
          <p:nvPr/>
        </p:nvCxnSpPr>
        <p:spPr>
          <a:xfrm>
            <a:off x="4362432" y="2719627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7CAEC22B-5854-4AEF-9C21-8655D5A1CDE6}"/>
                  </a:ext>
                </a:extLst>
              </p:cNvPr>
              <p:cNvSpPr/>
              <p:nvPr/>
            </p:nvSpPr>
            <p:spPr>
              <a:xfrm>
                <a:off x="5076359" y="300563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𝟕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7CAEC22B-5854-4AEF-9C21-8655D5A1C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359" y="3005633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Ellipse 57">
            <a:extLst>
              <a:ext uri="{FF2B5EF4-FFF2-40B4-BE49-F238E27FC236}">
                <a16:creationId xmlns:a16="http://schemas.microsoft.com/office/drawing/2014/main" id="{98E99966-43E9-4E94-962D-42008B25B6CA}"/>
              </a:ext>
            </a:extLst>
          </p:cNvPr>
          <p:cNvSpPr>
            <a:spLocks noChangeAspect="1"/>
          </p:cNvSpPr>
          <p:nvPr/>
        </p:nvSpPr>
        <p:spPr>
          <a:xfrm>
            <a:off x="5723440" y="370916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CB3580D6-FDD9-45A5-9094-727354697164}"/>
              </a:ext>
            </a:extLst>
          </p:cNvPr>
          <p:cNvCxnSpPr>
            <a:cxnSpLocks noChangeAspect="1"/>
            <a:endCxn id="58" idx="1"/>
          </p:cNvCxnSpPr>
          <p:nvPr/>
        </p:nvCxnSpPr>
        <p:spPr>
          <a:xfrm>
            <a:off x="5464359" y="345007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F00D2DB4-EB72-4E92-8B65-56C6219DEAEC}"/>
                  </a:ext>
                </a:extLst>
              </p:cNvPr>
              <p:cNvSpPr/>
              <p:nvPr/>
            </p:nvSpPr>
            <p:spPr>
              <a:xfrm>
                <a:off x="5803243" y="374832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F00D2DB4-EB72-4E92-8B65-56C6219DE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243" y="3748326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F299CA36-1A0B-4B15-9DAA-B9DAFF894A59}"/>
              </a:ext>
            </a:extLst>
          </p:cNvPr>
          <p:cNvSpPr>
            <a:spLocks noChangeAspect="1"/>
          </p:cNvSpPr>
          <p:nvPr/>
        </p:nvSpPr>
        <p:spPr>
          <a:xfrm>
            <a:off x="4312579" y="372047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6678091-9F59-43DC-8EA0-C0B783ACE59C}"/>
              </a:ext>
            </a:extLst>
          </p:cNvPr>
          <p:cNvCxnSpPr>
            <a:endCxn id="61" idx="7"/>
          </p:cNvCxnSpPr>
          <p:nvPr/>
        </p:nvCxnSpPr>
        <p:spPr>
          <a:xfrm flipH="1">
            <a:off x="4773498" y="3461392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FD140EF-19B8-4003-B3FC-B7A4F1C013A4}"/>
                  </a:ext>
                </a:extLst>
              </p:cNvPr>
              <p:cNvSpPr/>
              <p:nvPr/>
            </p:nvSpPr>
            <p:spPr>
              <a:xfrm>
                <a:off x="4391820" y="375963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FD140EF-19B8-4003-B3FC-B7A4F1C01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820" y="3759638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lipse 63">
            <a:extLst>
              <a:ext uri="{FF2B5EF4-FFF2-40B4-BE49-F238E27FC236}">
                <a16:creationId xmlns:a16="http://schemas.microsoft.com/office/drawing/2014/main" id="{A7B040BB-F705-407B-88B0-2ED542775287}"/>
              </a:ext>
            </a:extLst>
          </p:cNvPr>
          <p:cNvSpPr>
            <a:spLocks noChangeAspect="1"/>
          </p:cNvSpPr>
          <p:nvPr/>
        </p:nvSpPr>
        <p:spPr>
          <a:xfrm>
            <a:off x="3922868" y="448038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D1739B1-15F8-4743-9B46-B28B5E1B1BCA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4192868" y="4221303"/>
            <a:ext cx="240326" cy="2590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A0E354AE-2483-428C-B891-8E5740051401}"/>
                  </a:ext>
                </a:extLst>
              </p:cNvPr>
              <p:cNvSpPr/>
              <p:nvPr/>
            </p:nvSpPr>
            <p:spPr>
              <a:xfrm>
                <a:off x="4002109" y="451954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A0E354AE-2483-428C-B891-8E5740051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109" y="4519549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hteck 69">
            <a:extLst>
              <a:ext uri="{FF2B5EF4-FFF2-40B4-BE49-F238E27FC236}">
                <a16:creationId xmlns:a16="http://schemas.microsoft.com/office/drawing/2014/main" id="{0FF33164-8F22-47B8-9E90-01FA807F9B36}"/>
              </a:ext>
            </a:extLst>
          </p:cNvPr>
          <p:cNvSpPr/>
          <p:nvPr/>
        </p:nvSpPr>
        <p:spPr>
          <a:xfrm>
            <a:off x="4009640" y="229787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94091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Inorder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tree walk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821496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property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print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sorted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order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inorder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derives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name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fact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printed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between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left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right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82149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383B1093-6028-4390-B288-0512E6214E1A}"/>
              </a:ext>
            </a:extLst>
          </p:cNvPr>
          <p:cNvSpPr/>
          <p:nvPr/>
        </p:nvSpPr>
        <p:spPr>
          <a:xfrm>
            <a:off x="654090" y="3152274"/>
            <a:ext cx="7835519" cy="2231135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_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inorder_walk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(self, node):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result = ''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node: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result += self._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inorder_walk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result += str(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node._element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 + ' '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result += self._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inorder_walk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return result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5A8EF3B-C5B8-45DB-A541-BD8058BF55F0}"/>
              </a:ext>
            </a:extLst>
          </p:cNvPr>
          <p:cNvSpPr txBox="1">
            <a:spLocks/>
          </p:cNvSpPr>
          <p:nvPr/>
        </p:nvSpPr>
        <p:spPr>
          <a:xfrm>
            <a:off x="513418" y="5392003"/>
            <a:ext cx="8229300" cy="5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Notebook example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47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445186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36933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10: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source code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previous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extend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implement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preorder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and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postorder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Preorder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root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subtrees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postorder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root after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subtrees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>
              <a:defRPr/>
            </a:pPr>
            <a:endParaRPr kumimoji="0" lang="de-AT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>
              <a:defRPr/>
            </a:pPr>
            <a:r>
              <a:rPr lang="de-AT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 11: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Draw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2, 3, 4, 5, and 6 on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keys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{1, 4, 5, 10, 16, 17, 21}.</a:t>
            </a:r>
            <a:b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happens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input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0" algn="ctr">
              <a:defRPr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Task 12: 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What is the difference between the b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search tree property and the heap property? Can the heap property be used to print out the keys of an n node tree in sorted order in O(n) time? Explain how or why not.</a:t>
            </a:r>
            <a:endParaRPr kumimoji="0" lang="de-AT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360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Querying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7"/>
                <a:ext cx="8229300" cy="4420318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most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common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performed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Besides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etc.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these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supported in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i="0" noProof="0" dirty="0" err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time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Naturally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all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Search:</a:t>
                </a: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current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smaller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left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greater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recursively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right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sz="1800" b="0" i="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b="0" i="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b="0" i="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b="0" i="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7"/>
                <a:ext cx="8229300" cy="442031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43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Inserting elements into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BAA173-9E66-4A3E-99D1-56AB6F108413}"/>
              </a:ext>
            </a:extLst>
          </p:cNvPr>
          <p:cNvSpPr/>
          <p:nvPr/>
        </p:nvSpPr>
        <p:spPr>
          <a:xfrm>
            <a:off x="654090" y="1355558"/>
            <a:ext cx="7835519" cy="4027851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insert(self, element):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self._root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, 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def 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(self, node, element):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element &lt;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, 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else: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=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self._Node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self._size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, 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else: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=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self._Node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self._size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5502442"/>
                <a:ext cx="8229300" cy="842211"/>
              </a:xfrm>
            </p:spPr>
            <p:txBody>
              <a:bodyPr/>
              <a:lstStyle/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5502442"/>
                <a:ext cx="8229300" cy="842211"/>
              </a:xfrm>
              <a:blipFill>
                <a:blip r:embed="rId3"/>
                <a:stretch>
                  <a:fillRect t="-1493" b="-895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519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Finding min/max in b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BAA173-9E66-4A3E-99D1-56AB6F108413}"/>
              </a:ext>
            </a:extLst>
          </p:cNvPr>
          <p:cNvSpPr/>
          <p:nvPr/>
        </p:nvSpPr>
        <p:spPr>
          <a:xfrm>
            <a:off x="654090" y="1355558"/>
            <a:ext cx="7835519" cy="222985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def minimum(self):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return self._minimum_walk(self._root)._element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def _minimum_walk(self, node):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if node._left: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return self._minimum_walk(node._left)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return node</a:t>
            </a:r>
            <a:endParaRPr lang="en-US" spc="-1" dirty="0">
              <a:solidFill>
                <a:srgbClr val="0F0F0F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</p:spPr>
            <p:txBody>
              <a:bodyPr/>
              <a:lstStyle/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278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Finding min/max in b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BAA173-9E66-4A3E-99D1-56AB6F108413}"/>
              </a:ext>
            </a:extLst>
          </p:cNvPr>
          <p:cNvSpPr/>
          <p:nvPr/>
        </p:nvSpPr>
        <p:spPr>
          <a:xfrm>
            <a:off x="654090" y="1355558"/>
            <a:ext cx="7835519" cy="222985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maximum(self):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return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maximum_walk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self._root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)._element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def 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maximum_walk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(self, node):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return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maximum_walk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return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</p:spPr>
            <p:txBody>
              <a:bodyPr/>
              <a:lstStyle/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805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426851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 G is a pair of sets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set of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vertices (nodes),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set of edges (links)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binary relation on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i.e.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565AF7CF-3DD5-4E13-8F04-C400B4BC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40" y="3173310"/>
            <a:ext cx="3554756" cy="28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13: 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Implement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search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method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binary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search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trees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source code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previous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lvl="0">
              <a:defRPr/>
            </a:pP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kumimoji="0" lang="de-AT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Task 14: 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Implement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delete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method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binary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search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trees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lvl="0">
              <a:defRPr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Hint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: As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recursive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distuingish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cases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depending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de-AT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291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Undirected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an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undirected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links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pairs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{1, 2, 3, 4, 5}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{{1, 2}, {1, 5}, {2, 3}, {2, 4}, {3, 4}, {3, 5}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565AF7CF-3DD5-4E13-8F04-C400B4BC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40" y="3173310"/>
            <a:ext cx="3554756" cy="28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1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irected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links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ordered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pairs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{1, 2, 3, 4, 5}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2,</m:t>
                        </m:r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2, 3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4, 5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5, 2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(5, 3)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04DB4A9A-AC94-439D-8AE5-5B7B0252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14" y="3005376"/>
            <a:ext cx="3606191" cy="28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3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Some further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178378"/>
                <a:ext cx="8229300" cy="170118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Simple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self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-links and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loops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links: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Degree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dirty="0" err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err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78378"/>
                <a:ext cx="8229300" cy="1701180"/>
              </a:xfrm>
              <a:blipFill>
                <a:blip r:embed="rId3"/>
                <a:stretch>
                  <a:fillRect b="-430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3F29C22C-C646-4440-8BEE-17C52F0C0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41" y="2807368"/>
            <a:ext cx="2962297" cy="2381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2ACFE9C9-CA4A-482E-A9E9-F165147EF8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197" y="5287884"/>
                <a:ext cx="8229300" cy="927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=5</m:t>
                    </m:r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=6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=3,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=3,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2ACFE9C9-CA4A-482E-A9E9-F165147EF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97" y="5287884"/>
                <a:ext cx="8229300" cy="927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93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Paths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8400"/>
            <a:ext cx="8229300" cy="2680358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across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packets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such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consecutive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pair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link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(MIT, BBN, RAND, UCLA)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(CASE, LINC, MIT, UTAH, SRI, UCSB)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also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(LINC, BBN, HARV, CARN)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76090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0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Paths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(SRI, STAN, UCLA, SRI, UTAH, MIT)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SRI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repeated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2178</Words>
  <Application>Microsoft Macintosh PowerPoint</Application>
  <PresentationFormat>On-screen Show (4:3)</PresentationFormat>
  <Paragraphs>315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Calibri</vt:lpstr>
      <vt:lpstr>Cambria Math</vt:lpstr>
      <vt:lpstr>Blackadder ITC</vt:lpstr>
      <vt:lpstr>Wingdings</vt:lpstr>
      <vt:lpstr>Arial</vt:lpstr>
      <vt:lpstr>Consolas</vt:lpstr>
      <vt:lpstr>Office Theme</vt:lpstr>
      <vt:lpstr>1_Office Theme</vt:lpstr>
      <vt:lpstr>Algorithms and Data Structures </vt:lpstr>
      <vt:lpstr>Outline</vt:lpstr>
      <vt:lpstr>Graphs</vt:lpstr>
      <vt:lpstr>Graphs</vt:lpstr>
      <vt:lpstr>Undirected graphs</vt:lpstr>
      <vt:lpstr>Directed graphs</vt:lpstr>
      <vt:lpstr>Some further notation</vt:lpstr>
      <vt:lpstr>Paths</vt:lpstr>
      <vt:lpstr>Paths</vt:lpstr>
      <vt:lpstr>Cycles</vt:lpstr>
      <vt:lpstr>Path length</vt:lpstr>
      <vt:lpstr>Distance</vt:lpstr>
      <vt:lpstr>Connectivity</vt:lpstr>
      <vt:lpstr>Exercise</vt:lpstr>
      <vt:lpstr>Student task</vt:lpstr>
      <vt:lpstr>Trees</vt:lpstr>
      <vt:lpstr>Trees</vt:lpstr>
      <vt:lpstr>Properties of trees</vt:lpstr>
      <vt:lpstr>Exercise</vt:lpstr>
      <vt:lpstr>Student task</vt:lpstr>
      <vt:lpstr>Rooted trees</vt:lpstr>
      <vt:lpstr>Rooted trees</vt:lpstr>
      <vt:lpstr>Rooted trees</vt:lpstr>
      <vt:lpstr>Binary trees</vt:lpstr>
      <vt:lpstr>Complete binary trees</vt:lpstr>
      <vt:lpstr>Exercise</vt:lpstr>
      <vt:lpstr>Student task</vt:lpstr>
      <vt:lpstr>Binary search trees</vt:lpstr>
      <vt:lpstr>Binary search trees</vt:lpstr>
      <vt:lpstr>Binary search trees</vt:lpstr>
      <vt:lpstr>Binary search trees</vt:lpstr>
      <vt:lpstr>Inorder tree walk</vt:lpstr>
      <vt:lpstr>Exercise</vt:lpstr>
      <vt:lpstr>Student task</vt:lpstr>
      <vt:lpstr>Querying binary search trees</vt:lpstr>
      <vt:lpstr>Inserting elements into binary search trees</vt:lpstr>
      <vt:lpstr>Finding min/max in binary search trees</vt:lpstr>
      <vt:lpstr>Finding min/max in binary search trees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Ingo Frommholz</cp:lastModifiedBy>
  <cp:revision>1082</cp:revision>
  <dcterms:modified xsi:type="dcterms:W3CDTF">2025-05-11T17:27:13Z</dcterms:modified>
</cp:coreProperties>
</file>