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57"/>
  </p:notesMasterIdLst>
  <p:handoutMasterIdLst>
    <p:handoutMasterId r:id="rId58"/>
  </p:handoutMasterIdLst>
  <p:sldIdLst>
    <p:sldId id="256" r:id="rId3"/>
    <p:sldId id="257" r:id="rId4"/>
    <p:sldId id="647" r:id="rId5"/>
    <p:sldId id="723" r:id="rId6"/>
    <p:sldId id="786" r:id="rId7"/>
    <p:sldId id="829" r:id="rId8"/>
    <p:sldId id="787" r:id="rId9"/>
    <p:sldId id="788" r:id="rId10"/>
    <p:sldId id="790" r:id="rId11"/>
    <p:sldId id="789" r:id="rId12"/>
    <p:sldId id="791" r:id="rId13"/>
    <p:sldId id="792" r:id="rId14"/>
    <p:sldId id="793" r:id="rId15"/>
    <p:sldId id="794" r:id="rId16"/>
    <p:sldId id="795" r:id="rId17"/>
    <p:sldId id="796" r:id="rId18"/>
    <p:sldId id="797" r:id="rId19"/>
    <p:sldId id="798" r:id="rId20"/>
    <p:sldId id="799" r:id="rId21"/>
    <p:sldId id="800" r:id="rId22"/>
    <p:sldId id="801" r:id="rId23"/>
    <p:sldId id="804" r:id="rId24"/>
    <p:sldId id="802" r:id="rId25"/>
    <p:sldId id="803" r:id="rId26"/>
    <p:sldId id="830" r:id="rId27"/>
    <p:sldId id="776" r:id="rId28"/>
    <p:sldId id="742" r:id="rId29"/>
    <p:sldId id="805" r:id="rId30"/>
    <p:sldId id="806" r:id="rId31"/>
    <p:sldId id="807" r:id="rId32"/>
    <p:sldId id="808" r:id="rId33"/>
    <p:sldId id="831" r:id="rId34"/>
    <p:sldId id="809" r:id="rId35"/>
    <p:sldId id="810" r:id="rId36"/>
    <p:sldId id="811" r:id="rId37"/>
    <p:sldId id="832" r:id="rId38"/>
    <p:sldId id="812" r:id="rId39"/>
    <p:sldId id="814" r:id="rId40"/>
    <p:sldId id="813" r:id="rId41"/>
    <p:sldId id="815" r:id="rId42"/>
    <p:sldId id="816" r:id="rId43"/>
    <p:sldId id="817" r:id="rId44"/>
    <p:sldId id="819" r:id="rId45"/>
    <p:sldId id="818" r:id="rId46"/>
    <p:sldId id="833" r:id="rId47"/>
    <p:sldId id="820" r:id="rId48"/>
    <p:sldId id="821" r:id="rId49"/>
    <p:sldId id="822" r:id="rId50"/>
    <p:sldId id="823" r:id="rId51"/>
    <p:sldId id="824" r:id="rId52"/>
    <p:sldId id="825" r:id="rId53"/>
    <p:sldId id="826" r:id="rId54"/>
    <p:sldId id="827" r:id="rId55"/>
    <p:sldId id="828" r:id="rId56"/>
  </p:sldIdLst>
  <p:sldSz cx="9144000" cy="6858000" type="screen4x3"/>
  <p:notesSz cx="7099300" cy="10234613"/>
  <p:embeddedFontLst>
    <p:embeddedFont>
      <p:font typeface="Blackadder ITC" pitchFamily="82" charset="77"/>
      <p:regular r:id="rId59"/>
    </p:embeddedFont>
    <p:embeddedFont>
      <p:font typeface="Cambria Math" panose="02040503050406030204" pitchFamily="18" charset="0"/>
      <p:regular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6327" autoAdjust="0"/>
  </p:normalViewPr>
  <p:slideViewPr>
    <p:cSldViewPr snapToGrid="0">
      <p:cViewPr varScale="1">
        <p:scale>
          <a:sx n="121" d="100"/>
          <a:sy n="121" d="100"/>
        </p:scale>
        <p:origin x="176" y="22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102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10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27DA26B1-C81A-7243-96DE-FEE8A8E43F78}"/>
    <pc:docChg chg="modSld">
      <pc:chgData name="Ingo Frommholz" userId="ee3b4549-206f-4e4f-93a1-b7ff676f0af7" providerId="ADAL" clId="{27DA26B1-C81A-7243-96DE-FEE8A8E43F78}" dt="2025-03-01T17:50:49.763" v="0" actId="1036"/>
      <pc:docMkLst>
        <pc:docMk/>
      </pc:docMkLst>
      <pc:sldChg chg="modSp mod">
        <pc:chgData name="Ingo Frommholz" userId="ee3b4549-206f-4e4f-93a1-b7ff676f0af7" providerId="ADAL" clId="{27DA26B1-C81A-7243-96DE-FEE8A8E43F78}" dt="2025-03-01T17:50:49.763" v="0" actId="1036"/>
        <pc:sldMkLst>
          <pc:docMk/>
          <pc:sldMk cId="0" sldId="256"/>
        </pc:sldMkLst>
        <pc:picChg chg="mod">
          <ac:chgData name="Ingo Frommholz" userId="ee3b4549-206f-4e4f-93a1-b7ff676f0af7" providerId="ADAL" clId="{27DA26B1-C81A-7243-96DE-FEE8A8E43F78}" dt="2025-03-01T17:50:49.763" v="0" actId="1036"/>
          <ac:picMkLst>
            <pc:docMk/>
            <pc:sldMk cId="0" sldId="256"/>
            <ac:picMk id="7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01.03.25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90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702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204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833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003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76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11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65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327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249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639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21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76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803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519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7337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9357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014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1798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8473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622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8795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56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4312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11035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8540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647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618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9380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048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06846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1477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45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6997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7010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44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68970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18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486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6779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810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8631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49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9974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44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724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95390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9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26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2007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399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791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53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slide" Target="slide53.xml"/><Relationship Id="rId3" Type="http://schemas.openxmlformats.org/officeDocument/2006/relationships/slide" Target="slide3.xml"/><Relationship Id="rId7" Type="http://schemas.openxmlformats.org/officeDocument/2006/relationships/slide" Target="slide30.xml"/><Relationship Id="rId12" Type="http://schemas.openxmlformats.org/officeDocument/2006/relationships/slide" Target="slide5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5.xml"/><Relationship Id="rId11" Type="http://schemas.openxmlformats.org/officeDocument/2006/relationships/slide" Target="slide45.xml"/><Relationship Id="rId5" Type="http://schemas.openxmlformats.org/officeDocument/2006/relationships/slide" Target="slide23.xml"/><Relationship Id="rId10" Type="http://schemas.openxmlformats.org/officeDocument/2006/relationships/slide" Target="slide41.xml"/><Relationship Id="rId4" Type="http://schemas.openxmlformats.org/officeDocument/2006/relationships/slide" Target="slide6.xml"/><Relationship Id="rId9" Type="http://schemas.openxmlformats.org/officeDocument/2006/relationships/slide" Target="slide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8.png"/><Relationship Id="rId4" Type="http://schemas.openxmlformats.org/officeDocument/2006/relationships/image" Target="../media/image6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0.png"/><Relationship Id="rId18" Type="http://schemas.openxmlformats.org/officeDocument/2006/relationships/image" Target="../media/image22.png"/><Relationship Id="rId3" Type="http://schemas.openxmlformats.org/officeDocument/2006/relationships/image" Target="../media/image710.png"/><Relationship Id="rId21" Type="http://schemas.openxmlformats.org/officeDocument/2006/relationships/image" Target="../media/image25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20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0.png"/><Relationship Id="rId5" Type="http://schemas.openxmlformats.org/officeDocument/2006/relationships/image" Target="../media/image910.png"/><Relationship Id="rId15" Type="http://schemas.openxmlformats.org/officeDocument/2006/relationships/image" Target="../media/image190.png"/><Relationship Id="rId23" Type="http://schemas.openxmlformats.org/officeDocument/2006/relationships/image" Target="../media/image27.png"/><Relationship Id="rId10" Type="http://schemas.openxmlformats.org/officeDocument/2006/relationships/image" Target="../media/image140.png"/><Relationship Id="rId19" Type="http://schemas.openxmlformats.org/officeDocument/2006/relationships/image" Target="../media/image23.png"/><Relationship Id="rId4" Type="http://schemas.openxmlformats.org/officeDocument/2006/relationships/image" Target="../media/image810.png"/><Relationship Id="rId9" Type="http://schemas.openxmlformats.org/officeDocument/2006/relationships/image" Target="../media/image130.png"/><Relationship Id="rId14" Type="http://schemas.openxmlformats.org/officeDocument/2006/relationships/image" Target="../media/image180.png"/><Relationship Id="rId22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710.png"/><Relationship Id="rId21" Type="http://schemas.openxmlformats.org/officeDocument/2006/relationships/image" Target="../media/image41.png"/><Relationship Id="rId7" Type="http://schemas.openxmlformats.org/officeDocument/2006/relationships/image" Target="../media/image1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910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6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52.png"/><Relationship Id="rId5" Type="http://schemas.openxmlformats.org/officeDocument/2006/relationships/image" Target="../media/image910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7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elic/dsa/blob/main/notebooks/quicksort.ipynb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5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76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71.png"/><Relationship Id="rId24" Type="http://schemas.openxmlformats.org/officeDocument/2006/relationships/image" Target="../media/image84.png"/><Relationship Id="rId5" Type="http://schemas.openxmlformats.org/officeDocument/2006/relationships/image" Target="../media/image910.png"/><Relationship Id="rId15" Type="http://schemas.openxmlformats.org/officeDocument/2006/relationships/image" Target="../media/image75.png"/><Relationship Id="rId23" Type="http://schemas.openxmlformats.org/officeDocument/2006/relationships/image" Target="../media/image83.png"/><Relationship Id="rId10" Type="http://schemas.openxmlformats.org/officeDocument/2006/relationships/image" Target="../media/image70.png"/><Relationship Id="rId19" Type="http://schemas.openxmlformats.org/officeDocument/2006/relationships/image" Target="../media/image79.png"/><Relationship Id="rId4" Type="http://schemas.openxmlformats.org/officeDocument/2006/relationships/image" Target="../media/image660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Relationship Id="rId22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2956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634701" y="5302785"/>
            <a:ext cx="8170433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Quicksort and Randomized Algorithms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1039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91DC2E9E-2D9F-4F18-BF6B-556052314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9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087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99799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612799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6256400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638800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1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7" y="3457937"/>
            <a:ext cx="3109220" cy="85647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56383CBF-764B-46FC-8370-3533E05FF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02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97919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530038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660041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788442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920048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2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635966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1FE6C768-542B-4551-9340-6863D8709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09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12568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519655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532655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3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8" y="3457938"/>
            <a:ext cx="2168005" cy="796712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31BCDB2-988E-4939-9948-2B8E89E6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6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65389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717836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847839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4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802244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ED1BB469-B254-4F92-B096-177A5F360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88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53086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5A826819-E968-4955-8663-E2B4A38203A8}"/>
              </a:ext>
            </a:extLst>
          </p:cNvPr>
          <p:cNvSpPr/>
          <p:nvPr/>
        </p:nvSpPr>
        <p:spPr>
          <a:xfrm>
            <a:off x="3017179" y="3457938"/>
            <a:ext cx="1366558" cy="50625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30E5BAD6-D3D9-49B6-88C3-23EE27215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0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886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8E29B0B-9773-4F77-9A74-88070CC6D446}"/>
              </a:ext>
            </a:extLst>
          </p:cNvPr>
          <p:cNvSpPr/>
          <p:nvPr/>
        </p:nvSpPr>
        <p:spPr>
          <a:xfrm rot="10800000" flipH="1" flipV="1">
            <a:off x="4511110" y="3483408"/>
            <a:ext cx="1216938" cy="460135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E25F89D-FD61-452B-97A8-24F560C2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761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4325181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445518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653969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785575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5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DC186BC9-8AAE-4912-A7B2-7559C215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6803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824950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954953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6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984316" cy="354059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26617803-C104-4E29-B82C-FDDA0F61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8675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B552C564-E187-40D6-8D49-6766E83052AA}"/>
              </a:ext>
            </a:extLst>
          </p:cNvPr>
          <p:cNvSpPr/>
          <p:nvPr/>
        </p:nvSpPr>
        <p:spPr>
          <a:xfrm>
            <a:off x="3394643" y="3852743"/>
            <a:ext cx="260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2C6CE0C-E24C-48CC-A49F-4D93DC1B0ADA}"/>
              </a:ext>
            </a:extLst>
          </p:cNvPr>
          <p:cNvCxnSpPr/>
          <p:nvPr/>
        </p:nvCxnSpPr>
        <p:spPr>
          <a:xfrm flipV="1">
            <a:off x="3524646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239FB31F-7F0E-4840-A87F-A91D86BC5A76}"/>
              </a:ext>
            </a:extLst>
          </p:cNvPr>
          <p:cNvSpPr/>
          <p:nvPr/>
        </p:nvSpPr>
        <p:spPr>
          <a:xfrm>
            <a:off x="2926087" y="3457938"/>
            <a:ext cx="521737" cy="205041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solidFill>
            <a:srgbClr val="BFBFBF"/>
          </a:solidFill>
          <a:ln w="36720">
            <a:solidFill>
              <a:srgbClr val="BFBFBF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platzhalter 2">
                <a:extLst>
                  <a:ext uri="{FF2B5EF4-FFF2-40B4-BE49-F238E27FC236}">
                    <a16:creationId xmlns:a16="http://schemas.microsoft.com/office/drawing/2014/main" id="{F66BCD35-8B8E-4459-8405-D2C1C4A64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Complexity of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Exercise: Hoare’s partitioning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Average case complexity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Randomized quicksort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141751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5191388" y="3852743"/>
            <a:ext cx="263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/>
          <p:nvPr/>
        </p:nvCxnSpPr>
        <p:spPr>
          <a:xfrm flipV="1">
            <a:off x="5322994" y="3532907"/>
            <a:ext cx="0" cy="3198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𝐹𝑖𝑛𝑎𝑙</m:t>
                      </m:r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𝑠𝑡𝑒𝑝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6594FE6D-B2C3-42B2-9355-20C0B5D5FC47}"/>
              </a:ext>
            </a:extLst>
          </p:cNvPr>
          <p:cNvSpPr/>
          <p:nvPr/>
        </p:nvSpPr>
        <p:spPr>
          <a:xfrm rot="10800000" flipH="1" flipV="1">
            <a:off x="2999659" y="3462757"/>
            <a:ext cx="2233935" cy="587497"/>
          </a:xfrm>
          <a:custGeom>
            <a:avLst/>
            <a:gdLst/>
            <a:ahLst/>
            <a:cxnLst/>
            <a:rect l="0" t="0" r="r" b="b"/>
            <a:pathLst>
              <a:path w="3810" h="1159" fill="none">
                <a:moveTo>
                  <a:pt x="0" y="0"/>
                </a:moveTo>
                <a:cubicBezTo>
                  <a:pt x="254" y="997"/>
                  <a:pt x="2032" y="2013"/>
                  <a:pt x="3810" y="0"/>
                </a:cubicBezTo>
              </a:path>
            </a:pathLst>
          </a:custGeom>
          <a:ln w="3672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05EEC94D-7265-4CF9-A2A6-E2BDE7EE5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74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+1 …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]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platzhalter 2">
                <a:extLst>
                  <a:ext uri="{FF2B5EF4-FFF2-40B4-BE49-F238E27FC236}">
                    <a16:creationId xmlns:a16="http://schemas.microsoft.com/office/drawing/2014/main" id="{A4C5FC73-7B18-4B18-BAB2-9DBEBAFD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75" y="3214602"/>
                <a:ext cx="2370921" cy="650466"/>
              </a:xfrm>
              <a:prstGeom prst="rect">
                <a:avLst/>
              </a:prstGeom>
              <a:blipFill>
                <a:blip r:embed="rId3"/>
                <a:stretch>
                  <a:fillRect b="-140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𝑎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[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𝑝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… 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𝑞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−1]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C27508A-FDE0-4F07-94D8-2863F5AC6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2" y="3207674"/>
                <a:ext cx="2370921" cy="650466"/>
              </a:xfrm>
              <a:prstGeom prst="rect">
                <a:avLst/>
              </a:prstGeom>
              <a:blipFill>
                <a:blip r:embed="rId4"/>
                <a:stretch>
                  <a:fillRect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499392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651CD6E4-0C7C-43C3-AF95-BB74B082EE9C}"/>
              </a:ext>
            </a:extLst>
          </p:cNvPr>
          <p:cNvSpPr/>
          <p:nvPr/>
        </p:nvSpPr>
        <p:spPr>
          <a:xfrm>
            <a:off x="4893033" y="4191607"/>
            <a:ext cx="720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= j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4A9BB1-F595-45C7-B141-10B99931E88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253068" y="3489875"/>
            <a:ext cx="0" cy="7017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AT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𝑟𝑒𝑡𝑢𝑟𝑛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𝑗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1800" i="1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𝑞</m:t>
                      </m:r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platzhalter 2">
                <a:extLst>
                  <a:ext uri="{FF2B5EF4-FFF2-40B4-BE49-F238E27FC236}">
                    <a16:creationId xmlns:a16="http://schemas.microsoft.com/office/drawing/2014/main" id="{C3958DD7-9FF9-4728-B1DA-DEAB0961C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216" y="2806402"/>
                <a:ext cx="1866452" cy="370840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platzhalter 2">
                <a:extLst>
                  <a:ext uri="{FF2B5EF4-FFF2-40B4-BE49-F238E27FC236}">
                    <a16:creationId xmlns:a16="http://schemas.microsoft.com/office/drawing/2014/main" id="{B5CCF30C-618F-44ED-8CB9-9CA9AFAC1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55" y="1368057"/>
                <a:ext cx="8229300" cy="919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33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654240" y="1615334"/>
            <a:ext cx="7835519" cy="3627332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partition(a,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pivot = a[p]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j = r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for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in range(r, p, -1):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&gt; pivot: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j: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a[p], a[j] = a[j], a[p]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return j</a:t>
            </a:r>
          </a:p>
        </p:txBody>
      </p:sp>
    </p:spTree>
    <p:extLst>
      <p:ext uri="{BB962C8B-B14F-4D97-AF65-F5344CB8AC3E}">
        <p14:creationId xmlns:p14="http://schemas.microsoft.com/office/powerpoint/2010/main" val="276841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038679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Illustrate the operation of partition on the array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13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, 19, 9, 5, 12, 8, 7, 4, 11, 2, 6, 21)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does partition return when elements are sorted in the ascending order?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How would you modify quicksort to sort in descending order?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862322"/>
              </a:xfrm>
              <a:prstGeom prst="rect">
                <a:avLst/>
              </a:prstGeom>
              <a:blipFill>
                <a:blip r:embed="rId3"/>
                <a:stretch>
                  <a:fillRect l="-593" t="-1064" b="-234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9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89120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Complexity of 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is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i.e., in the worst case we need to go through all elements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complexity of the quicksort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∗ #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𝑟𝑒𝑐𝑢𝑟𝑠𝑖𝑣𝑒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_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𝑐𝑎𝑙𝑙𝑠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 of recursive calls is equivalent to the height of the recursion tree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800" i="1" noProof="0" dirty="0" err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de-DE" sz="1800" b="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en-US" sz="1800" i="1" noProof="0" dirty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3C93FB07-64DE-4966-936D-5C84BF8BA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4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FC4BB9-C4AA-47C2-B5A5-BE7FF92DB746}"/>
              </a:ext>
            </a:extLst>
          </p:cNvPr>
          <p:cNvSpPr>
            <a:spLocks noChangeAspect="1"/>
          </p:cNvSpPr>
          <p:nvPr/>
        </p:nvSpPr>
        <p:spPr>
          <a:xfrm>
            <a:off x="73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1152CD3-585E-4C8D-9DE9-E1E79FA1C0F8}"/>
              </a:ext>
            </a:extLst>
          </p:cNvPr>
          <p:cNvSpPr>
            <a:spLocks noChangeAspect="1"/>
          </p:cNvSpPr>
          <p:nvPr/>
        </p:nvSpPr>
        <p:spPr>
          <a:xfrm>
            <a:off x="217152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B6EA091-AFAF-49B7-B837-87B4550E234B}"/>
              </a:ext>
            </a:extLst>
          </p:cNvPr>
          <p:cNvSpPr>
            <a:spLocks noChangeAspect="1"/>
          </p:cNvSpPr>
          <p:nvPr/>
        </p:nvSpPr>
        <p:spPr>
          <a:xfrm>
            <a:off x="2891360" y="373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  <a:endCxn id="16" idx="7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  <a:endCxn id="17" idx="1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stCxn id="13" idx="3"/>
            <a:endCxn id="18" idx="7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el 1">
            <a:extLst>
              <a:ext uri="{FF2B5EF4-FFF2-40B4-BE49-F238E27FC236}">
                <a16:creationId xmlns:a16="http://schemas.microsoft.com/office/drawing/2014/main" id="{48FBEA2E-031D-425A-BC27-A33F024FBE0E}"/>
              </a:ext>
            </a:extLst>
          </p:cNvPr>
          <p:cNvSpPr txBox="1">
            <a:spLocks/>
          </p:cNvSpPr>
          <p:nvPr/>
        </p:nvSpPr>
        <p:spPr>
          <a:xfrm>
            <a:off x="609600" y="4260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194789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𝒉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06" y="1545581"/>
                <a:ext cx="447558" cy="461665"/>
              </a:xfrm>
              <a:prstGeom prst="rect">
                <a:avLst/>
              </a:prstGeom>
              <a:blipFill>
                <a:blip r:embed="rId4"/>
                <a:stretch>
                  <a:fillRect l="-4054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698F5255-D063-47BF-8CBA-D76CDC338B71}"/>
              </a:ext>
            </a:extLst>
          </p:cNvPr>
          <p:cNvCxnSpPr>
            <a:cxnSpLocks/>
          </p:cNvCxnSpPr>
          <p:nvPr/>
        </p:nvCxnSpPr>
        <p:spPr>
          <a:xfrm>
            <a:off x="3621760" y="4000800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4375" y="2322309"/>
                <a:ext cx="734432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60" y="2321279"/>
                <a:ext cx="734432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09" y="3019487"/>
                <a:ext cx="734432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/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F34E07A8-3DFE-4BF5-8736-79A6F942C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087" y="3019487"/>
                <a:ext cx="734432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/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69315C13-01AB-4387-9E12-368D15760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311" y="3033686"/>
                <a:ext cx="734432" cy="461665"/>
              </a:xfrm>
              <a:prstGeom prst="rect">
                <a:avLst/>
              </a:prstGeom>
              <a:blipFill>
                <a:blip r:embed="rId1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/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𝟑𝟒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35500A08-D390-464D-A80A-9E03A8912A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960" y="3037725"/>
                <a:ext cx="734432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253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972880" y="5287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99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713799" y="5028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24FAA573-B65E-475F-9681-D578D26564A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5F5585E3-E4F0-48B4-B8E7-F4AB953FB2CC}"/>
              </a:ext>
            </a:extLst>
          </p:cNvPr>
          <p:cNvCxnSpPr>
            <a:cxnSpLocks noChangeAspect="1"/>
          </p:cNvCxnSpPr>
          <p:nvPr/>
        </p:nvCxnSpPr>
        <p:spPr>
          <a:xfrm>
            <a:off x="120412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FBE12C-9C35-4C45-B584-7A8E5AA60435}"/>
              </a:ext>
            </a:extLst>
          </p:cNvPr>
          <p:cNvCxnSpPr/>
          <p:nvPr/>
        </p:nvCxnSpPr>
        <p:spPr>
          <a:xfrm flipH="1">
            <a:off x="2643961" y="419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/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B484F5A9-3CFF-4692-9DBC-5EE647420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7" y="4529881"/>
                <a:ext cx="519723" cy="461665"/>
              </a:xfrm>
              <a:prstGeom prst="rect">
                <a:avLst/>
              </a:prstGeom>
              <a:blipFill>
                <a:blip r:embed="rId15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/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64BD9E39-CBF5-40C2-A954-36278D18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840" y="5217448"/>
                <a:ext cx="519723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24" y="4224359"/>
                <a:ext cx="51972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3509850" y="4760713"/>
            <a:ext cx="475008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/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</m:t>
                          </m:r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B4DAD061-C90B-4444-A1DC-EDBA6C96A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6" y="3734028"/>
                <a:ext cx="734432" cy="461665"/>
              </a:xfrm>
              <a:prstGeom prst="rect">
                <a:avLst/>
              </a:prstGeom>
              <a:blipFill>
                <a:blip r:embed="rId1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/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BFC94ADC-C61D-42F1-9959-FD5E3292E0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0056" y="3743878"/>
                <a:ext cx="734432" cy="461665"/>
              </a:xfrm>
              <a:prstGeom prst="rect">
                <a:avLst/>
              </a:prstGeom>
              <a:blipFill>
                <a:blip r:embed="rId1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/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𝟒𝟑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971A5FB7-0CE0-457B-8611-B7091E6CA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88" y="3743505"/>
                <a:ext cx="734432" cy="461665"/>
              </a:xfrm>
              <a:prstGeom prst="rect">
                <a:avLst/>
              </a:prstGeom>
              <a:blipFill>
                <a:blip r:embed="rId2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69" y="5287200"/>
                <a:ext cx="742447" cy="461665"/>
              </a:xfrm>
              <a:prstGeom prst="rect">
                <a:avLst/>
              </a:prstGeom>
              <a:blipFill>
                <a:blip r:embed="rId2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𝒉</m:t>
                          </m:r>
                          <m:r>
                            <a:rPr lang="de-AT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96" y="5299319"/>
                <a:ext cx="742447" cy="461665"/>
              </a:xfrm>
              <a:prstGeom prst="rect">
                <a:avLst/>
              </a:prstGeom>
              <a:blipFill>
                <a:blip r:embed="rId2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𝑛h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Textplatzhalter 2">
                <a:extLst>
                  <a:ext uri="{FF2B5EF4-FFF2-40B4-BE49-F238E27FC236}">
                    <a16:creationId xmlns:a16="http://schemas.microsoft.com/office/drawing/2014/main" id="{61213831-766E-41A3-B7BE-9735BC1D5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93FC233C-DED6-49E6-AE2F-33146491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79651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4331360" y="157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5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6131360" y="229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CE4888A-1AE0-4D1B-9501-A5FFEEBE2F9D}"/>
              </a:ext>
            </a:extLst>
          </p:cNvPr>
          <p:cNvSpPr>
            <a:spLocks noChangeAspect="1"/>
          </p:cNvSpPr>
          <p:nvPr/>
        </p:nvSpPr>
        <p:spPr>
          <a:xfrm>
            <a:off x="145152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C71442B-4876-404C-97E4-02BBCD902007}"/>
              </a:ext>
            </a:extLst>
          </p:cNvPr>
          <p:cNvSpPr>
            <a:spLocks noChangeAspect="1"/>
          </p:cNvSpPr>
          <p:nvPr/>
        </p:nvSpPr>
        <p:spPr>
          <a:xfrm>
            <a:off x="36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505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7211360" y="30108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267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9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4792279" y="20317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3E18822-FA59-4B1A-B248-33B9670B5158}"/>
              </a:ext>
            </a:extLst>
          </p:cNvPr>
          <p:cNvCxnSpPr>
            <a:cxnSpLocks noChangeAspect="1"/>
            <a:stCxn id="9" idx="3"/>
            <a:endCxn id="12" idx="7"/>
          </p:cNvCxnSpPr>
          <p:nvPr/>
        </p:nvCxnSpPr>
        <p:spPr>
          <a:xfrm flipH="1">
            <a:off x="1912439" y="27517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8D1951E-4D4C-4B73-9327-5B15618FD8FA}"/>
              </a:ext>
            </a:extLst>
          </p:cNvPr>
          <p:cNvCxnSpPr>
            <a:cxnSpLocks noChangeAspect="1"/>
            <a:stCxn id="9" idx="5"/>
            <a:endCxn id="13" idx="1"/>
          </p:cNvCxnSpPr>
          <p:nvPr/>
        </p:nvCxnSpPr>
        <p:spPr>
          <a:xfrm>
            <a:off x="29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FFAB9FE-7191-488A-BBFF-1AB3DE387E39}"/>
              </a:ext>
            </a:extLst>
          </p:cNvPr>
          <p:cNvCxnSpPr>
            <a:cxnSpLocks noChangeAspect="1"/>
            <a:stCxn id="12" idx="3"/>
          </p:cNvCxnSpPr>
          <p:nvPr/>
        </p:nvCxnSpPr>
        <p:spPr>
          <a:xfrm flipH="1">
            <a:off x="119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1F27D5D-1535-431E-909F-5C77AEAA4B86}"/>
              </a:ext>
            </a:extLst>
          </p:cNvPr>
          <p:cNvCxnSpPr>
            <a:cxnSpLocks noChangeAspect="1"/>
            <a:stCxn id="12" idx="5"/>
          </p:cNvCxnSpPr>
          <p:nvPr/>
        </p:nvCxnSpPr>
        <p:spPr>
          <a:xfrm>
            <a:off x="191243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948A29A-9A52-446A-8815-6126B9B0DD1B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3352279" y="34717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551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6592279" y="27517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447040" y="1671220"/>
            <a:ext cx="0" cy="415598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𝒍𝒐𝒈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5" y="1598301"/>
                <a:ext cx="1019830" cy="461665"/>
              </a:xfrm>
              <a:prstGeom prst="rect">
                <a:avLst/>
              </a:prstGeom>
              <a:blipFill>
                <a:blip r:embed="rId4"/>
                <a:stretch>
                  <a:fillRect l="-4762" b="-1842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6776720" y="2489200"/>
            <a:ext cx="159512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7904480" y="3250320"/>
            <a:ext cx="46736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4971600" y="1801632"/>
            <a:ext cx="3400240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3025090"/>
                <a:ext cx="5197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/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528F95F1-F5B2-4FF4-B2F6-EBB8D16B4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17" y="3730800"/>
                <a:ext cx="519723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/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5FFE39AC-E24D-4F78-BF7A-18CBA0D14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894" y="2322309"/>
                <a:ext cx="787395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79" y="2321279"/>
                <a:ext cx="787395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/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8744B79-845A-498B-8FBC-FF884AEE5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427" y="3019487"/>
                <a:ext cx="787395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40E08EA0-8D32-4A9E-BF8E-A23CE681287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792120" y="3460800"/>
            <a:ext cx="338492" cy="33849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6941360" y="3471719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7672279" y="3471719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190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910AC17E-A974-4C40-B323-8E3C915A8026}"/>
              </a:ext>
            </a:extLst>
          </p:cNvPr>
          <p:cNvSpPr>
            <a:spLocks noChangeAspect="1"/>
          </p:cNvSpPr>
          <p:nvPr/>
        </p:nvSpPr>
        <p:spPr>
          <a:xfrm>
            <a:off x="3343491" y="52876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236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D1481FD3-C736-43EE-BB2B-495AF6DBB241}"/>
              </a:ext>
            </a:extLst>
          </p:cNvPr>
          <p:cNvCxnSpPr>
            <a:cxnSpLocks noChangeAspect="1"/>
            <a:endCxn id="116" idx="1"/>
          </p:cNvCxnSpPr>
          <p:nvPr/>
        </p:nvCxnSpPr>
        <p:spPr>
          <a:xfrm>
            <a:off x="3084410" y="50285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/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7F8FF2FC-1872-4AA1-A43D-D06366589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3429000"/>
                <a:ext cx="519723" cy="76944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4649451" y="3968237"/>
            <a:ext cx="3722389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577" y="5287600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/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53C707BD-70F0-4F05-96AA-9BC53F310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572" y="5334888"/>
                <a:ext cx="437940" cy="461665"/>
              </a:xfrm>
              <a:prstGeom prst="rect">
                <a:avLst/>
              </a:prstGeom>
              <a:blipFill>
                <a:blip r:embed="rId1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/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06C0AD42-735D-40FF-ABC2-A66A192458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3037724"/>
                <a:ext cx="787395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/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BA2C89BB-3E28-44D3-81B3-C32198183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396" y="3026869"/>
                <a:ext cx="787395" cy="461665"/>
              </a:xfrm>
              <a:prstGeom prst="rect">
                <a:avLst/>
              </a:prstGeom>
              <a:blipFill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710" y="3037723"/>
                <a:ext cx="787395" cy="461665"/>
              </a:xfrm>
              <a:prstGeom prst="rect">
                <a:avLst/>
              </a:prstGeom>
              <a:blipFill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/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16C37559-DA9D-47A1-9F48-45ABD5650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470" y="4991543"/>
                <a:ext cx="519723" cy="76944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/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555FBC1F-977A-40D7-A8B9-641F735E0C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1" y="4112440"/>
                <a:ext cx="519723" cy="76944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079" y="4983731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86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308476" y="52220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532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049395" y="496295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62" y="5222034"/>
                <a:ext cx="437940" cy="461665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57" y="5269322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/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F9BC0886-B8EA-4DA2-9BAD-ABD331EA03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737" y="5000615"/>
                <a:ext cx="519723" cy="76944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672279" y="5560118"/>
            <a:ext cx="70485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394" y="5334888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423267" y="5972074"/>
                <a:ext cx="962900" cy="381612"/>
              </a:xfrm>
              <a:blipFill>
                <a:blip r:embed="rId25"/>
                <a:stretch>
                  <a:fillRect r="-468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itel 1">
            <a:extLst>
              <a:ext uri="{FF2B5EF4-FFF2-40B4-BE49-F238E27FC236}">
                <a16:creationId xmlns:a16="http://schemas.microsoft.com/office/drawing/2014/main" id="{0B1F4BB3-448B-4936-9CCC-9DDFEA959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best case</a:t>
            </a:r>
          </a:p>
        </p:txBody>
      </p:sp>
    </p:spTree>
    <p:extLst>
      <p:ext uri="{BB962C8B-B14F-4D97-AF65-F5344CB8AC3E}">
        <p14:creationId xmlns:p14="http://schemas.microsoft.com/office/powerpoint/2010/main" val="3317890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180636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61560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311323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203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4193232" y="298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271" y="1598302"/>
                <a:ext cx="45236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107651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226728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249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3574151" y="272587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>
            <a:off x="374073" y="1598301"/>
            <a:ext cx="1" cy="48399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58" y="1598301"/>
                <a:ext cx="45236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3736943" y="2489200"/>
            <a:ext cx="4634897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4871689" y="3241634"/>
            <a:ext cx="3495138" cy="1058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 flipV="1">
            <a:off x="2554376" y="1801632"/>
            <a:ext cx="5817464" cy="27501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42" y="2965762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 l="-63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/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</p:txBody>
          </p:sp>
        </mc:Choice>
        <mc:Fallback xmlns=""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E4B0EA7-4F1D-4291-B68A-A3FACE161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4" y="2295572"/>
                <a:ext cx="633508" cy="461665"/>
              </a:xfrm>
              <a:prstGeom prst="rect">
                <a:avLst/>
              </a:prstGeom>
              <a:blipFill>
                <a:blip r:embed="rId8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3923232" y="344587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4654151" y="344587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E2CB1048-AF80-491F-A49C-9CFE5C44D6A3}"/>
              </a:ext>
            </a:extLst>
          </p:cNvPr>
          <p:cNvSpPr>
            <a:spLocks noChangeAspect="1"/>
          </p:cNvSpPr>
          <p:nvPr/>
        </p:nvSpPr>
        <p:spPr>
          <a:xfrm>
            <a:off x="5260511" y="589821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4C9CD20-BAAD-4411-BEF8-F45717AE1642}"/>
              </a:ext>
            </a:extLst>
          </p:cNvPr>
          <p:cNvCxnSpPr>
            <a:cxnSpLocks noChangeAspect="1"/>
            <a:endCxn id="115" idx="7"/>
          </p:cNvCxnSpPr>
          <p:nvPr/>
        </p:nvCxnSpPr>
        <p:spPr>
          <a:xfrm flipH="1">
            <a:off x="5721430" y="5639137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/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137C8732-A7AB-4795-8605-D178C845FE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597" y="5898218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/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4870B485-4375-4831-BF5A-DFDEEBF98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495" y="3021808"/>
                <a:ext cx="633508" cy="461665"/>
              </a:xfrm>
              <a:prstGeom prst="rect">
                <a:avLst/>
              </a:prstGeom>
              <a:blipFill>
                <a:blip r:embed="rId10"/>
                <a:stretch>
                  <a:fillRect t="-10667" r="-14423" b="-306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39" y="4247325"/>
                <a:ext cx="519723" cy="7694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Ellipse 64">
            <a:extLst>
              <a:ext uri="{FF2B5EF4-FFF2-40B4-BE49-F238E27FC236}">
                <a16:creationId xmlns:a16="http://schemas.microsoft.com/office/drawing/2014/main" id="{5F6D2E74-6B05-4029-85EB-CB699A9CC6E0}"/>
              </a:ext>
            </a:extLst>
          </p:cNvPr>
          <p:cNvSpPr>
            <a:spLocks noChangeAspect="1"/>
          </p:cNvSpPr>
          <p:nvPr/>
        </p:nvSpPr>
        <p:spPr>
          <a:xfrm>
            <a:off x="4206356" y="446795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607703" y="589911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  <a:endCxn id="65" idx="7"/>
          </p:cNvCxnSpPr>
          <p:nvPr/>
        </p:nvCxnSpPr>
        <p:spPr>
          <a:xfrm flipH="1">
            <a:off x="4667275" y="420887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348622" y="5640033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/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5BE9F59B-287B-421A-A196-27521D244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442" y="4467952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/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ADB835BC-AE11-4E95-A5AE-A9A47B742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84" y="5946402"/>
                <a:ext cx="437940" cy="461665"/>
              </a:xfrm>
              <a:prstGeom prst="rect">
                <a:avLst/>
              </a:prstGeom>
              <a:blipFill>
                <a:blip r:embed="rId1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6686784" y="5502539"/>
            <a:ext cx="168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/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EC38225A-A904-41A9-A92C-F8B1DFFBA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256553"/>
                <a:ext cx="5197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08002" y="4613478"/>
                <a:ext cx="1970280" cy="381612"/>
              </a:xfr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3443232" y="367711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32" y="2295573"/>
                <a:ext cx="437940" cy="461665"/>
              </a:xfrm>
              <a:prstGeom prst="rect">
                <a:avLst/>
              </a:prstGeom>
              <a:blipFill>
                <a:blip r:embed="rId1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/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DE200208-278C-405C-B084-9FEF49E0B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436" y="3011882"/>
                <a:ext cx="437940" cy="461665"/>
              </a:xfrm>
              <a:prstGeom prst="rect">
                <a:avLst/>
              </a:prstGeom>
              <a:blipFill>
                <a:blip r:embed="rId1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/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BC20931A-A33F-47C2-A8D6-AE67D088CF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73" y="3687991"/>
                <a:ext cx="437940" cy="461665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4909428" y="373262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/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-3</a:t>
                </a:r>
              </a:p>
            </p:txBody>
          </p:sp>
        </mc:Choice>
        <mc:Fallback xmlns=""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DE9CD65E-15BC-4787-BDB2-D32A33BC6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74" y="3738983"/>
                <a:ext cx="633508" cy="461665"/>
              </a:xfrm>
              <a:prstGeom prst="rect">
                <a:avLst/>
              </a:prstGeom>
              <a:blipFill>
                <a:blip r:embed="rId19"/>
                <a:stretch>
                  <a:fillRect t="-10526" r="-1346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D125DEA6-46A1-4FCB-883A-BCA7273D1A6F}"/>
              </a:ext>
            </a:extLst>
          </p:cNvPr>
          <p:cNvSpPr>
            <a:spLocks noChangeAspect="1"/>
          </p:cNvSpPr>
          <p:nvPr/>
        </p:nvSpPr>
        <p:spPr>
          <a:xfrm>
            <a:off x="5947959" y="525655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5876970" y="49198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/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77D35C32-DD8C-47FE-98D4-55DFBB58A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152" y="5291507"/>
                <a:ext cx="437940" cy="461665"/>
              </a:xfrm>
              <a:prstGeom prst="rect">
                <a:avLst/>
              </a:prstGeom>
              <a:blipFill>
                <a:blip r:embed="rId20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C1426048-8631-415A-B552-9014253F7C0F}"/>
              </a:ext>
            </a:extLst>
          </p:cNvPr>
          <p:cNvCxnSpPr>
            <a:cxnSpLocks/>
          </p:cNvCxnSpPr>
          <p:nvPr/>
        </p:nvCxnSpPr>
        <p:spPr>
          <a:xfrm>
            <a:off x="7406784" y="6141077"/>
            <a:ext cx="965056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/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7C004236-0D07-4E27-819E-30BB6130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98" y="5895091"/>
                <a:ext cx="51972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Ellipse 89">
            <a:extLst>
              <a:ext uri="{FF2B5EF4-FFF2-40B4-BE49-F238E27FC236}">
                <a16:creationId xmlns:a16="http://schemas.microsoft.com/office/drawing/2014/main" id="{9161C088-1B6B-4637-BF38-6B7A5AA38836}"/>
              </a:ext>
            </a:extLst>
          </p:cNvPr>
          <p:cNvSpPr>
            <a:spLocks noChangeAspect="1"/>
          </p:cNvSpPr>
          <p:nvPr/>
        </p:nvSpPr>
        <p:spPr>
          <a:xfrm>
            <a:off x="4754882" y="52617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6B88183-8322-438B-8543-8C07DE479B2D}"/>
              </a:ext>
            </a:extLst>
          </p:cNvPr>
          <p:cNvCxnSpPr>
            <a:cxnSpLocks noChangeAspect="1"/>
            <a:endCxn id="90" idx="7"/>
          </p:cNvCxnSpPr>
          <p:nvPr/>
        </p:nvCxnSpPr>
        <p:spPr>
          <a:xfrm flipH="1">
            <a:off x="5215801" y="50026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/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EDF982C4-1BC2-4441-94D9-9E337399B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61" y="5289233"/>
                <a:ext cx="437940" cy="461665"/>
              </a:xfrm>
              <a:prstGeom prst="rect">
                <a:avLst/>
              </a:prstGeom>
              <a:blipFill>
                <a:blip r:embed="rId22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  <m:r>
                      <a:rPr lang="de-AT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</m:t>
                    </m:r>
                  </m:oMath>
                </a14:m>
                <a:r>
                  <a:rPr lang="de-AT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277" y="3694146"/>
                <a:ext cx="965056" cy="461665"/>
              </a:xfrm>
              <a:prstGeom prst="rect">
                <a:avLst/>
              </a:prstGeom>
              <a:blipFill>
                <a:blip r:embed="rId23"/>
                <a:stretch>
                  <a:fillRect t="-10526" r="-2532" b="-2894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itel 1">
            <a:extLst>
              <a:ext uri="{FF2B5EF4-FFF2-40B4-BE49-F238E27FC236}">
                <a16:creationId xmlns:a16="http://schemas.microsoft.com/office/drawing/2014/main" id="{A92E53F2-AB70-4AC3-AE5C-D3286B7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worst case</a:t>
            </a:r>
          </a:p>
        </p:txBody>
      </p:sp>
    </p:spTree>
    <p:extLst>
      <p:ext uri="{BB962C8B-B14F-4D97-AF65-F5344CB8AC3E}">
        <p14:creationId xmlns:p14="http://schemas.microsoft.com/office/powerpoint/2010/main" val="29713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393763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6: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 do we have when elements are sorted in the ascending order?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r="-1111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40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Exercise: Hoare’s partitioning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679165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20262" y="1233534"/>
            <a:ext cx="8229600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7: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What we used so far for quicksort is a so-called </a:t>
            </a:r>
            <a:r>
              <a:rPr lang="en-US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Lomuto‘s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partitioning scheme. This scheme is a bit more intuitive than the original Hoare‘s partitioning scheme, which is typically slightly faster on a certain kind of input. Here is the python implementation of the Hoare‘s partitioning scheme.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372B707-F0B5-4DA2-9258-9880AD9FBE1E}"/>
              </a:ext>
            </a:extLst>
          </p:cNvPr>
          <p:cNvSpPr/>
          <p:nvPr/>
        </p:nvSpPr>
        <p:spPr>
          <a:xfrm>
            <a:off x="654090" y="2502577"/>
            <a:ext cx="7835519" cy="390890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partition(a, p, r):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pivot = a[p]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= p - 1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j = r + 1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while True: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a[j] &gt;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j -=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while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 &lt; pivot: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&gt;= j: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return j</a:t>
            </a:r>
          </a:p>
          <a:p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], a[j] = a[j], a[</a:t>
            </a:r>
            <a:r>
              <a:rPr lang="en-US" sz="16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</a:t>
            </a:r>
            <a:r>
              <a:rPr lang="en-US" sz="1600" spc="-1" dirty="0">
                <a:solidFill>
                  <a:srgbClr val="0F0F0F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2895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7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array below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=7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illustrate how this partitioning scheme works. What can you conclude from the illustration? What is different than in </a:t>
                </a:r>
                <a:r>
                  <a:rPr lang="en-US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partitioning scheme? Why do you think Hoare‘s partitioning scheme may work slightly faster in practice?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61B24DC-4993-4853-ACCF-DA0742330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795865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0E5020D-2043-4041-87CC-D9B863A1D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29065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8" name="Textfeld 2">
            <a:extLst>
              <a:ext uri="{FF2B5EF4-FFF2-40B4-BE49-F238E27FC236}">
                <a16:creationId xmlns:a16="http://schemas.microsoft.com/office/drawing/2014/main" id="{5119162B-98A5-4F61-BD8B-15D31294344B}"/>
              </a:ext>
            </a:extLst>
          </p:cNvPr>
          <p:cNvSpPr txBox="1"/>
          <p:nvPr/>
        </p:nvSpPr>
        <p:spPr>
          <a:xfrm>
            <a:off x="507811" y="3738149"/>
            <a:ext cx="82296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Task 8: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 using Hoare‘s partitioning scheme we need to slightly modify our implementation of the quicksort.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B890DC-F325-4E9B-A4D5-223BF00F62EB}"/>
              </a:ext>
            </a:extLst>
          </p:cNvPr>
          <p:cNvSpPr/>
          <p:nvPr/>
        </p:nvSpPr>
        <p:spPr>
          <a:xfrm>
            <a:off x="850981" y="4503122"/>
            <a:ext cx="7835519" cy="1557144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14201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8 (continued):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Why the first recursive call in Hoare‘s scheme is </a:t>
                </a:r>
              </a:p>
              <a:p>
                <a:pPr lvl="0"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 of </a:t>
                </a:r>
              </a:p>
              <a:p>
                <a:pPr algn="ctr">
                  <a:defRPr/>
                </a:pPr>
                <a:r>
                  <a:rPr lang="en-US" sz="1800" spc="-1" dirty="0">
                    <a:solidFill>
                      <a:srgbClr val="0F0F0F"/>
                    </a:solidFill>
                    <a:latin typeface="Consolas" panose="020B0609020204030204" pitchFamily="49" charset="0"/>
                  </a:rPr>
                  <a:t>quicksort(a, p, q - 1)</a:t>
                </a:r>
              </a:p>
              <a:p>
                <a:pPr lvl="0"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 in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scheme?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that the last element of our array is also the largest one. What will happen if we pick the last element as a pivot in this case? Discuss both Hoare‘s and </a:t>
                </a:r>
                <a:r>
                  <a:rPr lang="en-US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Lomuto‘s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scheme.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10: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What recursion case do we have in Hoare‘s scheme when all elements in the array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have the same value?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62" y="1233534"/>
                <a:ext cx="8229600" cy="3416320"/>
              </a:xfrm>
              <a:prstGeom prst="rect">
                <a:avLst/>
              </a:prstGeom>
              <a:blipFill>
                <a:blip r:embed="rId3"/>
                <a:stretch>
                  <a:fillRect l="-593" t="-891" r="-148" b="-178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EEB415F-1A7B-4517-94A6-294AE163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562" y="4902520"/>
            <a:ext cx="8229300" cy="5838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90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 complexity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232106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saw that the worst-case of quicksort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the worst-case arises when the list is sorted in ascending order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best-case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example, when we always split in half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average-case will be between those two cases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turns out that the average-case is much closer to the best than to the worst case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627920"/>
              </a:xfrm>
              <a:blipFill>
                <a:blip r:embed="rId3"/>
                <a:stretch>
                  <a:fillRect b="-139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6E914DC6-18C3-458C-8F5E-522BEF0E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807026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5"/>
            <a:ext cx="8229300" cy="25514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partitioning is a partitioning </a:t>
            </a:r>
            <a:r>
              <a:rPr lang="en-US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s.t.</a:t>
            </a: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of similar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47% and 53% split is 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unbalanced partitioning the two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sublists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 substantially in their sizes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10% and 90% split is unbalanced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investigate the recursion tree for an unbalanced split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CF7F489-02FC-48F7-BE3D-2FF35DD1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Balanced vs. unbalanced partitioning</a:t>
            </a:r>
          </a:p>
        </p:txBody>
      </p:sp>
    </p:spTree>
    <p:extLst>
      <p:ext uri="{BB962C8B-B14F-4D97-AF65-F5344CB8AC3E}">
        <p14:creationId xmlns:p14="http://schemas.microsoft.com/office/powerpoint/2010/main" val="4309993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>
            <a:extLst>
              <a:ext uri="{FF2B5EF4-FFF2-40B4-BE49-F238E27FC236}">
                <a16:creationId xmlns:a16="http://schemas.microsoft.com/office/drawing/2014/main" id="{76314C63-9824-4B5B-AF07-A257852AF4FD}"/>
              </a:ext>
            </a:extLst>
          </p:cNvPr>
          <p:cNvSpPr>
            <a:spLocks noChangeAspect="1"/>
          </p:cNvSpPr>
          <p:nvPr/>
        </p:nvSpPr>
        <p:spPr>
          <a:xfrm>
            <a:off x="3235114" y="160233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2C242C1-4D9C-4C41-98B6-81C9B1301F6C}"/>
              </a:ext>
            </a:extLst>
          </p:cNvPr>
          <p:cNvSpPr>
            <a:spLocks noChangeAspect="1"/>
          </p:cNvSpPr>
          <p:nvPr/>
        </p:nvSpPr>
        <p:spPr>
          <a:xfrm>
            <a:off x="2044350" y="22644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5A6A383-6DE1-424E-8688-EC3C18FCFBDC}"/>
              </a:ext>
            </a:extLst>
          </p:cNvPr>
          <p:cNvSpPr>
            <a:spLocks noChangeAspect="1"/>
          </p:cNvSpPr>
          <p:nvPr/>
        </p:nvSpPr>
        <p:spPr>
          <a:xfrm>
            <a:off x="4541982" y="226495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88A0FC0-C4C3-41BC-B391-EE159FB1A72B}"/>
              </a:ext>
            </a:extLst>
          </p:cNvPr>
          <p:cNvSpPr>
            <a:spLocks noChangeAspect="1"/>
          </p:cNvSpPr>
          <p:nvPr/>
        </p:nvSpPr>
        <p:spPr>
          <a:xfrm>
            <a:off x="3682013" y="303391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F43EA6C-E5AC-4B2E-A2A3-F1B0D97F459D}"/>
              </a:ext>
            </a:extLst>
          </p:cNvPr>
          <p:cNvSpPr>
            <a:spLocks noChangeAspect="1"/>
          </p:cNvSpPr>
          <p:nvPr/>
        </p:nvSpPr>
        <p:spPr>
          <a:xfrm>
            <a:off x="5383897" y="30258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/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425CCEB-64BD-479F-A5D2-4360DD72C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700" y="1693571"/>
                <a:ext cx="36420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FAE7ADB-08BB-4BB7-898A-F9BC295ED5A1}"/>
              </a:ext>
            </a:extLst>
          </p:cNvPr>
          <p:cNvCxnSpPr>
            <a:cxnSpLocks noChangeAspect="1"/>
            <a:stCxn id="5" idx="3"/>
            <a:endCxn id="9" idx="7"/>
          </p:cNvCxnSpPr>
          <p:nvPr/>
        </p:nvCxnSpPr>
        <p:spPr>
          <a:xfrm flipH="1">
            <a:off x="2505269" y="2063252"/>
            <a:ext cx="808926" cy="2802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36AA771-6456-4E17-B948-227956EF2521}"/>
              </a:ext>
            </a:extLst>
          </p:cNvPr>
          <p:cNvCxnSpPr>
            <a:cxnSpLocks noChangeAspect="1"/>
            <a:stCxn id="5" idx="5"/>
            <a:endCxn id="11" idx="1"/>
          </p:cNvCxnSpPr>
          <p:nvPr/>
        </p:nvCxnSpPr>
        <p:spPr>
          <a:xfrm>
            <a:off x="3696033" y="2063252"/>
            <a:ext cx="925030" cy="280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FEBAD28-6B68-4D00-BE1F-828EBAAAB941}"/>
              </a:ext>
            </a:extLst>
          </p:cNvPr>
          <p:cNvCxnSpPr>
            <a:cxnSpLocks noChangeAspect="1"/>
            <a:stCxn id="11" idx="3"/>
            <a:endCxn id="14" idx="7"/>
          </p:cNvCxnSpPr>
          <p:nvPr/>
        </p:nvCxnSpPr>
        <p:spPr>
          <a:xfrm flipH="1">
            <a:off x="4142932" y="2725878"/>
            <a:ext cx="478131" cy="387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948256B9-48B5-4406-944C-132C3B4FE49A}"/>
              </a:ext>
            </a:extLst>
          </p:cNvPr>
          <p:cNvCxnSpPr>
            <a:cxnSpLocks noChangeAspect="1"/>
            <a:stCxn id="11" idx="5"/>
            <a:endCxn id="15" idx="1"/>
          </p:cNvCxnSpPr>
          <p:nvPr/>
        </p:nvCxnSpPr>
        <p:spPr>
          <a:xfrm>
            <a:off x="5002901" y="2725878"/>
            <a:ext cx="460077" cy="379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432D69F1-9D62-4807-8F68-1E153F2E878E}"/>
              </a:ext>
            </a:extLst>
          </p:cNvPr>
          <p:cNvCxnSpPr>
            <a:cxnSpLocks/>
          </p:cNvCxnSpPr>
          <p:nvPr/>
        </p:nvCxnSpPr>
        <p:spPr>
          <a:xfrm flipH="1">
            <a:off x="552749" y="1671145"/>
            <a:ext cx="8941" cy="267519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/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61BF7C3B-5D93-4D13-9636-03DFAFBD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96" y="1608840"/>
                <a:ext cx="1234569" cy="461665"/>
              </a:xfrm>
              <a:prstGeom prst="rect">
                <a:avLst/>
              </a:prstGeom>
              <a:blipFill>
                <a:blip r:embed="rId4"/>
                <a:stretch>
                  <a:fillRect l="-990" b="-1052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083E662B-5DB8-477C-B3EA-80E975849C61}"/>
              </a:ext>
            </a:extLst>
          </p:cNvPr>
          <p:cNvCxnSpPr>
            <a:cxnSpLocks/>
          </p:cNvCxnSpPr>
          <p:nvPr/>
        </p:nvCxnSpPr>
        <p:spPr>
          <a:xfrm>
            <a:off x="5260511" y="2473033"/>
            <a:ext cx="3111329" cy="16167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/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E1D0499-937B-4AD6-8DDA-57DA4A6D4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1598301"/>
                <a:ext cx="5197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C51F681F-231F-4BD4-8F02-B37FB9BFD9E4}"/>
              </a:ext>
            </a:extLst>
          </p:cNvPr>
          <p:cNvCxnSpPr>
            <a:cxnSpLocks/>
          </p:cNvCxnSpPr>
          <p:nvPr/>
        </p:nvCxnSpPr>
        <p:spPr>
          <a:xfrm>
            <a:off x="6265106" y="3245624"/>
            <a:ext cx="2101721" cy="659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F9EAC37-11F2-4AB2-9B04-9736D50307EF}"/>
              </a:ext>
            </a:extLst>
          </p:cNvPr>
          <p:cNvCxnSpPr>
            <a:cxnSpLocks/>
          </p:cNvCxnSpPr>
          <p:nvPr/>
        </p:nvCxnSpPr>
        <p:spPr>
          <a:xfrm>
            <a:off x="3923232" y="1839673"/>
            <a:ext cx="4433510" cy="10989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/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4AF0683C-B193-4AF9-BA5C-C19C50A1C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098" y="2258367"/>
                <a:ext cx="5197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/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21FF6601-7E56-4649-8B82-4560FA78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2974147"/>
                <a:ext cx="965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2C8118D6-AF05-44CC-AE97-AE6CDF7EBB30}"/>
              </a:ext>
            </a:extLst>
          </p:cNvPr>
          <p:cNvCxnSpPr>
            <a:cxnSpLocks noChangeAspect="1"/>
            <a:stCxn id="15" idx="3"/>
          </p:cNvCxnSpPr>
          <p:nvPr/>
        </p:nvCxnSpPr>
        <p:spPr>
          <a:xfrm flipH="1">
            <a:off x="5113897" y="3486788"/>
            <a:ext cx="349081" cy="3139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F2664FB9-A9A6-490C-8D12-C4305553F1CC}"/>
              </a:ext>
            </a:extLst>
          </p:cNvPr>
          <p:cNvCxnSpPr>
            <a:cxnSpLocks noChangeAspect="1"/>
            <a:stCxn id="15" idx="5"/>
          </p:cNvCxnSpPr>
          <p:nvPr/>
        </p:nvCxnSpPr>
        <p:spPr>
          <a:xfrm>
            <a:off x="5844816" y="3486788"/>
            <a:ext cx="370731" cy="3275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3B02F487-B272-48AE-AE4C-C7DCF82E6AA0}"/>
              </a:ext>
            </a:extLst>
          </p:cNvPr>
          <p:cNvCxnSpPr>
            <a:cxnSpLocks/>
          </p:cNvCxnSpPr>
          <p:nvPr/>
        </p:nvCxnSpPr>
        <p:spPr>
          <a:xfrm>
            <a:off x="7263598" y="3968237"/>
            <a:ext cx="1108242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/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E5B42108-0135-4E78-92F3-54261636A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867" y="3506597"/>
                <a:ext cx="519723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>
            <a:extLst>
              <a:ext uri="{FF2B5EF4-FFF2-40B4-BE49-F238E27FC236}">
                <a16:creationId xmlns:a16="http://schemas.microsoft.com/office/drawing/2014/main" id="{983E2AFB-0B83-4240-B1EC-E447B42ABED2}"/>
              </a:ext>
            </a:extLst>
          </p:cNvPr>
          <p:cNvSpPr>
            <a:spLocks noChangeAspect="1"/>
          </p:cNvSpPr>
          <p:nvPr/>
        </p:nvSpPr>
        <p:spPr>
          <a:xfrm>
            <a:off x="6738923" y="523253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A2BC3478-48B1-4A7F-9378-31183572772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884269" y="418348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A576108-44CE-4A94-94C9-716F773EF443}"/>
              </a:ext>
            </a:extLst>
          </p:cNvPr>
          <p:cNvCxnSpPr>
            <a:cxnSpLocks noChangeAspect="1"/>
          </p:cNvCxnSpPr>
          <p:nvPr/>
        </p:nvCxnSpPr>
        <p:spPr>
          <a:xfrm>
            <a:off x="6479842" y="497345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C524F826-5E6E-4878-86B4-4E797CD60667}"/>
              </a:ext>
            </a:extLst>
          </p:cNvPr>
          <p:cNvCxnSpPr>
            <a:cxnSpLocks/>
          </p:cNvCxnSpPr>
          <p:nvPr/>
        </p:nvCxnSpPr>
        <p:spPr>
          <a:xfrm>
            <a:off x="7519307" y="5502539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</m:t>
                      </m:r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de-AT" sz="24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  <m:func>
                        <m:funcPr>
                          <m:ctrlP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AT" sz="2400" b="0" i="0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log</m:t>
                          </m:r>
                        </m:fName>
                        <m:e>
                          <m:r>
                            <a:rPr lang="de-AT" sz="24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func>
                      <m:r>
                        <a:rPr lang="en-US" sz="240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4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Textplatzhalter 2">
                <a:extLst>
                  <a:ext uri="{FF2B5EF4-FFF2-40B4-BE49-F238E27FC236}">
                    <a16:creationId xmlns:a16="http://schemas.microsoft.com/office/drawing/2014/main" id="{805CB138-347A-4A5B-BAFA-CF57D8C8F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2124" y="5786493"/>
                <a:ext cx="1970280" cy="381612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EFC3AAEF-4AB2-4F92-AB09-1EC9732BDF62}"/>
              </a:ext>
            </a:extLst>
          </p:cNvPr>
          <p:cNvSpPr>
            <a:spLocks noChangeAspect="1"/>
          </p:cNvSpPr>
          <p:nvPr/>
        </p:nvSpPr>
        <p:spPr>
          <a:xfrm>
            <a:off x="4662745" y="37163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/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4B15AFCA-FCA4-4CCF-896D-D27CFDFE5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35" y="2270288"/>
                <a:ext cx="478015" cy="517578"/>
              </a:xfrm>
              <a:prstGeom prst="rect">
                <a:avLst/>
              </a:prstGeom>
              <a:blipFill>
                <a:blip r:embed="rId10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91BF32A5-8570-44F0-A7BE-D49F3B7005C7}"/>
              </a:ext>
            </a:extLst>
          </p:cNvPr>
          <p:cNvSpPr>
            <a:spLocks noChangeAspect="1"/>
          </p:cNvSpPr>
          <p:nvPr/>
        </p:nvSpPr>
        <p:spPr>
          <a:xfrm>
            <a:off x="6096025" y="369880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621D72EB-6290-43F2-A5AF-9DE6CD16D282}"/>
              </a:ext>
            </a:extLst>
          </p:cNvPr>
          <p:cNvCxnSpPr>
            <a:cxnSpLocks noChangeAspect="1"/>
          </p:cNvCxnSpPr>
          <p:nvPr/>
        </p:nvCxnSpPr>
        <p:spPr>
          <a:xfrm>
            <a:off x="6565793" y="414908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/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9B20CE85-D959-45F9-8437-6EA49DB49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431" y="3695103"/>
                <a:ext cx="96505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Ellipse 72">
            <a:extLst>
              <a:ext uri="{FF2B5EF4-FFF2-40B4-BE49-F238E27FC236}">
                <a16:creationId xmlns:a16="http://schemas.microsoft.com/office/drawing/2014/main" id="{EE0D92CE-D44C-4D32-8B74-935CB28DA07A}"/>
              </a:ext>
            </a:extLst>
          </p:cNvPr>
          <p:cNvSpPr>
            <a:spLocks noChangeAspect="1"/>
          </p:cNvSpPr>
          <p:nvPr/>
        </p:nvSpPr>
        <p:spPr>
          <a:xfrm>
            <a:off x="1369337" y="303708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AEEDD3-97C7-4335-A815-63A545E80F84}"/>
              </a:ext>
            </a:extLst>
          </p:cNvPr>
          <p:cNvCxnSpPr>
            <a:cxnSpLocks noChangeAspect="1"/>
            <a:endCxn id="73" idx="7"/>
          </p:cNvCxnSpPr>
          <p:nvPr/>
        </p:nvCxnSpPr>
        <p:spPr>
          <a:xfrm flipH="1">
            <a:off x="1830256" y="277800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>
            <a:extLst>
              <a:ext uri="{FF2B5EF4-FFF2-40B4-BE49-F238E27FC236}">
                <a16:creationId xmlns:a16="http://schemas.microsoft.com/office/drawing/2014/main" id="{97E1ED99-B2B5-4D54-AF4E-20B7F2343E10}"/>
              </a:ext>
            </a:extLst>
          </p:cNvPr>
          <p:cNvSpPr>
            <a:spLocks noChangeAspect="1"/>
          </p:cNvSpPr>
          <p:nvPr/>
        </p:nvSpPr>
        <p:spPr>
          <a:xfrm>
            <a:off x="2716529" y="303797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B7241B01-9CDA-4AD2-BA94-809E516B941F}"/>
              </a:ext>
            </a:extLst>
          </p:cNvPr>
          <p:cNvCxnSpPr>
            <a:cxnSpLocks noChangeAspect="1"/>
          </p:cNvCxnSpPr>
          <p:nvPr/>
        </p:nvCxnSpPr>
        <p:spPr>
          <a:xfrm>
            <a:off x="2457448" y="2778896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>
            <a:extLst>
              <a:ext uri="{FF2B5EF4-FFF2-40B4-BE49-F238E27FC236}">
                <a16:creationId xmlns:a16="http://schemas.microsoft.com/office/drawing/2014/main" id="{442D466D-2CEE-4718-94B0-E8563A22C9A2}"/>
              </a:ext>
            </a:extLst>
          </p:cNvPr>
          <p:cNvSpPr>
            <a:spLocks noChangeAspect="1"/>
          </p:cNvSpPr>
          <p:nvPr/>
        </p:nvSpPr>
        <p:spPr>
          <a:xfrm>
            <a:off x="678110" y="3761416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B423749D-D5D2-42A1-9CFA-753D0D5EB898}"/>
              </a:ext>
            </a:extLst>
          </p:cNvPr>
          <p:cNvCxnSpPr>
            <a:cxnSpLocks noChangeAspect="1"/>
            <a:stCxn id="73" idx="3"/>
            <a:endCxn id="96" idx="7"/>
          </p:cNvCxnSpPr>
          <p:nvPr/>
        </p:nvCxnSpPr>
        <p:spPr>
          <a:xfrm flipH="1">
            <a:off x="1139029" y="3498000"/>
            <a:ext cx="309389" cy="3424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4D6521D5-AD18-4EE8-AA02-BBF687BFFA70}"/>
              </a:ext>
            </a:extLst>
          </p:cNvPr>
          <p:cNvCxnSpPr>
            <a:cxnSpLocks noChangeAspect="1"/>
            <a:stCxn id="73" idx="5"/>
          </p:cNvCxnSpPr>
          <p:nvPr/>
        </p:nvCxnSpPr>
        <p:spPr>
          <a:xfrm>
            <a:off x="1830256" y="3498000"/>
            <a:ext cx="299875" cy="3423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/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B59D9E2C-D89D-4D3C-9DAC-94BDE4D9B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724" y="3015386"/>
                <a:ext cx="601447" cy="517578"/>
              </a:xfrm>
              <a:prstGeom prst="rect">
                <a:avLst/>
              </a:prstGeom>
              <a:blipFill>
                <a:blip r:embed="rId12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/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3AD65292-CECB-426C-ADC9-0572A7CEB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8" y="3841901"/>
                <a:ext cx="35458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/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664C4E7F-82F2-413C-96BF-F05D8F2E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160" y="3018951"/>
                <a:ext cx="601447" cy="5549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/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5BBE3DBF-70C6-47B6-843F-82E8DC0CC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348" y="2264400"/>
                <a:ext cx="487634" cy="55496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/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500FA98A-69D9-4BD9-918A-C6A0EE738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98" y="3015011"/>
                <a:ext cx="601447" cy="5549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/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1E0F72B0-CBC7-481A-BC46-6AE9074554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85" y="3026431"/>
                <a:ext cx="611065" cy="55496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/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𝟖𝟏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FA84119B-113B-4105-B135-BC63AB52B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03" y="3769648"/>
                <a:ext cx="585417" cy="439223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/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𝟕𝟐𝟗</m:t>
                          </m:r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𝒏</m:t>
                          </m:r>
                        </m:num>
                        <m:den>
                          <m:r>
                            <a:rPr lang="de-AT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𝟏𝟎𝟎𝟎</m:t>
                          </m:r>
                        </m:den>
                      </m:f>
                    </m:oMath>
                  </m:oMathPara>
                </a14:m>
                <a:endParaRPr lang="de-AT" sz="12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10D3246-009C-40AF-A4B9-F08AD441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59" y="3744263"/>
                <a:ext cx="593431" cy="439223"/>
              </a:xfrm>
              <a:prstGeom prst="rect">
                <a:avLst/>
              </a:prstGeom>
              <a:blipFill>
                <a:blip r:embed="rId1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A302ED3D-F6E3-45E4-91C2-EF1FDD054A3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439889" y="421165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9316EAF4-DA48-42FD-A28E-792818E63851}"/>
              </a:ext>
            </a:extLst>
          </p:cNvPr>
          <p:cNvCxnSpPr>
            <a:cxnSpLocks noChangeAspect="1"/>
          </p:cNvCxnSpPr>
          <p:nvPr/>
        </p:nvCxnSpPr>
        <p:spPr>
          <a:xfrm>
            <a:off x="5121413" y="4177255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/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5E32E352-755A-42F1-A55A-70214A4C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5" y="4264069"/>
                <a:ext cx="519723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/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4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. . .</m:t>
                      </m:r>
                    </m:oMath>
                  </m:oMathPara>
                </a14:m>
                <a:endParaRPr lang="de-AT" sz="4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677B7EDE-294C-4BC0-80C1-9133AE879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45" y="4275679"/>
                <a:ext cx="519723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/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4A4E575C-33FB-46EF-A0B7-62008F02A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481" y="5333262"/>
                <a:ext cx="354584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/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AB3DF8E-686F-42D9-9FB6-2CB8C3797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38" y="5271706"/>
                <a:ext cx="519723" cy="461665"/>
              </a:xfrm>
              <a:prstGeom prst="rect">
                <a:avLst/>
              </a:prstGeom>
              <a:blipFill>
                <a:blip r:embed="rId23"/>
                <a:stretch>
                  <a:fillRect l="-25581" r="-697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B49C6A3C-78BF-47FA-82D0-43A840AB47A0}"/>
              </a:ext>
            </a:extLst>
          </p:cNvPr>
          <p:cNvCxnSpPr>
            <a:cxnSpLocks/>
          </p:cNvCxnSpPr>
          <p:nvPr/>
        </p:nvCxnSpPr>
        <p:spPr>
          <a:xfrm>
            <a:off x="7504209" y="4800315"/>
            <a:ext cx="852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/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7312D98D-93FE-416B-B633-12F8E6C75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940" y="4569482"/>
                <a:ext cx="519723" cy="461665"/>
              </a:xfrm>
              <a:prstGeom prst="rect">
                <a:avLst/>
              </a:prstGeom>
              <a:blipFill>
                <a:blip r:embed="rId24"/>
                <a:stretch>
                  <a:fillRect l="-25882" r="-70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C7AD578D-A977-45FD-A6B9-4F4D99D0E246}"/>
              </a:ext>
            </a:extLst>
          </p:cNvPr>
          <p:cNvCxnSpPr>
            <a:cxnSpLocks/>
          </p:cNvCxnSpPr>
          <p:nvPr/>
        </p:nvCxnSpPr>
        <p:spPr>
          <a:xfrm flipH="1">
            <a:off x="257654" y="1693571"/>
            <a:ext cx="8068" cy="42500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/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𝒍𝒐</m:t>
                      </m:r>
                      <m:sSub>
                        <m:sSubPr>
                          <m:ctrlP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𝒈</m:t>
                          </m:r>
                        </m:e>
                        <m:sub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𝟏𝟎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de-AT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𝟗</m:t>
                          </m:r>
                        </m:sub>
                      </m:sSub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12492C70-B693-4286-98FF-DC8E10BBD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78" y="4663709"/>
                <a:ext cx="1234569" cy="494815"/>
              </a:xfrm>
              <a:prstGeom prst="rect">
                <a:avLst/>
              </a:prstGeom>
              <a:blipFill>
                <a:blip r:embed="rId25"/>
                <a:stretch>
                  <a:fillRect l="-11386" r="-3465" b="-1234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itel 1">
            <a:extLst>
              <a:ext uri="{FF2B5EF4-FFF2-40B4-BE49-F238E27FC236}">
                <a16:creationId xmlns:a16="http://schemas.microsoft.com/office/drawing/2014/main" id="{4B1E172D-7C38-42D8-804E-EE5419C2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Recursion tree: 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149636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 to merge sort, quicksort also uses divide-and-conquer approach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Divide: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array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divided into two nonempty subarrays: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 … </m:t>
                        </m:r>
                        <m:r>
                          <a:rPr lang="en-US" sz="180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</m:oMath>
                </a14:m>
                <a:endParaRPr lang="de-DE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ach element of the first subarray is smaller or equal to each element of the second subarray. 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computed as part of this partitioning procedure.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Conquer: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two subarrays are sorted recursively.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Combine: 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Since the subarrays are sorted in-place, no work is needed to combine them.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9"/>
                <a:ext cx="8229300" cy="3587278"/>
              </a:xfrm>
              <a:blipFill>
                <a:blip r:embed="rId3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5A0A10CE-FF67-475C-B0FF-D2FF489200C1}"/>
              </a:ext>
            </a:extLst>
          </p:cNvPr>
          <p:cNvSpPr txBox="1">
            <a:spLocks/>
          </p:cNvSpPr>
          <p:nvPr/>
        </p:nvSpPr>
        <p:spPr>
          <a:xfrm>
            <a:off x="457200" y="4918057"/>
            <a:ext cx="8229600" cy="1436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1: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Quicksort sorts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in-place, i.e., it does not copy elements into new lists. Merge sort does not sort in-place as it copies the elements of the two </a:t>
            </a:r>
            <a:r>
              <a:rPr kumimoji="0" lang="en-US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sublists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while combining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/merging. Hence, quicksort generally occupies less memory than merge sort.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split in half, i.e. the new sizes are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/2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height of the tree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=(</m:t>
                          </m:r>
                          <m:f>
                            <m:fPr>
                              <m:ctrlPr>
                                <a:rPr lang="en-US" sz="180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1/2</m:t>
                              </m:r>
                            </m:den>
                          </m:f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0" noProof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case of an unbalanced s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plit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e.g.,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9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/10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minimal leaf depth is: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1/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leaf depth is then: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/10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de-AT" sz="1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h</m:t>
                          </m:r>
                        </m:sup>
                      </m:sSup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h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AT" sz="18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10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/9</m:t>
                              </m:r>
                            </m:sub>
                          </m:sSub>
                        </m:fName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maximal depth is still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noProof="0" dirty="0" err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42945"/>
                <a:ext cx="8229300" cy="505988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7D89EEF6-4025-41C6-A245-6FE32B62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Unbalanced partitioning, 9-to-1 split</a:t>
            </a:r>
          </a:p>
        </p:txBody>
      </p:sp>
    </p:spTree>
    <p:extLst>
      <p:ext uri="{BB962C8B-B14F-4D97-AF65-F5344CB8AC3E}">
        <p14:creationId xmlns:p14="http://schemas.microsoft.com/office/powerpoint/2010/main" val="680978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876211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11: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Suppose that the splits at every level of quicksort are in the proportion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1 −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0&lt; 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constant. Using the previous argumentation about the minimum and maximum leaf depth show that the minimum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the maximum leaf depth is approximately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de-AT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4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Suppose now that the “good” and “bad” splits alternate during execution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Here, we are assuming that “good” and “bad” splits are equally likely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“bad” split followed by one “good” split produces three arrays with sizes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total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situation is now even slightly better than a single “good”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+1,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−1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cost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which is again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However, the first example is completely balanced in a recursion subtree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Intuitively, the cost of the “bad” split is absorbed in the cost of a “good” split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3"/>
                <a:ext cx="8229300" cy="4510903"/>
              </a:xfrm>
              <a:blipFill>
                <a:blip r:embed="rId3"/>
                <a:stretch>
                  <a:fillRect t="-946" b="-2432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B4BD6107-13AD-4A8E-A75D-5F5A524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924163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even unbalanced splits have the complexity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can make another argument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When we run quicksort the splits will not be same at every level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“good” balanced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Some of the splits will be “bad” unbalanced splits, e.g., long portions of same number or presorted parts of the array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average case partition produces a mix of “good” and “bad” splits</a:t>
                </a: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316379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87;p2">
            <a:extLst>
              <a:ext uri="{FF2B5EF4-FFF2-40B4-BE49-F238E27FC236}">
                <a16:creationId xmlns:a16="http://schemas.microsoft.com/office/drawing/2014/main" id="{8D2EF1AB-A396-4E5B-9ED2-5287AED0349A}"/>
              </a:ext>
            </a:extLst>
          </p:cNvPr>
          <p:cNvSpPr txBox="1">
            <a:spLocks/>
          </p:cNvSpPr>
          <p:nvPr/>
        </p:nvSpPr>
        <p:spPr>
          <a:xfrm>
            <a:off x="527658" y="4901731"/>
            <a:ext cx="8229600" cy="10745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2: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assumption that we are making: all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permutations are equally likely. Some of these permutations will produce “good” splits and some will produce “bad” splits.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4E2842C7-D1DD-4B2B-95CA-8835ECCF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Average case</a:t>
            </a:r>
          </a:p>
        </p:txBody>
      </p:sp>
    </p:spTree>
    <p:extLst>
      <p:ext uri="{BB962C8B-B14F-4D97-AF65-F5344CB8AC3E}">
        <p14:creationId xmlns:p14="http://schemas.microsoft.com/office/powerpoint/2010/main" val="262219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078831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8CEA290E-797F-4002-8325-6DFFB96B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53134"/>
            <a:ext cx="8229300" cy="3408723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real situations, we can not expect that all permutations are equally likely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many applications, we will have larger presorted parts of the array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transaction data sorted for each day combined in monthly data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these cases we can use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randomized algorithm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impose a distribution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two basic possibilities to have a randomized quicksort: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sorting we randomly permute the input array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randomly select the pivot when partitioning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269C7EC7-4A10-4E58-BB71-517B068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32619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analysis is same for both versions of the randomized quicksort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will assume that all input numbers are distinct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simplifies the analysis but the concept generalizes for the alternative case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define rank of a number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set as the number of elements less or equal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4"/>
                <a:ext cx="8229300" cy="20452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DB70E3-8B51-4044-AEFE-D6DEB95CF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6668"/>
              </p:ext>
            </p:extLst>
          </p:nvPr>
        </p:nvGraphicFramePr>
        <p:xfrm>
          <a:off x="2647394" y="3878581"/>
          <a:ext cx="3623872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4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4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EE346DB-2FDD-4E25-A4DF-3313F401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357525"/>
              </p:ext>
            </p:extLst>
          </p:nvPr>
        </p:nvGraphicFramePr>
        <p:xfrm>
          <a:off x="2647394" y="4316005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44472D1D-80DA-43B6-9F69-A231F51F5B36}"/>
              </a:ext>
            </a:extLst>
          </p:cNvPr>
          <p:cNvSpPr txBox="1"/>
          <p:nvPr/>
        </p:nvSpPr>
        <p:spPr>
          <a:xfrm>
            <a:off x="1379764" y="387858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0424E7-6B05-4EC5-B515-F8D409A98A58}"/>
              </a:ext>
            </a:extLst>
          </p:cNvPr>
          <p:cNvSpPr txBox="1"/>
          <p:nvPr/>
        </p:nvSpPr>
        <p:spPr>
          <a:xfrm>
            <a:off x="1379764" y="43160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picking a number as the pivot with any rank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the pivot 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platzhalter 2">
                <a:extLst>
                  <a:ext uri="{FF2B5EF4-FFF2-40B4-BE49-F238E27FC236}">
                    <a16:creationId xmlns:a16="http://schemas.microsoft.com/office/drawing/2014/main" id="{C8F14778-69E3-4421-9E08-91A3318AD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" y="5020200"/>
                <a:ext cx="8229300" cy="743786"/>
              </a:xfrm>
              <a:prstGeom prst="rect">
                <a:avLst/>
              </a:prstGeom>
              <a:blipFill>
                <a:blip r:embed="rId4"/>
                <a:stretch>
                  <a:fillRect t="-7377" b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el 1">
            <a:extLst>
              <a:ext uri="{FF2B5EF4-FFF2-40B4-BE49-F238E27FC236}">
                <a16:creationId xmlns:a16="http://schemas.microsoft.com/office/drawing/2014/main" id="{D12E5D1D-34BE-4BAD-A415-F99C0880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725428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now compute the probability of partitioning outcomes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index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also stops 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return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left partition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 and the right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event occurs with probability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is the probability that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= 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≥ 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left partition will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𝑟𝑎𝑛𝑘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– 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elements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=1, 2,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probability the left side has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Combining those two cases the probability of the left partition having: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One element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Having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elements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3, …,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1/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216480"/>
                <a:ext cx="8229300" cy="5215520"/>
              </a:xfrm>
              <a:blipFill>
                <a:blip r:embed="rId3"/>
                <a:stretch>
                  <a:fillRect t="-234" r="-1259" b="-152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D5FFBCD7-15E8-40A1-86E1-D5A8F194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605402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0&lt;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≤1/2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be the fraction of the array size occupied by the left partition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 us compute the probability of having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… 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2745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25685" y="2954580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platzhalter 2">
                <a:extLst>
                  <a:ext uri="{FF2B5EF4-FFF2-40B4-BE49-F238E27FC236}">
                    <a16:creationId xmlns:a16="http://schemas.microsoft.com/office/drawing/2014/main" id="{810531D8-1FB0-4C52-8587-18A477606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85" y="2954580"/>
                <a:ext cx="1185461" cy="650466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04743" y="3277583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de-AT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platzhalter 2">
                <a:extLst>
                  <a:ext uri="{FF2B5EF4-FFF2-40B4-BE49-F238E27FC236}">
                    <a16:creationId xmlns:a16="http://schemas.microsoft.com/office/drawing/2014/main" id="{1FA0F0DE-9B43-4FB9-90B7-CDC6274F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43" y="3277583"/>
                <a:ext cx="1185461" cy="650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4800" y="2954580"/>
                <a:ext cx="1185461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D0D0BA30-28EE-439C-B8AC-E71EAB70F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2954580"/>
                <a:ext cx="1185461" cy="650466"/>
              </a:xfrm>
              <a:prstGeom prst="rect">
                <a:avLst/>
              </a:prstGeom>
              <a:blipFill>
                <a:blip r:embed="rId6"/>
                <a:stretch>
                  <a:fillRect r="-14948"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de-AT" sz="32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AT" sz="32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groupChrPr>
                            <m:e>
                              <m:r>
                                <a:rPr lang="de-AT" sz="32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               </m:t>
                              </m:r>
                            </m:e>
                          </m:groupChr>
                        </m:e>
                        <m:lim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 −1 −2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𝛼</m:t>
                          </m:r>
                          <m:r>
                            <a:rPr lang="de-AT" sz="32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lim>
                      </m:limLow>
                    </m:oMath>
                  </m:oMathPara>
                </a14:m>
                <a:endParaRPr lang="de-AT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platzhalter 2">
                <a:extLst>
                  <a:ext uri="{FF2B5EF4-FFF2-40B4-BE49-F238E27FC236}">
                    <a16:creationId xmlns:a16="http://schemas.microsoft.com/office/drawing/2014/main" id="{6B1BB155-06B2-4747-B976-8755EC9BC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458" y="2954580"/>
                <a:ext cx="1281728" cy="650466"/>
              </a:xfrm>
              <a:prstGeom prst="rect">
                <a:avLst/>
              </a:prstGeom>
              <a:blipFill>
                <a:blip r:embed="rId7"/>
                <a:stretch>
                  <a:fillRect r="-25714" b="-9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− 1 −2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partitions in the middle are better balanced than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split: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de-AT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de-A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−1</m:t>
                              </m:r>
                            </m:e>
                          </m:d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𝑎𝑛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de-A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  <m:r>
                        <a:rPr lang="de-A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tends to zero and this probability 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tends to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of having a more balanced split: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−2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60596BBD-7A99-45FC-9A00-106302E05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50" y="3839581"/>
                <a:ext cx="8229300" cy="2274580"/>
              </a:xfrm>
              <a:prstGeom prst="rect">
                <a:avLst/>
              </a:prstGeom>
              <a:blipFill>
                <a:blip r:embed="rId8"/>
                <a:stretch>
                  <a:fillRect t="-3485" b="-6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el 1">
            <a:extLst>
              <a:ext uri="{FF2B5EF4-FFF2-40B4-BE49-F238E27FC236}">
                <a16:creationId xmlns:a16="http://schemas.microsoft.com/office/drawing/2014/main" id="{D754DA59-907A-4D4C-89AF-E28B087E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192885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Quicksort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8F2C2A12-C5B8-4044-847D-FDC4037DD3B8}"/>
              </a:ext>
            </a:extLst>
          </p:cNvPr>
          <p:cNvSpPr/>
          <p:nvPr/>
        </p:nvSpPr>
        <p:spPr>
          <a:xfrm>
            <a:off x="850981" y="1742932"/>
            <a:ext cx="7835519" cy="2071657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def quicksort(a, p, r):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if p &lt; r: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 = partition(a, p, r)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p, q - 1)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quicksort(a, q + 1, r)</a:t>
            </a:r>
          </a:p>
        </p:txBody>
      </p:sp>
    </p:spTree>
    <p:extLst>
      <p:ext uri="{BB962C8B-B14F-4D97-AF65-F5344CB8AC3E}">
        <p14:creationId xmlns:p14="http://schemas.microsoft.com/office/powerpoint/2010/main" val="39517781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43117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12: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0.1, 0.9.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13: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the last result for a probability of a more balanced split than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1−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the probability that we will get more balanced splits than 0.25, 0.75.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477328"/>
              </a:xfrm>
              <a:prstGeom prst="rect">
                <a:avLst/>
              </a:prstGeom>
              <a:blipFill>
                <a:blip r:embed="rId3"/>
                <a:stretch>
                  <a:fillRect l="-593" t="-2058" b="-53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47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computed that there is 50% chance (probability of 0.5) that the splits are between the first and the third quartile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Hence, there is 50% chance that we obtain a balanced („good“)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there is 50% chance that we obtain an unbalanced („bad“) split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expectation we will obtain 50% of „bad“ and 50% of „good“ splits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Our analysis of the average case showed that in this case we have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Textplatzhalter 2">
                <a:extLst>
                  <a:ext uri="{FF2B5EF4-FFF2-40B4-BE49-F238E27FC236}">
                    <a16:creationId xmlns:a16="http://schemas.microsoft.com/office/drawing/2014/main" id="{8CEA290E-797F-4002-8325-6DFFB96B7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350" y="1570799"/>
                <a:ext cx="8229300" cy="26174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el 1">
            <a:extLst>
              <a:ext uri="{FF2B5EF4-FFF2-40B4-BE49-F238E27FC236}">
                <a16:creationId xmlns:a16="http://schemas.microsoft.com/office/drawing/2014/main" id="{EDE7F8C7-0D06-4D08-9E87-A8828076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</p:spPr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of randomized quicksort</a:t>
            </a:r>
          </a:p>
        </p:txBody>
      </p:sp>
    </p:spTree>
    <p:extLst>
      <p:ext uri="{BB962C8B-B14F-4D97-AF65-F5344CB8AC3E}">
        <p14:creationId xmlns:p14="http://schemas.microsoft.com/office/powerpoint/2010/main" val="450764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22783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14: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Using our previous result that the maximum leaf depth of the recursion tree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(1 −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compute this depth for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15: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Implement both versions of the randomized quicksort.</a:t>
                </a: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365374"/>
              </a:xfrm>
              <a:prstGeom prst="rect">
                <a:avLst/>
              </a:prstGeom>
              <a:blipFill>
                <a:blip r:embed="rId3"/>
                <a:stretch>
                  <a:fillRect l="-593" t="-2232" b="-6250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1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Partitioning starts by selecting the first element from the array as a </a:t>
                </a:r>
                <a:r>
                  <a:rPr lang="en-US" sz="1800" b="1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pivot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„grow“ two subarrays around the pivot: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−1]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smaller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+1 …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]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will keep elements greater or equal to pivot</a:t>
                </a:r>
              </a:p>
              <a:p>
                <a:pPr marL="857250" lvl="1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the end we will place pivot at the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position and return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endParaRPr lang="en-US" sz="1800" b="1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53135"/>
                <a:ext cx="8229300" cy="25907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46760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667186"/>
              </p:ext>
            </p:extLst>
          </p:nvPr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12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Partitioning the array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29F5945E-6DD2-4B67-AB4D-0FA4B5BDD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716304"/>
              </p:ext>
            </p:extLst>
          </p:nvPr>
        </p:nvGraphicFramePr>
        <p:xfrm>
          <a:off x="2810679" y="307031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76043DAE-DEB0-4B89-A75D-AA1466B951C3}"/>
              </a:ext>
            </a:extLst>
          </p:cNvPr>
          <p:cNvGraphicFramePr>
            <a:graphicFrameLocks noGrp="1"/>
          </p:cNvGraphicFramePr>
          <p:nvPr/>
        </p:nvGraphicFramePr>
        <p:xfrm>
          <a:off x="2810679" y="2699477"/>
          <a:ext cx="3623864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2983">
                  <a:extLst>
                    <a:ext uri="{9D8B030D-6E8A-4147-A177-3AD203B41FA5}">
                      <a16:colId xmlns:a16="http://schemas.microsoft.com/office/drawing/2014/main" val="2987258123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20627452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819438862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941964045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400113474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883156179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2515628111"/>
                    </a:ext>
                  </a:extLst>
                </a:gridCol>
                <a:gridCol w="452983">
                  <a:extLst>
                    <a:ext uri="{9D8B030D-6E8A-4147-A177-3AD203B41FA5}">
                      <a16:colId xmlns:a16="http://schemas.microsoft.com/office/drawing/2014/main" val="1043724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7565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0,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7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𝑝𝑖𝑣𝑜𝑡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𝑎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sz="1800" i="1" noProof="0" dirty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] = 5 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A822A416-2B3B-4C99-A0AF-669A0504F0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0155" y="1368057"/>
                <a:ext cx="8229300" cy="9198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685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3006</Words>
  <Application>Microsoft Macintosh PowerPoint</Application>
  <PresentationFormat>On-screen Show (4:3)</PresentationFormat>
  <Paragraphs>653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Consolas</vt:lpstr>
      <vt:lpstr>Calibri</vt:lpstr>
      <vt:lpstr>Cambria Math</vt:lpstr>
      <vt:lpstr>Blackadder ITC</vt:lpstr>
      <vt:lpstr>Wingdings</vt:lpstr>
      <vt:lpstr>Office Theme</vt:lpstr>
      <vt:lpstr>1_Office Theme</vt:lpstr>
      <vt:lpstr>Algorithms and Data Structures </vt:lpstr>
      <vt:lpstr>Outline</vt:lpstr>
      <vt:lpstr>Quicksort</vt:lpstr>
      <vt:lpstr>Quicksort</vt:lpstr>
      <vt:lpstr>Quicksort</vt:lpstr>
      <vt:lpstr>Partitioning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Partitioning the array</vt:lpstr>
      <vt:lpstr>Quicksort</vt:lpstr>
      <vt:lpstr>Exercise</vt:lpstr>
      <vt:lpstr>Student task</vt:lpstr>
      <vt:lpstr>Complexity of quicksort</vt:lpstr>
      <vt:lpstr>Complexity of quicksort</vt:lpstr>
      <vt:lpstr>Recursion tree</vt:lpstr>
      <vt:lpstr>Recursion tree: best case</vt:lpstr>
      <vt:lpstr>Recursion tree: worst case</vt:lpstr>
      <vt:lpstr>Exercise</vt:lpstr>
      <vt:lpstr>Student task</vt:lpstr>
      <vt:lpstr>Exercise: Hoare’s partitioning</vt:lpstr>
      <vt:lpstr>Student task</vt:lpstr>
      <vt:lpstr>Student task</vt:lpstr>
      <vt:lpstr>Student task</vt:lpstr>
      <vt:lpstr>Average case complexity</vt:lpstr>
      <vt:lpstr>Average case</vt:lpstr>
      <vt:lpstr>Balanced vs. unbalanced partitioning</vt:lpstr>
      <vt:lpstr>Recursion tree: unbalanced partitioning, 9-to-1 split</vt:lpstr>
      <vt:lpstr>Unbalanced partitioning, 9-to-1 split</vt:lpstr>
      <vt:lpstr>Exercise</vt:lpstr>
      <vt:lpstr>Student task</vt:lpstr>
      <vt:lpstr>Average case</vt:lpstr>
      <vt:lpstr>Average case</vt:lpstr>
      <vt:lpstr>Randomized quicksort</vt:lpstr>
      <vt:lpstr>Randomized quicksort</vt:lpstr>
      <vt:lpstr>Analysis of randomized quicksort</vt:lpstr>
      <vt:lpstr>Analysis of randomized quicksort</vt:lpstr>
      <vt:lpstr>Analysis of randomized quicksort</vt:lpstr>
      <vt:lpstr>Exercise</vt:lpstr>
      <vt:lpstr>Student task</vt:lpstr>
      <vt:lpstr>Analysis of randomized quicksort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931</cp:revision>
  <dcterms:modified xsi:type="dcterms:W3CDTF">2025-03-01T17:50:55Z</dcterms:modified>
</cp:coreProperties>
</file>