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autoCompressPictures="0">
  <p:sldMasterIdLst>
    <p:sldMasterId id="2147483648" r:id="rId1"/>
    <p:sldMasterId id="2147483651" r:id="rId2"/>
  </p:sldMasterIdLst>
  <p:notesMasterIdLst>
    <p:notesMasterId r:id="rId56"/>
  </p:notesMasterIdLst>
  <p:handoutMasterIdLst>
    <p:handoutMasterId r:id="rId57"/>
  </p:handoutMasterIdLst>
  <p:sldIdLst>
    <p:sldId id="256" r:id="rId3"/>
    <p:sldId id="257" r:id="rId4"/>
    <p:sldId id="647" r:id="rId5"/>
    <p:sldId id="723" r:id="rId6"/>
    <p:sldId id="536" r:id="rId7"/>
    <p:sldId id="537" r:id="rId8"/>
    <p:sldId id="538" r:id="rId9"/>
    <p:sldId id="998" r:id="rId10"/>
    <p:sldId id="999" r:id="rId11"/>
    <p:sldId id="997" r:id="rId12"/>
    <p:sldId id="1000" r:id="rId13"/>
    <p:sldId id="1019" r:id="rId14"/>
    <p:sldId id="1016" r:id="rId15"/>
    <p:sldId id="1017" r:id="rId16"/>
    <p:sldId id="1001" r:id="rId17"/>
    <p:sldId id="1002" r:id="rId18"/>
    <p:sldId id="1003" r:id="rId19"/>
    <p:sldId id="1004" r:id="rId20"/>
    <p:sldId id="1005" r:id="rId21"/>
    <p:sldId id="1006" r:id="rId22"/>
    <p:sldId id="1007" r:id="rId23"/>
    <p:sldId id="1008" r:id="rId24"/>
    <p:sldId id="1009" r:id="rId25"/>
    <p:sldId id="1010" r:id="rId26"/>
    <p:sldId id="1011" r:id="rId27"/>
    <p:sldId id="1012" r:id="rId28"/>
    <p:sldId id="1013" r:id="rId29"/>
    <p:sldId id="1014" r:id="rId30"/>
    <p:sldId id="1015" r:id="rId31"/>
    <p:sldId id="994" r:id="rId32"/>
    <p:sldId id="1018" r:id="rId33"/>
    <p:sldId id="969" r:id="rId34"/>
    <p:sldId id="970" r:id="rId35"/>
    <p:sldId id="1020" r:id="rId36"/>
    <p:sldId id="1021" r:id="rId37"/>
    <p:sldId id="1022" r:id="rId38"/>
    <p:sldId id="1023" r:id="rId39"/>
    <p:sldId id="1024" r:id="rId40"/>
    <p:sldId id="1025" r:id="rId41"/>
    <p:sldId id="1026" r:id="rId42"/>
    <p:sldId id="1027" r:id="rId43"/>
    <p:sldId id="1028" r:id="rId44"/>
    <p:sldId id="1029" r:id="rId45"/>
    <p:sldId id="1030" r:id="rId46"/>
    <p:sldId id="1031" r:id="rId47"/>
    <p:sldId id="1033" r:id="rId48"/>
    <p:sldId id="1032" r:id="rId49"/>
    <p:sldId id="1034" r:id="rId50"/>
    <p:sldId id="1035" r:id="rId51"/>
    <p:sldId id="1036" r:id="rId52"/>
    <p:sldId id="1037" r:id="rId53"/>
    <p:sldId id="1038" r:id="rId54"/>
    <p:sldId id="1039" r:id="rId55"/>
  </p:sldIdLst>
  <p:sldSz cx="9144000" cy="6858000" type="screen4x3"/>
  <p:notesSz cx="7099300" cy="10234613"/>
  <p:embeddedFontLst>
    <p:embeddedFont>
      <p:font typeface="Blackadder ITC" pitchFamily="82" charset="77"/>
      <p:regular r:id="rId58"/>
    </p:embeddedFont>
    <p:embeddedFont>
      <p:font typeface="Cambria Math" panose="02040503050406030204" pitchFamily="18" charset="0"/>
      <p:regular r:id="rId59"/>
    </p:embeddedFont>
    <p:embeddedFont>
      <p:font typeface="Consolas" panose="020B0609020204030204" pitchFamily="49"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3">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2" roundtripDataSignature="AMtx7milieXwv5OUJdQk1cj/252aZuXc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E0B4"/>
    <a:srgbClr val="F8D7CD"/>
    <a:srgbClr val="A9D18E"/>
    <a:srgbClr val="E2F0D9"/>
    <a:srgbClr val="EAEFF7"/>
    <a:srgbClr val="E7E6E6"/>
    <a:srgbClr val="F2E6DC"/>
    <a:srgbClr val="ED7D31"/>
    <a:srgbClr val="AE5A21"/>
    <a:srgbClr val="7DC1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2AC789-ECBD-2548-8139-300D6F4B5F9F}" v="3" dt="2025-05-25T15:54:08.5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1" autoAdjust="0"/>
    <p:restoredTop sz="96150" autoAdjust="0"/>
  </p:normalViewPr>
  <p:slideViewPr>
    <p:cSldViewPr snapToGrid="0">
      <p:cViewPr varScale="1">
        <p:scale>
          <a:sx n="154" d="100"/>
          <a:sy n="154" d="100"/>
        </p:scale>
        <p:origin x="2248" y="200"/>
      </p:cViewPr>
      <p:guideLst>
        <p:guide orient="horz" pos="2183"/>
        <p:guide pos="2880"/>
      </p:guideLst>
    </p:cSldViewPr>
  </p:slideViewPr>
  <p:outlineViewPr>
    <p:cViewPr>
      <p:scale>
        <a:sx n="33" d="100"/>
        <a:sy n="33" d="100"/>
      </p:scale>
      <p:origin x="0" y="-7710"/>
    </p:cViewPr>
  </p:outlineViewPr>
  <p:notesTextViewPr>
    <p:cViewPr>
      <p:scale>
        <a:sx n="1" d="1"/>
        <a:sy n="1" d="1"/>
      </p:scale>
      <p:origin x="0" y="0"/>
    </p:cViewPr>
  </p:notesTextViewPr>
  <p:notesViewPr>
    <p:cSldViewPr snapToGrid="0">
      <p:cViewPr varScale="1">
        <p:scale>
          <a:sx n="82" d="100"/>
          <a:sy n="82" d="100"/>
        </p:scale>
        <p:origin x="4182" y="11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6.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microsoft.com/office/2016/11/relationships/changesInfo" Target="changesInfos/changesInfo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font" Target="fonts/font1.fntdata"/><Relationship Id="rId102" Type="http://customschemas.google.com/relationships/presentationmetadata" Target="metadata"/><Relationship Id="rId5" Type="http://schemas.openxmlformats.org/officeDocument/2006/relationships/slide" Target="slides/slide3.xml"/><Relationship Id="rId61" Type="http://schemas.openxmlformats.org/officeDocument/2006/relationships/font" Target="fonts/font4.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2.fntdata"/><Relationship Id="rId103" Type="http://schemas.openxmlformats.org/officeDocument/2006/relationships/presProps" Target="presProps.xml"/><Relationship Id="rId108"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10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go Frommholz" userId="ee3b4549-206f-4e4f-93a1-b7ff676f0af7" providerId="ADAL" clId="{342AC789-ECBD-2548-8139-300D6F4B5F9F}"/>
    <pc:docChg chg="modSld">
      <pc:chgData name="Ingo Frommholz" userId="ee3b4549-206f-4e4f-93a1-b7ff676f0af7" providerId="ADAL" clId="{342AC789-ECBD-2548-8139-300D6F4B5F9F}" dt="2025-05-25T15:45:39.887" v="77" actId="20577"/>
      <pc:docMkLst>
        <pc:docMk/>
      </pc:docMkLst>
      <pc:sldChg chg="modSp mod">
        <pc:chgData name="Ingo Frommholz" userId="ee3b4549-206f-4e4f-93a1-b7ff676f0af7" providerId="ADAL" clId="{342AC789-ECBD-2548-8139-300D6F4B5F9F}" dt="2025-05-25T15:44:04.576" v="71" actId="113"/>
        <pc:sldMkLst>
          <pc:docMk/>
          <pc:sldMk cId="3869342002" sldId="998"/>
        </pc:sldMkLst>
        <pc:spChg chg="mod">
          <ac:chgData name="Ingo Frommholz" userId="ee3b4549-206f-4e4f-93a1-b7ff676f0af7" providerId="ADAL" clId="{342AC789-ECBD-2548-8139-300D6F4B5F9F}" dt="2025-05-25T15:44:04.576" v="71" actId="113"/>
          <ac:spMkLst>
            <pc:docMk/>
            <pc:sldMk cId="3869342002" sldId="998"/>
            <ac:spMk id="10" creationId="{9254B13C-19D7-4861-A881-548D1903C1E4}"/>
          </ac:spMkLst>
        </pc:spChg>
      </pc:sldChg>
      <pc:sldChg chg="modSp mod">
        <pc:chgData name="Ingo Frommholz" userId="ee3b4549-206f-4e4f-93a1-b7ff676f0af7" providerId="ADAL" clId="{342AC789-ECBD-2548-8139-300D6F4B5F9F}" dt="2025-05-25T15:44:50.210" v="76" actId="113"/>
        <pc:sldMkLst>
          <pc:docMk/>
          <pc:sldMk cId="25397722" sldId="1000"/>
        </pc:sldMkLst>
        <pc:spChg chg="mod">
          <ac:chgData name="Ingo Frommholz" userId="ee3b4549-206f-4e4f-93a1-b7ff676f0af7" providerId="ADAL" clId="{342AC789-ECBD-2548-8139-300D6F4B5F9F}" dt="2025-05-25T15:44:50.210" v="76" actId="113"/>
          <ac:spMkLst>
            <pc:docMk/>
            <pc:sldMk cId="25397722" sldId="1000"/>
            <ac:spMk id="10" creationId="{9254B13C-19D7-4861-A881-548D1903C1E4}"/>
          </ac:spMkLst>
        </pc:spChg>
      </pc:sldChg>
      <pc:sldChg chg="modSp">
        <pc:chgData name="Ingo Frommholz" userId="ee3b4549-206f-4e4f-93a1-b7ff676f0af7" providerId="ADAL" clId="{342AC789-ECBD-2548-8139-300D6F4B5F9F}" dt="2025-05-25T15:45:39.887" v="77" actId="20577"/>
        <pc:sldMkLst>
          <pc:docMk/>
          <pc:sldMk cId="471893793" sldId="1017"/>
        </pc:sldMkLst>
        <pc:spChg chg="mod">
          <ac:chgData name="Ingo Frommholz" userId="ee3b4549-206f-4e4f-93a1-b7ff676f0af7" providerId="ADAL" clId="{342AC789-ECBD-2548-8139-300D6F4B5F9F}" dt="2025-05-25T15:45:39.887" v="77" actId="20577"/>
          <ac:spMkLst>
            <pc:docMk/>
            <pc:sldMk cId="471893793" sldId="1017"/>
            <ac:spMk id="10" creationId="{9254B13C-19D7-4861-A881-548D1903C1E4}"/>
          </ac:spMkLst>
        </pc:spChg>
      </pc:sldChg>
    </pc:docChg>
  </pc:docChgLst>
  <pc:docChgLst>
    <pc:chgData name="Ingo Frommholz" userId="ee3b4549-206f-4e4f-93a1-b7ff676f0af7" providerId="ADAL" clId="{32A9F9E6-44AD-864C-A497-604A3B9EFFFF}"/>
    <pc:docChg chg="modSld">
      <pc:chgData name="Ingo Frommholz" userId="ee3b4549-206f-4e4f-93a1-b7ff676f0af7" providerId="ADAL" clId="{32A9F9E6-44AD-864C-A497-604A3B9EFFFF}" dt="2025-05-04T21:45:55.201" v="0" actId="1038"/>
      <pc:docMkLst>
        <pc:docMk/>
      </pc:docMkLst>
      <pc:sldChg chg="modSp mod">
        <pc:chgData name="Ingo Frommholz" userId="ee3b4549-206f-4e4f-93a1-b7ff676f0af7" providerId="ADAL" clId="{32A9F9E6-44AD-864C-A497-604A3B9EFFFF}" dt="2025-05-04T21:45:55.201" v="0" actId="1038"/>
        <pc:sldMkLst>
          <pc:docMk/>
          <pc:sldMk cId="0" sldId="256"/>
        </pc:sldMkLst>
        <pc:picChg chg="mod">
          <ac:chgData name="Ingo Frommholz" userId="ee3b4549-206f-4e4f-93a1-b7ff676f0af7" providerId="ADAL" clId="{32A9F9E6-44AD-864C-A497-604A3B9EFFFF}" dt="2025-05-04T21:45:55.201" v="0" actId="1038"/>
          <ac:picMkLst>
            <pc:docMk/>
            <pc:sldMk cId="0" sldId="256"/>
            <ac:picMk id="78"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64A2C434-A054-4EBF-8388-E049AC0EAE3A}"/>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de-AT" dirty="0">
              <a:latin typeface="Blackadder ITC" panose="04020505051007020D02" pitchFamily="82" charset="0"/>
            </a:endParaRPr>
          </a:p>
        </p:txBody>
      </p:sp>
      <p:sp>
        <p:nvSpPr>
          <p:cNvPr id="3" name="Datumsplatzhalter 2">
            <a:extLst>
              <a:ext uri="{FF2B5EF4-FFF2-40B4-BE49-F238E27FC236}">
                <a16:creationId xmlns:a16="http://schemas.microsoft.com/office/drawing/2014/main" id="{F6BE634D-62FB-45E6-853B-82932D9990A8}"/>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C730D981-3C41-4E48-8B75-4D8577123F2D}" type="datetimeFigureOut">
              <a:rPr lang="de-AT" sz="1400" smtClean="0">
                <a:latin typeface="Calibri" panose="020F0502020204030204" pitchFamily="34" charset="0"/>
                <a:cs typeface="Calibri" panose="020F0502020204030204" pitchFamily="34" charset="0"/>
              </a:rPr>
              <a:t>25.05.25</a:t>
            </a:fld>
            <a:endParaRPr lang="de-AT" sz="1400" dirty="0">
              <a:latin typeface="Calibri" panose="020F0502020204030204" pitchFamily="34" charset="0"/>
              <a:cs typeface="Calibri" panose="020F0502020204030204" pitchFamily="34" charset="0"/>
            </a:endParaRPr>
          </a:p>
        </p:txBody>
      </p:sp>
      <p:sp>
        <p:nvSpPr>
          <p:cNvPr id="4" name="Fußzeilenplatzhalter 3">
            <a:extLst>
              <a:ext uri="{FF2B5EF4-FFF2-40B4-BE49-F238E27FC236}">
                <a16:creationId xmlns:a16="http://schemas.microsoft.com/office/drawing/2014/main" id="{E19ACCF7-6517-46DE-B295-84FC964BBCD9}"/>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de-AT" dirty="0">
              <a:latin typeface="Blackadder ITC" panose="04020505051007020D02" pitchFamily="82" charset="0"/>
            </a:endParaRPr>
          </a:p>
        </p:txBody>
      </p:sp>
      <p:sp>
        <p:nvSpPr>
          <p:cNvPr id="5" name="Foliennummernplatzhalter 4">
            <a:extLst>
              <a:ext uri="{FF2B5EF4-FFF2-40B4-BE49-F238E27FC236}">
                <a16:creationId xmlns:a16="http://schemas.microsoft.com/office/drawing/2014/main" id="{E9E50896-C0DC-4B6A-AB93-D800C089ED34}"/>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595CC917-7134-4DD0-998C-C7645B2DB20B}" type="slidenum">
              <a:rPr lang="de-AT" sz="1400" smtClean="0">
                <a:latin typeface="Calibri" panose="020F0502020204030204" pitchFamily="34" charset="0"/>
                <a:cs typeface="Calibri" panose="020F0502020204030204" pitchFamily="34" charset="0"/>
              </a:rPr>
              <a:t>‹#›</a:t>
            </a:fld>
            <a:endParaRPr lang="de-AT"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3680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00" b="0" i="0" u="none" strike="noStrike" cap="none">
        <a:solidFill>
          <a:srgbClr val="000000"/>
        </a:solidFill>
        <a:latin typeface="Blackadder ITC" panose="04020505051007020D02" pitchFamily="82" charset="0"/>
        <a:ea typeface="Blackadder ITC" panose="04020505051007020D02" pitchFamily="82"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ctr"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76" name="Google Shape;76;p1: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9</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470693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1018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11</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504152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0649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6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14</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430696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15</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557426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16</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85204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17</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239216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18</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69544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de-DE" sz="1400" b="0" i="0" u="none" strike="noStrike" cap="none">
                <a:solidFill>
                  <a:srgbClr val="000000"/>
                </a:solidFill>
                <a:latin typeface="Blackadder ITC" panose="04020505051007020D02" pitchFamily="82" charset="0"/>
                <a:sym typeface="Arial"/>
              </a:rPr>
              <a:t>1</a:t>
            </a:fld>
            <a:endParaRPr sz="1400" b="0" i="0" u="none" strike="noStrike" cap="none" dirty="0">
              <a:solidFill>
                <a:srgbClr val="000000"/>
              </a:solidFill>
              <a:latin typeface="Blackadder ITC" panose="04020505051007020D02" pitchFamily="82" charset="0"/>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19</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4138116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20</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890821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21</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140512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22</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4229155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23</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2378404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24</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397179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25</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2711320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26</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4142245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27</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893009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28</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55723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952030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izenplatzhalter 1">
            <a:extLst>
              <a:ext uri="{FF2B5EF4-FFF2-40B4-BE49-F238E27FC236}">
                <a16:creationId xmlns:a16="http://schemas.microsoft.com/office/drawing/2014/main" id="{A14A66DA-A0F8-4692-887E-F0D42C8A9652}"/>
              </a:ext>
            </a:extLst>
          </p:cNvPr>
          <p:cNvSpPr>
            <a:spLocks noGrp="1"/>
          </p:cNvSpPr>
          <p:nvPr>
            <p:ph type="body" idx="1"/>
          </p:nvPr>
        </p:nvSpPr>
        <p:spPr/>
        <p:txBody>
          <a:bodyPr/>
          <a:lstStyle/>
          <a:p>
            <a:endParaRPr lang="de-AT" dirty="0"/>
          </a:p>
        </p:txBody>
      </p:sp>
    </p:spTree>
    <p:extLst>
      <p:ext uri="{BB962C8B-B14F-4D97-AF65-F5344CB8AC3E}">
        <p14:creationId xmlns:p14="http://schemas.microsoft.com/office/powerpoint/2010/main" val="3566995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8218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31</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7923445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izenplatzhalter 1">
            <a:extLst>
              <a:ext uri="{FF2B5EF4-FFF2-40B4-BE49-F238E27FC236}">
                <a16:creationId xmlns:a16="http://schemas.microsoft.com/office/drawing/2014/main" id="{FF21A093-4787-4345-860C-6DBCA2DC27E0}"/>
              </a:ext>
            </a:extLst>
          </p:cNvPr>
          <p:cNvSpPr>
            <a:spLocks noGrp="1"/>
          </p:cNvSpPr>
          <p:nvPr>
            <p:ph type="body" idx="1"/>
          </p:nvPr>
        </p:nvSpPr>
        <p:spPr/>
        <p:txBody>
          <a:bodyPr/>
          <a:lstStyle/>
          <a:p>
            <a:endParaRPr lang="de-AT" dirty="0"/>
          </a:p>
        </p:txBody>
      </p:sp>
    </p:spTree>
    <p:extLst>
      <p:ext uri="{BB962C8B-B14F-4D97-AF65-F5344CB8AC3E}">
        <p14:creationId xmlns:p14="http://schemas.microsoft.com/office/powerpoint/2010/main" val="39804451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33</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5457176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2085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6630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5632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00924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38</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259416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0651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izenplatzhalter 1">
            <a:extLst>
              <a:ext uri="{FF2B5EF4-FFF2-40B4-BE49-F238E27FC236}">
                <a16:creationId xmlns:a16="http://schemas.microsoft.com/office/drawing/2014/main" id="{FF21A093-4787-4345-860C-6DBCA2DC27E0}"/>
              </a:ext>
            </a:extLst>
          </p:cNvPr>
          <p:cNvSpPr>
            <a:spLocks noGrp="1"/>
          </p:cNvSpPr>
          <p:nvPr>
            <p:ph type="body" idx="1"/>
          </p:nvPr>
        </p:nvSpPr>
        <p:spPr/>
        <p:txBody>
          <a:bodyPr/>
          <a:lstStyle/>
          <a:p>
            <a:endParaRPr lang="de-AT" dirty="0"/>
          </a:p>
        </p:txBody>
      </p:sp>
    </p:spTree>
    <p:extLst>
      <p:ext uri="{BB962C8B-B14F-4D97-AF65-F5344CB8AC3E}">
        <p14:creationId xmlns:p14="http://schemas.microsoft.com/office/powerpoint/2010/main" val="21691070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70019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46567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01183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99024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02145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45</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9761962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31192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5446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907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4</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5975623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54178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izenplatzhalter 1">
            <a:extLst>
              <a:ext uri="{FF2B5EF4-FFF2-40B4-BE49-F238E27FC236}">
                <a16:creationId xmlns:a16="http://schemas.microsoft.com/office/drawing/2014/main" id="{A14A66DA-A0F8-4692-887E-F0D42C8A9652}"/>
              </a:ext>
            </a:extLst>
          </p:cNvPr>
          <p:cNvSpPr>
            <a:spLocks noGrp="1"/>
          </p:cNvSpPr>
          <p:nvPr>
            <p:ph type="body" idx="1"/>
          </p:nvPr>
        </p:nvSpPr>
        <p:spPr/>
        <p:txBody>
          <a:bodyPr/>
          <a:lstStyle/>
          <a:p>
            <a:endParaRPr lang="de-AT" dirty="0"/>
          </a:p>
        </p:txBody>
      </p:sp>
    </p:spTree>
    <p:extLst>
      <p:ext uri="{BB962C8B-B14F-4D97-AF65-F5344CB8AC3E}">
        <p14:creationId xmlns:p14="http://schemas.microsoft.com/office/powerpoint/2010/main" val="20272194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51</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0507837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izenplatzhalter 1">
            <a:extLst>
              <a:ext uri="{FF2B5EF4-FFF2-40B4-BE49-F238E27FC236}">
                <a16:creationId xmlns:a16="http://schemas.microsoft.com/office/drawing/2014/main" id="{FF21A093-4787-4345-860C-6DBCA2DC27E0}"/>
              </a:ext>
            </a:extLst>
          </p:cNvPr>
          <p:cNvSpPr>
            <a:spLocks noGrp="1"/>
          </p:cNvSpPr>
          <p:nvPr>
            <p:ph type="body" idx="1"/>
          </p:nvPr>
        </p:nvSpPr>
        <p:spPr/>
        <p:txBody>
          <a:bodyPr/>
          <a:lstStyle/>
          <a:p>
            <a:endParaRPr lang="de-AT" dirty="0"/>
          </a:p>
        </p:txBody>
      </p:sp>
    </p:spTree>
    <p:extLst>
      <p:ext uri="{BB962C8B-B14F-4D97-AF65-F5344CB8AC3E}">
        <p14:creationId xmlns:p14="http://schemas.microsoft.com/office/powerpoint/2010/main" val="3475498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5</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410041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6</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721976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2086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8</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921824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2800" b="1">
                <a:latin typeface="Calibri" panose="020F0502020204030204" pitchFamily="34" charset="0"/>
                <a:cs typeface="Calibri" panose="020F0502020204030204" pitchFamily="34"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g61e8dd047e_0_15"/>
          <p:cNvSpPr txBox="1">
            <a:spLocks noGrp="1"/>
          </p:cNvSpPr>
          <p:nvPr>
            <p:ph type="body" idx="1"/>
          </p:nvPr>
        </p:nvSpPr>
        <p:spPr>
          <a:xfrm>
            <a:off x="2286000" y="338760"/>
            <a:ext cx="6399300" cy="4824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sz="1800">
                <a:latin typeface="Calibri" panose="020F0502020204030204" pitchFamily="34" charset="0"/>
                <a:cs typeface="Calibri" panose="020F0502020204030204" pitchFamily="34" charset="0"/>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80614" y="6434758"/>
            <a:ext cx="1232807" cy="338554"/>
          </a:xfrm>
          <a:prstGeom prst="rect">
            <a:avLst/>
          </a:prstGeom>
          <a:noFill/>
        </p:spPr>
        <p:txBody>
          <a:bodyPr wrap="square" rtlCol="0">
            <a:spAutoFit/>
          </a:bodyPr>
          <a:lstStyle/>
          <a:p>
            <a:fld id="{CE9CBD56-2686-4AAC-B011-CC68FE510BD3}" type="slidenum">
              <a:rPr lang="de-AT" sz="1600" baseline="0" smtClean="0">
                <a:solidFill>
                  <a:schemeClr val="bg1"/>
                </a:solidFill>
                <a:latin typeface="Calibri" panose="020F0502020204030204" pitchFamily="34" charset="0"/>
                <a:cs typeface="Calibri" panose="020F0502020204030204" pitchFamily="34" charset="0"/>
              </a:rPr>
              <a:t>‹#›</a:t>
            </a:fld>
            <a:r>
              <a:rPr lang="de-AT" sz="1600" baseline="0" dirty="0">
                <a:solidFill>
                  <a:schemeClr val="bg1"/>
                </a:solidFill>
                <a:latin typeface="Calibri" panose="020F0502020204030204" pitchFamily="34" charset="0"/>
                <a:cs typeface="Calibri" panose="020F0502020204030204" pitchFamily="34" charset="0"/>
              </a:rPr>
              <a:t> / 52</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Title, Conten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g61e8dd047e_0_15"/>
          <p:cNvSpPr txBox="1">
            <a:spLocks noGrp="1"/>
          </p:cNvSpPr>
          <p:nvPr>
            <p:ph type="body" idx="1"/>
          </p:nvPr>
        </p:nvSpPr>
        <p:spPr>
          <a:xfrm>
            <a:off x="2286000" y="338760"/>
            <a:ext cx="6399300" cy="4824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72798" y="6415123"/>
            <a:ext cx="1232807" cy="338554"/>
          </a:xfrm>
          <a:prstGeom prst="rect">
            <a:avLst/>
          </a:prstGeom>
          <a:noFill/>
        </p:spPr>
        <p:txBody>
          <a:bodyPr wrap="square" rtlCol="0">
            <a:spAutoFit/>
          </a:bodyPr>
          <a:lstStyle/>
          <a:p>
            <a:fld id="{CE9CBD56-2686-4AAC-B011-CC68FE510BD3}" type="slidenum">
              <a:rPr lang="de-AT" sz="1600" smtClean="0">
                <a:solidFill>
                  <a:schemeClr val="bg1"/>
                </a:solidFill>
                <a:latin typeface="Calibri" panose="020F0502020204030204" pitchFamily="34" charset="0"/>
                <a:ea typeface="Calibri" panose="020F0502020204030204" pitchFamily="34" charset="0"/>
                <a:cs typeface="Calibri" panose="020F0502020204030204" pitchFamily="34" charset="0"/>
              </a:rPr>
              <a:t>‹#›</a:t>
            </a:fld>
            <a:r>
              <a:rPr lang="de-AT" sz="1600" dirty="0">
                <a:solidFill>
                  <a:schemeClr val="bg1"/>
                </a:solidFill>
                <a:latin typeface="Calibri" panose="020F0502020204030204" pitchFamily="34" charset="0"/>
                <a:ea typeface="Calibri" panose="020F0502020204030204" pitchFamily="34" charset="0"/>
                <a:cs typeface="Calibri" panose="020F0502020204030204" pitchFamily="34" charset="0"/>
              </a:rPr>
              <a:t> / 52</a:t>
            </a:r>
          </a:p>
        </p:txBody>
      </p:sp>
    </p:spTree>
    <p:extLst>
      <p:ext uri="{BB962C8B-B14F-4D97-AF65-F5344CB8AC3E}">
        <p14:creationId xmlns:p14="http://schemas.microsoft.com/office/powerpoint/2010/main" val="2895099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reserve="1">
  <p:cSld name="1_Title, Conten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g61e8dd047e_0_15"/>
          <p:cNvSpPr txBox="1">
            <a:spLocks noGrp="1"/>
          </p:cNvSpPr>
          <p:nvPr>
            <p:ph type="body" idx="1"/>
          </p:nvPr>
        </p:nvSpPr>
        <p:spPr>
          <a:xfrm>
            <a:off x="619431" y="2142979"/>
            <a:ext cx="7934633" cy="352531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80614" y="6433200"/>
            <a:ext cx="1232807" cy="338554"/>
          </a:xfrm>
          <a:prstGeom prst="rect">
            <a:avLst/>
          </a:prstGeom>
          <a:noFill/>
        </p:spPr>
        <p:txBody>
          <a:bodyPr wrap="square" rtlCol="0">
            <a:spAutoFit/>
          </a:bodyPr>
          <a:lstStyle/>
          <a:p>
            <a:fld id="{CE9CBD56-2686-4AAC-B011-CC68FE510BD3}" type="slidenum">
              <a:rPr lang="de-AT" sz="1600" smtClean="0">
                <a:solidFill>
                  <a:schemeClr val="bg1"/>
                </a:solidFill>
                <a:latin typeface="Calibri" panose="020F0502020204030204" pitchFamily="34" charset="0"/>
                <a:ea typeface="Calibri" panose="020F0502020204030204" pitchFamily="34" charset="0"/>
                <a:cs typeface="Calibri" panose="020F0502020204030204" pitchFamily="34" charset="0"/>
              </a:rPr>
              <a:t>‹#›</a:t>
            </a:fld>
            <a:r>
              <a:rPr lang="de-AT" sz="1600" dirty="0">
                <a:solidFill>
                  <a:schemeClr val="bg1"/>
                </a:solidFill>
                <a:latin typeface="Calibri" panose="020F0502020204030204" pitchFamily="34" charset="0"/>
                <a:ea typeface="Calibri" panose="020F0502020204030204" pitchFamily="34" charset="0"/>
                <a:cs typeface="Calibri" panose="020F0502020204030204" pitchFamily="34" charset="0"/>
              </a:rPr>
              <a:t> / 52</a:t>
            </a:r>
          </a:p>
        </p:txBody>
      </p:sp>
    </p:spTree>
    <p:extLst>
      <p:ext uri="{BB962C8B-B14F-4D97-AF65-F5344CB8AC3E}">
        <p14:creationId xmlns:p14="http://schemas.microsoft.com/office/powerpoint/2010/main" val="1595920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alphaModFix/>
          </a:blip>
          <a:srcRect/>
          <a:stretch>
            <a:fillRect/>
          </a:stretch>
        </a:blipFill>
        <a:effectLst/>
      </p:bgPr>
    </p:bg>
    <p:spTree>
      <p:nvGrpSpPr>
        <p:cNvPr id="1" name="Shape 5"/>
        <p:cNvGrpSpPr/>
        <p:nvPr/>
      </p:nvGrpSpPr>
      <p:grpSpPr>
        <a:xfrm>
          <a:off x="0" y="0"/>
          <a:ext cx="0" cy="0"/>
          <a:chOff x="0" y="0"/>
          <a:chExt cx="0" cy="0"/>
        </a:xfrm>
      </p:grpSpPr>
      <p:pic>
        <p:nvPicPr>
          <p:cNvPr id="6" name="Google Shape;6;g61e8dd047e_0_0"/>
          <p:cNvPicPr preferRelativeResize="0"/>
          <p:nvPr/>
        </p:nvPicPr>
        <p:blipFill rotWithShape="1">
          <a:blip r:embed="rId4">
            <a:alphaModFix/>
          </a:blip>
          <a:srcRect/>
          <a:stretch/>
        </p:blipFill>
        <p:spPr>
          <a:xfrm>
            <a:off x="0" y="360"/>
            <a:ext cx="9143642" cy="6857280"/>
          </a:xfrm>
          <a:prstGeom prst="rect">
            <a:avLst/>
          </a:prstGeom>
          <a:noFill/>
          <a:ln>
            <a:noFill/>
          </a:ln>
        </p:spPr>
      </p:pic>
      <p:pic>
        <p:nvPicPr>
          <p:cNvPr id="7" name="Google Shape;7;g61e8dd047e_0_0"/>
          <p:cNvPicPr preferRelativeResize="0"/>
          <p:nvPr/>
        </p:nvPicPr>
        <p:blipFill rotWithShape="1">
          <a:blip r:embed="rId5">
            <a:alphaModFix/>
          </a:blip>
          <a:srcRect/>
          <a:stretch/>
        </p:blipFill>
        <p:spPr>
          <a:xfrm>
            <a:off x="0" y="360"/>
            <a:ext cx="9143642" cy="6857280"/>
          </a:xfrm>
          <a:prstGeom prst="rect">
            <a:avLst/>
          </a:prstGeom>
          <a:noFill/>
          <a:ln>
            <a:noFill/>
          </a:ln>
        </p:spPr>
      </p:pic>
      <p:sp>
        <p:nvSpPr>
          <p:cNvPr id="11" name="Google Shape;11;g61e8dd047e_0_0"/>
          <p:cNvSpPr/>
          <p:nvPr/>
        </p:nvSpPr>
        <p:spPr>
          <a:xfrm>
            <a:off x="3657600" y="1481760"/>
            <a:ext cx="184200" cy="30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Blackadder ITC" panose="04020505051007020D02" pitchFamily="82" charset="0"/>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blip>
          <a:srcRect/>
          <a:stretch>
            <a:fillRect/>
          </a:stretch>
        </a:blipFill>
        <a:effectLst/>
      </p:bgPr>
    </p:bg>
    <p:spTree>
      <p:nvGrpSpPr>
        <p:cNvPr id="1" name="Shape 5"/>
        <p:cNvGrpSpPr/>
        <p:nvPr/>
      </p:nvGrpSpPr>
      <p:grpSpPr>
        <a:xfrm>
          <a:off x="0" y="0"/>
          <a:ext cx="0" cy="0"/>
          <a:chOff x="0" y="0"/>
          <a:chExt cx="0" cy="0"/>
        </a:xfrm>
      </p:grpSpPr>
      <p:pic>
        <p:nvPicPr>
          <p:cNvPr id="6" name="Google Shape;6;g61e8dd047e_0_0"/>
          <p:cNvPicPr preferRelativeResize="0"/>
          <p:nvPr/>
        </p:nvPicPr>
        <p:blipFill rotWithShape="1">
          <a:blip r:embed="rId5">
            <a:alphaModFix/>
          </a:blip>
          <a:srcRect/>
          <a:stretch/>
        </p:blipFill>
        <p:spPr>
          <a:xfrm>
            <a:off x="0" y="360"/>
            <a:ext cx="9143642" cy="6857280"/>
          </a:xfrm>
          <a:prstGeom prst="rect">
            <a:avLst/>
          </a:prstGeom>
          <a:noFill/>
          <a:ln>
            <a:noFill/>
          </a:ln>
        </p:spPr>
      </p:pic>
      <p:pic>
        <p:nvPicPr>
          <p:cNvPr id="7" name="Google Shape;7;g61e8dd047e_0_0"/>
          <p:cNvPicPr preferRelativeResize="0"/>
          <p:nvPr/>
        </p:nvPicPr>
        <p:blipFill rotWithShape="1">
          <a:blip r:embed="rId6">
            <a:alphaModFix/>
          </a:blip>
          <a:srcRect/>
          <a:stretch/>
        </p:blipFill>
        <p:spPr>
          <a:xfrm>
            <a:off x="0" y="360"/>
            <a:ext cx="9143642" cy="6857280"/>
          </a:xfrm>
          <a:prstGeom prst="rect">
            <a:avLst/>
          </a:prstGeom>
          <a:noFill/>
          <a:ln>
            <a:noFill/>
          </a:ln>
        </p:spPr>
      </p:pic>
      <p:sp>
        <p:nvSpPr>
          <p:cNvPr id="11" name="Google Shape;11;g61e8dd047e_0_0"/>
          <p:cNvSpPr/>
          <p:nvPr/>
        </p:nvSpPr>
        <p:spPr>
          <a:xfrm>
            <a:off x="3657600" y="1481760"/>
            <a:ext cx="184200" cy="30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46224536"/>
      </p:ext>
    </p:extLst>
  </p:cSld>
  <p:clrMap bg1="lt1" tx1="dk1" bg2="dk2" tx2="lt2" accent1="accent1" accent2="accent2" accent3="accent3" accent4="accent4" accent5="accent5" accent6="accent6" hlink="hlink" folHlink="folHlink"/>
  <p:sldLayoutIdLst>
    <p:sldLayoutId id="2147483652" r:id="rId1"/>
    <p:sldLayoutId id="214748365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3.xml"/><Relationship Id="rId7" Type="http://schemas.openxmlformats.org/officeDocument/2006/relationships/slide" Target="slide34.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32.xml"/><Relationship Id="rId5" Type="http://schemas.openxmlformats.org/officeDocument/2006/relationships/slide" Target="slide12.xml"/><Relationship Id="rId10" Type="http://schemas.openxmlformats.org/officeDocument/2006/relationships/slide" Target="slide52.xml"/><Relationship Id="rId4" Type="http://schemas.openxmlformats.org/officeDocument/2006/relationships/slide" Target="slide10.xml"/><Relationship Id="rId9" Type="http://schemas.openxmlformats.org/officeDocument/2006/relationships/slide" Target="slide4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ifromm/dsa/blob/main/notebooks/greedy.ipynb"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45.png"/><Relationship Id="rId3" Type="http://schemas.openxmlformats.org/officeDocument/2006/relationships/image" Target="../media/image5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60.png"/><Relationship Id="rId5" Type="http://schemas.openxmlformats.org/officeDocument/2006/relationships/image" Target="../media/image57.png"/><Relationship Id="rId10" Type="http://schemas.openxmlformats.org/officeDocument/2006/relationships/image" Target="../media/image42.png"/><Relationship Id="rId4" Type="http://schemas.openxmlformats.org/officeDocument/2006/relationships/image" Target="../media/image56.png"/><Relationship Id="rId9" Type="http://schemas.openxmlformats.org/officeDocument/2006/relationships/image" Target="../media/image59.png"/></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ifromm/dsa/blob/main/notebooks/greedy.ipynb"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
          <p:cNvPicPr preferRelativeResize="0"/>
          <p:nvPr/>
        </p:nvPicPr>
        <p:blipFill rotWithShape="1">
          <a:blip r:embed="rId3">
            <a:alphaModFix/>
          </a:blip>
          <a:srcRect/>
          <a:stretch/>
        </p:blipFill>
        <p:spPr>
          <a:xfrm>
            <a:off x="0" y="-46"/>
            <a:ext cx="9144000" cy="6858046"/>
          </a:xfrm>
          <a:prstGeom prst="rect">
            <a:avLst/>
          </a:prstGeom>
          <a:solidFill>
            <a:srgbClr val="D3242A"/>
          </a:solidFill>
          <a:ln>
            <a:noFill/>
          </a:ln>
        </p:spPr>
      </p:pic>
      <p:sp>
        <p:nvSpPr>
          <p:cNvPr id="79" name="Google Shape;79;p1"/>
          <p:cNvSpPr txBox="1">
            <a:spLocks noGrp="1"/>
          </p:cNvSpPr>
          <p:nvPr>
            <p:ph type="title"/>
          </p:nvPr>
        </p:nvSpPr>
        <p:spPr>
          <a:xfrm>
            <a:off x="353192" y="4030874"/>
            <a:ext cx="8229300" cy="1144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100"/>
              <a:buFont typeface="Calibri"/>
              <a:buNone/>
            </a:pPr>
            <a:r>
              <a:rPr lang="en-US" sz="4400" noProof="0" dirty="0">
                <a:solidFill>
                  <a:schemeClr val="lt1"/>
                </a:solidFill>
                <a:latin typeface="Calibri"/>
                <a:ea typeface="Calibri"/>
                <a:cs typeface="Calibri"/>
                <a:sym typeface="Calibri"/>
              </a:rPr>
              <a:t>Algorithms and Data Structures</a:t>
            </a:r>
            <a:endParaRPr lang="en-US" sz="4400" b="1" noProof="0" dirty="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Calibri"/>
              <a:buNone/>
            </a:pPr>
            <a:endParaRPr lang="en-US" sz="4400" b="1" noProof="0" dirty="0">
              <a:solidFill>
                <a:schemeClr val="dk1"/>
              </a:solidFill>
              <a:latin typeface="Calibri"/>
              <a:ea typeface="Calibri"/>
              <a:cs typeface="Calibri"/>
              <a:sym typeface="Calibri"/>
            </a:endParaRPr>
          </a:p>
        </p:txBody>
      </p:sp>
      <p:sp>
        <p:nvSpPr>
          <p:cNvPr id="80" name="Google Shape;80;p1"/>
          <p:cNvSpPr txBox="1">
            <a:spLocks noGrp="1"/>
          </p:cNvSpPr>
          <p:nvPr>
            <p:ph type="body" idx="1"/>
          </p:nvPr>
        </p:nvSpPr>
        <p:spPr>
          <a:xfrm>
            <a:off x="2441718" y="5175674"/>
            <a:ext cx="4827473" cy="482400"/>
          </a:xfrm>
          <a:prstGeom prst="rect">
            <a:avLst/>
          </a:prstGeom>
          <a:noFill/>
          <a:ln>
            <a:noFill/>
          </a:ln>
        </p:spPr>
        <p:txBody>
          <a:bodyPr spcFirstLastPara="1" wrap="square" lIns="91425" tIns="45700" rIns="91425" bIns="45700" anchor="t" anchorCtr="0">
            <a:noAutofit/>
          </a:bodyPr>
          <a:lstStyle/>
          <a:p>
            <a:pPr marL="0" indent="0">
              <a:spcBef>
                <a:spcPts val="0"/>
              </a:spcBef>
              <a:buSzPts val="800"/>
            </a:pPr>
            <a:r>
              <a:rPr lang="en-US" sz="3200" b="0" i="0" u="none" strike="noStrike" cap="none" noProof="0" dirty="0">
                <a:solidFill>
                  <a:schemeClr val="lt1"/>
                </a:solidFill>
                <a:latin typeface="Calibri"/>
                <a:ea typeface="Calibri"/>
                <a:cs typeface="Calibri"/>
                <a:sym typeface="Calibri"/>
              </a:rPr>
              <a:t>Unit 7</a:t>
            </a:r>
            <a:r>
              <a:rPr lang="en-US" sz="3200" noProof="0" dirty="0">
                <a:solidFill>
                  <a:schemeClr val="lt1"/>
                </a:solidFill>
                <a:latin typeface="Calibri"/>
                <a:ea typeface="Calibri"/>
                <a:cs typeface="Calibri"/>
                <a:sym typeface="Calibri"/>
              </a:rPr>
              <a:t> </a:t>
            </a:r>
            <a:r>
              <a:rPr lang="en-US" sz="3200" b="0" i="0" u="none" strike="noStrike" cap="none" noProof="0" dirty="0">
                <a:solidFill>
                  <a:schemeClr val="lt1"/>
                </a:solidFill>
                <a:latin typeface="Calibri"/>
                <a:ea typeface="Calibri"/>
                <a:cs typeface="Calibri"/>
                <a:sym typeface="Calibri"/>
              </a:rPr>
              <a:t>–</a:t>
            </a:r>
            <a:r>
              <a:rPr lang="en-US" sz="3200" noProof="0" dirty="0">
                <a:solidFill>
                  <a:schemeClr val="lt1"/>
                </a:solidFill>
                <a:latin typeface="Calibri"/>
                <a:ea typeface="Calibri"/>
                <a:cs typeface="Calibri"/>
                <a:sym typeface="Calibri"/>
              </a:rPr>
              <a:t> </a:t>
            </a:r>
            <a:r>
              <a:rPr lang="en-US" sz="3200" b="0" i="0" u="none" strike="noStrike" cap="none" noProof="0" dirty="0">
                <a:solidFill>
                  <a:schemeClr val="lt1"/>
                </a:solidFill>
                <a:latin typeface="Calibri"/>
                <a:ea typeface="Calibri"/>
                <a:cs typeface="Calibri"/>
                <a:sym typeface="Calibri"/>
              </a:rPr>
              <a:t> Greedy Algorithms</a:t>
            </a:r>
            <a:endParaRPr lang="en-US" sz="3200" b="0" i="0" u="none" strike="noStrike" cap="none" noProof="0" dirty="0">
              <a:solidFill>
                <a:schemeClr val="lt1"/>
              </a:solidFill>
              <a:latin typeface="Calibri"/>
              <a:ea typeface="Calibri"/>
              <a:cs typeface="Calibri"/>
            </a:endParaRPr>
          </a:p>
        </p:txBody>
      </p:sp>
      <p:sp>
        <p:nvSpPr>
          <p:cNvPr id="2" name="Rechteck 1">
            <a:extLst>
              <a:ext uri="{FF2B5EF4-FFF2-40B4-BE49-F238E27FC236}">
                <a16:creationId xmlns:a16="http://schemas.microsoft.com/office/drawing/2014/main" id="{E5EBE914-4CDA-45B5-B72B-D9613B9F4C3F}"/>
              </a:ext>
            </a:extLst>
          </p:cNvPr>
          <p:cNvSpPr/>
          <p:nvPr/>
        </p:nvSpPr>
        <p:spPr>
          <a:xfrm>
            <a:off x="8147261" y="6409467"/>
            <a:ext cx="702051" cy="316357"/>
          </a:xfrm>
          <a:prstGeom prst="rect">
            <a:avLst/>
          </a:prstGeom>
          <a:solidFill>
            <a:srgbClr val="D324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Blackadder ITC" panose="04020505051007020D02" pitchFamily="82" charset="0"/>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Greedy method</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7246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G</a:t>
            </a:r>
            <a:r>
              <a:rPr lang="en-US" sz="2800" b="1" noProof="0" dirty="0">
                <a:latin typeface="Calibri" panose="020F0502020204030204" pitchFamily="34" charset="0"/>
                <a:cs typeface="Calibri" panose="020F0502020204030204" pitchFamily="34" charset="0"/>
              </a:rPr>
              <a:t>reedy method</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3789862"/>
          </a:xfrm>
        </p:spPr>
        <p:txBody>
          <a:bodyPr/>
          <a:lstStyle/>
          <a:p>
            <a:pPr marL="400050" indent="-285750">
              <a:spcBef>
                <a:spcPts val="600"/>
              </a:spcBef>
              <a:spcAft>
                <a:spcPts val="600"/>
              </a:spcAft>
              <a:buFont typeface="Wingdings" panose="05000000000000000000" pitchFamily="2" charset="2"/>
              <a:buChar char="v"/>
            </a:pPr>
            <a:r>
              <a:rPr lang="en-US" sz="1800" b="1" noProof="0" dirty="0">
                <a:latin typeface="Calibri" panose="020F0502020204030204" pitchFamily="34" charset="0"/>
                <a:ea typeface="Calibri" panose="020F0502020204030204" pitchFamily="34" charset="0"/>
                <a:cs typeface="Calibri" panose="020F0502020204030204" pitchFamily="34" charset="0"/>
              </a:rPr>
              <a:t>Greedy algorithms </a:t>
            </a:r>
            <a:r>
              <a:rPr lang="en-US" sz="1800" noProof="0" dirty="0">
                <a:latin typeface="Calibri" panose="020F0502020204030204" pitchFamily="34" charset="0"/>
                <a:ea typeface="Calibri" panose="020F0502020204030204" pitchFamily="34" charset="0"/>
                <a:cs typeface="Calibri" panose="020F0502020204030204" pitchFamily="34" charset="0"/>
              </a:rPr>
              <a:t>are a very efficient choice on solving optimization problems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greedy algorithm always makes a choice that looks best at the moment</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It makes a </a:t>
            </a:r>
            <a:r>
              <a:rPr lang="en-US" sz="1800" b="1" noProof="0" dirty="0">
                <a:latin typeface="Calibri" panose="020F0502020204030204" pitchFamily="34" charset="0"/>
                <a:ea typeface="Calibri" panose="020F0502020204030204" pitchFamily="34" charset="0"/>
                <a:cs typeface="Calibri" panose="020F0502020204030204" pitchFamily="34" charset="0"/>
              </a:rPr>
              <a:t>locally optimal choice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hope is that such choices will also lead to a globally optimal solution</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This does not always happen</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However, </a:t>
            </a:r>
            <a:r>
              <a:rPr lang="en-US" sz="1800" dirty="0">
                <a:latin typeface="Calibri" panose="020F0502020204030204" pitchFamily="34" charset="0"/>
                <a:ea typeface="Calibri" panose="020F0502020204030204" pitchFamily="34" charset="0"/>
                <a:cs typeface="Calibri" panose="020F0502020204030204" pitchFamily="34" charset="0"/>
              </a:rPr>
              <a:t>locally optimal solutions found by greedy algorithms are typically of very good quality</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Hence, greedy algorithms represent a </a:t>
            </a:r>
            <a:r>
              <a:rPr lang="en-US" sz="1800" b="1" noProof="0" dirty="0">
                <a:latin typeface="Calibri" panose="020F0502020204030204" pitchFamily="34" charset="0"/>
                <a:ea typeface="Calibri" panose="020F0502020204030204" pitchFamily="34" charset="0"/>
                <a:cs typeface="Calibri" panose="020F0502020204030204" pitchFamily="34" charset="0"/>
              </a:rPr>
              <a:t>good balance between efficiency </a:t>
            </a:r>
            <a:r>
              <a:rPr lang="en-US" sz="1800" b="1" dirty="0">
                <a:latin typeface="Calibri" panose="020F0502020204030204" pitchFamily="34" charset="0"/>
                <a:ea typeface="Calibri" panose="020F0502020204030204" pitchFamily="34" charset="0"/>
                <a:cs typeface="Calibri" panose="020F0502020204030204" pitchFamily="34" charset="0"/>
              </a:rPr>
              <a:t>and solution quality</a:t>
            </a:r>
            <a:endParaRPr lang="en-US" sz="1800" b="1"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7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Activity Selection Problem</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5655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Activity selection problem</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325646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This is problem of scheduling a resource among several competing activities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Suppose we have a set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𝑆</m:t>
                    </m:r>
                    <m:r>
                      <a:rPr lang="en-US" sz="1800" i="1" dirty="0" smtClean="0">
                        <a:latin typeface="Cambria Math" panose="02040503050406030204" pitchFamily="18" charset="0"/>
                        <a:ea typeface="Calibri" panose="020F0502020204030204" pitchFamily="34" charset="0"/>
                        <a:cs typeface="Calibri" panose="020F0502020204030204" pitchFamily="34" charset="0"/>
                      </a:rPr>
                      <m:t>={0, 1, …, </m:t>
                    </m:r>
                    <m:r>
                      <a:rPr lang="en-US" sz="1800" i="1" dirty="0" smtClean="0">
                        <a:latin typeface="Cambria Math" panose="02040503050406030204" pitchFamily="18" charset="0"/>
                        <a:ea typeface="Calibri" panose="020F0502020204030204" pitchFamily="34" charset="0"/>
                        <a:cs typeface="Calibri" panose="020F0502020204030204" pitchFamily="34" charset="0"/>
                      </a:rPr>
                      <m:t>𝑛</m:t>
                    </m:r>
                    <m:r>
                      <a:rPr lang="de-AT" sz="1800" b="0" i="1" dirty="0" smtClean="0">
                        <a:latin typeface="Cambria Math" panose="02040503050406030204" pitchFamily="18" charset="0"/>
                        <a:ea typeface="Calibri" panose="020F0502020204030204" pitchFamily="34" charset="0"/>
                        <a:cs typeface="Calibri" panose="020F0502020204030204" pitchFamily="34" charset="0"/>
                      </a:rPr>
                      <m:t>−1</m:t>
                    </m:r>
                    <m:r>
                      <a:rPr lang="en-US" sz="1800" i="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1800" dirty="0">
                    <a:latin typeface="Calibri" panose="020F0502020204030204" pitchFamily="34" charset="0"/>
                    <a:ea typeface="Calibri" panose="020F0502020204030204" pitchFamily="34" charset="0"/>
                    <a:cs typeface="Calibri" panose="020F0502020204030204" pitchFamily="34" charset="0"/>
                  </a:rPr>
                  <a:t>of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𝑛</m:t>
                    </m:r>
                  </m:oMath>
                </a14:m>
                <a:r>
                  <a:rPr lang="en-US" sz="1800" dirty="0">
                    <a:latin typeface="Calibri" panose="020F0502020204030204" pitchFamily="34" charset="0"/>
                    <a:ea typeface="Calibri" panose="020F0502020204030204" pitchFamily="34" charset="0"/>
                    <a:cs typeface="Calibri" panose="020F0502020204030204" pitchFamily="34" charset="0"/>
                  </a:rPr>
                  <a:t> proposed activities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Activities w</a:t>
                </a:r>
                <a:r>
                  <a:rPr lang="en-US" sz="1800" dirty="0" err="1">
                    <a:latin typeface="Calibri" panose="020F0502020204030204" pitchFamily="34" charset="0"/>
                    <a:ea typeface="Calibri" panose="020F0502020204030204" pitchFamily="34" charset="0"/>
                    <a:cs typeface="Calibri" panose="020F0502020204030204" pitchFamily="34" charset="0"/>
                  </a:rPr>
                  <a:t>ish</a:t>
                </a:r>
                <a:r>
                  <a:rPr lang="en-US" sz="1800" dirty="0">
                    <a:latin typeface="Calibri" panose="020F0502020204030204" pitchFamily="34" charset="0"/>
                    <a:ea typeface="Calibri" panose="020F0502020204030204" pitchFamily="34" charset="0"/>
                    <a:cs typeface="Calibri" panose="020F0502020204030204" pitchFamily="34" charset="0"/>
                  </a:rPr>
                  <a:t> to use a resource, e.g., a lecture hall for courses or events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Each activity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𝑖</m:t>
                    </m:r>
                  </m:oMath>
                </a14:m>
                <a:r>
                  <a:rPr lang="en-US" sz="1800" dirty="0">
                    <a:latin typeface="Calibri" panose="020F0502020204030204" pitchFamily="34" charset="0"/>
                    <a:ea typeface="Calibri" panose="020F0502020204030204" pitchFamily="34" charset="0"/>
                    <a:cs typeface="Calibri" panose="020F0502020204030204" pitchFamily="34" charset="0"/>
                  </a:rPr>
                  <a:t> has a start time </a:t>
                </a:r>
                <a14:m>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𝑠</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𝑖</m:t>
                        </m:r>
                      </m:sub>
                    </m:sSub>
                  </m:oMath>
                </a14:m>
                <a:r>
                  <a:rPr lang="en-US" sz="1800" dirty="0">
                    <a:latin typeface="Calibri" panose="020F0502020204030204" pitchFamily="34" charset="0"/>
                    <a:ea typeface="Calibri" panose="020F0502020204030204" pitchFamily="34" charset="0"/>
                    <a:cs typeface="Calibri" panose="020F0502020204030204" pitchFamily="34" charset="0"/>
                  </a:rPr>
                  <a:t> and a finish time </a:t>
                </a:r>
                <a14:m>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𝑖</m:t>
                        </m:r>
                      </m:sub>
                    </m:sSub>
                  </m:oMath>
                </a14:m>
                <a:r>
                  <a:rPr lang="en-US" sz="1800" dirty="0">
                    <a:latin typeface="Calibri" panose="020F0502020204030204" pitchFamily="34" charset="0"/>
                    <a:ea typeface="Calibri" panose="020F0502020204030204" pitchFamily="34" charset="0"/>
                    <a:cs typeface="Calibri" panose="020F0502020204030204" pitchFamily="34" charset="0"/>
                  </a:rPr>
                  <a:t>, where </a:t>
                </a:r>
                <a14:m>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𝑠</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𝑖</m:t>
                        </m:r>
                      </m:sub>
                    </m:sSub>
                    <m:r>
                      <a:rPr lang="en-US" sz="1800" i="1" dirty="0" smtClean="0">
                        <a:latin typeface="Cambria Math" panose="02040503050406030204" pitchFamily="18" charset="0"/>
                        <a:ea typeface="Calibri" panose="020F0502020204030204" pitchFamily="34" charset="0"/>
                        <a:cs typeface="Calibri" panose="020F0502020204030204" pitchFamily="34" charset="0"/>
                      </a:rPr>
                      <m:t>≤</m:t>
                    </m:r>
                    <m:sSub>
                      <m:sSubPr>
                        <m:ctrlPr>
                          <a:rPr lang="en-US" sz="1800" i="1" dirty="0" err="1"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err="1"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err="1" smtClean="0">
                            <a:latin typeface="Cambria Math" panose="02040503050406030204" pitchFamily="18" charset="0"/>
                            <a:ea typeface="Calibri" panose="020F0502020204030204" pitchFamily="34" charset="0"/>
                            <a:cs typeface="Calibri" panose="020F0502020204030204" pitchFamily="34" charset="0"/>
                          </a:rPr>
                          <m:t>𝑖</m:t>
                        </m:r>
                      </m:sub>
                    </m:sSub>
                  </m:oMath>
                </a14:m>
                <a:endParaRPr lang="en-US"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Activities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𝑖</m:t>
                    </m:r>
                  </m:oMath>
                </a14:m>
                <a:r>
                  <a:rPr lang="en-US" sz="1800" noProof="0" dirty="0">
                    <a:latin typeface="Calibri" panose="020F0502020204030204" pitchFamily="34" charset="0"/>
                    <a:ea typeface="Calibri" panose="020F0502020204030204" pitchFamily="34" charset="0"/>
                    <a:cs typeface="Calibri" panose="020F0502020204030204" pitchFamily="34" charset="0"/>
                  </a:rPr>
                  <a:t> and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𝑗</m:t>
                    </m:r>
                  </m:oMath>
                </a14:m>
                <a:r>
                  <a:rPr lang="en-US" sz="1800" noProof="0" dirty="0">
                    <a:latin typeface="Calibri" panose="020F0502020204030204" pitchFamily="34" charset="0"/>
                    <a:ea typeface="Calibri" panose="020F0502020204030204" pitchFamily="34" charset="0"/>
                    <a:cs typeface="Calibri" panose="020F0502020204030204" pitchFamily="34" charset="0"/>
                  </a:rPr>
                  <a:t> are compatible if the intervals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m:t>
                    </m:r>
                    <m:sSub>
                      <m:sSubPr>
                        <m:ctrlP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𝑠</m:t>
                        </m:r>
                      </m:e>
                      <m:sub>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𝑖</m:t>
                        </m:r>
                      </m:sub>
                    </m:sSub>
                    <m:r>
                      <a:rPr lang="en-US" sz="1800" i="1" noProof="0" dirty="0" smtClean="0">
                        <a:latin typeface="Cambria Math" panose="02040503050406030204" pitchFamily="18" charset="0"/>
                        <a:ea typeface="Calibri" panose="020F0502020204030204" pitchFamily="34" charset="0"/>
                        <a:cs typeface="Calibri" panose="020F0502020204030204" pitchFamily="34" charset="0"/>
                      </a:rPr>
                      <m:t>, </m:t>
                    </m:r>
                    <m:sSub>
                      <m:sSubPr>
                        <m:ctrlP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𝑖</m:t>
                        </m:r>
                      </m:sub>
                    </m:sSub>
                    <m:r>
                      <a:rPr lang="en-US" sz="1800" i="1" noProof="0"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1800" noProof="0" dirty="0">
                    <a:latin typeface="Calibri" panose="020F0502020204030204" pitchFamily="34" charset="0"/>
                    <a:ea typeface="Calibri" panose="020F0502020204030204" pitchFamily="34" charset="0"/>
                    <a:cs typeface="Calibri" panose="020F0502020204030204" pitchFamily="34" charset="0"/>
                  </a:rPr>
                  <a:t>and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m:t>
                    </m:r>
                    <m:sSub>
                      <m:sSubPr>
                        <m:ctrlP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𝑠</m:t>
                        </m:r>
                      </m:e>
                      <m:sub>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𝑗</m:t>
                        </m:r>
                      </m:sub>
                    </m:sSub>
                    <m:r>
                      <a:rPr lang="en-US" sz="1800" i="1" noProof="0" dirty="0" smtClean="0">
                        <a:latin typeface="Cambria Math" panose="02040503050406030204" pitchFamily="18" charset="0"/>
                        <a:ea typeface="Calibri" panose="020F0502020204030204" pitchFamily="34" charset="0"/>
                        <a:cs typeface="Calibri" panose="020F0502020204030204" pitchFamily="34" charset="0"/>
                      </a:rPr>
                      <m:t>, </m:t>
                    </m:r>
                    <m:sSub>
                      <m:sSubPr>
                        <m:ctrlP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𝑗</m:t>
                        </m:r>
                      </m:sub>
                    </m:sSub>
                    <m:r>
                      <a:rPr lang="en-US" sz="1800" i="1" noProof="0"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1800" noProof="0" dirty="0">
                    <a:latin typeface="Calibri" panose="020F0502020204030204" pitchFamily="34" charset="0"/>
                    <a:ea typeface="Calibri" panose="020F0502020204030204" pitchFamily="34" charset="0"/>
                    <a:cs typeface="Calibri" panose="020F0502020204030204" pitchFamily="34" charset="0"/>
                  </a:rPr>
                  <a:t>do not </a:t>
                </a:r>
                <a:r>
                  <a:rPr lang="en-US" sz="1800" dirty="0">
                    <a:latin typeface="Calibri" panose="020F0502020204030204" pitchFamily="34" charset="0"/>
                    <a:ea typeface="Calibri" panose="020F0502020204030204" pitchFamily="34" charset="0"/>
                    <a:cs typeface="Calibri" panose="020F0502020204030204" pitchFamily="34" charset="0"/>
                  </a:rPr>
                  <a:t>overlap</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activity selection problem is to </a:t>
                </a:r>
                <a:r>
                  <a:rPr lang="en-US" sz="1800" i="1" noProof="0" dirty="0">
                    <a:latin typeface="Calibri" panose="020F0502020204030204" pitchFamily="34" charset="0"/>
                    <a:ea typeface="Calibri" panose="020F0502020204030204" pitchFamily="34" charset="0"/>
                    <a:cs typeface="Calibri" panose="020F0502020204030204" pitchFamily="34" charset="0"/>
                  </a:rPr>
                  <a:t>select a maximum-size set of mutually compatible activities</a:t>
                </a: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330778"/>
                <a:ext cx="8229300" cy="3256462"/>
              </a:xfrm>
              <a:blipFill>
                <a:blip r:embed="rId3"/>
                <a:stretch>
                  <a:fillRect/>
                </a:stretch>
              </a:blipFill>
            </p:spPr>
            <p:txBody>
              <a:bodyPr/>
              <a:lstStyle/>
              <a:p>
                <a:r>
                  <a:rPr lang="en-AT">
                    <a:noFill/>
                  </a:rPr>
                  <a:t> </a:t>
                </a:r>
              </a:p>
            </p:txBody>
          </p:sp>
        </mc:Fallback>
      </mc:AlternateContent>
    </p:spTree>
    <p:extLst>
      <p:ext uri="{BB962C8B-B14F-4D97-AF65-F5344CB8AC3E}">
        <p14:creationId xmlns:p14="http://schemas.microsoft.com/office/powerpoint/2010/main" val="774275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Activity selection problem</a:t>
            </a:r>
          </a:p>
        </p:txBody>
      </p:sp>
      <mc:AlternateContent xmlns:mc="http://schemas.openxmlformats.org/markup-compatibility/2006">
        <mc:Choice xmlns:a14="http://schemas.microsoft.com/office/drawing/2010/main"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325646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start by sorting the activities by their finishing time:</a:t>
                </a:r>
              </a:p>
              <a:p>
                <a:pPr marL="114300" indent="0">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0</m:t>
                          </m:r>
                        </m:sub>
                      </m:sSub>
                      <m:r>
                        <a:rPr lang="en-US" sz="1800" i="1" dirty="0" smtClean="0">
                          <a:latin typeface="Cambria Math" panose="02040503050406030204" pitchFamily="18" charset="0"/>
                          <a:ea typeface="Calibri" panose="020F0502020204030204" pitchFamily="34" charset="0"/>
                          <a:cs typeface="Calibri" panose="020F0502020204030204" pitchFamily="34" charset="0"/>
                        </a:rPr>
                        <m:t>≤ </m:t>
                      </m:r>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1</m:t>
                          </m:r>
                        </m:sub>
                      </m:sSub>
                      <m:r>
                        <a:rPr lang="en-US" sz="1800" i="1" dirty="0" smtClean="0">
                          <a:latin typeface="Cambria Math" panose="02040503050406030204" pitchFamily="18" charset="0"/>
                          <a:ea typeface="Calibri" panose="020F0502020204030204" pitchFamily="34" charset="0"/>
                          <a:cs typeface="Calibri" panose="020F0502020204030204" pitchFamily="34" charset="0"/>
                        </a:rPr>
                        <m:t>≤ …≤</m:t>
                      </m:r>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𝑛</m:t>
                          </m:r>
                          <m:r>
                            <a:rPr lang="en-US" sz="1800" i="1" dirty="0" smtClean="0">
                              <a:latin typeface="Cambria Math" panose="02040503050406030204" pitchFamily="18" charset="0"/>
                              <a:ea typeface="Calibri" panose="020F0502020204030204" pitchFamily="34" charset="0"/>
                              <a:cs typeface="Calibri" panose="020F0502020204030204" pitchFamily="34" charset="0"/>
                            </a:rPr>
                            <m:t>−1</m:t>
                          </m:r>
                        </m:sub>
                      </m:sSub>
                    </m:oMath>
                  </m:oMathPara>
                </a14:m>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a:t>
                </a:r>
                <a:r>
                  <a:rPr lang="en-US" sz="1800" dirty="0">
                    <a:latin typeface="Calibri" panose="020F0502020204030204" pitchFamily="34" charset="0"/>
                    <a:ea typeface="Calibri" panose="020F0502020204030204" pitchFamily="34" charset="0"/>
                    <a:cs typeface="Calibri" panose="020F0502020204030204" pitchFamily="34" charset="0"/>
                  </a:rPr>
                  <a:t>iterate through the list of sorted activities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always select a first mutually compatible activity to already selected activities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Hence, </a:t>
                </a:r>
                <a:r>
                  <a:rPr lang="en-US" sz="1800" dirty="0">
                    <a:latin typeface="Calibri" panose="020F0502020204030204" pitchFamily="34" charset="0"/>
                    <a:ea typeface="Calibri" panose="020F0502020204030204" pitchFamily="34" charset="0"/>
                    <a:cs typeface="Calibri" panose="020F0502020204030204" pitchFamily="34" charset="0"/>
                  </a:rPr>
                  <a:t>when we start we first select </a:t>
                </a:r>
                <a14:m>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0</m:t>
                        </m:r>
                      </m:sub>
                    </m:sSub>
                  </m:oMath>
                </a14:m>
                <a:endParaRPr lang="en-US"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Then </a:t>
                </a:r>
                <a:r>
                  <a:rPr lang="en-US" sz="1800" dirty="0">
                    <a:latin typeface="Calibri" panose="020F0502020204030204" pitchFamily="34" charset="0"/>
                    <a:ea typeface="Calibri" panose="020F0502020204030204" pitchFamily="34" charset="0"/>
                    <a:cs typeface="Calibri" panose="020F0502020204030204" pitchFamily="34" charset="0"/>
                  </a:rPr>
                  <a:t>we iterate through </a:t>
                </a:r>
                <a14:m>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1</m:t>
                        </m:r>
                      </m:sub>
                    </m:sSub>
                    <m:r>
                      <a:rPr lang="en-US" sz="1800" i="1" dirty="0" smtClean="0">
                        <a:latin typeface="Cambria Math" panose="02040503050406030204" pitchFamily="18" charset="0"/>
                        <a:ea typeface="Calibri" panose="020F0502020204030204" pitchFamily="34" charset="0"/>
                        <a:cs typeface="Calibri" panose="020F0502020204030204" pitchFamily="34" charset="0"/>
                      </a:rPr>
                      <m:t>, … </m:t>
                    </m:r>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𝑛</m:t>
                        </m:r>
                        <m:r>
                          <a:rPr lang="en-US" sz="1800" i="1" dirty="0" smtClean="0">
                            <a:latin typeface="Cambria Math" panose="02040503050406030204" pitchFamily="18" charset="0"/>
                            <a:ea typeface="Calibri" panose="020F0502020204030204" pitchFamily="34" charset="0"/>
                            <a:cs typeface="Calibri" panose="020F0502020204030204" pitchFamily="34" charset="0"/>
                          </a:rPr>
                          <m:t>−1</m:t>
                        </m:r>
                      </m:sub>
                    </m:sSub>
                    <m:r>
                      <a:rPr lang="en-US" sz="1800" i="1" dirty="0" smtClean="0">
                        <a:latin typeface="Cambria Math" panose="02040503050406030204" pitchFamily="18" charset="0"/>
                        <a:ea typeface="Calibri" panose="020F0502020204030204" pitchFamily="34" charset="0"/>
                        <a:cs typeface="Calibri" panose="020F0502020204030204" pitchFamily="34" charset="0"/>
                      </a:rPr>
                      <m:t> </m:t>
                    </m:r>
                  </m:oMath>
                </a14:m>
                <a:endParaRPr lang="en-US"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skip non-compatible activities and select compatible ones</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330778"/>
                <a:ext cx="8229300" cy="3256462"/>
              </a:xfrm>
              <a:blipFill>
                <a:blip r:embed="rId3"/>
                <a:stretch>
                  <a:fillRect/>
                </a:stretch>
              </a:blipFill>
            </p:spPr>
            <p:txBody>
              <a:bodyPr/>
              <a:lstStyle/>
              <a:p>
                <a:r>
                  <a:rPr lang="en-AT">
                    <a:noFill/>
                  </a:rPr>
                  <a:t> </a:t>
                </a:r>
              </a:p>
            </p:txBody>
          </p:sp>
        </mc:Fallback>
      </mc:AlternateContent>
    </p:spTree>
    <p:extLst>
      <p:ext uri="{BB962C8B-B14F-4D97-AF65-F5344CB8AC3E}">
        <p14:creationId xmlns:p14="http://schemas.microsoft.com/office/powerpoint/2010/main" val="471893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5" name="Grafik 4">
            <a:extLst>
              <a:ext uri="{FF2B5EF4-FFF2-40B4-BE49-F238E27FC236}">
                <a16:creationId xmlns:a16="http://schemas.microsoft.com/office/drawing/2014/main" id="{C5EE1705-5091-42EC-8334-E9E85653ECD9}"/>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19" name="Tabelle 18">
                <a:extLst>
                  <a:ext uri="{FF2B5EF4-FFF2-40B4-BE49-F238E27FC236}">
                    <a16:creationId xmlns:a16="http://schemas.microsoft.com/office/drawing/2014/main" id="{071FD059-0983-42CF-8F1E-C9FB5A92EF48}"/>
                  </a:ext>
                </a:extLst>
              </p:cNvPr>
              <p:cNvGraphicFramePr/>
              <p:nvPr>
                <p:extLst>
                  <p:ext uri="{D42A27DB-BD31-4B8C-83A1-F6EECF244321}">
                    <p14:modId xmlns:p14="http://schemas.microsoft.com/office/powerpoint/2010/main" val="3893681130"/>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19" name="Tabelle 18">
                <a:extLst>
                  <a:ext uri="{FF2B5EF4-FFF2-40B4-BE49-F238E27FC236}">
                    <a16:creationId xmlns:a16="http://schemas.microsoft.com/office/drawing/2014/main" id="{071FD059-0983-42CF-8F1E-C9FB5A92EF48}"/>
                  </a:ext>
                </a:extLst>
              </p:cNvPr>
              <p:cNvGraphicFramePr/>
              <p:nvPr>
                <p:extLst>
                  <p:ext uri="{D42A27DB-BD31-4B8C-83A1-F6EECF244321}">
                    <p14:modId xmlns:p14="http://schemas.microsoft.com/office/powerpoint/2010/main" val="3893681130"/>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521192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3" name="Grafik 2">
            <a:extLst>
              <a:ext uri="{FF2B5EF4-FFF2-40B4-BE49-F238E27FC236}">
                <a16:creationId xmlns:a16="http://schemas.microsoft.com/office/drawing/2014/main" id="{786BDBC1-1847-4010-B31E-C836BCBD04D1}"/>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115795D6-AB5A-4195-B745-FAB88594FBD0}"/>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115795D6-AB5A-4195-B745-FAB88594FBD0}"/>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3119896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3" name="Grafik 2">
            <a:extLst>
              <a:ext uri="{FF2B5EF4-FFF2-40B4-BE49-F238E27FC236}">
                <a16:creationId xmlns:a16="http://schemas.microsoft.com/office/drawing/2014/main" id="{8502F04A-C858-4668-812A-AE712AA4273A}"/>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4E4B2BBA-FD97-4E9E-AF9A-70CE6138E465}"/>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4E4B2BBA-FD97-4E9E-AF9A-70CE6138E465}"/>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4076292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4" name="Grafik 3">
            <a:extLst>
              <a:ext uri="{FF2B5EF4-FFF2-40B4-BE49-F238E27FC236}">
                <a16:creationId xmlns:a16="http://schemas.microsoft.com/office/drawing/2014/main" id="{18CDA6DE-5077-46AB-9463-C5B9223A0797}"/>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626F71A3-3194-415F-A68A-C85739B5390C}"/>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626F71A3-3194-415F-A68A-C85739B5390C}"/>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2933240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3" name="Grafik 2">
            <a:extLst>
              <a:ext uri="{FF2B5EF4-FFF2-40B4-BE49-F238E27FC236}">
                <a16:creationId xmlns:a16="http://schemas.microsoft.com/office/drawing/2014/main" id="{2193A96D-26FB-48FC-BE97-CB7A0287657A}"/>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0C0069B8-C493-431E-BCD7-199A39ECDA4A}"/>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0C0069B8-C493-431E-BCD7-199A39ECDA4A}"/>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2837366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noProof="0" dirty="0">
                <a:solidFill>
                  <a:schemeClr val="dk1"/>
                </a:solidFill>
                <a:latin typeface="Calibri"/>
                <a:cs typeface="Calibri"/>
                <a:sym typeface="Calibri"/>
              </a:rPr>
              <a:t>Outline</a:t>
            </a:r>
            <a:endParaRPr lang="en-US" noProof="0" dirty="0">
              <a:solidFill>
                <a:schemeClr val="dk1"/>
              </a:solidFill>
            </a:endParaRPr>
          </a:p>
        </p:txBody>
      </p:sp>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5" name="Textfeld 4">
            <a:extLst>
              <a:ext uri="{FF2B5EF4-FFF2-40B4-BE49-F238E27FC236}">
                <a16:creationId xmlns:a16="http://schemas.microsoft.com/office/drawing/2014/main" id="{29E762BB-C30C-4581-B3C1-7319E93FAD44}"/>
              </a:ext>
            </a:extLst>
          </p:cNvPr>
          <p:cNvSpPr txBox="1"/>
          <p:nvPr/>
        </p:nvSpPr>
        <p:spPr>
          <a:xfrm>
            <a:off x="457200" y="1701579"/>
            <a:ext cx="7533861" cy="2308324"/>
          </a:xfrm>
          <a:prstGeom prst="rect">
            <a:avLst/>
          </a:prstGeom>
          <a:noFill/>
        </p:spPr>
        <p:txBody>
          <a:bodyPr wrap="square" rtlCol="0">
            <a:spAutoFit/>
          </a:bodyPr>
          <a:lstStyle/>
          <a:p>
            <a:pPr marL="342900" indent="-342900">
              <a:buFont typeface="+mj-lt"/>
              <a:buAutoNum type="arabicPeriod"/>
            </a:pPr>
            <a:r>
              <a:rPr lang="en-US" sz="1800" dirty="0">
                <a:latin typeface="Calibri" panose="020F0502020204030204" pitchFamily="34" charset="0"/>
                <a:cs typeface="Calibri" panose="020F0502020204030204" pitchFamily="34" charset="0"/>
                <a:hlinkClick r:id="rId3" action="ppaction://hlinksldjump"/>
              </a:rPr>
              <a:t>Optimization problems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4" action="ppaction://hlinksldjump"/>
              </a:rPr>
              <a:t>Greedy method</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5" action="ppaction://hlinksldjump"/>
              </a:rPr>
              <a:t>Activity selection</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6"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7" action="ppaction://hlinksldjump"/>
              </a:rPr>
              <a:t>Huffman codes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8"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9" action="ppaction://hlinksldjump"/>
              </a:rPr>
              <a:t>Constructing Huffman codes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10" action="ppaction://hlinksldjump"/>
              </a:rPr>
              <a:t>Exercise</a:t>
            </a:r>
            <a:endParaRPr 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4" name="Grafik 3">
            <a:extLst>
              <a:ext uri="{FF2B5EF4-FFF2-40B4-BE49-F238E27FC236}">
                <a16:creationId xmlns:a16="http://schemas.microsoft.com/office/drawing/2014/main" id="{1CDB790F-46A5-4FE6-9418-DF03FFD09F02}"/>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27116C69-2EED-43D1-9F74-7A4642B6D883}"/>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27116C69-2EED-43D1-9F74-7A4642B6D883}"/>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1029444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3" name="Grafik 2">
            <a:extLst>
              <a:ext uri="{FF2B5EF4-FFF2-40B4-BE49-F238E27FC236}">
                <a16:creationId xmlns:a16="http://schemas.microsoft.com/office/drawing/2014/main" id="{3DE2A5BF-4980-4B0D-86B8-681876A939D0}"/>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54CF0638-8731-4AF0-82FD-C9995A061664}"/>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54CF0638-8731-4AF0-82FD-C9995A061664}"/>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329669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4" name="Grafik 3">
            <a:extLst>
              <a:ext uri="{FF2B5EF4-FFF2-40B4-BE49-F238E27FC236}">
                <a16:creationId xmlns:a16="http://schemas.microsoft.com/office/drawing/2014/main" id="{4FF323DE-2B1D-45C0-9411-6FB0AFCF919D}"/>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13812ECB-13D6-4A1E-9E6B-A0D391AA7D8B}"/>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13812ECB-13D6-4A1E-9E6B-A0D391AA7D8B}"/>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2837435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3" name="Grafik 2">
            <a:extLst>
              <a:ext uri="{FF2B5EF4-FFF2-40B4-BE49-F238E27FC236}">
                <a16:creationId xmlns:a16="http://schemas.microsoft.com/office/drawing/2014/main" id="{A6B81AAF-E93D-47C2-B0D4-742AE5588344}"/>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4076181D-037B-407C-B869-DAC8090D8659}"/>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4076181D-037B-407C-B869-DAC8090D8659}"/>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128769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4" name="Grafik 3">
            <a:extLst>
              <a:ext uri="{FF2B5EF4-FFF2-40B4-BE49-F238E27FC236}">
                <a16:creationId xmlns:a16="http://schemas.microsoft.com/office/drawing/2014/main" id="{DCAA6A1B-61CD-4B04-BC00-D374F5ADCA3D}"/>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852A05F7-C100-4AED-9A34-1AAABB668373}"/>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852A05F7-C100-4AED-9A34-1AAABB668373}"/>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1420939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3" name="Grafik 2">
            <a:extLst>
              <a:ext uri="{FF2B5EF4-FFF2-40B4-BE49-F238E27FC236}">
                <a16:creationId xmlns:a16="http://schemas.microsoft.com/office/drawing/2014/main" id="{0866CE95-454A-4CB0-9ADC-252C99D7FBE4}"/>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3D2DC51C-271D-4878-B447-9E78017A929B}"/>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3D2DC51C-271D-4878-B447-9E78017A929B}"/>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3198135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4" name="Grafik 3">
            <a:extLst>
              <a:ext uri="{FF2B5EF4-FFF2-40B4-BE49-F238E27FC236}">
                <a16:creationId xmlns:a16="http://schemas.microsoft.com/office/drawing/2014/main" id="{AECC6C38-73F0-4AD1-92AE-D28160C75954}"/>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8F298007-D804-41B0-ABD4-9B0869B7898A}"/>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8F298007-D804-41B0-ABD4-9B0869B7898A}"/>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610566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3" name="Grafik 2">
            <a:extLst>
              <a:ext uri="{FF2B5EF4-FFF2-40B4-BE49-F238E27FC236}">
                <a16:creationId xmlns:a16="http://schemas.microsoft.com/office/drawing/2014/main" id="{763C3154-1833-4CFD-AA52-7A7D36134C6E}"/>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FFBC2199-8B17-46C4-95D5-48196D0CAFED}"/>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FFBC2199-8B17-46C4-95D5-48196D0CAFED}"/>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145191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4" name="Grafik 3">
            <a:extLst>
              <a:ext uri="{FF2B5EF4-FFF2-40B4-BE49-F238E27FC236}">
                <a16:creationId xmlns:a16="http://schemas.microsoft.com/office/drawing/2014/main" id="{F57FEAC7-19CD-4BB7-981B-27672BEE54DF}"/>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DD5AB5C0-3D31-4182-AC3B-5FEEE8B03039}"/>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DD5AB5C0-3D31-4182-AC3B-5FEEE8B03039}"/>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2164858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3" name="Grafik 2">
            <a:extLst>
              <a:ext uri="{FF2B5EF4-FFF2-40B4-BE49-F238E27FC236}">
                <a16:creationId xmlns:a16="http://schemas.microsoft.com/office/drawing/2014/main" id="{A261E2D5-7A7A-4EA5-AF6B-B048F395BC7E}"/>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9A5453E1-820A-4D7F-93E9-0D8EF406F03F}"/>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9A5453E1-820A-4D7F-93E9-0D8EF406F03F}"/>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3167449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Optimization problems</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4144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solidFill>
                  <a:schemeClr val="dk1"/>
                </a:solidFill>
                <a:latin typeface="Calibri"/>
                <a:cs typeface="Calibri"/>
                <a:sym typeface="Calibri"/>
              </a:rPr>
              <a:t>Activity selection</a:t>
            </a:r>
            <a:endParaRPr lang="en-US" sz="2800" b="1" noProof="0" dirty="0">
              <a:latin typeface="Calibri" panose="020F0502020204030204" pitchFamily="34" charset="0"/>
              <a:cs typeface="Calibri" panose="020F0502020204030204" pitchFamily="34" charset="0"/>
            </a:endParaRPr>
          </a:p>
        </p:txBody>
      </p:sp>
      <p:sp>
        <p:nvSpPr>
          <p:cNvPr id="6" name="Rechteck 5">
            <a:extLst>
              <a:ext uri="{FF2B5EF4-FFF2-40B4-BE49-F238E27FC236}">
                <a16:creationId xmlns:a16="http://schemas.microsoft.com/office/drawing/2014/main" id="{F6BAA173-9E66-4A3E-99D1-56AB6F108413}"/>
              </a:ext>
            </a:extLst>
          </p:cNvPr>
          <p:cNvSpPr/>
          <p:nvPr/>
        </p:nvSpPr>
        <p:spPr>
          <a:xfrm>
            <a:off x="654090" y="1355559"/>
            <a:ext cx="7835519" cy="2835441"/>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pc="-1" dirty="0">
                <a:solidFill>
                  <a:srgbClr val="0F0F0F"/>
                </a:solidFill>
                <a:latin typeface="Consolas" panose="020B0609020204030204" pitchFamily="49" charset="0"/>
              </a:rPr>
              <a:t>def select(activities):</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activities.sort</a:t>
            </a:r>
            <a:r>
              <a:rPr lang="en-US" spc="-1" dirty="0">
                <a:solidFill>
                  <a:srgbClr val="0F0F0F"/>
                </a:solidFill>
                <a:latin typeface="Consolas" panose="020B0609020204030204" pitchFamily="49" charset="0"/>
              </a:rPr>
              <a:t>(key = lambda x: x[1])</a:t>
            </a:r>
          </a:p>
          <a:p>
            <a:r>
              <a:rPr lang="en-US" spc="-1" dirty="0">
                <a:solidFill>
                  <a:srgbClr val="0F0F0F"/>
                </a:solidFill>
                <a:latin typeface="Consolas" panose="020B0609020204030204" pitchFamily="49" charset="0"/>
              </a:rPr>
              <a:t>    result = [activities[0]]</a:t>
            </a:r>
          </a:p>
          <a:p>
            <a:r>
              <a:rPr lang="en-US" spc="-1" dirty="0">
                <a:solidFill>
                  <a:srgbClr val="0F0F0F"/>
                </a:solidFill>
                <a:latin typeface="Consolas" panose="020B0609020204030204" pitchFamily="49" charset="0"/>
              </a:rPr>
              <a:t>    indices = [0]</a:t>
            </a:r>
          </a:p>
          <a:p>
            <a:r>
              <a:rPr lang="en-US" spc="-1" dirty="0">
                <a:solidFill>
                  <a:srgbClr val="0F0F0F"/>
                </a:solidFill>
                <a:latin typeface="Consolas" panose="020B0609020204030204" pitchFamily="49" charset="0"/>
              </a:rPr>
              <a:t>    j = 0</a:t>
            </a:r>
          </a:p>
          <a:p>
            <a:r>
              <a:rPr lang="en-US" spc="-1" dirty="0">
                <a:solidFill>
                  <a:srgbClr val="0F0F0F"/>
                </a:solidFill>
                <a:latin typeface="Consolas" panose="020B0609020204030204" pitchFamily="49" charset="0"/>
              </a:rPr>
              <a:t>    for </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 in range(1, </a:t>
            </a:r>
            <a:r>
              <a:rPr lang="en-US" spc="-1" dirty="0" err="1">
                <a:solidFill>
                  <a:srgbClr val="0F0F0F"/>
                </a:solidFill>
                <a:latin typeface="Consolas" panose="020B0609020204030204" pitchFamily="49" charset="0"/>
              </a:rPr>
              <a:t>len</a:t>
            </a:r>
            <a:r>
              <a:rPr lang="en-US" spc="-1" dirty="0">
                <a:solidFill>
                  <a:srgbClr val="0F0F0F"/>
                </a:solidFill>
                <a:latin typeface="Consolas" panose="020B0609020204030204" pitchFamily="49" charset="0"/>
              </a:rPr>
              <a:t>(activities)):</a:t>
            </a:r>
          </a:p>
          <a:p>
            <a:r>
              <a:rPr lang="en-US" spc="-1" dirty="0">
                <a:solidFill>
                  <a:srgbClr val="0F0F0F"/>
                </a:solidFill>
                <a:latin typeface="Consolas" panose="020B0609020204030204" pitchFamily="49" charset="0"/>
              </a:rPr>
              <a:t>        if activities[</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][0] &gt;= activities[j][1]:</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result.append</a:t>
            </a:r>
            <a:r>
              <a:rPr lang="en-US" spc="-1" dirty="0">
                <a:solidFill>
                  <a:srgbClr val="0F0F0F"/>
                </a:solidFill>
                <a:latin typeface="Consolas" panose="020B0609020204030204" pitchFamily="49" charset="0"/>
              </a:rPr>
              <a:t>(activities[</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indices.append</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a:t>
            </a:r>
          </a:p>
          <a:p>
            <a:r>
              <a:rPr lang="en-US" spc="-1" dirty="0">
                <a:solidFill>
                  <a:srgbClr val="0F0F0F"/>
                </a:solidFill>
                <a:latin typeface="Consolas" panose="020B0609020204030204" pitchFamily="49" charset="0"/>
              </a:rPr>
              <a:t>            j = </a:t>
            </a:r>
            <a:r>
              <a:rPr lang="en-US" spc="-1" dirty="0" err="1">
                <a:solidFill>
                  <a:srgbClr val="0F0F0F"/>
                </a:solidFill>
                <a:latin typeface="Consolas" panose="020B0609020204030204" pitchFamily="49" charset="0"/>
              </a:rPr>
              <a:t>i</a:t>
            </a:r>
            <a:endParaRPr lang="en-US" spc="-1" dirty="0">
              <a:solidFill>
                <a:srgbClr val="0F0F0F"/>
              </a:solidFill>
              <a:latin typeface="Consolas" panose="020B0609020204030204" pitchFamily="49" charset="0"/>
            </a:endParaRPr>
          </a:p>
          <a:p>
            <a:r>
              <a:rPr lang="en-US" spc="-1" dirty="0">
                <a:solidFill>
                  <a:srgbClr val="0F0F0F"/>
                </a:solidFill>
                <a:latin typeface="Consolas" panose="020B0609020204030204" pitchFamily="49" charset="0"/>
              </a:rPr>
              <a:t>    </a:t>
            </a:r>
          </a:p>
          <a:p>
            <a:r>
              <a:rPr lang="en-US" spc="-1" dirty="0">
                <a:solidFill>
                  <a:srgbClr val="0F0F0F"/>
                </a:solidFill>
                <a:latin typeface="Consolas" panose="020B0609020204030204" pitchFamily="49" charset="0"/>
              </a:rPr>
              <a:t>    return result, indices</a:t>
            </a:r>
          </a:p>
        </p:txBody>
      </p:sp>
      <p:sp>
        <p:nvSpPr>
          <p:cNvPr id="7" name="Textplatzhalter 2">
            <a:extLst>
              <a:ext uri="{FF2B5EF4-FFF2-40B4-BE49-F238E27FC236}">
                <a16:creationId xmlns:a16="http://schemas.microsoft.com/office/drawing/2014/main" id="{102F3C61-B70A-4B5D-971D-51E5858055C3}"/>
              </a:ext>
            </a:extLst>
          </p:cNvPr>
          <p:cNvSpPr txBox="1">
            <a:spLocks/>
          </p:cNvSpPr>
          <p:nvPr/>
        </p:nvSpPr>
        <p:spPr>
          <a:xfrm>
            <a:off x="513418" y="5392003"/>
            <a:ext cx="8229300" cy="5838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hlinkClick r:id="rId3"/>
              </a:rPr>
              <a:t>Notebook example</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3519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Activity selection problem</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325646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activity picked next is always the one with the earliest legal finishing time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activity picked is thus a “greedy” choice</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It leaves as much opportunity (time) as possible for the remaining activities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(locally) optimize the amount of unscheduled time remaining</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It turns out that this algorithm also </a:t>
            </a:r>
            <a:r>
              <a:rPr lang="en-US" sz="1800" dirty="0">
                <a:latin typeface="Calibri" panose="020F0502020204030204" pitchFamily="34" charset="0"/>
                <a:ea typeface="Calibri" panose="020F0502020204030204" pitchFamily="34" charset="0"/>
                <a:cs typeface="Calibri" panose="020F0502020204030204" pitchFamily="34" charset="0"/>
              </a:rPr>
              <a:t>finds a global optimum</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1579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2469940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p:sp>
        <p:nvSpPr>
          <p:cNvPr id="4" name="Textfeld 2">
            <a:extLst>
              <a:ext uri="{FF2B5EF4-FFF2-40B4-BE49-F238E27FC236}">
                <a16:creationId xmlns:a16="http://schemas.microsoft.com/office/drawing/2014/main" id="{B1AB2DE2-BFB4-403B-9976-58C0812A00AF}"/>
              </a:ext>
            </a:extLst>
          </p:cNvPr>
          <p:cNvSpPr txBox="1"/>
          <p:nvPr/>
        </p:nvSpPr>
        <p:spPr>
          <a:xfrm>
            <a:off x="519423" y="1589970"/>
            <a:ext cx="8229600" cy="3970318"/>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1: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Show that our activity selection greedy algorithm produces solutions of (globally) maximum size for the activity selection problem.</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Task 2: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Suppose that we have a set of activities to schedule among a large number of lecture halls. We wish to schedule all the activities using as few lecture halls as possible. Give an efficient greedy algorithm to determine which activity should use which lecture hall.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Task 3: </a:t>
            </a:r>
            <a:r>
              <a:rPr kumimoji="0" lang="en-US" sz="180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Interval-graph coloring problem.</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An interval (intersection) graph is an undirected graph constructed from a set of intervals on the real line. Each interval is a node in the graph and two nodes are connected to each other by a link if their intervals intersect with each other. In the graph coloring problem we want to color every node of the graph so that no two connected nodes are given the same color. Can you relate this problem to the problem from Task 2?</a:t>
            </a:r>
          </a:p>
        </p:txBody>
      </p:sp>
    </p:spTree>
    <p:extLst>
      <p:ext uri="{BB962C8B-B14F-4D97-AF65-F5344CB8AC3E}">
        <p14:creationId xmlns:p14="http://schemas.microsoft.com/office/powerpoint/2010/main" val="1126590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Huffman codes</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4336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Data compression</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289070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Huffman codes are a widely used technique for compressing data</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Typically, they are used for text compression</a:t>
            </a:r>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They achieve savings of 20% to 90%</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Huffman codes are created by a greedy Huffman algorithm</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algorithm uses a table of character occurrence frequencies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a:t>
            </a:r>
            <a:r>
              <a:rPr lang="en-US" sz="1800" dirty="0">
                <a:latin typeface="Calibri" panose="020F0502020204030204" pitchFamily="34" charset="0"/>
                <a:ea typeface="Calibri" panose="020F0502020204030204" pitchFamily="34" charset="0"/>
                <a:cs typeface="Calibri" panose="020F0502020204030204" pitchFamily="34" charset="0"/>
              </a:rPr>
              <a:t>e table is used to build an optimal binary code for each character</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3443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Occurrence frequencies</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231920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Suppose we have a 100,000 character data in a file that we want to compress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Characters are Unicode encoded with 2 bytes per character</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Hence, uncompressed file is 200KB in size</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observe that the</a:t>
            </a:r>
            <a:r>
              <a:rPr lang="en-US" sz="1800" dirty="0">
                <a:latin typeface="Calibri" panose="020F0502020204030204" pitchFamily="34" charset="0"/>
                <a:ea typeface="Calibri" panose="020F0502020204030204" pitchFamily="34" charset="0"/>
                <a:cs typeface="Calibri" panose="020F0502020204030204" pitchFamily="34" charset="0"/>
              </a:rPr>
              <a:t>re are only six different characters appearing in the file</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table gives their occurrence frequencies</a:t>
            </a:r>
          </a:p>
        </p:txBody>
      </p:sp>
      <mc:AlternateContent xmlns:mc="http://schemas.openxmlformats.org/markup-compatibility/2006" xmlns:a14="http://schemas.microsoft.com/office/drawing/2010/main">
        <mc:Choice Requires="a14">
          <p:graphicFrame>
            <p:nvGraphicFramePr>
              <p:cNvPr id="4" name="Tabelle 3">
                <a:extLst>
                  <a:ext uri="{FF2B5EF4-FFF2-40B4-BE49-F238E27FC236}">
                    <a16:creationId xmlns:a16="http://schemas.microsoft.com/office/drawing/2014/main" id="{E0B32FDB-A81C-46F1-8DDF-9CC69AD08A92}"/>
                  </a:ext>
                </a:extLst>
              </p:cNvPr>
              <p:cNvGraphicFramePr/>
              <p:nvPr>
                <p:extLst>
                  <p:ext uri="{D42A27DB-BD31-4B8C-83A1-F6EECF244321}">
                    <p14:modId xmlns:p14="http://schemas.microsoft.com/office/powerpoint/2010/main" val="676734898"/>
                  </p:ext>
                </p:extLst>
              </p:nvPr>
            </p:nvGraphicFramePr>
            <p:xfrm>
              <a:off x="1217676" y="3649980"/>
              <a:ext cx="6458411" cy="1355784"/>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 (in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Fixed-length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Choice>
        <mc:Fallback xmlns="">
          <p:graphicFrame>
            <p:nvGraphicFramePr>
              <p:cNvPr id="4" name="Tabelle 3">
                <a:extLst>
                  <a:ext uri="{FF2B5EF4-FFF2-40B4-BE49-F238E27FC236}">
                    <a16:creationId xmlns:a16="http://schemas.microsoft.com/office/drawing/2014/main" id="{E0B32FDB-A81C-46F1-8DDF-9CC69AD08A92}"/>
                  </a:ext>
                </a:extLst>
              </p:cNvPr>
              <p:cNvGraphicFramePr/>
              <p:nvPr>
                <p:extLst>
                  <p:ext uri="{D42A27DB-BD31-4B8C-83A1-F6EECF244321}">
                    <p14:modId xmlns:p14="http://schemas.microsoft.com/office/powerpoint/2010/main" val="676734898"/>
                  </p:ext>
                </p:extLst>
              </p:nvPr>
            </p:nvGraphicFramePr>
            <p:xfrm>
              <a:off x="1217676" y="3649980"/>
              <a:ext cx="6458411" cy="1355784"/>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38946">
                    <a:tc>
                      <a:txBody>
                        <a:bodyPr/>
                        <a:lstStyle/>
                        <a:p>
                          <a:pPr/>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3"/>
                          <a:stretch>
                            <a:fillRect l="-402830" t="-1786" r="-502830" b="-330357"/>
                          </a:stretch>
                        </a:blipFill>
                      </a:tcPr>
                    </a:tc>
                    <a:tc>
                      <a:txBody>
                        <a:bodyPr/>
                        <a:lstStyle/>
                        <a:p>
                          <a:endParaRPr lang="de-DE"/>
                        </a:p>
                      </a:txBody>
                      <a:tcPr marL="63607" marR="63607" marT="32313" marB="32313" anchor="ctr">
                        <a:blipFill>
                          <a:blip r:embed="rId3"/>
                          <a:stretch>
                            <a:fillRect l="-502830" t="-1786" r="-402830" b="-330357"/>
                          </a:stretch>
                        </a:blipFill>
                      </a:tcPr>
                    </a:tc>
                    <a:tc>
                      <a:txBody>
                        <a:bodyPr/>
                        <a:lstStyle/>
                        <a:p>
                          <a:endParaRPr lang="de-DE"/>
                        </a:p>
                      </a:txBody>
                      <a:tcPr marL="63607" marR="63607" marT="32313" marB="32313" anchor="ctr">
                        <a:blipFill>
                          <a:blip r:embed="rId3"/>
                          <a:stretch>
                            <a:fillRect l="-602830" t="-1786" r="-302830" b="-330357"/>
                          </a:stretch>
                        </a:blipFill>
                      </a:tcPr>
                    </a:tc>
                    <a:tc>
                      <a:txBody>
                        <a:bodyPr/>
                        <a:lstStyle/>
                        <a:p>
                          <a:endParaRPr lang="de-DE"/>
                        </a:p>
                      </a:txBody>
                      <a:tcPr marL="63607" marR="63607" marT="32313" marB="32313" anchor="ctr">
                        <a:blipFill>
                          <a:blip r:embed="rId3"/>
                          <a:stretch>
                            <a:fillRect l="-702830" t="-1786" r="-202830" b="-330357"/>
                          </a:stretch>
                        </a:blipFill>
                      </a:tcPr>
                    </a:tc>
                    <a:tc>
                      <a:txBody>
                        <a:bodyPr/>
                        <a:lstStyle/>
                        <a:p>
                          <a:endParaRPr lang="de-DE"/>
                        </a:p>
                      </a:txBody>
                      <a:tcPr marL="63607" marR="63607" marT="32313" marB="32313" anchor="ctr">
                        <a:blipFill>
                          <a:blip r:embed="rId3"/>
                          <a:stretch>
                            <a:fillRect l="-810476" t="-1786" r="-104762" b="-330357"/>
                          </a:stretch>
                        </a:blipFill>
                      </a:tcPr>
                    </a:tc>
                    <a:tc>
                      <a:txBody>
                        <a:bodyPr/>
                        <a:lstStyle/>
                        <a:p>
                          <a:endParaRPr lang="de-DE"/>
                        </a:p>
                      </a:txBody>
                      <a:tcPr marL="63607" marR="63607" marT="32313" marB="32313" anchor="ctr">
                        <a:blipFill>
                          <a:blip r:embed="rId3"/>
                          <a:stretch>
                            <a:fillRect l="-901887" t="-1786" r="-3774" b="-330357"/>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 (in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Fixed-length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Fallback>
      </mc:AlternateContent>
      <p:sp>
        <p:nvSpPr>
          <p:cNvPr id="3" name="Rechteck 2">
            <a:extLst>
              <a:ext uri="{FF2B5EF4-FFF2-40B4-BE49-F238E27FC236}">
                <a16:creationId xmlns:a16="http://schemas.microsoft.com/office/drawing/2014/main" id="{4F990068-1F0B-4CDF-BBC7-3AC81077C5E7}"/>
              </a:ext>
            </a:extLst>
          </p:cNvPr>
          <p:cNvSpPr/>
          <p:nvPr/>
        </p:nvSpPr>
        <p:spPr>
          <a:xfrm>
            <a:off x="1097280" y="4335492"/>
            <a:ext cx="6682740" cy="7851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 name="Rechteck 4">
            <a:extLst>
              <a:ext uri="{FF2B5EF4-FFF2-40B4-BE49-F238E27FC236}">
                <a16:creationId xmlns:a16="http://schemas.microsoft.com/office/drawing/2014/main" id="{6E658111-F092-4BFF-8B7F-6889BBF87A78}"/>
              </a:ext>
            </a:extLst>
          </p:cNvPr>
          <p:cNvSpPr/>
          <p:nvPr/>
        </p:nvSpPr>
        <p:spPr>
          <a:xfrm>
            <a:off x="1097280" y="4671564"/>
            <a:ext cx="6682740" cy="5475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Textplatzhalter 2">
            <a:extLst>
              <a:ext uri="{FF2B5EF4-FFF2-40B4-BE49-F238E27FC236}">
                <a16:creationId xmlns:a16="http://schemas.microsoft.com/office/drawing/2014/main" id="{E7745108-9D1D-4710-84B2-508810581ABE}"/>
              </a:ext>
            </a:extLst>
          </p:cNvPr>
          <p:cNvSpPr txBox="1">
            <a:spLocks/>
          </p:cNvSpPr>
          <p:nvPr/>
        </p:nvSpPr>
        <p:spPr>
          <a:xfrm>
            <a:off x="457200" y="5555196"/>
            <a:ext cx="8229300" cy="84560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If we use a fixed-length code, we need three bits to represent six characters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variable-length code can give frequent characters shorter codewords</a:t>
            </a:r>
          </a:p>
        </p:txBody>
      </p:sp>
    </p:spTree>
    <p:extLst>
      <p:ext uri="{BB962C8B-B14F-4D97-AF65-F5344CB8AC3E}">
        <p14:creationId xmlns:p14="http://schemas.microsoft.com/office/powerpoint/2010/main" val="212381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Occurrence frequencies</a:t>
            </a:r>
          </a:p>
        </p:txBody>
      </p:sp>
      <mc:AlternateContent xmlns:mc="http://schemas.openxmlformats.org/markup-compatibility/2006" xmlns:a14="http://schemas.microsoft.com/office/drawing/2010/main">
        <mc:Choice Requires="a14">
          <p:graphicFrame>
            <p:nvGraphicFramePr>
              <p:cNvPr id="4" name="Tabelle 3">
                <a:extLst>
                  <a:ext uri="{FF2B5EF4-FFF2-40B4-BE49-F238E27FC236}">
                    <a16:creationId xmlns:a16="http://schemas.microsoft.com/office/drawing/2014/main" id="{E0B32FDB-A81C-46F1-8DDF-9CC69AD08A92}"/>
                  </a:ext>
                </a:extLst>
              </p:cNvPr>
              <p:cNvGraphicFramePr/>
              <p:nvPr>
                <p:extLst>
                  <p:ext uri="{D42A27DB-BD31-4B8C-83A1-F6EECF244321}">
                    <p14:modId xmlns:p14="http://schemas.microsoft.com/office/powerpoint/2010/main" val="649719453"/>
                  </p:ext>
                </p:extLst>
              </p:nvPr>
            </p:nvGraphicFramePr>
            <p:xfrm>
              <a:off x="1408176" y="1508760"/>
              <a:ext cx="6458411" cy="1355784"/>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 (in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Fixed-length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Choice>
        <mc:Fallback xmlns="">
          <p:graphicFrame>
            <p:nvGraphicFramePr>
              <p:cNvPr id="4" name="Tabelle 3">
                <a:extLst>
                  <a:ext uri="{FF2B5EF4-FFF2-40B4-BE49-F238E27FC236}">
                    <a16:creationId xmlns:a16="http://schemas.microsoft.com/office/drawing/2014/main" id="{E0B32FDB-A81C-46F1-8DDF-9CC69AD08A92}"/>
                  </a:ext>
                </a:extLst>
              </p:cNvPr>
              <p:cNvGraphicFramePr/>
              <p:nvPr>
                <p:extLst>
                  <p:ext uri="{D42A27DB-BD31-4B8C-83A1-F6EECF244321}">
                    <p14:modId xmlns:p14="http://schemas.microsoft.com/office/powerpoint/2010/main" val="649719453"/>
                  </p:ext>
                </p:extLst>
              </p:nvPr>
            </p:nvGraphicFramePr>
            <p:xfrm>
              <a:off x="1408176" y="1508760"/>
              <a:ext cx="6458411" cy="1355784"/>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38946">
                    <a:tc>
                      <a:txBody>
                        <a:bodyPr/>
                        <a:lstStyle/>
                        <a:p>
                          <a:pPr/>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3"/>
                          <a:stretch>
                            <a:fillRect l="-403774" t="-1786" r="-501887" b="-330357"/>
                          </a:stretch>
                        </a:blipFill>
                      </a:tcPr>
                    </a:tc>
                    <a:tc>
                      <a:txBody>
                        <a:bodyPr/>
                        <a:lstStyle/>
                        <a:p>
                          <a:endParaRPr lang="de-DE"/>
                        </a:p>
                      </a:txBody>
                      <a:tcPr marL="63607" marR="63607" marT="32313" marB="32313" anchor="ctr">
                        <a:blipFill>
                          <a:blip r:embed="rId3"/>
                          <a:stretch>
                            <a:fillRect l="-503774" t="-1786" r="-401887" b="-330357"/>
                          </a:stretch>
                        </a:blipFill>
                      </a:tcPr>
                    </a:tc>
                    <a:tc>
                      <a:txBody>
                        <a:bodyPr/>
                        <a:lstStyle/>
                        <a:p>
                          <a:endParaRPr lang="de-DE"/>
                        </a:p>
                      </a:txBody>
                      <a:tcPr marL="63607" marR="63607" marT="32313" marB="32313" anchor="ctr">
                        <a:blipFill>
                          <a:blip r:embed="rId3"/>
                          <a:stretch>
                            <a:fillRect l="-609524" t="-1786" r="-305714" b="-330357"/>
                          </a:stretch>
                        </a:blipFill>
                      </a:tcPr>
                    </a:tc>
                    <a:tc>
                      <a:txBody>
                        <a:bodyPr/>
                        <a:lstStyle/>
                        <a:p>
                          <a:endParaRPr lang="de-DE"/>
                        </a:p>
                      </a:txBody>
                      <a:tcPr marL="63607" marR="63607" marT="32313" marB="32313" anchor="ctr">
                        <a:blipFill>
                          <a:blip r:embed="rId3"/>
                          <a:stretch>
                            <a:fillRect l="-702830" t="-1786" r="-202830" b="-330357"/>
                          </a:stretch>
                        </a:blipFill>
                      </a:tcPr>
                    </a:tc>
                    <a:tc>
                      <a:txBody>
                        <a:bodyPr/>
                        <a:lstStyle/>
                        <a:p>
                          <a:endParaRPr lang="de-DE"/>
                        </a:p>
                      </a:txBody>
                      <a:tcPr marL="63607" marR="63607" marT="32313" marB="32313" anchor="ctr">
                        <a:blipFill>
                          <a:blip r:embed="rId3"/>
                          <a:stretch>
                            <a:fillRect l="-802830" t="-1786" r="-102830" b="-330357"/>
                          </a:stretch>
                        </a:blipFill>
                      </a:tcPr>
                    </a:tc>
                    <a:tc>
                      <a:txBody>
                        <a:bodyPr/>
                        <a:lstStyle/>
                        <a:p>
                          <a:endParaRPr lang="de-DE"/>
                        </a:p>
                      </a:txBody>
                      <a:tcPr marL="63607" marR="63607" marT="32313" marB="32313" anchor="ctr">
                        <a:blipFill>
                          <a:blip r:embed="rId3"/>
                          <a:stretch>
                            <a:fillRect l="-911429" t="-1786" r="-3810" b="-330357"/>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 (in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Fixed-length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Fallback>
      </mc:AlternateContent>
      <mc:AlternateContent xmlns:mc="http://schemas.openxmlformats.org/markup-compatibility/2006" xmlns:a14="http://schemas.microsoft.com/office/drawing/2010/main">
        <mc:Choice Requires="a14">
          <p:sp>
            <p:nvSpPr>
              <p:cNvPr id="7" name="Textplatzhalter 2">
                <a:extLst>
                  <a:ext uri="{FF2B5EF4-FFF2-40B4-BE49-F238E27FC236}">
                    <a16:creationId xmlns:a16="http://schemas.microsoft.com/office/drawing/2014/main" id="{E7745108-9D1D-4710-84B2-508810581ABE}"/>
                  </a:ext>
                </a:extLst>
              </p:cNvPr>
              <p:cNvSpPr txBox="1">
                <a:spLocks/>
              </p:cNvSpPr>
              <p:nvPr/>
            </p:nvSpPr>
            <p:spPr>
              <a:xfrm>
                <a:off x="457200" y="3215856"/>
                <a:ext cx="8229300" cy="238484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Uncompressed data: 200KB</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Compression with fixed-length codeword:</a:t>
                </a:r>
              </a:p>
              <a:p>
                <a:pPr marL="114300" indent="0" algn="ctr">
                  <a:spcBef>
                    <a:spcPts val="600"/>
                  </a:spcBef>
                  <a:spcAft>
                    <a:spcPts val="600"/>
                  </a:spcAft>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3</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100000 = 300000 </m:t>
                      </m:r>
                      <m:r>
                        <a:rPr lang="en-US" sz="1800" i="1" dirty="0" smtClean="0">
                          <a:latin typeface="Cambria Math" panose="02040503050406030204" pitchFamily="18" charset="0"/>
                          <a:ea typeface="Calibri" panose="020F0502020204030204" pitchFamily="34" charset="0"/>
                          <a:cs typeface="Calibri" panose="020F0502020204030204" pitchFamily="34" charset="0"/>
                        </a:rPr>
                        <m:t>𝑏𝑖𝑡𝑠</m:t>
                      </m:r>
                      <m:r>
                        <a:rPr lang="en-US" sz="1800" i="1" dirty="0" smtClean="0">
                          <a:latin typeface="Cambria Math" panose="02040503050406030204" pitchFamily="18" charset="0"/>
                          <a:ea typeface="Calibri" panose="020F0502020204030204" pitchFamily="34" charset="0"/>
                          <a:cs typeface="Calibri" panose="020F0502020204030204" pitchFamily="34" charset="0"/>
                        </a:rPr>
                        <m:t> = 37,5</m:t>
                      </m:r>
                      <m:r>
                        <a:rPr lang="en-US" sz="1800" i="1" dirty="0" smtClean="0">
                          <a:latin typeface="Cambria Math" panose="02040503050406030204" pitchFamily="18" charset="0"/>
                          <a:ea typeface="Calibri" panose="020F0502020204030204" pitchFamily="34" charset="0"/>
                          <a:cs typeface="Calibri" panose="020F0502020204030204" pitchFamily="34" charset="0"/>
                        </a:rPr>
                        <m:t>𝐾𝐵</m:t>
                      </m:r>
                    </m:oMath>
                  </m:oMathPara>
                </a14:m>
                <a:endParaRPr lang="en-US" sz="1800" dirty="0">
                  <a:latin typeface="Calibri" panose="020F0502020204030204" pitchFamily="34" charset="0"/>
                  <a:ea typeface="Calibri" panose="020F0502020204030204" pitchFamily="34" charset="0"/>
                  <a:cs typeface="Calibri" panose="020F0502020204030204" pitchFamily="34" charset="0"/>
                </a:endParaRPr>
              </a:p>
              <a:p>
                <a:pPr marL="114300" indent="0">
                  <a:spcBef>
                    <a:spcPts val="600"/>
                  </a:spcBef>
                  <a:spcAft>
                    <a:spcPts val="600"/>
                  </a:spcAft>
                </a:pPr>
                <a:r>
                  <a:rPr lang="en-US" sz="1800" dirty="0">
                    <a:latin typeface="Calibri" panose="020F0502020204030204" pitchFamily="34" charset="0"/>
                    <a:ea typeface="Calibri" panose="020F0502020204030204" pitchFamily="34" charset="0"/>
                    <a:cs typeface="Calibri" panose="020F0502020204030204" pitchFamily="34" charset="0"/>
                  </a:rPr>
                  <a:t>Compression with variable-length codeword:</a:t>
                </a:r>
              </a:p>
              <a:p>
                <a:pPr marL="114300" indent="0" algn="ctr">
                  <a:spcBef>
                    <a:spcPts val="600"/>
                  </a:spcBef>
                  <a:spcAft>
                    <a:spcPts val="600"/>
                  </a:spcAft>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(45</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1+13</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3+12</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3+16</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3+9</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4+5</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4)</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1000=224000 </m:t>
                      </m:r>
                      <m:r>
                        <a:rPr lang="en-US" sz="1800" i="1" dirty="0" smtClean="0">
                          <a:latin typeface="Cambria Math" panose="02040503050406030204" pitchFamily="18" charset="0"/>
                          <a:ea typeface="Calibri" panose="020F0502020204030204" pitchFamily="34" charset="0"/>
                          <a:cs typeface="Calibri" panose="020F0502020204030204" pitchFamily="34" charset="0"/>
                        </a:rPr>
                        <m:t>𝑏𝑖𝑡𝑠</m:t>
                      </m:r>
                      <m:r>
                        <a:rPr lang="en-US" sz="1800" i="1" dirty="0" smtClean="0">
                          <a:latin typeface="Cambria Math" panose="02040503050406030204" pitchFamily="18" charset="0"/>
                          <a:ea typeface="Calibri" panose="020F0502020204030204" pitchFamily="34" charset="0"/>
                          <a:cs typeface="Calibri" panose="020F0502020204030204" pitchFamily="34" charset="0"/>
                        </a:rPr>
                        <m:t>=28</m:t>
                      </m:r>
                      <m:r>
                        <a:rPr lang="en-US" sz="1800" i="1" dirty="0" smtClean="0">
                          <a:latin typeface="Cambria Math" panose="02040503050406030204" pitchFamily="18" charset="0"/>
                          <a:ea typeface="Calibri" panose="020F0502020204030204" pitchFamily="34" charset="0"/>
                          <a:cs typeface="Calibri" panose="020F0502020204030204" pitchFamily="34" charset="0"/>
                        </a:rPr>
                        <m:t>𝐾𝐵</m:t>
                      </m:r>
                    </m:oMath>
                  </m:oMathPara>
                </a14:m>
                <a:endParaRPr lang="en-US"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 name="Textplatzhalter 2">
                <a:extLst>
                  <a:ext uri="{FF2B5EF4-FFF2-40B4-BE49-F238E27FC236}">
                    <a16:creationId xmlns:a16="http://schemas.microsoft.com/office/drawing/2014/main" id="{E7745108-9D1D-4710-84B2-508810581ABE}"/>
                  </a:ext>
                </a:extLst>
              </p:cNvPr>
              <p:cNvSpPr txBox="1">
                <a:spLocks noRot="1" noChangeAspect="1" noMove="1" noResize="1" noEditPoints="1" noAdjustHandles="1" noChangeArrowheads="1" noChangeShapeType="1" noTextEdit="1"/>
              </p:cNvSpPr>
              <p:nvPr/>
            </p:nvSpPr>
            <p:spPr>
              <a:xfrm>
                <a:off x="457200" y="3215856"/>
                <a:ext cx="8229300" cy="2384844"/>
              </a:xfrm>
              <a:prstGeom prst="rect">
                <a:avLst/>
              </a:prstGeom>
              <a:blipFill>
                <a:blip r:embed="rId4"/>
                <a:stretch>
                  <a:fillRect l="-296"/>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27570174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Prefix c</a:t>
            </a:r>
            <a:r>
              <a:rPr lang="en-US" sz="2800" b="1" dirty="0">
                <a:latin typeface="Calibri" panose="020F0502020204030204" pitchFamily="34" charset="0"/>
                <a:cs typeface="Calibri" panose="020F0502020204030204" pitchFamily="34" charset="0"/>
              </a:rPr>
              <a:t>odes</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404132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consider here only codes in which no codeword is prefix of another codeword</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Such codes are called prefix codes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Prefix codes simplify encoding (compression) and decoding (decompression)</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Encoding is simply concatenating the codewords for single characters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Decoding is also fairly simple s</a:t>
            </a:r>
            <a:r>
              <a:rPr lang="en-US" sz="1800" dirty="0" err="1">
                <a:latin typeface="Calibri" panose="020F0502020204030204" pitchFamily="34" charset="0"/>
                <a:ea typeface="Calibri" panose="020F0502020204030204" pitchFamily="34" charset="0"/>
                <a:cs typeface="Calibri" panose="020F0502020204030204" pitchFamily="34" charset="0"/>
              </a:rPr>
              <a:t>ince</a:t>
            </a:r>
            <a:r>
              <a:rPr lang="en-US" sz="1800" dirty="0">
                <a:latin typeface="Calibri" panose="020F0502020204030204" pitchFamily="34" charset="0"/>
                <a:ea typeface="Calibri" panose="020F0502020204030204" pitchFamily="34" charset="0"/>
                <a:cs typeface="Calibri" panose="020F0502020204030204" pitchFamily="34" charset="0"/>
              </a:rPr>
              <a:t> no codeword is a prefix of any other:</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identify the initial codeword</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Translate it back to the original codeword</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Remove it from the encoded file</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Then we repeat the process for the remainder of the encoded file</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09833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4080173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Optimization problems</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220490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In optimization problems we seek to find an optimal solution to a given problem</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Typically, the problem has many possible solutions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Each solution has a value, we wish to find a solution with a minimal/maximal value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we discussed the line fitting problem</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a:t>
            </a:r>
            <a:r>
              <a:rPr lang="en-US" sz="1800" dirty="0">
                <a:latin typeface="Calibri" panose="020F0502020204030204" pitchFamily="34" charset="0"/>
                <a:ea typeface="Calibri" panose="020F0502020204030204" pitchFamily="34" charset="0"/>
                <a:cs typeface="Calibri" panose="020F0502020204030204" pitchFamily="34" charset="0"/>
              </a:rPr>
              <a:t>wanted to fit a line that minimizes the error in approximating a set of data</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0199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p:sp>
        <p:nvSpPr>
          <p:cNvPr id="4" name="Textfeld 2">
            <a:extLst>
              <a:ext uri="{FF2B5EF4-FFF2-40B4-BE49-F238E27FC236}">
                <a16:creationId xmlns:a16="http://schemas.microsoft.com/office/drawing/2014/main" id="{B1AB2DE2-BFB4-403B-9976-58C0812A00AF}"/>
              </a:ext>
            </a:extLst>
          </p:cNvPr>
          <p:cNvSpPr txBox="1"/>
          <p:nvPr/>
        </p:nvSpPr>
        <p:spPr>
          <a:xfrm>
            <a:off x="519423" y="1589970"/>
            <a:ext cx="8229600" cy="1477328"/>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4: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Using the codes from the previous example encode the string ‘</a:t>
            </a:r>
            <a:r>
              <a:rPr kumimoji="0" lang="en-US"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abc</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Then decode the string ‘001011101’.</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p:txBody>
      </p:sp>
      <mc:AlternateContent xmlns:mc="http://schemas.openxmlformats.org/markup-compatibility/2006" xmlns:a14="http://schemas.microsoft.com/office/drawing/2010/main">
        <mc:Choice Requires="a14">
          <p:graphicFrame>
            <p:nvGraphicFramePr>
              <p:cNvPr id="5" name="Tabelle 4">
                <a:extLst>
                  <a:ext uri="{FF2B5EF4-FFF2-40B4-BE49-F238E27FC236}">
                    <a16:creationId xmlns:a16="http://schemas.microsoft.com/office/drawing/2014/main" id="{00D2006D-E8D4-408E-A63E-16E11F9DD1B1}"/>
                  </a:ext>
                </a:extLst>
              </p:cNvPr>
              <p:cNvGraphicFramePr/>
              <p:nvPr>
                <p:extLst>
                  <p:ext uri="{D42A27DB-BD31-4B8C-83A1-F6EECF244321}">
                    <p14:modId xmlns:p14="http://schemas.microsoft.com/office/powerpoint/2010/main" val="2794563600"/>
                  </p:ext>
                </p:extLst>
              </p:nvPr>
            </p:nvGraphicFramePr>
            <p:xfrm>
              <a:off x="1342644" y="2262846"/>
              <a:ext cx="6458411" cy="677892"/>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Choice>
        <mc:Fallback xmlns="">
          <p:graphicFrame>
            <p:nvGraphicFramePr>
              <p:cNvPr id="5" name="Tabelle 4">
                <a:extLst>
                  <a:ext uri="{FF2B5EF4-FFF2-40B4-BE49-F238E27FC236}">
                    <a16:creationId xmlns:a16="http://schemas.microsoft.com/office/drawing/2014/main" id="{00D2006D-E8D4-408E-A63E-16E11F9DD1B1}"/>
                  </a:ext>
                </a:extLst>
              </p:cNvPr>
              <p:cNvGraphicFramePr/>
              <p:nvPr>
                <p:extLst>
                  <p:ext uri="{D42A27DB-BD31-4B8C-83A1-F6EECF244321}">
                    <p14:modId xmlns:p14="http://schemas.microsoft.com/office/powerpoint/2010/main" val="2794563600"/>
                  </p:ext>
                </p:extLst>
              </p:nvPr>
            </p:nvGraphicFramePr>
            <p:xfrm>
              <a:off x="1342644" y="2262846"/>
              <a:ext cx="6458411" cy="677892"/>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38946">
                    <a:tc>
                      <a:txBody>
                        <a:bodyPr/>
                        <a:lstStyle/>
                        <a:p>
                          <a:pPr/>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3"/>
                          <a:stretch>
                            <a:fillRect l="-402830" t="-1786" r="-501887" b="-132143"/>
                          </a:stretch>
                        </a:blipFill>
                      </a:tcPr>
                    </a:tc>
                    <a:tc>
                      <a:txBody>
                        <a:bodyPr/>
                        <a:lstStyle/>
                        <a:p>
                          <a:endParaRPr lang="de-DE"/>
                        </a:p>
                      </a:txBody>
                      <a:tcPr marL="63607" marR="63607" marT="32313" marB="32313" anchor="ctr">
                        <a:blipFill>
                          <a:blip r:embed="rId3"/>
                          <a:stretch>
                            <a:fillRect l="-502830" t="-1786" r="-401887" b="-132143"/>
                          </a:stretch>
                        </a:blipFill>
                      </a:tcPr>
                    </a:tc>
                    <a:tc>
                      <a:txBody>
                        <a:bodyPr/>
                        <a:lstStyle/>
                        <a:p>
                          <a:endParaRPr lang="de-DE"/>
                        </a:p>
                      </a:txBody>
                      <a:tcPr marL="63607" marR="63607" marT="32313" marB="32313" anchor="ctr">
                        <a:blipFill>
                          <a:blip r:embed="rId3"/>
                          <a:stretch>
                            <a:fillRect l="-608571" t="-1786" r="-305714" b="-132143"/>
                          </a:stretch>
                        </a:blipFill>
                      </a:tcPr>
                    </a:tc>
                    <a:tc>
                      <a:txBody>
                        <a:bodyPr/>
                        <a:lstStyle/>
                        <a:p>
                          <a:endParaRPr lang="de-DE"/>
                        </a:p>
                      </a:txBody>
                      <a:tcPr marL="63607" marR="63607" marT="32313" marB="32313" anchor="ctr">
                        <a:blipFill>
                          <a:blip r:embed="rId3"/>
                          <a:stretch>
                            <a:fillRect l="-701887" t="-1786" r="-202830" b="-132143"/>
                          </a:stretch>
                        </a:blipFill>
                      </a:tcPr>
                    </a:tc>
                    <a:tc>
                      <a:txBody>
                        <a:bodyPr/>
                        <a:lstStyle/>
                        <a:p>
                          <a:endParaRPr lang="de-DE"/>
                        </a:p>
                      </a:txBody>
                      <a:tcPr marL="63607" marR="63607" marT="32313" marB="32313" anchor="ctr">
                        <a:blipFill>
                          <a:blip r:embed="rId3"/>
                          <a:stretch>
                            <a:fillRect l="-801887" t="-1786" r="-102830" b="-132143"/>
                          </a:stretch>
                        </a:blipFill>
                      </a:tcPr>
                    </a:tc>
                    <a:tc>
                      <a:txBody>
                        <a:bodyPr/>
                        <a:lstStyle/>
                        <a:p>
                          <a:endParaRPr lang="de-DE"/>
                        </a:p>
                      </a:txBody>
                      <a:tcPr marL="63607" marR="63607" marT="32313" marB="32313" anchor="ctr">
                        <a:blipFill>
                          <a:blip r:embed="rId3"/>
                          <a:stretch>
                            <a:fillRect l="-910476" t="-1786" r="-3810" b="-132143"/>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Fallback>
      </mc:AlternateContent>
    </p:spTree>
    <p:extLst>
      <p:ext uri="{BB962C8B-B14F-4D97-AF65-F5344CB8AC3E}">
        <p14:creationId xmlns:p14="http://schemas.microsoft.com/office/powerpoint/2010/main" val="16087462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Prefix c</a:t>
            </a:r>
            <a:r>
              <a:rPr lang="en-US" sz="2800" b="1" dirty="0">
                <a:latin typeface="Calibri" panose="020F0502020204030204" pitchFamily="34" charset="0"/>
                <a:cs typeface="Calibri" panose="020F0502020204030204" pitchFamily="34" charset="0"/>
              </a:rPr>
              <a:t>odes</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418400"/>
            <a:ext cx="8229300" cy="3344100"/>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decoding process needs an efficient representation of the codewords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Used to find the initial codeword</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will use a binary tree with characters stored as leaves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interpret the </a:t>
            </a:r>
            <a:r>
              <a:rPr lang="en-US" sz="1800" dirty="0">
                <a:latin typeface="Calibri" panose="020F0502020204030204" pitchFamily="34" charset="0"/>
                <a:ea typeface="Calibri" panose="020F0502020204030204" pitchFamily="34" charset="0"/>
                <a:cs typeface="Calibri" panose="020F0502020204030204" pitchFamily="34" charset="0"/>
              </a:rPr>
              <a:t>codeword as a path from the root to a character</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encode the left child as 0 and the right child as 1</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Each leaf is labeled with a character and its occurrence frequency</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Each internal node is labeled with the sum of weights of the leaves in the subtree</a:t>
            </a:r>
          </a:p>
        </p:txBody>
      </p:sp>
    </p:spTree>
    <p:extLst>
      <p:ext uri="{BB962C8B-B14F-4D97-AF65-F5344CB8AC3E}">
        <p14:creationId xmlns:p14="http://schemas.microsoft.com/office/powerpoint/2010/main" val="7931315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Prefix c</a:t>
            </a:r>
            <a:r>
              <a:rPr lang="en-US" sz="2800" b="1" dirty="0">
                <a:latin typeface="Calibri" panose="020F0502020204030204" pitchFamily="34" charset="0"/>
                <a:cs typeface="Calibri" panose="020F0502020204030204" pitchFamily="34" charset="0"/>
              </a:rPr>
              <a:t>odes</a:t>
            </a:r>
            <a:endParaRPr lang="en-US" sz="2800" b="1" noProof="0" dirty="0">
              <a:latin typeface="Calibri" panose="020F0502020204030204" pitchFamily="34" charset="0"/>
              <a:cs typeface="Calibri" panose="020F0502020204030204" pitchFamily="34" charset="0"/>
            </a:endParaRPr>
          </a:p>
        </p:txBody>
      </p:sp>
      <p:sp>
        <p:nvSpPr>
          <p:cNvPr id="4" name="Ellipse 3">
            <a:extLst>
              <a:ext uri="{FF2B5EF4-FFF2-40B4-BE49-F238E27FC236}">
                <a16:creationId xmlns:a16="http://schemas.microsoft.com/office/drawing/2014/main" id="{D91342CD-C6F8-40CC-8502-2AB983D6835C}"/>
              </a:ext>
            </a:extLst>
          </p:cNvPr>
          <p:cNvSpPr>
            <a:spLocks noChangeAspect="1"/>
          </p:cNvSpPr>
          <p:nvPr/>
        </p:nvSpPr>
        <p:spPr>
          <a:xfrm>
            <a:off x="2673007" y="277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 name="Ellipse 4">
            <a:extLst>
              <a:ext uri="{FF2B5EF4-FFF2-40B4-BE49-F238E27FC236}">
                <a16:creationId xmlns:a16="http://schemas.microsoft.com/office/drawing/2014/main" id="{27D992A3-8068-479A-B6A4-213BC2EED63D}"/>
              </a:ext>
            </a:extLst>
          </p:cNvPr>
          <p:cNvSpPr>
            <a:spLocks noChangeAspect="1"/>
          </p:cNvSpPr>
          <p:nvPr/>
        </p:nvSpPr>
        <p:spPr>
          <a:xfrm>
            <a:off x="873007" y="349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6" name="Ellipse 5">
            <a:extLst>
              <a:ext uri="{FF2B5EF4-FFF2-40B4-BE49-F238E27FC236}">
                <a16:creationId xmlns:a16="http://schemas.microsoft.com/office/drawing/2014/main" id="{B644A438-6B56-415E-8882-BDF148205F65}"/>
              </a:ext>
            </a:extLst>
          </p:cNvPr>
          <p:cNvSpPr>
            <a:spLocks noChangeAspect="1"/>
          </p:cNvSpPr>
          <p:nvPr/>
        </p:nvSpPr>
        <p:spPr>
          <a:xfrm>
            <a:off x="4473007" y="349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Ellipse 8">
            <a:extLst>
              <a:ext uri="{FF2B5EF4-FFF2-40B4-BE49-F238E27FC236}">
                <a16:creationId xmlns:a16="http://schemas.microsoft.com/office/drawing/2014/main" id="{9D136EF8-CDEE-48C4-8906-CDA277412E64}"/>
              </a:ext>
            </a:extLst>
          </p:cNvPr>
          <p:cNvSpPr>
            <a:spLocks noChangeAspect="1"/>
          </p:cNvSpPr>
          <p:nvPr/>
        </p:nvSpPr>
        <p:spPr>
          <a:xfrm>
            <a:off x="3393007" y="421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Ellipse 10">
            <a:extLst>
              <a:ext uri="{FF2B5EF4-FFF2-40B4-BE49-F238E27FC236}">
                <a16:creationId xmlns:a16="http://schemas.microsoft.com/office/drawing/2014/main" id="{26C21332-EB39-4A50-BB99-7066D65BECC2}"/>
              </a:ext>
            </a:extLst>
          </p:cNvPr>
          <p:cNvSpPr>
            <a:spLocks noChangeAspect="1"/>
          </p:cNvSpPr>
          <p:nvPr/>
        </p:nvSpPr>
        <p:spPr>
          <a:xfrm>
            <a:off x="5553007" y="421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Rechteck 14">
            <a:extLst>
              <a:ext uri="{FF2B5EF4-FFF2-40B4-BE49-F238E27FC236}">
                <a16:creationId xmlns:a16="http://schemas.microsoft.com/office/drawing/2014/main" id="{7BFAEA66-D381-4D04-8CFE-55EF7041595A}"/>
              </a:ext>
            </a:extLst>
          </p:cNvPr>
          <p:cNvSpPr/>
          <p:nvPr/>
        </p:nvSpPr>
        <p:spPr>
          <a:xfrm>
            <a:off x="2677284" y="2862636"/>
            <a:ext cx="535723"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100</a:t>
            </a:r>
          </a:p>
        </p:txBody>
      </p:sp>
      <p:cxnSp>
        <p:nvCxnSpPr>
          <p:cNvPr id="16" name="Gerader Verbinder 15">
            <a:extLst>
              <a:ext uri="{FF2B5EF4-FFF2-40B4-BE49-F238E27FC236}">
                <a16:creationId xmlns:a16="http://schemas.microsoft.com/office/drawing/2014/main" id="{D741DFB4-84D1-4C1A-A4EA-F06D23C1CD75}"/>
              </a:ext>
            </a:extLst>
          </p:cNvPr>
          <p:cNvCxnSpPr>
            <a:cxnSpLocks noChangeAspect="1"/>
            <a:stCxn id="4" idx="3"/>
            <a:endCxn id="5" idx="7"/>
          </p:cNvCxnSpPr>
          <p:nvPr/>
        </p:nvCxnSpPr>
        <p:spPr>
          <a:xfrm flipH="1">
            <a:off x="1333926" y="3231968"/>
            <a:ext cx="1418162" cy="3381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B73B0475-2DDD-4CF7-A562-544DE567682A}"/>
              </a:ext>
            </a:extLst>
          </p:cNvPr>
          <p:cNvCxnSpPr>
            <a:cxnSpLocks noChangeAspect="1"/>
            <a:stCxn id="4" idx="5"/>
            <a:endCxn id="6" idx="1"/>
          </p:cNvCxnSpPr>
          <p:nvPr/>
        </p:nvCxnSpPr>
        <p:spPr>
          <a:xfrm>
            <a:off x="3133926" y="3231968"/>
            <a:ext cx="1418162" cy="3381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CBCEE2D0-7199-4945-90EB-77CE3A6E37BA}"/>
              </a:ext>
            </a:extLst>
          </p:cNvPr>
          <p:cNvCxnSpPr>
            <a:cxnSpLocks noChangeAspect="1"/>
            <a:stCxn id="6" idx="3"/>
            <a:endCxn id="9" idx="7"/>
          </p:cNvCxnSpPr>
          <p:nvPr/>
        </p:nvCxnSpPr>
        <p:spPr>
          <a:xfrm flipH="1">
            <a:off x="3853926" y="3951968"/>
            <a:ext cx="698162" cy="3381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EA47DEED-1CC2-4A2B-9132-D88D87A5F280}"/>
              </a:ext>
            </a:extLst>
          </p:cNvPr>
          <p:cNvCxnSpPr>
            <a:cxnSpLocks noChangeAspect="1"/>
            <a:stCxn id="6" idx="5"/>
            <a:endCxn id="11" idx="1"/>
          </p:cNvCxnSpPr>
          <p:nvPr/>
        </p:nvCxnSpPr>
        <p:spPr>
          <a:xfrm>
            <a:off x="4933926" y="3951968"/>
            <a:ext cx="698162" cy="338162"/>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hteck 24">
                <a:extLst>
                  <a:ext uri="{FF2B5EF4-FFF2-40B4-BE49-F238E27FC236}">
                    <a16:creationId xmlns:a16="http://schemas.microsoft.com/office/drawing/2014/main" id="{7159C96D-34B2-4326-9EB7-EA34F3AFD526}"/>
                  </a:ext>
                </a:extLst>
              </p:cNvPr>
              <p:cNvSpPr/>
              <p:nvPr/>
            </p:nvSpPr>
            <p:spPr>
              <a:xfrm>
                <a:off x="795820" y="3576104"/>
                <a:ext cx="755335"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𝒂</m:t>
                      </m:r>
                      <m:r>
                        <a:rPr lang="de-AT" sz="1800" b="1" i="1"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𝟒𝟓</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5" name="Rechteck 24">
                <a:extLst>
                  <a:ext uri="{FF2B5EF4-FFF2-40B4-BE49-F238E27FC236}">
                    <a16:creationId xmlns:a16="http://schemas.microsoft.com/office/drawing/2014/main" id="{7159C96D-34B2-4326-9EB7-EA34F3AFD526}"/>
                  </a:ext>
                </a:extLst>
              </p:cNvPr>
              <p:cNvSpPr>
                <a:spLocks noRot="1" noChangeAspect="1" noMove="1" noResize="1" noEditPoints="1" noAdjustHandles="1" noChangeArrowheads="1" noChangeShapeType="1" noTextEdit="1"/>
              </p:cNvSpPr>
              <p:nvPr/>
            </p:nvSpPr>
            <p:spPr>
              <a:xfrm>
                <a:off x="795820" y="3576104"/>
                <a:ext cx="755335" cy="369332"/>
              </a:xfrm>
              <a:prstGeom prst="rect">
                <a:avLst/>
              </a:prstGeom>
              <a:blipFill>
                <a:blip r:embed="rId3"/>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6" name="Rechteck 25">
                <a:extLst>
                  <a:ext uri="{FF2B5EF4-FFF2-40B4-BE49-F238E27FC236}">
                    <a16:creationId xmlns:a16="http://schemas.microsoft.com/office/drawing/2014/main" id="{638D0149-214C-4413-955A-717EFAE45D89}"/>
                  </a:ext>
                </a:extLst>
              </p:cNvPr>
              <p:cNvSpPr/>
              <p:nvPr/>
            </p:nvSpPr>
            <p:spPr>
              <a:xfrm>
                <a:off x="4522073" y="3582636"/>
                <a:ext cx="5132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𝟓𝟓</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6" name="Rechteck 25">
                <a:extLst>
                  <a:ext uri="{FF2B5EF4-FFF2-40B4-BE49-F238E27FC236}">
                    <a16:creationId xmlns:a16="http://schemas.microsoft.com/office/drawing/2014/main" id="{638D0149-214C-4413-955A-717EFAE45D89}"/>
                  </a:ext>
                </a:extLst>
              </p:cNvPr>
              <p:cNvSpPr>
                <a:spLocks noRot="1" noChangeAspect="1" noMove="1" noResize="1" noEditPoints="1" noAdjustHandles="1" noChangeArrowheads="1" noChangeShapeType="1" noTextEdit="1"/>
              </p:cNvSpPr>
              <p:nvPr/>
            </p:nvSpPr>
            <p:spPr>
              <a:xfrm>
                <a:off x="4522073" y="3582636"/>
                <a:ext cx="513282" cy="369332"/>
              </a:xfrm>
              <a:prstGeom prst="rect">
                <a:avLst/>
              </a:prstGeom>
              <a:blipFill>
                <a:blip r:embed="rId4"/>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9" name="Rechteck 28">
                <a:extLst>
                  <a:ext uri="{FF2B5EF4-FFF2-40B4-BE49-F238E27FC236}">
                    <a16:creationId xmlns:a16="http://schemas.microsoft.com/office/drawing/2014/main" id="{9AF56041-F242-4D93-AC2E-22026D4A4BF6}"/>
                  </a:ext>
                </a:extLst>
              </p:cNvPr>
              <p:cNvSpPr/>
              <p:nvPr/>
            </p:nvSpPr>
            <p:spPr>
              <a:xfrm>
                <a:off x="3426992" y="4296383"/>
                <a:ext cx="5132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𝟐𝟓</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9" name="Rechteck 28">
                <a:extLst>
                  <a:ext uri="{FF2B5EF4-FFF2-40B4-BE49-F238E27FC236}">
                    <a16:creationId xmlns:a16="http://schemas.microsoft.com/office/drawing/2014/main" id="{9AF56041-F242-4D93-AC2E-22026D4A4BF6}"/>
                  </a:ext>
                </a:extLst>
              </p:cNvPr>
              <p:cNvSpPr>
                <a:spLocks noRot="1" noChangeAspect="1" noMove="1" noResize="1" noEditPoints="1" noAdjustHandles="1" noChangeArrowheads="1" noChangeShapeType="1" noTextEdit="1"/>
              </p:cNvSpPr>
              <p:nvPr/>
            </p:nvSpPr>
            <p:spPr>
              <a:xfrm>
                <a:off x="3426992" y="4296383"/>
                <a:ext cx="513282" cy="369332"/>
              </a:xfrm>
              <a:prstGeom prst="rect">
                <a:avLst/>
              </a:prstGeom>
              <a:blipFill>
                <a:blip r:embed="rId5"/>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30" name="Rechteck 29">
                <a:extLst>
                  <a:ext uri="{FF2B5EF4-FFF2-40B4-BE49-F238E27FC236}">
                    <a16:creationId xmlns:a16="http://schemas.microsoft.com/office/drawing/2014/main" id="{1E2EC00A-D07C-413F-83ED-74125D41E973}"/>
                  </a:ext>
                </a:extLst>
              </p:cNvPr>
              <p:cNvSpPr/>
              <p:nvPr/>
            </p:nvSpPr>
            <p:spPr>
              <a:xfrm>
                <a:off x="5604929" y="4296449"/>
                <a:ext cx="5132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𝟑𝟎</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Rechteck 29">
                <a:extLst>
                  <a:ext uri="{FF2B5EF4-FFF2-40B4-BE49-F238E27FC236}">
                    <a16:creationId xmlns:a16="http://schemas.microsoft.com/office/drawing/2014/main" id="{1E2EC00A-D07C-413F-83ED-74125D41E973}"/>
                  </a:ext>
                </a:extLst>
              </p:cNvPr>
              <p:cNvSpPr>
                <a:spLocks noRot="1" noChangeAspect="1" noMove="1" noResize="1" noEditPoints="1" noAdjustHandles="1" noChangeArrowheads="1" noChangeShapeType="1" noTextEdit="1"/>
              </p:cNvSpPr>
              <p:nvPr/>
            </p:nvSpPr>
            <p:spPr>
              <a:xfrm>
                <a:off x="5604929" y="4296449"/>
                <a:ext cx="513282" cy="369332"/>
              </a:xfrm>
              <a:prstGeom prst="rect">
                <a:avLst/>
              </a:prstGeom>
              <a:blipFill>
                <a:blip r:embed="rId6"/>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graphicFrame>
            <p:nvGraphicFramePr>
              <p:cNvPr id="38" name="Tabelle 37">
                <a:extLst>
                  <a:ext uri="{FF2B5EF4-FFF2-40B4-BE49-F238E27FC236}">
                    <a16:creationId xmlns:a16="http://schemas.microsoft.com/office/drawing/2014/main" id="{7450913D-E8F7-4313-A54B-B3335BE25150}"/>
                  </a:ext>
                </a:extLst>
              </p:cNvPr>
              <p:cNvGraphicFramePr/>
              <p:nvPr>
                <p:extLst>
                  <p:ext uri="{D42A27DB-BD31-4B8C-83A1-F6EECF244321}">
                    <p14:modId xmlns:p14="http://schemas.microsoft.com/office/powerpoint/2010/main" val="1960428162"/>
                  </p:ext>
                </p:extLst>
              </p:nvPr>
            </p:nvGraphicFramePr>
            <p:xfrm>
              <a:off x="1408176" y="1508760"/>
              <a:ext cx="6458411" cy="1016838"/>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 (in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Choice>
        <mc:Fallback xmlns="">
          <p:graphicFrame>
            <p:nvGraphicFramePr>
              <p:cNvPr id="38" name="Tabelle 37">
                <a:extLst>
                  <a:ext uri="{FF2B5EF4-FFF2-40B4-BE49-F238E27FC236}">
                    <a16:creationId xmlns:a16="http://schemas.microsoft.com/office/drawing/2014/main" id="{7450913D-E8F7-4313-A54B-B3335BE25150}"/>
                  </a:ext>
                </a:extLst>
              </p:cNvPr>
              <p:cNvGraphicFramePr/>
              <p:nvPr>
                <p:extLst>
                  <p:ext uri="{D42A27DB-BD31-4B8C-83A1-F6EECF244321}">
                    <p14:modId xmlns:p14="http://schemas.microsoft.com/office/powerpoint/2010/main" val="1960428162"/>
                  </p:ext>
                </p:extLst>
              </p:nvPr>
            </p:nvGraphicFramePr>
            <p:xfrm>
              <a:off x="1408176" y="1508760"/>
              <a:ext cx="6458411" cy="1016838"/>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38946">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7"/>
                          <a:stretch>
                            <a:fillRect l="-403774" t="-1786" r="-501887" b="-232143"/>
                          </a:stretch>
                        </a:blipFill>
                      </a:tcPr>
                    </a:tc>
                    <a:tc>
                      <a:txBody>
                        <a:bodyPr/>
                        <a:lstStyle/>
                        <a:p>
                          <a:endParaRPr lang="de-DE"/>
                        </a:p>
                      </a:txBody>
                      <a:tcPr marL="63607" marR="63607" marT="32313" marB="32313" anchor="ctr">
                        <a:blipFill>
                          <a:blip r:embed="rId7"/>
                          <a:stretch>
                            <a:fillRect l="-503774" t="-1786" r="-401887" b="-232143"/>
                          </a:stretch>
                        </a:blipFill>
                      </a:tcPr>
                    </a:tc>
                    <a:tc>
                      <a:txBody>
                        <a:bodyPr/>
                        <a:lstStyle/>
                        <a:p>
                          <a:endParaRPr lang="de-DE"/>
                        </a:p>
                      </a:txBody>
                      <a:tcPr marL="63607" marR="63607" marT="32313" marB="32313" anchor="ctr">
                        <a:blipFill>
                          <a:blip r:embed="rId7"/>
                          <a:stretch>
                            <a:fillRect l="-609524" t="-1786" r="-305714" b="-232143"/>
                          </a:stretch>
                        </a:blipFill>
                      </a:tcPr>
                    </a:tc>
                    <a:tc>
                      <a:txBody>
                        <a:bodyPr/>
                        <a:lstStyle/>
                        <a:p>
                          <a:endParaRPr lang="de-DE"/>
                        </a:p>
                      </a:txBody>
                      <a:tcPr marL="63607" marR="63607" marT="32313" marB="32313" anchor="ctr">
                        <a:blipFill>
                          <a:blip r:embed="rId7"/>
                          <a:stretch>
                            <a:fillRect l="-702830" t="-1786" r="-202830" b="-232143"/>
                          </a:stretch>
                        </a:blipFill>
                      </a:tcPr>
                    </a:tc>
                    <a:tc>
                      <a:txBody>
                        <a:bodyPr/>
                        <a:lstStyle/>
                        <a:p>
                          <a:endParaRPr lang="de-DE"/>
                        </a:p>
                      </a:txBody>
                      <a:tcPr marL="63607" marR="63607" marT="32313" marB="32313" anchor="ctr">
                        <a:blipFill>
                          <a:blip r:embed="rId7"/>
                          <a:stretch>
                            <a:fillRect l="-802830" t="-1786" r="-102830" b="-232143"/>
                          </a:stretch>
                        </a:blipFill>
                      </a:tcPr>
                    </a:tc>
                    <a:tc>
                      <a:txBody>
                        <a:bodyPr/>
                        <a:lstStyle/>
                        <a:p>
                          <a:endParaRPr lang="de-DE"/>
                        </a:p>
                      </a:txBody>
                      <a:tcPr marL="63607" marR="63607" marT="32313" marB="32313" anchor="ctr">
                        <a:blipFill>
                          <a:blip r:embed="rId7"/>
                          <a:stretch>
                            <a:fillRect l="-911429" t="-1786" r="-3810" b="-232143"/>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 (in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Fallback>
      </mc:AlternateContent>
      <p:sp>
        <p:nvSpPr>
          <p:cNvPr id="39" name="Ellipse 38">
            <a:extLst>
              <a:ext uri="{FF2B5EF4-FFF2-40B4-BE49-F238E27FC236}">
                <a16:creationId xmlns:a16="http://schemas.microsoft.com/office/drawing/2014/main" id="{CA8AC7AE-FDF5-4791-9C1E-49C18F02D414}"/>
              </a:ext>
            </a:extLst>
          </p:cNvPr>
          <p:cNvSpPr>
            <a:spLocks noChangeAspect="1"/>
          </p:cNvSpPr>
          <p:nvPr/>
        </p:nvSpPr>
        <p:spPr>
          <a:xfrm>
            <a:off x="2694845" y="493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0" name="Ellipse 39">
            <a:extLst>
              <a:ext uri="{FF2B5EF4-FFF2-40B4-BE49-F238E27FC236}">
                <a16:creationId xmlns:a16="http://schemas.microsoft.com/office/drawing/2014/main" id="{B4C0CE71-118A-4961-BC8D-4D843415AB43}"/>
              </a:ext>
            </a:extLst>
          </p:cNvPr>
          <p:cNvSpPr>
            <a:spLocks noChangeAspect="1"/>
          </p:cNvSpPr>
          <p:nvPr/>
        </p:nvSpPr>
        <p:spPr>
          <a:xfrm>
            <a:off x="4088495" y="4919368"/>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41" name="Gerader Verbinder 40">
            <a:extLst>
              <a:ext uri="{FF2B5EF4-FFF2-40B4-BE49-F238E27FC236}">
                <a16:creationId xmlns:a16="http://schemas.microsoft.com/office/drawing/2014/main" id="{7F7058FA-AA60-4848-964D-4450EF613808}"/>
              </a:ext>
            </a:extLst>
          </p:cNvPr>
          <p:cNvCxnSpPr>
            <a:cxnSpLocks noChangeAspect="1"/>
            <a:stCxn id="9" idx="3"/>
            <a:endCxn id="39" idx="7"/>
          </p:cNvCxnSpPr>
          <p:nvPr/>
        </p:nvCxnSpPr>
        <p:spPr>
          <a:xfrm flipH="1">
            <a:off x="3155764" y="4671968"/>
            <a:ext cx="316324" cy="3381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7668B354-2BE9-4F79-A577-6E9B732A4141}"/>
              </a:ext>
            </a:extLst>
          </p:cNvPr>
          <p:cNvCxnSpPr>
            <a:cxnSpLocks noChangeAspect="1"/>
            <a:stCxn id="9" idx="5"/>
            <a:endCxn id="40" idx="1"/>
          </p:cNvCxnSpPr>
          <p:nvPr/>
        </p:nvCxnSpPr>
        <p:spPr>
          <a:xfrm>
            <a:off x="3853926" y="4671968"/>
            <a:ext cx="313650" cy="326481"/>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hteck 42">
                <a:extLst>
                  <a:ext uri="{FF2B5EF4-FFF2-40B4-BE49-F238E27FC236}">
                    <a16:creationId xmlns:a16="http://schemas.microsoft.com/office/drawing/2014/main" id="{931FC7FB-B771-4288-A5C3-411B05785D1A}"/>
                  </a:ext>
                </a:extLst>
              </p:cNvPr>
              <p:cNvSpPr/>
              <p:nvPr/>
            </p:nvSpPr>
            <p:spPr>
              <a:xfrm>
                <a:off x="2623513" y="5010130"/>
                <a:ext cx="729687"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𝒄</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𝟏𝟐</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Rechteck 42">
                <a:extLst>
                  <a:ext uri="{FF2B5EF4-FFF2-40B4-BE49-F238E27FC236}">
                    <a16:creationId xmlns:a16="http://schemas.microsoft.com/office/drawing/2014/main" id="{931FC7FB-B771-4288-A5C3-411B05785D1A}"/>
                  </a:ext>
                </a:extLst>
              </p:cNvPr>
              <p:cNvSpPr>
                <a:spLocks noRot="1" noChangeAspect="1" noMove="1" noResize="1" noEditPoints="1" noAdjustHandles="1" noChangeArrowheads="1" noChangeShapeType="1" noTextEdit="1"/>
              </p:cNvSpPr>
              <p:nvPr/>
            </p:nvSpPr>
            <p:spPr>
              <a:xfrm>
                <a:off x="2623513" y="5010130"/>
                <a:ext cx="729687" cy="369332"/>
              </a:xfrm>
              <a:prstGeom prst="rect">
                <a:avLst/>
              </a:prstGeom>
              <a:blipFill>
                <a:blip r:embed="rId8"/>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Rechteck 43">
                <a:extLst>
                  <a:ext uri="{FF2B5EF4-FFF2-40B4-BE49-F238E27FC236}">
                    <a16:creationId xmlns:a16="http://schemas.microsoft.com/office/drawing/2014/main" id="{3A0D690A-540E-43EB-817A-9DA7B9EE4B49}"/>
                  </a:ext>
                </a:extLst>
              </p:cNvPr>
              <p:cNvSpPr/>
              <p:nvPr/>
            </p:nvSpPr>
            <p:spPr>
              <a:xfrm>
                <a:off x="4010276" y="4993783"/>
                <a:ext cx="75212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𝒃</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𝟏𝟑</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Rechteck 43">
                <a:extLst>
                  <a:ext uri="{FF2B5EF4-FFF2-40B4-BE49-F238E27FC236}">
                    <a16:creationId xmlns:a16="http://schemas.microsoft.com/office/drawing/2014/main" id="{3A0D690A-540E-43EB-817A-9DA7B9EE4B49}"/>
                  </a:ext>
                </a:extLst>
              </p:cNvPr>
              <p:cNvSpPr>
                <a:spLocks noRot="1" noChangeAspect="1" noMove="1" noResize="1" noEditPoints="1" noAdjustHandles="1" noChangeArrowheads="1" noChangeShapeType="1" noTextEdit="1"/>
              </p:cNvSpPr>
              <p:nvPr/>
            </p:nvSpPr>
            <p:spPr>
              <a:xfrm>
                <a:off x="4010276" y="4993783"/>
                <a:ext cx="752129" cy="369332"/>
              </a:xfrm>
              <a:prstGeom prst="rect">
                <a:avLst/>
              </a:prstGeom>
              <a:blipFill>
                <a:blip r:embed="rId9"/>
                <a:stretch>
                  <a:fillRect/>
                </a:stretch>
              </a:blipFill>
            </p:spPr>
            <p:txBody>
              <a:bodyPr/>
              <a:lstStyle/>
              <a:p>
                <a:r>
                  <a:rPr lang="de-AT">
                    <a:noFill/>
                  </a:rPr>
                  <a:t> </a:t>
                </a:r>
              </a:p>
            </p:txBody>
          </p:sp>
        </mc:Fallback>
      </mc:AlternateContent>
      <p:sp>
        <p:nvSpPr>
          <p:cNvPr id="52" name="Ellipse 51">
            <a:extLst>
              <a:ext uri="{FF2B5EF4-FFF2-40B4-BE49-F238E27FC236}">
                <a16:creationId xmlns:a16="http://schemas.microsoft.com/office/drawing/2014/main" id="{857264E2-8001-43EA-8B3D-434E1A35C54D}"/>
              </a:ext>
            </a:extLst>
          </p:cNvPr>
          <p:cNvSpPr>
            <a:spLocks noChangeAspect="1"/>
          </p:cNvSpPr>
          <p:nvPr/>
        </p:nvSpPr>
        <p:spPr>
          <a:xfrm>
            <a:off x="4863064" y="493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3" name="Ellipse 52">
            <a:extLst>
              <a:ext uri="{FF2B5EF4-FFF2-40B4-BE49-F238E27FC236}">
                <a16:creationId xmlns:a16="http://schemas.microsoft.com/office/drawing/2014/main" id="{C84561E6-AF24-494A-99BB-2F26EDF9512D}"/>
              </a:ext>
            </a:extLst>
          </p:cNvPr>
          <p:cNvSpPr>
            <a:spLocks noChangeAspect="1"/>
          </p:cNvSpPr>
          <p:nvPr/>
        </p:nvSpPr>
        <p:spPr>
          <a:xfrm>
            <a:off x="6256714" y="4919368"/>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54" name="Gerader Verbinder 53">
            <a:extLst>
              <a:ext uri="{FF2B5EF4-FFF2-40B4-BE49-F238E27FC236}">
                <a16:creationId xmlns:a16="http://schemas.microsoft.com/office/drawing/2014/main" id="{231C9B1F-C830-4D40-A02E-B23AAEC70DF6}"/>
              </a:ext>
            </a:extLst>
          </p:cNvPr>
          <p:cNvCxnSpPr>
            <a:cxnSpLocks noChangeAspect="1"/>
            <a:endCxn id="52" idx="7"/>
          </p:cNvCxnSpPr>
          <p:nvPr/>
        </p:nvCxnSpPr>
        <p:spPr>
          <a:xfrm flipH="1">
            <a:off x="5323983" y="4671968"/>
            <a:ext cx="316324" cy="3381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1C0595BF-B429-4884-8593-A2CAA997B196}"/>
              </a:ext>
            </a:extLst>
          </p:cNvPr>
          <p:cNvCxnSpPr>
            <a:cxnSpLocks noChangeAspect="1"/>
            <a:endCxn id="53" idx="1"/>
          </p:cNvCxnSpPr>
          <p:nvPr/>
        </p:nvCxnSpPr>
        <p:spPr>
          <a:xfrm>
            <a:off x="6022145" y="4671968"/>
            <a:ext cx="313650" cy="326481"/>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Rechteck 55">
                <a:extLst>
                  <a:ext uri="{FF2B5EF4-FFF2-40B4-BE49-F238E27FC236}">
                    <a16:creationId xmlns:a16="http://schemas.microsoft.com/office/drawing/2014/main" id="{486E44C2-DB1F-4E95-AFB1-AF1075B46682}"/>
                  </a:ext>
                </a:extLst>
              </p:cNvPr>
              <p:cNvSpPr/>
              <p:nvPr/>
            </p:nvSpPr>
            <p:spPr>
              <a:xfrm>
                <a:off x="4912651" y="5009006"/>
                <a:ext cx="5132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𝟏𝟒</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6" name="Rechteck 55">
                <a:extLst>
                  <a:ext uri="{FF2B5EF4-FFF2-40B4-BE49-F238E27FC236}">
                    <a16:creationId xmlns:a16="http://schemas.microsoft.com/office/drawing/2014/main" id="{486E44C2-DB1F-4E95-AFB1-AF1075B46682}"/>
                  </a:ext>
                </a:extLst>
              </p:cNvPr>
              <p:cNvSpPr>
                <a:spLocks noRot="1" noChangeAspect="1" noMove="1" noResize="1" noEditPoints="1" noAdjustHandles="1" noChangeArrowheads="1" noChangeShapeType="1" noTextEdit="1"/>
              </p:cNvSpPr>
              <p:nvPr/>
            </p:nvSpPr>
            <p:spPr>
              <a:xfrm>
                <a:off x="4912651" y="5009006"/>
                <a:ext cx="513282" cy="369332"/>
              </a:xfrm>
              <a:prstGeom prst="rect">
                <a:avLst/>
              </a:prstGeom>
              <a:blipFill>
                <a:blip r:embed="rId10"/>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7" name="Rechteck 56">
                <a:extLst>
                  <a:ext uri="{FF2B5EF4-FFF2-40B4-BE49-F238E27FC236}">
                    <a16:creationId xmlns:a16="http://schemas.microsoft.com/office/drawing/2014/main" id="{14B7C3AB-08C7-4AA2-8E3F-6A62673D5268}"/>
                  </a:ext>
                </a:extLst>
              </p:cNvPr>
              <p:cNvSpPr/>
              <p:nvPr/>
            </p:nvSpPr>
            <p:spPr>
              <a:xfrm>
                <a:off x="6175766" y="5009006"/>
                <a:ext cx="761747"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𝒅</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𝟏𝟔</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7" name="Rechteck 56">
                <a:extLst>
                  <a:ext uri="{FF2B5EF4-FFF2-40B4-BE49-F238E27FC236}">
                    <a16:creationId xmlns:a16="http://schemas.microsoft.com/office/drawing/2014/main" id="{14B7C3AB-08C7-4AA2-8E3F-6A62673D5268}"/>
                  </a:ext>
                </a:extLst>
              </p:cNvPr>
              <p:cNvSpPr>
                <a:spLocks noRot="1" noChangeAspect="1" noMove="1" noResize="1" noEditPoints="1" noAdjustHandles="1" noChangeArrowheads="1" noChangeShapeType="1" noTextEdit="1"/>
              </p:cNvSpPr>
              <p:nvPr/>
            </p:nvSpPr>
            <p:spPr>
              <a:xfrm>
                <a:off x="6175766" y="5009006"/>
                <a:ext cx="761747" cy="369332"/>
              </a:xfrm>
              <a:prstGeom prst="rect">
                <a:avLst/>
              </a:prstGeom>
              <a:blipFill>
                <a:blip r:embed="rId11"/>
                <a:stretch>
                  <a:fillRect/>
                </a:stretch>
              </a:blipFill>
            </p:spPr>
            <p:txBody>
              <a:bodyPr/>
              <a:lstStyle/>
              <a:p>
                <a:r>
                  <a:rPr lang="de-AT">
                    <a:noFill/>
                  </a:rPr>
                  <a:t> </a:t>
                </a:r>
              </a:p>
            </p:txBody>
          </p:sp>
        </mc:Fallback>
      </mc:AlternateContent>
      <p:sp>
        <p:nvSpPr>
          <p:cNvPr id="58" name="Ellipse 57">
            <a:extLst>
              <a:ext uri="{FF2B5EF4-FFF2-40B4-BE49-F238E27FC236}">
                <a16:creationId xmlns:a16="http://schemas.microsoft.com/office/drawing/2014/main" id="{10EABA76-7633-4BFA-8C99-54069BD68B7D}"/>
              </a:ext>
            </a:extLst>
          </p:cNvPr>
          <p:cNvSpPr>
            <a:spLocks noChangeAspect="1"/>
          </p:cNvSpPr>
          <p:nvPr/>
        </p:nvSpPr>
        <p:spPr>
          <a:xfrm>
            <a:off x="4167575" y="5666294"/>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9" name="Ellipse 58">
            <a:extLst>
              <a:ext uri="{FF2B5EF4-FFF2-40B4-BE49-F238E27FC236}">
                <a16:creationId xmlns:a16="http://schemas.microsoft.com/office/drawing/2014/main" id="{63398367-7C05-46D5-8FBB-FB848AB53DDC}"/>
              </a:ext>
            </a:extLst>
          </p:cNvPr>
          <p:cNvSpPr>
            <a:spLocks noChangeAspect="1"/>
          </p:cNvSpPr>
          <p:nvPr/>
        </p:nvSpPr>
        <p:spPr>
          <a:xfrm>
            <a:off x="5561225" y="5654613"/>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60" name="Gerader Verbinder 59">
            <a:extLst>
              <a:ext uri="{FF2B5EF4-FFF2-40B4-BE49-F238E27FC236}">
                <a16:creationId xmlns:a16="http://schemas.microsoft.com/office/drawing/2014/main" id="{A9F5DDB0-6BC7-4515-B2CA-D39151FCAABA}"/>
              </a:ext>
            </a:extLst>
          </p:cNvPr>
          <p:cNvCxnSpPr>
            <a:cxnSpLocks noChangeAspect="1"/>
            <a:endCxn id="58" idx="7"/>
          </p:cNvCxnSpPr>
          <p:nvPr/>
        </p:nvCxnSpPr>
        <p:spPr>
          <a:xfrm flipH="1">
            <a:off x="4628494" y="5407213"/>
            <a:ext cx="316324" cy="3381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Gerader Verbinder 60">
            <a:extLst>
              <a:ext uri="{FF2B5EF4-FFF2-40B4-BE49-F238E27FC236}">
                <a16:creationId xmlns:a16="http://schemas.microsoft.com/office/drawing/2014/main" id="{8EE922C6-2F1C-42B4-A776-8B281C8090E7}"/>
              </a:ext>
            </a:extLst>
          </p:cNvPr>
          <p:cNvCxnSpPr>
            <a:cxnSpLocks noChangeAspect="1"/>
            <a:endCxn id="59" idx="1"/>
          </p:cNvCxnSpPr>
          <p:nvPr/>
        </p:nvCxnSpPr>
        <p:spPr>
          <a:xfrm>
            <a:off x="5326656" y="5407213"/>
            <a:ext cx="313650" cy="326481"/>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Rechteck 61">
                <a:extLst>
                  <a:ext uri="{FF2B5EF4-FFF2-40B4-BE49-F238E27FC236}">
                    <a16:creationId xmlns:a16="http://schemas.microsoft.com/office/drawing/2014/main" id="{96F6720F-9796-4000-9873-740ECFF43883}"/>
                  </a:ext>
                </a:extLst>
              </p:cNvPr>
              <p:cNvSpPr/>
              <p:nvPr/>
            </p:nvSpPr>
            <p:spPr>
              <a:xfrm>
                <a:off x="4163787" y="5745375"/>
                <a:ext cx="604653"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𝒇</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𝟓</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2" name="Rechteck 61">
                <a:extLst>
                  <a:ext uri="{FF2B5EF4-FFF2-40B4-BE49-F238E27FC236}">
                    <a16:creationId xmlns:a16="http://schemas.microsoft.com/office/drawing/2014/main" id="{96F6720F-9796-4000-9873-740ECFF43883}"/>
                  </a:ext>
                </a:extLst>
              </p:cNvPr>
              <p:cNvSpPr>
                <a:spLocks noRot="1" noChangeAspect="1" noMove="1" noResize="1" noEditPoints="1" noAdjustHandles="1" noChangeArrowheads="1" noChangeShapeType="1" noTextEdit="1"/>
              </p:cNvSpPr>
              <p:nvPr/>
            </p:nvSpPr>
            <p:spPr>
              <a:xfrm>
                <a:off x="4163787" y="5745375"/>
                <a:ext cx="604653" cy="369332"/>
              </a:xfrm>
              <a:prstGeom prst="rect">
                <a:avLst/>
              </a:prstGeom>
              <a:blipFill>
                <a:blip r:embed="rId12"/>
                <a:stretch>
                  <a:fillRect l="-2020" b="-13115"/>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3" name="Rechteck 62">
                <a:extLst>
                  <a:ext uri="{FF2B5EF4-FFF2-40B4-BE49-F238E27FC236}">
                    <a16:creationId xmlns:a16="http://schemas.microsoft.com/office/drawing/2014/main" id="{C42AFA60-EFC1-4FC7-B732-2B0CCC73B675}"/>
                  </a:ext>
                </a:extLst>
              </p:cNvPr>
              <p:cNvSpPr/>
              <p:nvPr/>
            </p:nvSpPr>
            <p:spPr>
              <a:xfrm>
                <a:off x="5574319" y="5729028"/>
                <a:ext cx="601447"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𝒆</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𝟗</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3" name="Rechteck 62">
                <a:extLst>
                  <a:ext uri="{FF2B5EF4-FFF2-40B4-BE49-F238E27FC236}">
                    <a16:creationId xmlns:a16="http://schemas.microsoft.com/office/drawing/2014/main" id="{C42AFA60-EFC1-4FC7-B732-2B0CCC73B675}"/>
                  </a:ext>
                </a:extLst>
              </p:cNvPr>
              <p:cNvSpPr>
                <a:spLocks noRot="1" noChangeAspect="1" noMove="1" noResize="1" noEditPoints="1" noAdjustHandles="1" noChangeArrowheads="1" noChangeShapeType="1" noTextEdit="1"/>
              </p:cNvSpPr>
              <p:nvPr/>
            </p:nvSpPr>
            <p:spPr>
              <a:xfrm>
                <a:off x="5574319" y="5729028"/>
                <a:ext cx="601447" cy="369332"/>
              </a:xfrm>
              <a:prstGeom prst="rect">
                <a:avLst/>
              </a:prstGeom>
              <a:blipFill>
                <a:blip r:embed="rId13"/>
                <a:stretch>
                  <a:fillRect/>
                </a:stretch>
              </a:blipFill>
            </p:spPr>
            <p:txBody>
              <a:bodyPr/>
              <a:lstStyle/>
              <a:p>
                <a:r>
                  <a:rPr lang="de-AT">
                    <a:noFill/>
                  </a:rPr>
                  <a:t> </a:t>
                </a:r>
              </a:p>
            </p:txBody>
          </p:sp>
        </mc:Fallback>
      </mc:AlternateContent>
      <p:sp>
        <p:nvSpPr>
          <p:cNvPr id="64" name="Rechteck 63">
            <a:extLst>
              <a:ext uri="{FF2B5EF4-FFF2-40B4-BE49-F238E27FC236}">
                <a16:creationId xmlns:a16="http://schemas.microsoft.com/office/drawing/2014/main" id="{D6AFB9EC-EBBA-4323-A2CF-CD6A1429893A}"/>
              </a:ext>
            </a:extLst>
          </p:cNvPr>
          <p:cNvSpPr/>
          <p:nvPr/>
        </p:nvSpPr>
        <p:spPr>
          <a:xfrm>
            <a:off x="1755981" y="3060932"/>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65" name="Rechteck 64">
            <a:extLst>
              <a:ext uri="{FF2B5EF4-FFF2-40B4-BE49-F238E27FC236}">
                <a16:creationId xmlns:a16="http://schemas.microsoft.com/office/drawing/2014/main" id="{9A40AE3D-B339-4A87-8BF8-F6C69F9CA42F}"/>
              </a:ext>
            </a:extLst>
          </p:cNvPr>
          <p:cNvSpPr/>
          <p:nvPr/>
        </p:nvSpPr>
        <p:spPr>
          <a:xfrm>
            <a:off x="3862101" y="3060932"/>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66" name="Rechteck 65">
            <a:extLst>
              <a:ext uri="{FF2B5EF4-FFF2-40B4-BE49-F238E27FC236}">
                <a16:creationId xmlns:a16="http://schemas.microsoft.com/office/drawing/2014/main" id="{3F879B04-B938-4782-A6BD-0C69813EB779}"/>
              </a:ext>
            </a:extLst>
          </p:cNvPr>
          <p:cNvSpPr/>
          <p:nvPr/>
        </p:nvSpPr>
        <p:spPr>
          <a:xfrm>
            <a:off x="3957855" y="3802979"/>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67" name="Rechteck 66">
            <a:extLst>
              <a:ext uri="{FF2B5EF4-FFF2-40B4-BE49-F238E27FC236}">
                <a16:creationId xmlns:a16="http://schemas.microsoft.com/office/drawing/2014/main" id="{20E14856-4C11-42B2-BBCB-E31F54963C3B}"/>
              </a:ext>
            </a:extLst>
          </p:cNvPr>
          <p:cNvSpPr/>
          <p:nvPr/>
        </p:nvSpPr>
        <p:spPr>
          <a:xfrm>
            <a:off x="3045154" y="4515924"/>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68" name="Rechteck 67">
            <a:extLst>
              <a:ext uri="{FF2B5EF4-FFF2-40B4-BE49-F238E27FC236}">
                <a16:creationId xmlns:a16="http://schemas.microsoft.com/office/drawing/2014/main" id="{B867279A-CCB9-4E59-92A8-DB37DACA23A5}"/>
              </a:ext>
            </a:extLst>
          </p:cNvPr>
          <p:cNvSpPr/>
          <p:nvPr/>
        </p:nvSpPr>
        <p:spPr>
          <a:xfrm>
            <a:off x="5205736" y="4561717"/>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69" name="Rechteck 68">
            <a:extLst>
              <a:ext uri="{FF2B5EF4-FFF2-40B4-BE49-F238E27FC236}">
                <a16:creationId xmlns:a16="http://schemas.microsoft.com/office/drawing/2014/main" id="{00BC2B10-9C93-47E5-92C8-14E6DF928BDD}"/>
              </a:ext>
            </a:extLst>
          </p:cNvPr>
          <p:cNvSpPr/>
          <p:nvPr/>
        </p:nvSpPr>
        <p:spPr>
          <a:xfrm>
            <a:off x="4521303" y="5303577"/>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70" name="Rechteck 69">
            <a:extLst>
              <a:ext uri="{FF2B5EF4-FFF2-40B4-BE49-F238E27FC236}">
                <a16:creationId xmlns:a16="http://schemas.microsoft.com/office/drawing/2014/main" id="{F7A72765-5A00-4BB7-A025-78C2618F522D}"/>
              </a:ext>
            </a:extLst>
          </p:cNvPr>
          <p:cNvSpPr/>
          <p:nvPr/>
        </p:nvSpPr>
        <p:spPr>
          <a:xfrm>
            <a:off x="4013861" y="4541643"/>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71" name="Rechteck 70">
            <a:extLst>
              <a:ext uri="{FF2B5EF4-FFF2-40B4-BE49-F238E27FC236}">
                <a16:creationId xmlns:a16="http://schemas.microsoft.com/office/drawing/2014/main" id="{800CF196-8494-437E-9E76-59F56D9EBFF5}"/>
              </a:ext>
            </a:extLst>
          </p:cNvPr>
          <p:cNvSpPr/>
          <p:nvPr/>
        </p:nvSpPr>
        <p:spPr>
          <a:xfrm>
            <a:off x="5258602" y="3785639"/>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72" name="Rechteck 71">
            <a:extLst>
              <a:ext uri="{FF2B5EF4-FFF2-40B4-BE49-F238E27FC236}">
                <a16:creationId xmlns:a16="http://schemas.microsoft.com/office/drawing/2014/main" id="{3595C06B-A082-4280-BE72-455847AE29EB}"/>
              </a:ext>
            </a:extLst>
          </p:cNvPr>
          <p:cNvSpPr/>
          <p:nvPr/>
        </p:nvSpPr>
        <p:spPr>
          <a:xfrm>
            <a:off x="6137656" y="4559357"/>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73" name="Rechteck 72">
            <a:extLst>
              <a:ext uri="{FF2B5EF4-FFF2-40B4-BE49-F238E27FC236}">
                <a16:creationId xmlns:a16="http://schemas.microsoft.com/office/drawing/2014/main" id="{8DECA1F1-6225-4197-A8E3-2B18CBEE6AB2}"/>
              </a:ext>
            </a:extLst>
          </p:cNvPr>
          <p:cNvSpPr/>
          <p:nvPr/>
        </p:nvSpPr>
        <p:spPr>
          <a:xfrm>
            <a:off x="5454501" y="5275553"/>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Tree>
    <p:extLst>
      <p:ext uri="{BB962C8B-B14F-4D97-AF65-F5344CB8AC3E}">
        <p14:creationId xmlns:p14="http://schemas.microsoft.com/office/powerpoint/2010/main" val="27438111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Prefix c</a:t>
            </a:r>
            <a:r>
              <a:rPr lang="en-US" sz="2800" b="1" dirty="0">
                <a:latin typeface="Calibri" panose="020F0502020204030204" pitchFamily="34" charset="0"/>
                <a:cs typeface="Calibri" panose="020F0502020204030204" pitchFamily="34" charset="0"/>
              </a:rPr>
              <a:t>odes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418400"/>
                <a:ext cx="8229300" cy="2749740"/>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Given a tree corresponding to a prefix code we can compute the number of bits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𝐵</m:t>
                    </m:r>
                  </m:oMath>
                </a14:m>
                <a:r>
                  <a:rPr lang="en-US" sz="1800" noProof="0" dirty="0">
                    <a:latin typeface="Calibri" panose="020F0502020204030204" pitchFamily="34" charset="0"/>
                    <a:ea typeface="Calibri" panose="020F0502020204030204" pitchFamily="34" charset="0"/>
                    <a:cs typeface="Calibri" panose="020F0502020204030204" pitchFamily="34" charset="0"/>
                  </a:rPr>
                  <a:t> needed to encode a file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each character c from alphabet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𝐶</m:t>
                    </m:r>
                  </m:oMath>
                </a14:m>
                <a:r>
                  <a:rPr lang="en-US" sz="1800" dirty="0">
                    <a:latin typeface="Calibri" panose="020F0502020204030204" pitchFamily="34" charset="0"/>
                    <a:ea typeface="Calibri" panose="020F0502020204030204" pitchFamily="34" charset="0"/>
                    <a:cs typeface="Calibri" panose="020F0502020204030204" pitchFamily="34" charset="0"/>
                  </a:rPr>
                  <a:t> we denote the occurrence frequency as </a:t>
                </a:r>
                <a14:m>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𝑐</m:t>
                        </m:r>
                      </m:sub>
                    </m:sSub>
                  </m:oMath>
                </a14:m>
                <a:endParaRPr lang="en-US"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represent the depth of the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𝑐</m:t>
                    </m:r>
                  </m:oMath>
                </a14:m>
                <a:r>
                  <a:rPr lang="en-US" sz="1800" dirty="0">
                    <a:latin typeface="Calibri" panose="020F0502020204030204" pitchFamily="34" charset="0"/>
                    <a:ea typeface="Calibri" panose="020F0502020204030204" pitchFamily="34" charset="0"/>
                    <a:cs typeface="Calibri" panose="020F0502020204030204" pitchFamily="34" charset="0"/>
                  </a:rPr>
                  <a:t>’s leaf with </a:t>
                </a:r>
                <a14:m>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𝑑</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𝑐</m:t>
                        </m:r>
                      </m:sub>
                    </m:sSub>
                  </m:oMath>
                </a14:m>
                <a:endParaRPr lang="en-US"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To encode file we need:</a:t>
                </a:r>
              </a:p>
              <a:p>
                <a:pPr marL="114300" indent="0">
                  <a:spcBef>
                    <a:spcPts val="600"/>
                  </a:spcBef>
                  <a:spcAft>
                    <a:spcPts val="600"/>
                  </a:spcAft>
                </a:pPr>
                <a14:m>
                  <m:oMathPara xmlns:m="http://schemas.openxmlformats.org/officeDocument/2006/math">
                    <m:oMathParaPr>
                      <m:jc m:val="centerGroup"/>
                    </m:oMathParaPr>
                    <m:oMath xmlns:m="http://schemas.openxmlformats.org/officeDocument/2006/math">
                      <m:r>
                        <a:rPr lang="de-AT" sz="1800" b="0" i="1" noProof="0" smtClean="0">
                          <a:latin typeface="Cambria Math" panose="02040503050406030204" pitchFamily="18" charset="0"/>
                          <a:ea typeface="Calibri" panose="020F0502020204030204" pitchFamily="34" charset="0"/>
                          <a:cs typeface="Calibri" panose="020F0502020204030204" pitchFamily="34" charset="0"/>
                        </a:rPr>
                        <m:t>𝐵</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m:t>
                      </m:r>
                      <m:nary>
                        <m:naryPr>
                          <m:chr m:val="∑"/>
                          <m:supHide m:val="on"/>
                          <m:ctrlPr>
                            <a:rPr lang="en-US" sz="1800" i="1" noProof="0" smtClean="0">
                              <a:latin typeface="Cambria Math" panose="02040503050406030204" pitchFamily="18" charset="0"/>
                              <a:ea typeface="Calibri" panose="020F0502020204030204" pitchFamily="34" charset="0"/>
                              <a:cs typeface="Calibri" panose="020F0502020204030204" pitchFamily="34" charset="0"/>
                            </a:rPr>
                          </m:ctrlPr>
                        </m:naryPr>
                        <m:sub>
                          <m:r>
                            <m:rPr>
                              <m:brk m:alnAt="7"/>
                            </m:rP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 ∈</m:t>
                          </m:r>
                          <m:r>
                            <a:rPr lang="de-AT" sz="1800" b="0" i="1" noProof="0" smtClean="0">
                              <a:latin typeface="Cambria Math" panose="02040503050406030204" pitchFamily="18" charset="0"/>
                              <a:ea typeface="Cambria Math" panose="02040503050406030204" pitchFamily="18" charset="0"/>
                              <a:cs typeface="Calibri" panose="020F0502020204030204" pitchFamily="34" charset="0"/>
                            </a:rPr>
                            <m:t>𝐶</m:t>
                          </m:r>
                        </m:sub>
                        <m:sup/>
                        <m:e>
                          <m:sSub>
                            <m:sSub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noProof="0" smtClean="0">
                                  <a:latin typeface="Cambria Math" panose="02040503050406030204" pitchFamily="18" charset="0"/>
                                  <a:ea typeface="Calibri" panose="020F0502020204030204" pitchFamily="34" charset="0"/>
                                  <a:cs typeface="Calibri" panose="020F0502020204030204" pitchFamily="34" charset="0"/>
                                </a:rPr>
                                <m:t>𝑓</m:t>
                              </m:r>
                            </m:e>
                            <m:sub>
                              <m: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sub>
                          </m:sSub>
                          <m:sSub>
                            <m:sSub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noProof="0" smtClean="0">
                                  <a:latin typeface="Cambria Math" panose="02040503050406030204" pitchFamily="18" charset="0"/>
                                  <a:ea typeface="Calibri" panose="020F0502020204030204" pitchFamily="34" charset="0"/>
                                  <a:cs typeface="Calibri" panose="020F0502020204030204" pitchFamily="34" charset="0"/>
                                </a:rPr>
                                <m:t>𝑑</m:t>
                              </m:r>
                            </m:e>
                            <m:sub>
                              <m: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sub>
                          </m:sSub>
                        </m:e>
                      </m:nary>
                    </m:oMath>
                  </m:oMathPara>
                </a14:m>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418400"/>
                <a:ext cx="8229300" cy="2749740"/>
              </a:xfrm>
              <a:blipFill>
                <a:blip r:embed="rId3"/>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graphicFrame>
            <p:nvGraphicFramePr>
              <p:cNvPr id="4" name="Tabelle 3">
                <a:extLst>
                  <a:ext uri="{FF2B5EF4-FFF2-40B4-BE49-F238E27FC236}">
                    <a16:creationId xmlns:a16="http://schemas.microsoft.com/office/drawing/2014/main" id="{4FE11999-3443-40BD-87FD-AAC5676B7056}"/>
                  </a:ext>
                </a:extLst>
              </p:cNvPr>
              <p:cNvGraphicFramePr/>
              <p:nvPr>
                <p:extLst>
                  <p:ext uri="{D42A27DB-BD31-4B8C-83A1-F6EECF244321}">
                    <p14:modId xmlns:p14="http://schemas.microsoft.com/office/powerpoint/2010/main" val="3195448998"/>
                  </p:ext>
                </p:extLst>
              </p:nvPr>
            </p:nvGraphicFramePr>
            <p:xfrm>
              <a:off x="1281684" y="4236720"/>
              <a:ext cx="6458411" cy="1355784"/>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14:m>
                            <m:oMath xmlns:m="http://schemas.openxmlformats.org/officeDocument/2006/math">
                              <m:sSub>
                                <m:sSubPr>
                                  <m:ctrlP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𝑐</m:t>
                                  </m:r>
                                </m:sub>
                              </m:s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1800" b="0" strike="noStrike" spc="-1" dirty="0">
                              <a:latin typeface="Calibri" panose="020F0502020204030204" pitchFamily="34" charset="0"/>
                              <a:ea typeface="Calibri" panose="020F0502020204030204" pitchFamily="34" charset="0"/>
                              <a:cs typeface="Calibri" panose="020F0502020204030204" pitchFamily="34" charset="0"/>
                            </a:rPr>
                            <a:t>(in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r h="324000">
                    <a:tc>
                      <a:txBody>
                        <a:bodyPr/>
                        <a:lstStyle/>
                        <a:p>
                          <a:pPr algn="l"/>
                          <a14:m>
                            <m:oMathPara xmlns:m="http://schemas.openxmlformats.org/officeDocument/2006/math">
                              <m:oMathParaPr>
                                <m:jc m:val="left"/>
                              </m:oMathParaPr>
                              <m:oMath xmlns:m="http://schemas.openxmlformats.org/officeDocument/2006/math">
                                <m:sSub>
                                  <m:sSubPr>
                                    <m:ctrlP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m:t>
                                    </m:r>
                                  </m:e>
                                  <m: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𝑐</m:t>
                                    </m:r>
                                  </m:sub>
                                </m:sSub>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3064400676"/>
                      </a:ext>
                    </a:extLst>
                  </a:tr>
                </a:tbl>
              </a:graphicData>
            </a:graphic>
          </p:graphicFrame>
        </mc:Choice>
        <mc:Fallback xmlns="">
          <p:graphicFrame>
            <p:nvGraphicFramePr>
              <p:cNvPr id="4" name="Tabelle 3">
                <a:extLst>
                  <a:ext uri="{FF2B5EF4-FFF2-40B4-BE49-F238E27FC236}">
                    <a16:creationId xmlns:a16="http://schemas.microsoft.com/office/drawing/2014/main" id="{4FE11999-3443-40BD-87FD-AAC5676B7056}"/>
                  </a:ext>
                </a:extLst>
              </p:cNvPr>
              <p:cNvGraphicFramePr/>
              <p:nvPr>
                <p:extLst>
                  <p:ext uri="{D42A27DB-BD31-4B8C-83A1-F6EECF244321}">
                    <p14:modId xmlns:p14="http://schemas.microsoft.com/office/powerpoint/2010/main" val="3195448998"/>
                  </p:ext>
                </p:extLst>
              </p:nvPr>
            </p:nvGraphicFramePr>
            <p:xfrm>
              <a:off x="1281684" y="4236720"/>
              <a:ext cx="6458411" cy="1355784"/>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38946">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4"/>
                          <a:stretch>
                            <a:fillRect l="-402830" t="-3571" r="-501887" b="-330357"/>
                          </a:stretch>
                        </a:blipFill>
                      </a:tcPr>
                    </a:tc>
                    <a:tc>
                      <a:txBody>
                        <a:bodyPr/>
                        <a:lstStyle/>
                        <a:p>
                          <a:endParaRPr lang="de-DE"/>
                        </a:p>
                      </a:txBody>
                      <a:tcPr marL="63607" marR="63607" marT="32313" marB="32313" anchor="ctr">
                        <a:blipFill>
                          <a:blip r:embed="rId4"/>
                          <a:stretch>
                            <a:fillRect l="-502830" t="-3571" r="-401887" b="-330357"/>
                          </a:stretch>
                        </a:blipFill>
                      </a:tcPr>
                    </a:tc>
                    <a:tc>
                      <a:txBody>
                        <a:bodyPr/>
                        <a:lstStyle/>
                        <a:p>
                          <a:endParaRPr lang="de-DE"/>
                        </a:p>
                      </a:txBody>
                      <a:tcPr marL="63607" marR="63607" marT="32313" marB="32313" anchor="ctr">
                        <a:blipFill>
                          <a:blip r:embed="rId4"/>
                          <a:stretch>
                            <a:fillRect l="-608571" t="-3571" r="-305714" b="-330357"/>
                          </a:stretch>
                        </a:blipFill>
                      </a:tcPr>
                    </a:tc>
                    <a:tc>
                      <a:txBody>
                        <a:bodyPr/>
                        <a:lstStyle/>
                        <a:p>
                          <a:endParaRPr lang="de-DE"/>
                        </a:p>
                      </a:txBody>
                      <a:tcPr marL="63607" marR="63607" marT="32313" marB="32313" anchor="ctr">
                        <a:blipFill>
                          <a:blip r:embed="rId4"/>
                          <a:stretch>
                            <a:fillRect l="-701887" t="-3571" r="-202830" b="-330357"/>
                          </a:stretch>
                        </a:blipFill>
                      </a:tcPr>
                    </a:tc>
                    <a:tc>
                      <a:txBody>
                        <a:bodyPr/>
                        <a:lstStyle/>
                        <a:p>
                          <a:endParaRPr lang="de-DE"/>
                        </a:p>
                      </a:txBody>
                      <a:tcPr marL="63607" marR="63607" marT="32313" marB="32313" anchor="ctr">
                        <a:blipFill>
                          <a:blip r:embed="rId4"/>
                          <a:stretch>
                            <a:fillRect l="-801887" t="-3571" r="-102830" b="-330357"/>
                          </a:stretch>
                        </a:blipFill>
                      </a:tcPr>
                    </a:tc>
                    <a:tc>
                      <a:txBody>
                        <a:bodyPr/>
                        <a:lstStyle/>
                        <a:p>
                          <a:endParaRPr lang="de-DE"/>
                        </a:p>
                      </a:txBody>
                      <a:tcPr marL="63607" marR="63607" marT="32313" marB="32313" anchor="ctr">
                        <a:blipFill>
                          <a:blip r:embed="rId4"/>
                          <a:stretch>
                            <a:fillRect l="-910476" t="-3571" r="-3810" b="-330357"/>
                          </a:stretch>
                        </a:blipFill>
                      </a:tcP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4"/>
                          <a:stretch>
                            <a:fillRect l="-235" t="-103571" r="-149765" b="-230357"/>
                          </a:stretch>
                        </a:blipFill>
                      </a:tcPr>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r h="338946">
                    <a:tc>
                      <a:txBody>
                        <a:bodyPr/>
                        <a:lstStyle/>
                        <a:p>
                          <a:endParaRPr lang="de-DE"/>
                        </a:p>
                      </a:txBody>
                      <a:tcPr marL="63607" marR="63607" marT="32313" marB="32313">
                        <a:blipFill>
                          <a:blip r:embed="rId4"/>
                          <a:stretch>
                            <a:fillRect l="-235" t="-301786" r="-149765" b="-32143"/>
                          </a:stretch>
                        </a:blipFill>
                      </a:tcPr>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3064400676"/>
                      </a:ext>
                    </a:extLst>
                  </a:tr>
                </a:tbl>
              </a:graphicData>
            </a:graphic>
          </p:graphicFrame>
        </mc:Fallback>
      </mc:AlternateContent>
      <mc:AlternateContent xmlns:mc="http://schemas.openxmlformats.org/markup-compatibility/2006" xmlns:a14="http://schemas.microsoft.com/office/drawing/2010/main">
        <mc:Choice Requires="a14">
          <p:sp>
            <p:nvSpPr>
              <p:cNvPr id="5" name="Textplatzhalter 2">
                <a:extLst>
                  <a:ext uri="{FF2B5EF4-FFF2-40B4-BE49-F238E27FC236}">
                    <a16:creationId xmlns:a16="http://schemas.microsoft.com/office/drawing/2014/main" id="{51D0369E-C2F0-4DE0-9207-89F2C9ABE842}"/>
                  </a:ext>
                </a:extLst>
              </p:cNvPr>
              <p:cNvSpPr txBox="1">
                <a:spLocks/>
              </p:cNvSpPr>
              <p:nvPr/>
            </p:nvSpPr>
            <p:spPr>
              <a:xfrm>
                <a:off x="457200" y="5661084"/>
                <a:ext cx="8229300" cy="57042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 xmlns:m="http://schemas.openxmlformats.org/officeDocument/2006/math">
                    <m:r>
                      <a:rPr lang="de-AT" sz="1800" i="1" smtClean="0">
                        <a:latin typeface="Cambria Math" panose="02040503050406030204" pitchFamily="18" charset="0"/>
                        <a:ea typeface="Calibri" panose="020F0502020204030204" pitchFamily="34" charset="0"/>
                        <a:cs typeface="Calibri" panose="020F0502020204030204" pitchFamily="34" charset="0"/>
                      </a:rPr>
                      <m:t>𝐵</m:t>
                    </m:r>
                    <m:r>
                      <a:rPr lang="de-AT" sz="1800" i="1" smtClean="0">
                        <a:latin typeface="Cambria Math" panose="02040503050406030204" pitchFamily="18" charset="0"/>
                        <a:ea typeface="Calibri" panose="020F0502020204030204" pitchFamily="34" charset="0"/>
                        <a:cs typeface="Calibri" panose="020F0502020204030204" pitchFamily="34" charset="0"/>
                      </a:rPr>
                      <m:t>=</m:t>
                    </m:r>
                    <m:nary>
                      <m:naryPr>
                        <m:chr m:val="∑"/>
                        <m:supHide m:val="on"/>
                        <m:ctrlPr>
                          <a:rPr lang="en-US" sz="1800" i="1">
                            <a:latin typeface="Cambria Math" panose="02040503050406030204" pitchFamily="18" charset="0"/>
                            <a:ea typeface="Calibri" panose="020F0502020204030204" pitchFamily="34" charset="0"/>
                            <a:cs typeface="Calibri" panose="020F0502020204030204" pitchFamily="34" charset="0"/>
                          </a:rPr>
                        </m:ctrlPr>
                      </m:naryPr>
                      <m:sub>
                        <m:r>
                          <m:rPr>
                            <m:brk m:alnAt="7"/>
                          </m:rPr>
                          <a:rPr lang="de-AT" sz="1800" i="1">
                            <a:latin typeface="Cambria Math" panose="02040503050406030204" pitchFamily="18" charset="0"/>
                            <a:ea typeface="Calibri" panose="020F0502020204030204" pitchFamily="34" charset="0"/>
                            <a:cs typeface="Calibri" panose="020F0502020204030204" pitchFamily="34" charset="0"/>
                          </a:rPr>
                          <m:t>𝑐</m:t>
                        </m:r>
                        <m:r>
                          <a:rPr lang="de-AT" sz="1800" i="1">
                            <a:latin typeface="Cambria Math" panose="02040503050406030204" pitchFamily="18" charset="0"/>
                            <a:ea typeface="Calibri" panose="020F0502020204030204" pitchFamily="34" charset="0"/>
                            <a:cs typeface="Calibri" panose="020F0502020204030204" pitchFamily="34" charset="0"/>
                          </a:rPr>
                          <m:t> ∈</m:t>
                        </m:r>
                        <m:r>
                          <a:rPr lang="de-AT" sz="1800" i="1">
                            <a:latin typeface="Cambria Math" panose="02040503050406030204" pitchFamily="18" charset="0"/>
                            <a:ea typeface="Cambria Math" panose="02040503050406030204" pitchFamily="18" charset="0"/>
                            <a:cs typeface="Calibri" panose="020F0502020204030204" pitchFamily="34" charset="0"/>
                          </a:rPr>
                          <m:t>𝐶</m:t>
                        </m:r>
                      </m:sub>
                      <m:sup/>
                      <m:e>
                        <m:sSub>
                          <m:sSubPr>
                            <m:ctrlPr>
                              <a:rPr lang="de-AT" sz="1800" i="1">
                                <a:latin typeface="Cambria Math" panose="02040503050406030204" pitchFamily="18" charset="0"/>
                                <a:ea typeface="Calibri" panose="020F0502020204030204" pitchFamily="34" charset="0"/>
                                <a:cs typeface="Calibri" panose="020F0502020204030204" pitchFamily="34" charset="0"/>
                              </a:rPr>
                            </m:ctrlPr>
                          </m:sSubPr>
                          <m:e>
                            <m:r>
                              <a:rPr lang="de-AT" sz="1800" i="1">
                                <a:latin typeface="Cambria Math" panose="02040503050406030204" pitchFamily="18" charset="0"/>
                                <a:ea typeface="Calibri" panose="020F0502020204030204" pitchFamily="34" charset="0"/>
                                <a:cs typeface="Calibri" panose="020F0502020204030204" pitchFamily="34" charset="0"/>
                              </a:rPr>
                              <m:t>𝑓</m:t>
                            </m:r>
                          </m:e>
                          <m:sub>
                            <m:r>
                              <a:rPr lang="de-AT" sz="1800" i="1">
                                <a:latin typeface="Cambria Math" panose="02040503050406030204" pitchFamily="18" charset="0"/>
                                <a:ea typeface="Calibri" panose="020F0502020204030204" pitchFamily="34" charset="0"/>
                                <a:cs typeface="Calibri" panose="020F0502020204030204" pitchFamily="34" charset="0"/>
                              </a:rPr>
                              <m:t>𝑐</m:t>
                            </m:r>
                          </m:sub>
                        </m:sSub>
                        <m:sSub>
                          <m:sSubPr>
                            <m:ctrlPr>
                              <a:rPr lang="de-AT" sz="1800" i="1">
                                <a:latin typeface="Cambria Math" panose="02040503050406030204" pitchFamily="18" charset="0"/>
                                <a:ea typeface="Calibri" panose="020F0502020204030204" pitchFamily="34" charset="0"/>
                                <a:cs typeface="Calibri" panose="020F0502020204030204" pitchFamily="34" charset="0"/>
                              </a:rPr>
                            </m:ctrlPr>
                          </m:sSubPr>
                          <m:e>
                            <m:r>
                              <a:rPr lang="de-AT" sz="1800" i="1">
                                <a:latin typeface="Cambria Math" panose="02040503050406030204" pitchFamily="18" charset="0"/>
                                <a:ea typeface="Calibri" panose="020F0502020204030204" pitchFamily="34" charset="0"/>
                                <a:cs typeface="Calibri" panose="020F0502020204030204" pitchFamily="34" charset="0"/>
                              </a:rPr>
                              <m:t>𝑑</m:t>
                            </m:r>
                          </m:e>
                          <m:sub>
                            <m:r>
                              <a:rPr lang="de-AT" sz="1800" i="1">
                                <a:latin typeface="Cambria Math" panose="02040503050406030204" pitchFamily="18" charset="0"/>
                                <a:ea typeface="Calibri" panose="020F0502020204030204" pitchFamily="34" charset="0"/>
                                <a:cs typeface="Calibri" panose="020F0502020204030204" pitchFamily="34" charset="0"/>
                              </a:rPr>
                              <m:t>𝑐</m:t>
                            </m:r>
                          </m:sub>
                        </m:sSub>
                      </m:e>
                    </m:nary>
                    <m:r>
                      <a:rPr lang="de-AT" sz="1800" b="0" i="1" smtClean="0">
                        <a:latin typeface="Cambria Math" panose="02040503050406030204" pitchFamily="18" charset="0"/>
                        <a:ea typeface="Calibri" panose="020F0502020204030204" pitchFamily="34" charset="0"/>
                        <a:cs typeface="Calibri" panose="020F0502020204030204" pitchFamily="34" charset="0"/>
                      </a:rPr>
                      <m:t>=</m:t>
                    </m:r>
                    <m:d>
                      <m:dPr>
                        <m:ctrlPr>
                          <a:rPr lang="en-US" sz="1800" i="1" dirty="0">
                            <a:latin typeface="Cambria Math" panose="02040503050406030204" pitchFamily="18" charset="0"/>
                            <a:ea typeface="Calibri" panose="020F0502020204030204" pitchFamily="34" charset="0"/>
                            <a:cs typeface="Calibri" panose="020F0502020204030204" pitchFamily="34" charset="0"/>
                          </a:rPr>
                        </m:ctrlPr>
                      </m:dPr>
                      <m:e>
                        <m:r>
                          <a:rPr lang="en-US" sz="1800" i="1" dirty="0">
                            <a:latin typeface="Cambria Math" panose="02040503050406030204" pitchFamily="18" charset="0"/>
                            <a:ea typeface="Calibri" panose="020F0502020204030204" pitchFamily="34" charset="0"/>
                            <a:cs typeface="Calibri" panose="020F0502020204030204" pitchFamily="34" charset="0"/>
                          </a:rPr>
                          <m:t>45</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1+13</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3+12</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3+16</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3+9</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4+5</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4</m:t>
                        </m:r>
                      </m:e>
                    </m:d>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1000</m:t>
                    </m:r>
                    <m:r>
                      <a:rPr lang="de-AT" sz="1800" b="0" i="1" dirty="0" smtClean="0">
                        <a:latin typeface="Cambria Math" panose="02040503050406030204" pitchFamily="18" charset="0"/>
                        <a:ea typeface="Calibri" panose="020F0502020204030204" pitchFamily="34" charset="0"/>
                        <a:cs typeface="Calibri" panose="020F0502020204030204" pitchFamily="34" charset="0"/>
                      </a:rPr>
                      <m:t>=224000</m:t>
                    </m:r>
                  </m:oMath>
                </a14:m>
                <a:r>
                  <a:rPr lang="en-US" sz="1800" dirty="0">
                    <a:latin typeface="Calibri" panose="020F0502020204030204" pitchFamily="34" charset="0"/>
                    <a:ea typeface="Calibri" panose="020F0502020204030204" pitchFamily="34" charset="0"/>
                    <a:cs typeface="Calibri" panose="020F0502020204030204" pitchFamily="34" charset="0"/>
                  </a:rPr>
                  <a:t> </a:t>
                </a:r>
              </a:p>
            </p:txBody>
          </p:sp>
        </mc:Choice>
        <mc:Fallback xmlns="">
          <p:sp>
            <p:nvSpPr>
              <p:cNvPr id="5" name="Textplatzhalter 2">
                <a:extLst>
                  <a:ext uri="{FF2B5EF4-FFF2-40B4-BE49-F238E27FC236}">
                    <a16:creationId xmlns:a16="http://schemas.microsoft.com/office/drawing/2014/main" id="{51D0369E-C2F0-4DE0-9207-89F2C9ABE842}"/>
                  </a:ext>
                </a:extLst>
              </p:cNvPr>
              <p:cNvSpPr txBox="1">
                <a:spLocks noRot="1" noChangeAspect="1" noMove="1" noResize="1" noEditPoints="1" noAdjustHandles="1" noChangeArrowheads="1" noChangeShapeType="1" noTextEdit="1"/>
              </p:cNvSpPr>
              <p:nvPr/>
            </p:nvSpPr>
            <p:spPr>
              <a:xfrm>
                <a:off x="457200" y="5661084"/>
                <a:ext cx="8229300" cy="570420"/>
              </a:xfrm>
              <a:prstGeom prst="rect">
                <a:avLst/>
              </a:prstGeom>
              <a:blipFill>
                <a:blip r:embed="rId5"/>
                <a:stretch>
                  <a:fillRect t="-60215" b="-104301"/>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27703728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Prefix c</a:t>
            </a:r>
            <a:r>
              <a:rPr lang="en-US" sz="2800" b="1" dirty="0">
                <a:latin typeface="Calibri" panose="020F0502020204030204" pitchFamily="34" charset="0"/>
                <a:cs typeface="Calibri" panose="020F0502020204030204" pitchFamily="34" charset="0"/>
              </a:rPr>
              <a:t>odes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199" y="1654116"/>
                <a:ext cx="8229300" cy="1694730"/>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can also compute the average code length per character</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First we need to compute relative frequencies (i.e., probabilities) </a:t>
                </a:r>
                <a14:m>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𝑝</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𝑐</m:t>
                        </m:r>
                      </m:sub>
                    </m:sSub>
                  </m:oMath>
                </a14:m>
                <a:r>
                  <a:rPr lang="en-US" sz="1800" dirty="0">
                    <a:latin typeface="Calibri" panose="020F0502020204030204" pitchFamily="34" charset="0"/>
                    <a:ea typeface="Calibri" panose="020F0502020204030204" pitchFamily="34" charset="0"/>
                    <a:cs typeface="Calibri" panose="020F0502020204030204" pitchFamily="34" charset="0"/>
                  </a:rPr>
                  <a:t> </a:t>
                </a:r>
              </a:p>
              <a:p>
                <a:pPr marL="114300" indent="0">
                  <a:spcBef>
                    <a:spcPts val="600"/>
                  </a:spcBef>
                  <a:spcAft>
                    <a:spcPts val="600"/>
                  </a:spcAft>
                </a:pPr>
                <a14:m>
                  <m:oMathPara xmlns:m="http://schemas.openxmlformats.org/officeDocument/2006/math">
                    <m:oMathParaPr>
                      <m:jc m:val="centerGroup"/>
                    </m:oMathParaPr>
                    <m:oMath xmlns:m="http://schemas.openxmlformats.org/officeDocument/2006/math">
                      <m:r>
                        <a:rPr lang="de-AT" sz="1800" b="0" i="1" noProof="0" smtClean="0">
                          <a:latin typeface="Cambria Math" panose="02040503050406030204" pitchFamily="18" charset="0"/>
                          <a:ea typeface="Calibri" panose="020F0502020204030204" pitchFamily="34" charset="0"/>
                          <a:cs typeface="Calibri" panose="020F0502020204030204" pitchFamily="34" charset="0"/>
                        </a:rPr>
                        <m:t>𝐿</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m:t>
                      </m:r>
                      <m:nary>
                        <m:naryPr>
                          <m:chr m:val="∑"/>
                          <m:supHide m:val="on"/>
                          <m:ctrlPr>
                            <a:rPr lang="en-US" sz="1800" i="1" noProof="0" smtClean="0">
                              <a:latin typeface="Cambria Math" panose="02040503050406030204" pitchFamily="18" charset="0"/>
                              <a:ea typeface="Calibri" panose="020F0502020204030204" pitchFamily="34" charset="0"/>
                              <a:cs typeface="Calibri" panose="020F0502020204030204" pitchFamily="34" charset="0"/>
                            </a:rPr>
                          </m:ctrlPr>
                        </m:naryPr>
                        <m:sub>
                          <m:r>
                            <m:rPr>
                              <m:brk m:alnAt="7"/>
                            </m:rP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 ∈</m:t>
                          </m:r>
                          <m:r>
                            <a:rPr lang="de-AT" sz="1800" b="0" i="1" noProof="0" smtClean="0">
                              <a:latin typeface="Cambria Math" panose="02040503050406030204" pitchFamily="18" charset="0"/>
                              <a:ea typeface="Cambria Math" panose="02040503050406030204" pitchFamily="18" charset="0"/>
                              <a:cs typeface="Calibri" panose="020F0502020204030204" pitchFamily="34" charset="0"/>
                            </a:rPr>
                            <m:t>𝐶</m:t>
                          </m:r>
                        </m:sub>
                        <m:sup/>
                        <m:e>
                          <m:sSub>
                            <m:sSub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noProof="0" smtClean="0">
                                  <a:latin typeface="Cambria Math" panose="02040503050406030204" pitchFamily="18" charset="0"/>
                                  <a:ea typeface="Calibri" panose="020F0502020204030204" pitchFamily="34" charset="0"/>
                                  <a:cs typeface="Calibri" panose="020F0502020204030204" pitchFamily="34" charset="0"/>
                                </a:rPr>
                                <m:t>𝑝</m:t>
                              </m:r>
                            </m:e>
                            <m:sub>
                              <m: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sub>
                          </m:sSub>
                          <m:sSub>
                            <m:sSub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noProof="0" smtClean="0">
                                  <a:latin typeface="Cambria Math" panose="02040503050406030204" pitchFamily="18" charset="0"/>
                                  <a:ea typeface="Calibri" panose="020F0502020204030204" pitchFamily="34" charset="0"/>
                                  <a:cs typeface="Calibri" panose="020F0502020204030204" pitchFamily="34" charset="0"/>
                                </a:rPr>
                                <m:t>𝑑</m:t>
                              </m:r>
                            </m:e>
                            <m:sub>
                              <m: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sub>
                          </m:sSub>
                        </m:e>
                      </m:nary>
                    </m:oMath>
                  </m:oMathPara>
                </a14:m>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199" y="1654116"/>
                <a:ext cx="8229300" cy="1694730"/>
              </a:xfrm>
              <a:blipFill>
                <a:blip r:embed="rId3"/>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graphicFrame>
            <p:nvGraphicFramePr>
              <p:cNvPr id="4" name="Tabelle 3">
                <a:extLst>
                  <a:ext uri="{FF2B5EF4-FFF2-40B4-BE49-F238E27FC236}">
                    <a16:creationId xmlns:a16="http://schemas.microsoft.com/office/drawing/2014/main" id="{4FE11999-3443-40BD-87FD-AAC5676B7056}"/>
                  </a:ext>
                </a:extLst>
              </p:cNvPr>
              <p:cNvGraphicFramePr/>
              <p:nvPr>
                <p:extLst>
                  <p:ext uri="{D42A27DB-BD31-4B8C-83A1-F6EECF244321}">
                    <p14:modId xmlns:p14="http://schemas.microsoft.com/office/powerpoint/2010/main" val="460644320"/>
                  </p:ext>
                </p:extLst>
              </p:nvPr>
            </p:nvGraphicFramePr>
            <p:xfrm>
              <a:off x="1342644" y="3657600"/>
              <a:ext cx="6458411" cy="1694730"/>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14:m>
                            <m:oMath xmlns:m="http://schemas.openxmlformats.org/officeDocument/2006/math">
                              <m:sSub>
                                <m:sSubPr>
                                  <m:ctrlP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𝑐</m:t>
                                  </m:r>
                                </m:sub>
                              </m:s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1800" b="0" strike="noStrike" spc="-1" dirty="0">
                              <a:latin typeface="Calibri" panose="020F0502020204030204" pitchFamily="34" charset="0"/>
                              <a:ea typeface="Calibri" panose="020F0502020204030204" pitchFamily="34" charset="0"/>
                              <a:cs typeface="Calibri" panose="020F0502020204030204" pitchFamily="34" charset="0"/>
                            </a:rPr>
                            <a:t>(in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24000">
                    <a:tc>
                      <a:txBody>
                        <a:bodyPr/>
                        <a:lstStyle/>
                        <a:p>
                          <a:pPr algn="l"/>
                          <a14:m>
                            <m:oMathPara xmlns:m="http://schemas.openxmlformats.org/officeDocument/2006/math">
                              <m:oMathParaPr>
                                <m:jc m:val="left"/>
                              </m:oMathParaPr>
                              <m:oMath xmlns:m="http://schemas.openxmlformats.org/officeDocument/2006/math">
                                <m:sSub>
                                  <m:sSubPr>
                                    <m:ctrlP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m:t>
                                    </m:r>
                                  </m:e>
                                  <m: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𝑐</m:t>
                                    </m:r>
                                  </m:sub>
                                </m:s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 </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0.05</a:t>
                          </a:r>
                        </a:p>
                      </a:txBody>
                      <a:tcPr marL="63607" marR="63607" marT="32313" marB="32313"/>
                    </a:tc>
                    <a:extLst>
                      <a:ext uri="{0D108BD9-81ED-4DB2-BD59-A6C34878D82A}">
                        <a16:rowId xmlns:a16="http://schemas.microsoft.com/office/drawing/2014/main" val="37005367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r h="324000">
                    <a:tc>
                      <a:txBody>
                        <a:bodyPr/>
                        <a:lstStyle/>
                        <a:p>
                          <a:pPr algn="l"/>
                          <a14:m>
                            <m:oMathPara xmlns:m="http://schemas.openxmlformats.org/officeDocument/2006/math">
                              <m:oMathParaPr>
                                <m:jc m:val="left"/>
                              </m:oMathParaPr>
                              <m:oMath xmlns:m="http://schemas.openxmlformats.org/officeDocument/2006/math">
                                <m:sSub>
                                  <m:sSubPr>
                                    <m:ctrlP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m:t>
                                    </m:r>
                                  </m:e>
                                  <m: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𝑐</m:t>
                                    </m:r>
                                  </m:sub>
                                </m:sSub>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3064400676"/>
                      </a:ext>
                    </a:extLst>
                  </a:tr>
                </a:tbl>
              </a:graphicData>
            </a:graphic>
          </p:graphicFrame>
        </mc:Choice>
        <mc:Fallback xmlns="">
          <p:graphicFrame>
            <p:nvGraphicFramePr>
              <p:cNvPr id="4" name="Tabelle 3">
                <a:extLst>
                  <a:ext uri="{FF2B5EF4-FFF2-40B4-BE49-F238E27FC236}">
                    <a16:creationId xmlns:a16="http://schemas.microsoft.com/office/drawing/2014/main" id="{4FE11999-3443-40BD-87FD-AAC5676B7056}"/>
                  </a:ext>
                </a:extLst>
              </p:cNvPr>
              <p:cNvGraphicFramePr/>
              <p:nvPr>
                <p:extLst>
                  <p:ext uri="{D42A27DB-BD31-4B8C-83A1-F6EECF244321}">
                    <p14:modId xmlns:p14="http://schemas.microsoft.com/office/powerpoint/2010/main" val="460644320"/>
                  </p:ext>
                </p:extLst>
              </p:nvPr>
            </p:nvGraphicFramePr>
            <p:xfrm>
              <a:off x="1342644" y="3657600"/>
              <a:ext cx="6458411" cy="1694730"/>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38946">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4"/>
                          <a:stretch>
                            <a:fillRect l="-402830" t="-3571" r="-501887" b="-428571"/>
                          </a:stretch>
                        </a:blipFill>
                      </a:tcPr>
                    </a:tc>
                    <a:tc>
                      <a:txBody>
                        <a:bodyPr/>
                        <a:lstStyle/>
                        <a:p>
                          <a:endParaRPr lang="de-DE"/>
                        </a:p>
                      </a:txBody>
                      <a:tcPr marL="63607" marR="63607" marT="32313" marB="32313" anchor="ctr">
                        <a:blipFill>
                          <a:blip r:embed="rId4"/>
                          <a:stretch>
                            <a:fillRect l="-502830" t="-3571" r="-401887" b="-428571"/>
                          </a:stretch>
                        </a:blipFill>
                      </a:tcPr>
                    </a:tc>
                    <a:tc>
                      <a:txBody>
                        <a:bodyPr/>
                        <a:lstStyle/>
                        <a:p>
                          <a:endParaRPr lang="de-DE"/>
                        </a:p>
                      </a:txBody>
                      <a:tcPr marL="63607" marR="63607" marT="32313" marB="32313" anchor="ctr">
                        <a:blipFill>
                          <a:blip r:embed="rId4"/>
                          <a:stretch>
                            <a:fillRect l="-608571" t="-3571" r="-305714" b="-428571"/>
                          </a:stretch>
                        </a:blipFill>
                      </a:tcPr>
                    </a:tc>
                    <a:tc>
                      <a:txBody>
                        <a:bodyPr/>
                        <a:lstStyle/>
                        <a:p>
                          <a:endParaRPr lang="de-DE"/>
                        </a:p>
                      </a:txBody>
                      <a:tcPr marL="63607" marR="63607" marT="32313" marB="32313" anchor="ctr">
                        <a:blipFill>
                          <a:blip r:embed="rId4"/>
                          <a:stretch>
                            <a:fillRect l="-701887" t="-3571" r="-202830" b="-428571"/>
                          </a:stretch>
                        </a:blipFill>
                      </a:tcPr>
                    </a:tc>
                    <a:tc>
                      <a:txBody>
                        <a:bodyPr/>
                        <a:lstStyle/>
                        <a:p>
                          <a:endParaRPr lang="de-DE"/>
                        </a:p>
                      </a:txBody>
                      <a:tcPr marL="63607" marR="63607" marT="32313" marB="32313" anchor="ctr">
                        <a:blipFill>
                          <a:blip r:embed="rId4"/>
                          <a:stretch>
                            <a:fillRect l="-801887" t="-3571" r="-102830" b="-428571"/>
                          </a:stretch>
                        </a:blipFill>
                      </a:tcPr>
                    </a:tc>
                    <a:tc>
                      <a:txBody>
                        <a:bodyPr/>
                        <a:lstStyle/>
                        <a:p>
                          <a:endParaRPr lang="de-DE"/>
                        </a:p>
                      </a:txBody>
                      <a:tcPr marL="63607" marR="63607" marT="32313" marB="32313" anchor="ctr">
                        <a:blipFill>
                          <a:blip r:embed="rId4"/>
                          <a:stretch>
                            <a:fillRect l="-910476" t="-3571" r="-3810" b="-428571"/>
                          </a:stretch>
                        </a:blipFill>
                      </a:tcP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4"/>
                          <a:stretch>
                            <a:fillRect l="-235" t="-103571" r="-149765" b="-328571"/>
                          </a:stretch>
                        </a:blipFill>
                      </a:tcPr>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4"/>
                          <a:stretch>
                            <a:fillRect l="-235" t="-207273" r="-149765" b="-234545"/>
                          </a:stretch>
                        </a:blipFill>
                      </a:tcPr>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0.05</a:t>
                          </a:r>
                        </a:p>
                      </a:txBody>
                      <a:tcPr marL="63607" marR="63607" marT="32313" marB="32313"/>
                    </a:tc>
                    <a:extLst>
                      <a:ext uri="{0D108BD9-81ED-4DB2-BD59-A6C34878D82A}">
                        <a16:rowId xmlns:a16="http://schemas.microsoft.com/office/drawing/2014/main" val="37005367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r h="338946">
                    <a:tc>
                      <a:txBody>
                        <a:bodyPr/>
                        <a:lstStyle/>
                        <a:p>
                          <a:endParaRPr lang="de-DE"/>
                        </a:p>
                      </a:txBody>
                      <a:tcPr marL="63607" marR="63607" marT="32313" marB="32313">
                        <a:blipFill>
                          <a:blip r:embed="rId4"/>
                          <a:stretch>
                            <a:fillRect l="-235" t="-401786" r="-149765" b="-30357"/>
                          </a:stretch>
                        </a:blipFill>
                      </a:tcPr>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3064400676"/>
                      </a:ext>
                    </a:extLst>
                  </a:tr>
                </a:tbl>
              </a:graphicData>
            </a:graphic>
          </p:graphicFrame>
        </mc:Fallback>
      </mc:AlternateContent>
      <mc:AlternateContent xmlns:mc="http://schemas.openxmlformats.org/markup-compatibility/2006" xmlns:a14="http://schemas.microsoft.com/office/drawing/2010/main">
        <mc:Choice Requires="a14">
          <p:sp>
            <p:nvSpPr>
              <p:cNvPr id="5" name="Textplatzhalter 2">
                <a:extLst>
                  <a:ext uri="{FF2B5EF4-FFF2-40B4-BE49-F238E27FC236}">
                    <a16:creationId xmlns:a16="http://schemas.microsoft.com/office/drawing/2014/main" id="{51D0369E-C2F0-4DE0-9207-89F2C9ABE842}"/>
                  </a:ext>
                </a:extLst>
              </p:cNvPr>
              <p:cNvSpPr txBox="1">
                <a:spLocks/>
              </p:cNvSpPr>
              <p:nvPr/>
            </p:nvSpPr>
            <p:spPr>
              <a:xfrm>
                <a:off x="457200" y="5661084"/>
                <a:ext cx="8435340" cy="57042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 xmlns:m="http://schemas.openxmlformats.org/officeDocument/2006/math">
                    <m:r>
                      <a:rPr lang="de-AT" sz="1800" b="0" i="1" smtClean="0">
                        <a:latin typeface="Cambria Math" panose="02040503050406030204" pitchFamily="18" charset="0"/>
                        <a:ea typeface="Calibri" panose="020F0502020204030204" pitchFamily="34" charset="0"/>
                        <a:cs typeface="Calibri" panose="020F0502020204030204" pitchFamily="34" charset="0"/>
                      </a:rPr>
                      <m:t>𝐿</m:t>
                    </m:r>
                    <m:r>
                      <a:rPr lang="de-AT" sz="1800" i="1" smtClean="0">
                        <a:latin typeface="Cambria Math" panose="02040503050406030204" pitchFamily="18" charset="0"/>
                        <a:ea typeface="Calibri" panose="020F0502020204030204" pitchFamily="34" charset="0"/>
                        <a:cs typeface="Calibri" panose="020F0502020204030204" pitchFamily="34" charset="0"/>
                      </a:rPr>
                      <m:t>=</m:t>
                    </m:r>
                    <m:nary>
                      <m:naryPr>
                        <m:chr m:val="∑"/>
                        <m:supHide m:val="on"/>
                        <m:ctrlPr>
                          <a:rPr lang="en-US" sz="1800" i="1">
                            <a:latin typeface="Cambria Math" panose="02040503050406030204" pitchFamily="18" charset="0"/>
                            <a:ea typeface="Calibri" panose="020F0502020204030204" pitchFamily="34" charset="0"/>
                            <a:cs typeface="Calibri" panose="020F0502020204030204" pitchFamily="34" charset="0"/>
                          </a:rPr>
                        </m:ctrlPr>
                      </m:naryPr>
                      <m:sub>
                        <m:r>
                          <m:rPr>
                            <m:brk m:alnAt="7"/>
                          </m:rPr>
                          <a:rPr lang="de-AT" sz="1800" i="1">
                            <a:latin typeface="Cambria Math" panose="02040503050406030204" pitchFamily="18" charset="0"/>
                            <a:ea typeface="Calibri" panose="020F0502020204030204" pitchFamily="34" charset="0"/>
                            <a:cs typeface="Calibri" panose="020F0502020204030204" pitchFamily="34" charset="0"/>
                          </a:rPr>
                          <m:t>𝑐</m:t>
                        </m:r>
                        <m:r>
                          <a:rPr lang="de-AT" sz="1800" i="1">
                            <a:latin typeface="Cambria Math" panose="02040503050406030204" pitchFamily="18" charset="0"/>
                            <a:ea typeface="Calibri" panose="020F0502020204030204" pitchFamily="34" charset="0"/>
                            <a:cs typeface="Calibri" panose="020F0502020204030204" pitchFamily="34" charset="0"/>
                          </a:rPr>
                          <m:t> ∈</m:t>
                        </m:r>
                        <m:r>
                          <a:rPr lang="de-AT" sz="1800" i="1">
                            <a:latin typeface="Cambria Math" panose="02040503050406030204" pitchFamily="18" charset="0"/>
                            <a:ea typeface="Cambria Math" panose="02040503050406030204" pitchFamily="18" charset="0"/>
                            <a:cs typeface="Calibri" panose="020F0502020204030204" pitchFamily="34" charset="0"/>
                          </a:rPr>
                          <m:t>𝐶</m:t>
                        </m:r>
                      </m:sub>
                      <m:sup/>
                      <m:e>
                        <m:sSub>
                          <m:sSubPr>
                            <m:ctrlPr>
                              <a:rPr lang="de-AT" sz="1800" i="1">
                                <a:latin typeface="Cambria Math" panose="02040503050406030204" pitchFamily="18" charset="0"/>
                                <a:ea typeface="Calibri" panose="020F0502020204030204" pitchFamily="34" charset="0"/>
                                <a:cs typeface="Calibri" panose="020F0502020204030204" pitchFamily="34" charset="0"/>
                              </a:rPr>
                            </m:ctrlPr>
                          </m:sSubPr>
                          <m:e>
                            <m:r>
                              <a:rPr lang="de-AT" sz="1800" b="0" i="1" smtClean="0">
                                <a:latin typeface="Cambria Math" panose="02040503050406030204" pitchFamily="18" charset="0"/>
                                <a:ea typeface="Calibri" panose="020F0502020204030204" pitchFamily="34" charset="0"/>
                                <a:cs typeface="Calibri" panose="020F0502020204030204" pitchFamily="34" charset="0"/>
                              </a:rPr>
                              <m:t>𝑝</m:t>
                            </m:r>
                          </m:e>
                          <m:sub>
                            <m:r>
                              <a:rPr lang="de-AT" sz="1800" i="1">
                                <a:latin typeface="Cambria Math" panose="02040503050406030204" pitchFamily="18" charset="0"/>
                                <a:ea typeface="Calibri" panose="020F0502020204030204" pitchFamily="34" charset="0"/>
                                <a:cs typeface="Calibri" panose="020F0502020204030204" pitchFamily="34" charset="0"/>
                              </a:rPr>
                              <m:t>𝑐</m:t>
                            </m:r>
                          </m:sub>
                        </m:sSub>
                        <m:sSub>
                          <m:sSubPr>
                            <m:ctrlPr>
                              <a:rPr lang="de-AT" sz="1800" i="1">
                                <a:latin typeface="Cambria Math" panose="02040503050406030204" pitchFamily="18" charset="0"/>
                                <a:ea typeface="Calibri" panose="020F0502020204030204" pitchFamily="34" charset="0"/>
                                <a:cs typeface="Calibri" panose="020F0502020204030204" pitchFamily="34" charset="0"/>
                              </a:rPr>
                            </m:ctrlPr>
                          </m:sSubPr>
                          <m:e>
                            <m:r>
                              <a:rPr lang="de-AT" sz="1800" i="1">
                                <a:latin typeface="Cambria Math" panose="02040503050406030204" pitchFamily="18" charset="0"/>
                                <a:ea typeface="Calibri" panose="020F0502020204030204" pitchFamily="34" charset="0"/>
                                <a:cs typeface="Calibri" panose="020F0502020204030204" pitchFamily="34" charset="0"/>
                              </a:rPr>
                              <m:t>𝑑</m:t>
                            </m:r>
                          </m:e>
                          <m:sub>
                            <m:r>
                              <a:rPr lang="de-AT" sz="1800" i="1">
                                <a:latin typeface="Cambria Math" panose="02040503050406030204" pitchFamily="18" charset="0"/>
                                <a:ea typeface="Calibri" panose="020F0502020204030204" pitchFamily="34" charset="0"/>
                                <a:cs typeface="Calibri" panose="020F0502020204030204" pitchFamily="34" charset="0"/>
                              </a:rPr>
                              <m:t>𝑐</m:t>
                            </m:r>
                          </m:sub>
                        </m:sSub>
                      </m:e>
                    </m:nary>
                    <m:r>
                      <a:rPr lang="de-AT" sz="1800" b="0" i="1" smtClean="0">
                        <a:latin typeface="Cambria Math" panose="02040503050406030204" pitchFamily="18" charset="0"/>
                        <a:ea typeface="Calibri" panose="020F0502020204030204" pitchFamily="34" charset="0"/>
                        <a:cs typeface="Calibri" panose="020F0502020204030204" pitchFamily="34" charset="0"/>
                      </a:rPr>
                      <m:t>=0.45</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1+</m:t>
                    </m:r>
                    <m:r>
                      <a:rPr lang="de-AT" sz="1800" b="0" i="1" dirty="0" smtClean="0">
                        <a:latin typeface="Cambria Math" panose="02040503050406030204" pitchFamily="18" charset="0"/>
                        <a:ea typeface="Calibri" panose="020F0502020204030204" pitchFamily="34" charset="0"/>
                        <a:cs typeface="Calibri" panose="020F0502020204030204" pitchFamily="34" charset="0"/>
                      </a:rPr>
                      <m:t>0.</m:t>
                    </m:r>
                    <m:r>
                      <a:rPr lang="en-US" sz="1800" i="1" dirty="0">
                        <a:latin typeface="Cambria Math" panose="02040503050406030204" pitchFamily="18" charset="0"/>
                        <a:ea typeface="Calibri" panose="020F0502020204030204" pitchFamily="34" charset="0"/>
                        <a:cs typeface="Calibri" panose="020F0502020204030204" pitchFamily="34" charset="0"/>
                      </a:rPr>
                      <m:t>13</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3+</m:t>
                    </m:r>
                    <m:r>
                      <a:rPr lang="de-AT" sz="1800" b="0" i="1" dirty="0" smtClean="0">
                        <a:latin typeface="Cambria Math" panose="02040503050406030204" pitchFamily="18" charset="0"/>
                        <a:ea typeface="Calibri" panose="020F0502020204030204" pitchFamily="34" charset="0"/>
                        <a:cs typeface="Calibri" panose="020F0502020204030204" pitchFamily="34" charset="0"/>
                      </a:rPr>
                      <m:t>0.</m:t>
                    </m:r>
                    <m:r>
                      <a:rPr lang="en-US" sz="1800" i="1" dirty="0">
                        <a:latin typeface="Cambria Math" panose="02040503050406030204" pitchFamily="18" charset="0"/>
                        <a:ea typeface="Calibri" panose="020F0502020204030204" pitchFamily="34" charset="0"/>
                        <a:cs typeface="Calibri" panose="020F0502020204030204" pitchFamily="34" charset="0"/>
                      </a:rPr>
                      <m:t>12</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3+</m:t>
                    </m:r>
                    <m:r>
                      <a:rPr lang="de-AT" sz="1800" b="0" i="1" dirty="0" smtClean="0">
                        <a:latin typeface="Cambria Math" panose="02040503050406030204" pitchFamily="18" charset="0"/>
                        <a:ea typeface="Calibri" panose="020F0502020204030204" pitchFamily="34" charset="0"/>
                        <a:cs typeface="Calibri" panose="020F0502020204030204" pitchFamily="34" charset="0"/>
                      </a:rPr>
                      <m:t>0.</m:t>
                    </m:r>
                    <m:r>
                      <a:rPr lang="en-US" sz="1800" i="1" dirty="0">
                        <a:latin typeface="Cambria Math" panose="02040503050406030204" pitchFamily="18" charset="0"/>
                        <a:ea typeface="Calibri" panose="020F0502020204030204" pitchFamily="34" charset="0"/>
                        <a:cs typeface="Calibri" panose="020F0502020204030204" pitchFamily="34" charset="0"/>
                      </a:rPr>
                      <m:t>16</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3+</m:t>
                    </m:r>
                    <m:r>
                      <a:rPr lang="de-AT" sz="1800" b="0" i="1" dirty="0" smtClean="0">
                        <a:latin typeface="Cambria Math" panose="02040503050406030204" pitchFamily="18" charset="0"/>
                        <a:ea typeface="Calibri" panose="020F0502020204030204" pitchFamily="34" charset="0"/>
                        <a:cs typeface="Calibri" panose="020F0502020204030204" pitchFamily="34" charset="0"/>
                      </a:rPr>
                      <m:t>0.0</m:t>
                    </m:r>
                    <m:r>
                      <a:rPr lang="en-US" sz="1800" i="1" dirty="0">
                        <a:latin typeface="Cambria Math" panose="02040503050406030204" pitchFamily="18" charset="0"/>
                        <a:ea typeface="Calibri" panose="020F0502020204030204" pitchFamily="34" charset="0"/>
                        <a:cs typeface="Calibri" panose="020F0502020204030204" pitchFamily="34" charset="0"/>
                      </a:rPr>
                      <m:t>9</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4+</m:t>
                    </m:r>
                    <m:r>
                      <a:rPr lang="de-AT" sz="1800" b="0" i="1" dirty="0" smtClean="0">
                        <a:latin typeface="Cambria Math" panose="02040503050406030204" pitchFamily="18" charset="0"/>
                        <a:ea typeface="Calibri" panose="020F0502020204030204" pitchFamily="34" charset="0"/>
                        <a:cs typeface="Calibri" panose="020F0502020204030204" pitchFamily="34" charset="0"/>
                      </a:rPr>
                      <m:t>0.0</m:t>
                    </m:r>
                    <m:r>
                      <a:rPr lang="en-US" sz="1800" i="1" dirty="0">
                        <a:latin typeface="Cambria Math" panose="02040503050406030204" pitchFamily="18" charset="0"/>
                        <a:ea typeface="Calibri" panose="020F0502020204030204" pitchFamily="34" charset="0"/>
                        <a:cs typeface="Calibri" panose="020F0502020204030204" pitchFamily="34" charset="0"/>
                      </a:rPr>
                      <m:t>5</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de-AT" sz="1800" b="0" i="1" dirty="0" smtClean="0">
                        <a:latin typeface="Cambria Math" panose="02040503050406030204" pitchFamily="18" charset="0"/>
                        <a:ea typeface="Cambria Math" panose="02040503050406030204" pitchFamily="18" charset="0"/>
                        <a:cs typeface="Calibri" panose="020F0502020204030204" pitchFamily="34" charset="0"/>
                      </a:rPr>
                      <m:t>4</m:t>
                    </m:r>
                    <m:r>
                      <a:rPr lang="de-AT" sz="1800" b="0" i="1" dirty="0" smtClean="0">
                        <a:latin typeface="Cambria Math" panose="02040503050406030204" pitchFamily="18" charset="0"/>
                        <a:ea typeface="Calibri" panose="020F0502020204030204" pitchFamily="34" charset="0"/>
                        <a:cs typeface="Calibri" panose="020F0502020204030204" pitchFamily="34" charset="0"/>
                      </a:rPr>
                      <m:t>=2.24</m:t>
                    </m:r>
                  </m:oMath>
                </a14:m>
                <a:r>
                  <a:rPr lang="en-US" sz="1800" dirty="0">
                    <a:latin typeface="Calibri" panose="020F0502020204030204" pitchFamily="34" charset="0"/>
                    <a:ea typeface="Calibri" panose="020F0502020204030204" pitchFamily="34" charset="0"/>
                    <a:cs typeface="Calibri" panose="020F0502020204030204" pitchFamily="34" charset="0"/>
                  </a:rPr>
                  <a:t> </a:t>
                </a:r>
              </a:p>
            </p:txBody>
          </p:sp>
        </mc:Choice>
        <mc:Fallback xmlns="">
          <p:sp>
            <p:nvSpPr>
              <p:cNvPr id="5" name="Textplatzhalter 2">
                <a:extLst>
                  <a:ext uri="{FF2B5EF4-FFF2-40B4-BE49-F238E27FC236}">
                    <a16:creationId xmlns:a16="http://schemas.microsoft.com/office/drawing/2014/main" id="{51D0369E-C2F0-4DE0-9207-89F2C9ABE842}"/>
                  </a:ext>
                </a:extLst>
              </p:cNvPr>
              <p:cNvSpPr txBox="1">
                <a:spLocks noRot="1" noChangeAspect="1" noMove="1" noResize="1" noEditPoints="1" noAdjustHandles="1" noChangeArrowheads="1" noChangeShapeType="1" noTextEdit="1"/>
              </p:cNvSpPr>
              <p:nvPr/>
            </p:nvSpPr>
            <p:spPr>
              <a:xfrm>
                <a:off x="457200" y="5661084"/>
                <a:ext cx="8435340" cy="570420"/>
              </a:xfrm>
              <a:prstGeom prst="rect">
                <a:avLst/>
              </a:prstGeom>
              <a:blipFill>
                <a:blip r:embed="rId5"/>
                <a:stretch>
                  <a:fillRect t="-60215" b="-104301"/>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25915153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Prefix c</a:t>
            </a:r>
            <a:r>
              <a:rPr lang="en-US" sz="2800" b="1" dirty="0">
                <a:latin typeface="Calibri" panose="020F0502020204030204" pitchFamily="34" charset="0"/>
                <a:cs typeface="Calibri" panose="020F0502020204030204" pitchFamily="34" charset="0"/>
              </a:rPr>
              <a:t>odes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199" y="1654116"/>
                <a:ext cx="8229300" cy="1774884"/>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Average code length per character can be compared with the theoretically optimal code length</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theoretical optimum is given by the entropy</a:t>
                </a:r>
              </a:p>
              <a:p>
                <a:pPr marL="114300" indent="0">
                  <a:spcBef>
                    <a:spcPts val="600"/>
                  </a:spcBef>
                  <a:spcAft>
                    <a:spcPts val="600"/>
                  </a:spcAft>
                </a:pPr>
                <a14:m>
                  <m:oMathPara xmlns:m="http://schemas.openxmlformats.org/officeDocument/2006/math">
                    <m:oMathParaPr>
                      <m:jc m:val="centerGroup"/>
                    </m:oMathParaPr>
                    <m:oMath xmlns:m="http://schemas.openxmlformats.org/officeDocument/2006/math">
                      <m:r>
                        <a:rPr lang="de-AT" sz="1800" b="0" i="1" noProof="0" smtClean="0">
                          <a:latin typeface="Cambria Math" panose="02040503050406030204" pitchFamily="18" charset="0"/>
                          <a:ea typeface="Calibri" panose="020F0502020204030204" pitchFamily="34" charset="0"/>
                          <a:cs typeface="Calibri" panose="020F0502020204030204" pitchFamily="34" charset="0"/>
                        </a:rPr>
                        <m:t>𝐻</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m:t>
                      </m:r>
                      <m:nary>
                        <m:naryPr>
                          <m:chr m:val="∑"/>
                          <m:supHide m:val="on"/>
                          <m:ctrlPr>
                            <a:rPr lang="en-US" sz="1800" i="1" noProof="0" smtClean="0">
                              <a:latin typeface="Cambria Math" panose="02040503050406030204" pitchFamily="18" charset="0"/>
                              <a:ea typeface="Calibri" panose="020F0502020204030204" pitchFamily="34" charset="0"/>
                              <a:cs typeface="Calibri" panose="020F0502020204030204" pitchFamily="34" charset="0"/>
                            </a:rPr>
                          </m:ctrlPr>
                        </m:naryPr>
                        <m:sub>
                          <m:r>
                            <m:rPr>
                              <m:brk m:alnAt="7"/>
                            </m:rP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 ∈</m:t>
                          </m:r>
                          <m:r>
                            <a:rPr lang="de-AT" sz="1800" b="0" i="1" noProof="0" smtClean="0">
                              <a:latin typeface="Cambria Math" panose="02040503050406030204" pitchFamily="18" charset="0"/>
                              <a:ea typeface="Cambria Math" panose="02040503050406030204" pitchFamily="18" charset="0"/>
                              <a:cs typeface="Calibri" panose="020F0502020204030204" pitchFamily="34" charset="0"/>
                            </a:rPr>
                            <m:t>𝐶</m:t>
                          </m:r>
                        </m:sub>
                        <m:sup/>
                        <m:e>
                          <m:sSub>
                            <m:sSub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noProof="0" smtClean="0">
                                  <a:latin typeface="Cambria Math" panose="02040503050406030204" pitchFamily="18" charset="0"/>
                                  <a:ea typeface="Calibri" panose="020F0502020204030204" pitchFamily="34" charset="0"/>
                                  <a:cs typeface="Calibri" panose="020F0502020204030204" pitchFamily="34" charset="0"/>
                                </a:rPr>
                                <m:t>𝑝</m:t>
                              </m:r>
                            </m:e>
                            <m:sub>
                              <m: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sub>
                          </m:sSub>
                          <m:func>
                            <m:func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funcPr>
                            <m:fName>
                              <m:r>
                                <m:rPr>
                                  <m:sty m:val="p"/>
                                </m:rPr>
                                <a:rPr lang="de-AT" sz="1800" b="0" i="0" noProof="0" smtClean="0">
                                  <a:latin typeface="Cambria Math" panose="02040503050406030204" pitchFamily="18" charset="0"/>
                                  <a:ea typeface="Calibri" panose="020F0502020204030204" pitchFamily="34" charset="0"/>
                                  <a:cs typeface="Calibri" panose="020F0502020204030204" pitchFamily="34" charset="0"/>
                                </a:rPr>
                                <m:t>log</m:t>
                              </m:r>
                            </m:fName>
                            <m:e>
                              <m:sSub>
                                <m:sSub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noProof="0" smtClean="0">
                                      <a:latin typeface="Cambria Math" panose="02040503050406030204" pitchFamily="18" charset="0"/>
                                      <a:ea typeface="Calibri" panose="020F0502020204030204" pitchFamily="34" charset="0"/>
                                      <a:cs typeface="Calibri" panose="020F0502020204030204" pitchFamily="34" charset="0"/>
                                    </a:rPr>
                                    <m:t>𝑝</m:t>
                                  </m:r>
                                </m:e>
                                <m:sub>
                                  <m: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sub>
                              </m:sSub>
                            </m:e>
                          </m:func>
                        </m:e>
                      </m:nary>
                    </m:oMath>
                  </m:oMathPara>
                </a14:m>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199" y="1654116"/>
                <a:ext cx="8229300" cy="1774884"/>
              </a:xfrm>
              <a:blipFill>
                <a:blip r:embed="rId3"/>
                <a:stretch>
                  <a:fillRect t="-2397" r="-667"/>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graphicFrame>
            <p:nvGraphicFramePr>
              <p:cNvPr id="4" name="Tabelle 3">
                <a:extLst>
                  <a:ext uri="{FF2B5EF4-FFF2-40B4-BE49-F238E27FC236}">
                    <a16:creationId xmlns:a16="http://schemas.microsoft.com/office/drawing/2014/main" id="{4FE11999-3443-40BD-87FD-AAC5676B7056}"/>
                  </a:ext>
                </a:extLst>
              </p:cNvPr>
              <p:cNvGraphicFramePr/>
              <p:nvPr>
                <p:extLst>
                  <p:ext uri="{D42A27DB-BD31-4B8C-83A1-F6EECF244321}">
                    <p14:modId xmlns:p14="http://schemas.microsoft.com/office/powerpoint/2010/main" val="3136693196"/>
                  </p:ext>
                </p:extLst>
              </p:nvPr>
            </p:nvGraphicFramePr>
            <p:xfrm>
              <a:off x="1342644" y="3657600"/>
              <a:ext cx="6458411" cy="1355784"/>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14:m>
                            <m:oMath xmlns:m="http://schemas.openxmlformats.org/officeDocument/2006/math">
                              <m:sSub>
                                <m:sSubPr>
                                  <m:ctrlP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𝑐</m:t>
                                  </m:r>
                                </m:sub>
                              </m:s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1800" b="0" strike="noStrike" spc="-1" dirty="0">
                              <a:latin typeface="Calibri" panose="020F0502020204030204" pitchFamily="34" charset="0"/>
                              <a:ea typeface="Calibri" panose="020F0502020204030204" pitchFamily="34" charset="0"/>
                              <a:cs typeface="Calibri" panose="020F0502020204030204" pitchFamily="34" charset="0"/>
                            </a:rPr>
                            <a:t>(in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24000">
                    <a:tc>
                      <a:txBody>
                        <a:bodyPr/>
                        <a:lstStyle/>
                        <a:p>
                          <a:pPr algn="l"/>
                          <a14:m>
                            <m:oMathPara xmlns:m="http://schemas.openxmlformats.org/officeDocument/2006/math">
                              <m:oMathParaPr>
                                <m:jc m:val="left"/>
                              </m:oMathParaPr>
                              <m:oMath xmlns:m="http://schemas.openxmlformats.org/officeDocument/2006/math">
                                <m:sSub>
                                  <m:sSubPr>
                                    <m:ctrlP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m:t>
                                    </m:r>
                                  </m:e>
                                  <m: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𝑐</m:t>
                                    </m:r>
                                  </m:sub>
                                </m:s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 </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0.05</a:t>
                          </a:r>
                        </a:p>
                      </a:txBody>
                      <a:tcPr marL="63607" marR="63607" marT="32313" marB="32313"/>
                    </a:tc>
                    <a:extLst>
                      <a:ext uri="{0D108BD9-81ED-4DB2-BD59-A6C34878D82A}">
                        <a16:rowId xmlns:a16="http://schemas.microsoft.com/office/drawing/2014/main" val="370053677"/>
                      </a:ext>
                    </a:extLst>
                  </a:tr>
                  <a:tr h="324000">
                    <a:tc>
                      <a:txBody>
                        <a:bodyPr/>
                        <a:lstStyle/>
                        <a:p>
                          <a:pPr algn="l"/>
                          <a14:m>
                            <m:oMathPara xmlns:m="http://schemas.openxmlformats.org/officeDocument/2006/math">
                              <m:oMathParaPr>
                                <m:jc m:val="left"/>
                              </m:oMathParaPr>
                              <m:oMath xmlns:m="http://schemas.openxmlformats.org/officeDocument/2006/math">
                                <m:func>
                                  <m:func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funcPr>
                                  <m:fName>
                                    <m:r>
                                      <a:rPr lang="de-AT" sz="1800" b="0" i="0" strike="noStrike" spc="-1" smtClean="0">
                                        <a:latin typeface="Cambria Math" panose="02040503050406030204" pitchFamily="18" charset="0"/>
                                        <a:ea typeface="Calibri" panose="020F0502020204030204" pitchFamily="34" charset="0"/>
                                        <a:cs typeface="Calibri" panose="020F0502020204030204" pitchFamily="34" charset="0"/>
                                      </a:rPr>
                                      <m:t>−</m:t>
                                    </m:r>
                                    <m:r>
                                      <m:rPr>
                                        <m:sty m:val="p"/>
                                      </m:rPr>
                                      <a:rPr lang="de-AT" sz="1800" b="0" i="0" strike="noStrike" spc="-1" smtClean="0">
                                        <a:latin typeface="Cambria Math" panose="02040503050406030204" pitchFamily="18" charset="0"/>
                                        <a:ea typeface="Calibri" panose="020F0502020204030204" pitchFamily="34" charset="0"/>
                                        <a:cs typeface="Calibri" panose="020F0502020204030204" pitchFamily="34" charset="0"/>
                                      </a:rPr>
                                      <m:t>log</m:t>
                                    </m:r>
                                  </m:fName>
                                  <m:e>
                                    <m:sSub>
                                      <m:sSub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𝑝</m:t>
                                        </m:r>
                                      </m:e>
                                      <m:sub>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𝑐</m:t>
                                        </m:r>
                                      </m:sub>
                                    </m:sSub>
                                  </m:e>
                                </m:func>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1.15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2.94</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3.06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2.64</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3.47</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4.32</a:t>
                          </a:r>
                        </a:p>
                      </a:txBody>
                      <a:tcPr marL="63607" marR="63607" marT="32313" marB="32313"/>
                    </a:tc>
                    <a:extLst>
                      <a:ext uri="{0D108BD9-81ED-4DB2-BD59-A6C34878D82A}">
                        <a16:rowId xmlns:a16="http://schemas.microsoft.com/office/drawing/2014/main" val="555131927"/>
                      </a:ext>
                    </a:extLst>
                  </a:tr>
                </a:tbl>
              </a:graphicData>
            </a:graphic>
          </p:graphicFrame>
        </mc:Choice>
        <mc:Fallback xmlns="">
          <p:graphicFrame>
            <p:nvGraphicFramePr>
              <p:cNvPr id="4" name="Tabelle 3">
                <a:extLst>
                  <a:ext uri="{FF2B5EF4-FFF2-40B4-BE49-F238E27FC236}">
                    <a16:creationId xmlns:a16="http://schemas.microsoft.com/office/drawing/2014/main" id="{4FE11999-3443-40BD-87FD-AAC5676B7056}"/>
                  </a:ext>
                </a:extLst>
              </p:cNvPr>
              <p:cNvGraphicFramePr/>
              <p:nvPr>
                <p:extLst>
                  <p:ext uri="{D42A27DB-BD31-4B8C-83A1-F6EECF244321}">
                    <p14:modId xmlns:p14="http://schemas.microsoft.com/office/powerpoint/2010/main" val="3136693196"/>
                  </p:ext>
                </p:extLst>
              </p:nvPr>
            </p:nvGraphicFramePr>
            <p:xfrm>
              <a:off x="1342644" y="3657600"/>
              <a:ext cx="6458411" cy="1355784"/>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38946">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4"/>
                          <a:stretch>
                            <a:fillRect l="-402830" t="-3571" r="-501887" b="-330357"/>
                          </a:stretch>
                        </a:blipFill>
                      </a:tcPr>
                    </a:tc>
                    <a:tc>
                      <a:txBody>
                        <a:bodyPr/>
                        <a:lstStyle/>
                        <a:p>
                          <a:endParaRPr lang="de-DE"/>
                        </a:p>
                      </a:txBody>
                      <a:tcPr marL="63607" marR="63607" marT="32313" marB="32313" anchor="ctr">
                        <a:blipFill>
                          <a:blip r:embed="rId4"/>
                          <a:stretch>
                            <a:fillRect l="-502830" t="-3571" r="-401887" b="-330357"/>
                          </a:stretch>
                        </a:blipFill>
                      </a:tcPr>
                    </a:tc>
                    <a:tc>
                      <a:txBody>
                        <a:bodyPr/>
                        <a:lstStyle/>
                        <a:p>
                          <a:endParaRPr lang="de-DE"/>
                        </a:p>
                      </a:txBody>
                      <a:tcPr marL="63607" marR="63607" marT="32313" marB="32313" anchor="ctr">
                        <a:blipFill>
                          <a:blip r:embed="rId4"/>
                          <a:stretch>
                            <a:fillRect l="-608571" t="-3571" r="-305714" b="-330357"/>
                          </a:stretch>
                        </a:blipFill>
                      </a:tcPr>
                    </a:tc>
                    <a:tc>
                      <a:txBody>
                        <a:bodyPr/>
                        <a:lstStyle/>
                        <a:p>
                          <a:endParaRPr lang="de-DE"/>
                        </a:p>
                      </a:txBody>
                      <a:tcPr marL="63607" marR="63607" marT="32313" marB="32313" anchor="ctr">
                        <a:blipFill>
                          <a:blip r:embed="rId4"/>
                          <a:stretch>
                            <a:fillRect l="-701887" t="-3571" r="-202830" b="-330357"/>
                          </a:stretch>
                        </a:blipFill>
                      </a:tcPr>
                    </a:tc>
                    <a:tc>
                      <a:txBody>
                        <a:bodyPr/>
                        <a:lstStyle/>
                        <a:p>
                          <a:endParaRPr lang="de-DE"/>
                        </a:p>
                      </a:txBody>
                      <a:tcPr marL="63607" marR="63607" marT="32313" marB="32313" anchor="ctr">
                        <a:blipFill>
                          <a:blip r:embed="rId4"/>
                          <a:stretch>
                            <a:fillRect l="-801887" t="-3571" r="-102830" b="-330357"/>
                          </a:stretch>
                        </a:blipFill>
                      </a:tcPr>
                    </a:tc>
                    <a:tc>
                      <a:txBody>
                        <a:bodyPr/>
                        <a:lstStyle/>
                        <a:p>
                          <a:endParaRPr lang="de-DE"/>
                        </a:p>
                      </a:txBody>
                      <a:tcPr marL="63607" marR="63607" marT="32313" marB="32313" anchor="ctr">
                        <a:blipFill>
                          <a:blip r:embed="rId4"/>
                          <a:stretch>
                            <a:fillRect l="-910476" t="-3571" r="-3810" b="-330357"/>
                          </a:stretch>
                        </a:blipFill>
                      </a:tcP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4"/>
                          <a:stretch>
                            <a:fillRect l="-235" t="-103571" r="-149765" b="-230357"/>
                          </a:stretch>
                        </a:blipFill>
                      </a:tcPr>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4"/>
                          <a:stretch>
                            <a:fillRect l="-235" t="-207273" r="-149765" b="-134545"/>
                          </a:stretch>
                        </a:blipFill>
                      </a:tcPr>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0.05</a:t>
                          </a:r>
                        </a:p>
                      </a:txBody>
                      <a:tcPr marL="63607" marR="63607" marT="32313" marB="32313"/>
                    </a:tc>
                    <a:extLst>
                      <a:ext uri="{0D108BD9-81ED-4DB2-BD59-A6C34878D82A}">
                        <a16:rowId xmlns:a16="http://schemas.microsoft.com/office/drawing/2014/main" val="370053677"/>
                      </a:ext>
                    </a:extLst>
                  </a:tr>
                  <a:tr h="338946">
                    <a:tc>
                      <a:txBody>
                        <a:bodyPr/>
                        <a:lstStyle/>
                        <a:p>
                          <a:endParaRPr lang="de-DE"/>
                        </a:p>
                      </a:txBody>
                      <a:tcPr marL="63607" marR="63607" marT="32313" marB="32313">
                        <a:blipFill>
                          <a:blip r:embed="rId4"/>
                          <a:stretch>
                            <a:fillRect l="-235" t="-301786" r="-149765" b="-32143"/>
                          </a:stretch>
                        </a:blipFill>
                      </a:tcPr>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1.15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2.94</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3.06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2.64</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3.47</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4.32</a:t>
                          </a:r>
                        </a:p>
                      </a:txBody>
                      <a:tcPr marL="63607" marR="63607" marT="32313" marB="32313"/>
                    </a:tc>
                    <a:extLst>
                      <a:ext uri="{0D108BD9-81ED-4DB2-BD59-A6C34878D82A}">
                        <a16:rowId xmlns:a16="http://schemas.microsoft.com/office/drawing/2014/main" val="555131927"/>
                      </a:ext>
                    </a:extLst>
                  </a:tr>
                </a:tbl>
              </a:graphicData>
            </a:graphic>
          </p:graphicFrame>
        </mc:Fallback>
      </mc:AlternateContent>
      <mc:AlternateContent xmlns:mc="http://schemas.openxmlformats.org/markup-compatibility/2006" xmlns:a14="http://schemas.microsoft.com/office/drawing/2010/main">
        <mc:Choice Requires="a14">
          <p:sp>
            <p:nvSpPr>
              <p:cNvPr id="5" name="Textplatzhalter 2">
                <a:extLst>
                  <a:ext uri="{FF2B5EF4-FFF2-40B4-BE49-F238E27FC236}">
                    <a16:creationId xmlns:a16="http://schemas.microsoft.com/office/drawing/2014/main" id="{51D0369E-C2F0-4DE0-9207-89F2C9ABE842}"/>
                  </a:ext>
                </a:extLst>
              </p:cNvPr>
              <p:cNvSpPr txBox="1">
                <a:spLocks/>
              </p:cNvSpPr>
              <p:nvPr/>
            </p:nvSpPr>
            <p:spPr>
              <a:xfrm>
                <a:off x="3208019" y="5195688"/>
                <a:ext cx="3017521" cy="57042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 xmlns:m="http://schemas.openxmlformats.org/officeDocument/2006/math">
                    <m:r>
                      <a:rPr lang="de-AT" sz="1800" b="0" i="1" smtClean="0">
                        <a:latin typeface="Cambria Math" panose="02040503050406030204" pitchFamily="18" charset="0"/>
                        <a:ea typeface="Calibri" panose="020F0502020204030204" pitchFamily="34" charset="0"/>
                        <a:cs typeface="Calibri" panose="020F0502020204030204" pitchFamily="34" charset="0"/>
                      </a:rPr>
                      <m:t>𝐻</m:t>
                    </m:r>
                    <m:r>
                      <a:rPr lang="de-AT" sz="1800" i="1" smtClean="0">
                        <a:latin typeface="Cambria Math" panose="02040503050406030204" pitchFamily="18" charset="0"/>
                        <a:ea typeface="Calibri" panose="020F0502020204030204" pitchFamily="34" charset="0"/>
                        <a:cs typeface="Calibri" panose="020F0502020204030204" pitchFamily="34" charset="0"/>
                      </a:rPr>
                      <m:t>=</m:t>
                    </m:r>
                    <m:r>
                      <a:rPr lang="de-AT" sz="1800" b="0" i="1" smtClean="0">
                        <a:latin typeface="Cambria Math" panose="02040503050406030204" pitchFamily="18" charset="0"/>
                        <a:ea typeface="Calibri" panose="020F0502020204030204" pitchFamily="34" charset="0"/>
                        <a:cs typeface="Calibri" panose="020F0502020204030204" pitchFamily="34" charset="0"/>
                      </a:rPr>
                      <m:t>−</m:t>
                    </m:r>
                    <m:nary>
                      <m:naryPr>
                        <m:chr m:val="∑"/>
                        <m:supHide m:val="on"/>
                        <m:ctrlPr>
                          <a:rPr lang="en-US" sz="1800" i="1">
                            <a:latin typeface="Cambria Math" panose="02040503050406030204" pitchFamily="18" charset="0"/>
                            <a:ea typeface="Calibri" panose="020F0502020204030204" pitchFamily="34" charset="0"/>
                            <a:cs typeface="Calibri" panose="020F0502020204030204" pitchFamily="34" charset="0"/>
                          </a:rPr>
                        </m:ctrlPr>
                      </m:naryPr>
                      <m:sub>
                        <m:r>
                          <m:rPr>
                            <m:brk m:alnAt="7"/>
                          </m:rPr>
                          <a:rPr lang="de-AT" sz="1800" i="1">
                            <a:latin typeface="Cambria Math" panose="02040503050406030204" pitchFamily="18" charset="0"/>
                            <a:ea typeface="Calibri" panose="020F0502020204030204" pitchFamily="34" charset="0"/>
                            <a:cs typeface="Calibri" panose="020F0502020204030204" pitchFamily="34" charset="0"/>
                          </a:rPr>
                          <m:t>𝑐</m:t>
                        </m:r>
                        <m:r>
                          <a:rPr lang="de-AT" sz="1800" i="1">
                            <a:latin typeface="Cambria Math" panose="02040503050406030204" pitchFamily="18" charset="0"/>
                            <a:ea typeface="Calibri" panose="020F0502020204030204" pitchFamily="34" charset="0"/>
                            <a:cs typeface="Calibri" panose="020F0502020204030204" pitchFamily="34" charset="0"/>
                          </a:rPr>
                          <m:t> ∈</m:t>
                        </m:r>
                        <m:r>
                          <a:rPr lang="de-AT" sz="1800" i="1">
                            <a:latin typeface="Cambria Math" panose="02040503050406030204" pitchFamily="18" charset="0"/>
                            <a:ea typeface="Cambria Math" panose="02040503050406030204" pitchFamily="18" charset="0"/>
                            <a:cs typeface="Calibri" panose="020F0502020204030204" pitchFamily="34" charset="0"/>
                          </a:rPr>
                          <m:t>𝐶</m:t>
                        </m:r>
                      </m:sub>
                      <m:sup/>
                      <m:e>
                        <m:sSub>
                          <m:sSubPr>
                            <m:ctrlPr>
                              <a:rPr lang="de-AT" sz="1800" i="1">
                                <a:latin typeface="Cambria Math" panose="02040503050406030204" pitchFamily="18" charset="0"/>
                                <a:ea typeface="Calibri" panose="020F0502020204030204" pitchFamily="34" charset="0"/>
                                <a:cs typeface="Calibri" panose="020F0502020204030204" pitchFamily="34" charset="0"/>
                              </a:rPr>
                            </m:ctrlPr>
                          </m:sSubPr>
                          <m:e>
                            <m:r>
                              <a:rPr lang="de-AT" sz="1800" b="0" i="1" smtClean="0">
                                <a:latin typeface="Cambria Math" panose="02040503050406030204" pitchFamily="18" charset="0"/>
                                <a:ea typeface="Calibri" panose="020F0502020204030204" pitchFamily="34" charset="0"/>
                                <a:cs typeface="Calibri" panose="020F0502020204030204" pitchFamily="34" charset="0"/>
                              </a:rPr>
                              <m:t>𝑝</m:t>
                            </m:r>
                          </m:e>
                          <m:sub>
                            <m:r>
                              <a:rPr lang="de-AT" sz="1800" i="1">
                                <a:latin typeface="Cambria Math" panose="02040503050406030204" pitchFamily="18" charset="0"/>
                                <a:ea typeface="Calibri" panose="020F0502020204030204" pitchFamily="34" charset="0"/>
                                <a:cs typeface="Calibri" panose="020F0502020204030204" pitchFamily="34" charset="0"/>
                              </a:rPr>
                              <m:t>𝑐</m:t>
                            </m:r>
                          </m:sub>
                        </m:sSub>
                        <m:func>
                          <m:funcPr>
                            <m:ctrlPr>
                              <a:rPr lang="de-AT" sz="1800" b="0" i="1" smtClean="0">
                                <a:latin typeface="Cambria Math" panose="02040503050406030204" pitchFamily="18" charset="0"/>
                                <a:ea typeface="Calibri" panose="020F0502020204030204" pitchFamily="34" charset="0"/>
                                <a:cs typeface="Calibri" panose="020F0502020204030204" pitchFamily="34" charset="0"/>
                              </a:rPr>
                            </m:ctrlPr>
                          </m:funcPr>
                          <m:fName>
                            <m:r>
                              <m:rPr>
                                <m:sty m:val="p"/>
                              </m:rPr>
                              <a:rPr lang="de-AT" sz="1800" b="0" i="0" smtClean="0">
                                <a:latin typeface="Cambria Math" panose="02040503050406030204" pitchFamily="18" charset="0"/>
                                <a:ea typeface="Calibri" panose="020F0502020204030204" pitchFamily="34" charset="0"/>
                                <a:cs typeface="Calibri" panose="020F0502020204030204" pitchFamily="34" charset="0"/>
                              </a:rPr>
                              <m:t>log</m:t>
                            </m:r>
                          </m:fName>
                          <m:e>
                            <m:sSub>
                              <m:sSubPr>
                                <m:ctrlPr>
                                  <a:rPr lang="de-AT" sz="1800" b="0" i="1"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smtClean="0">
                                    <a:latin typeface="Cambria Math" panose="02040503050406030204" pitchFamily="18" charset="0"/>
                                    <a:ea typeface="Calibri" panose="020F0502020204030204" pitchFamily="34" charset="0"/>
                                    <a:cs typeface="Calibri" panose="020F0502020204030204" pitchFamily="34" charset="0"/>
                                  </a:rPr>
                                  <m:t>𝑝</m:t>
                                </m:r>
                              </m:e>
                              <m:sub>
                                <m:r>
                                  <a:rPr lang="de-AT" sz="1800" b="0" i="1" smtClean="0">
                                    <a:latin typeface="Cambria Math" panose="02040503050406030204" pitchFamily="18" charset="0"/>
                                    <a:ea typeface="Calibri" panose="020F0502020204030204" pitchFamily="34" charset="0"/>
                                    <a:cs typeface="Calibri" panose="020F0502020204030204" pitchFamily="34" charset="0"/>
                                  </a:rPr>
                                  <m:t>𝑐</m:t>
                                </m:r>
                              </m:sub>
                            </m:sSub>
                          </m:e>
                        </m:func>
                      </m:e>
                    </m:nary>
                    <m:r>
                      <a:rPr lang="de-AT" sz="1800" b="0" i="1" smtClean="0">
                        <a:latin typeface="Cambria Math" panose="02040503050406030204" pitchFamily="18" charset="0"/>
                        <a:ea typeface="Calibri" panose="020F0502020204030204" pitchFamily="34" charset="0"/>
                        <a:cs typeface="Calibri" panose="020F0502020204030204" pitchFamily="34" charset="0"/>
                      </a:rPr>
                      <m:t>=2.22</m:t>
                    </m:r>
                  </m:oMath>
                </a14:m>
                <a:r>
                  <a:rPr lang="en-US" sz="1800" dirty="0">
                    <a:latin typeface="Calibri" panose="020F0502020204030204" pitchFamily="34" charset="0"/>
                    <a:ea typeface="Calibri" panose="020F0502020204030204" pitchFamily="34" charset="0"/>
                    <a:cs typeface="Calibri" panose="020F0502020204030204" pitchFamily="34" charset="0"/>
                  </a:rPr>
                  <a:t> </a:t>
                </a:r>
              </a:p>
            </p:txBody>
          </p:sp>
        </mc:Choice>
        <mc:Fallback xmlns="">
          <p:sp>
            <p:nvSpPr>
              <p:cNvPr id="5" name="Textplatzhalter 2">
                <a:extLst>
                  <a:ext uri="{FF2B5EF4-FFF2-40B4-BE49-F238E27FC236}">
                    <a16:creationId xmlns:a16="http://schemas.microsoft.com/office/drawing/2014/main" id="{51D0369E-C2F0-4DE0-9207-89F2C9ABE842}"/>
                  </a:ext>
                </a:extLst>
              </p:cNvPr>
              <p:cNvSpPr txBox="1">
                <a:spLocks noRot="1" noChangeAspect="1" noMove="1" noResize="1" noEditPoints="1" noAdjustHandles="1" noChangeArrowheads="1" noChangeShapeType="1" noTextEdit="1"/>
              </p:cNvSpPr>
              <p:nvPr/>
            </p:nvSpPr>
            <p:spPr>
              <a:xfrm>
                <a:off x="3208019" y="5195688"/>
                <a:ext cx="3017521" cy="570420"/>
              </a:xfrm>
              <a:prstGeom prst="rect">
                <a:avLst/>
              </a:prstGeom>
              <a:blipFill>
                <a:blip r:embed="rId5"/>
                <a:stretch>
                  <a:fillRect t="-58511" b="-103191"/>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15727813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Constructing Huffman codes</a:t>
            </a:r>
            <a:endParaRPr lang="en-US" sz="4400" b="1" noProof="0" dirty="0"/>
          </a:p>
        </p:txBody>
      </p:sp>
    </p:spTree>
    <p:extLst>
      <p:ext uri="{BB962C8B-B14F-4D97-AF65-F5344CB8AC3E}">
        <p14:creationId xmlns:p14="http://schemas.microsoft.com/office/powerpoint/2010/main" val="1504580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Greedy algorithm for Huffman c</a:t>
            </a:r>
            <a:r>
              <a:rPr lang="en-US" sz="2800" b="1" dirty="0">
                <a:latin typeface="Calibri" panose="020F0502020204030204" pitchFamily="34" charset="0"/>
                <a:cs typeface="Calibri" panose="020F0502020204030204" pitchFamily="34" charset="0"/>
              </a:rPr>
              <a:t>odes</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199" y="1654116"/>
            <a:ext cx="8229300" cy="3900864"/>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Huffman greedy algorithm builds the tree corresponding to the optimal code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It begins with |C| leaves and performs a sequence of |C|-1 merge operations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Leaves represent the characters and their frequencies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always merge two leaves with minimal frequencies into an internal node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reference to the left child (with a smaller frequency) is denoted with 0</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reference to the right child (with a greater frequency) is denoted with 1</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This is the greedy step</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then repeat in this way until we obtain the full tree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numbers on the links represent the code</a:t>
            </a:r>
          </a:p>
        </p:txBody>
      </p:sp>
    </p:spTree>
    <p:extLst>
      <p:ext uri="{BB962C8B-B14F-4D97-AF65-F5344CB8AC3E}">
        <p14:creationId xmlns:p14="http://schemas.microsoft.com/office/powerpoint/2010/main" val="17845590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Greedy algorithm for Huffman codes</a:t>
            </a:r>
            <a:endParaRPr lang="en-US" sz="2800" b="1" noProof="0" dirty="0">
              <a:latin typeface="Calibri" panose="020F0502020204030204" pitchFamily="34" charset="0"/>
              <a:cs typeface="Calibri" panose="020F0502020204030204" pitchFamily="34" charset="0"/>
            </a:endParaRPr>
          </a:p>
        </p:txBody>
      </p:sp>
      <p:sp>
        <p:nvSpPr>
          <p:cNvPr id="4" name="Ellipse 3">
            <a:extLst>
              <a:ext uri="{FF2B5EF4-FFF2-40B4-BE49-F238E27FC236}">
                <a16:creationId xmlns:a16="http://schemas.microsoft.com/office/drawing/2014/main" id="{D91342CD-C6F8-40CC-8502-2AB983D6835C}"/>
              </a:ext>
            </a:extLst>
          </p:cNvPr>
          <p:cNvSpPr>
            <a:spLocks noChangeAspect="1"/>
          </p:cNvSpPr>
          <p:nvPr/>
        </p:nvSpPr>
        <p:spPr>
          <a:xfrm>
            <a:off x="2673007" y="277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 name="Ellipse 4">
            <a:extLst>
              <a:ext uri="{FF2B5EF4-FFF2-40B4-BE49-F238E27FC236}">
                <a16:creationId xmlns:a16="http://schemas.microsoft.com/office/drawing/2014/main" id="{27D992A3-8068-479A-B6A4-213BC2EED63D}"/>
              </a:ext>
            </a:extLst>
          </p:cNvPr>
          <p:cNvSpPr>
            <a:spLocks noChangeAspect="1"/>
          </p:cNvSpPr>
          <p:nvPr/>
        </p:nvSpPr>
        <p:spPr>
          <a:xfrm>
            <a:off x="915550" y="5696327"/>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6" name="Ellipse 5">
            <a:extLst>
              <a:ext uri="{FF2B5EF4-FFF2-40B4-BE49-F238E27FC236}">
                <a16:creationId xmlns:a16="http://schemas.microsoft.com/office/drawing/2014/main" id="{B644A438-6B56-415E-8882-BDF148205F65}"/>
              </a:ext>
            </a:extLst>
          </p:cNvPr>
          <p:cNvSpPr>
            <a:spLocks noChangeAspect="1"/>
          </p:cNvSpPr>
          <p:nvPr/>
        </p:nvSpPr>
        <p:spPr>
          <a:xfrm>
            <a:off x="4207897" y="3451247"/>
            <a:ext cx="540000" cy="52584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Ellipse 8">
            <a:extLst>
              <a:ext uri="{FF2B5EF4-FFF2-40B4-BE49-F238E27FC236}">
                <a16:creationId xmlns:a16="http://schemas.microsoft.com/office/drawing/2014/main" id="{9D136EF8-CDEE-48C4-8906-CDA277412E64}"/>
              </a:ext>
            </a:extLst>
          </p:cNvPr>
          <p:cNvSpPr>
            <a:spLocks noChangeAspect="1"/>
          </p:cNvSpPr>
          <p:nvPr/>
        </p:nvSpPr>
        <p:spPr>
          <a:xfrm>
            <a:off x="2752244" y="4957002"/>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Ellipse 10">
            <a:extLst>
              <a:ext uri="{FF2B5EF4-FFF2-40B4-BE49-F238E27FC236}">
                <a16:creationId xmlns:a16="http://schemas.microsoft.com/office/drawing/2014/main" id="{26C21332-EB39-4A50-BB99-7066D65BECC2}"/>
              </a:ext>
            </a:extLst>
          </p:cNvPr>
          <p:cNvSpPr>
            <a:spLocks noChangeAspect="1"/>
          </p:cNvSpPr>
          <p:nvPr/>
        </p:nvSpPr>
        <p:spPr>
          <a:xfrm>
            <a:off x="5553007" y="421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Rechteck 14">
            <a:extLst>
              <a:ext uri="{FF2B5EF4-FFF2-40B4-BE49-F238E27FC236}">
                <a16:creationId xmlns:a16="http://schemas.microsoft.com/office/drawing/2014/main" id="{7BFAEA66-D381-4D04-8CFE-55EF7041595A}"/>
              </a:ext>
            </a:extLst>
          </p:cNvPr>
          <p:cNvSpPr/>
          <p:nvPr/>
        </p:nvSpPr>
        <p:spPr>
          <a:xfrm>
            <a:off x="2677284" y="2862636"/>
            <a:ext cx="535723"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100</a:t>
            </a:r>
          </a:p>
        </p:txBody>
      </p:sp>
      <p:cxnSp>
        <p:nvCxnSpPr>
          <p:cNvPr id="16" name="Gerader Verbinder 15">
            <a:extLst>
              <a:ext uri="{FF2B5EF4-FFF2-40B4-BE49-F238E27FC236}">
                <a16:creationId xmlns:a16="http://schemas.microsoft.com/office/drawing/2014/main" id="{D741DFB4-84D1-4C1A-A4EA-F06D23C1CD75}"/>
              </a:ext>
            </a:extLst>
          </p:cNvPr>
          <p:cNvCxnSpPr>
            <a:cxnSpLocks noChangeAspect="1"/>
            <a:stCxn id="4" idx="3"/>
            <a:endCxn id="5" idx="7"/>
          </p:cNvCxnSpPr>
          <p:nvPr/>
        </p:nvCxnSpPr>
        <p:spPr>
          <a:xfrm flipH="1">
            <a:off x="1376469" y="3231968"/>
            <a:ext cx="1375619" cy="254344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B73B0475-2DDD-4CF7-A562-544DE567682A}"/>
              </a:ext>
            </a:extLst>
          </p:cNvPr>
          <p:cNvCxnSpPr>
            <a:cxnSpLocks noChangeAspect="1"/>
            <a:stCxn id="4" idx="5"/>
            <a:endCxn id="6" idx="1"/>
          </p:cNvCxnSpPr>
          <p:nvPr/>
        </p:nvCxnSpPr>
        <p:spPr>
          <a:xfrm>
            <a:off x="3133926" y="3231968"/>
            <a:ext cx="1153052" cy="2962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CBCEE2D0-7199-4945-90EB-77CE3A6E37BA}"/>
              </a:ext>
            </a:extLst>
          </p:cNvPr>
          <p:cNvCxnSpPr>
            <a:cxnSpLocks noChangeAspect="1"/>
            <a:stCxn id="6" idx="3"/>
            <a:endCxn id="9" idx="7"/>
          </p:cNvCxnSpPr>
          <p:nvPr/>
        </p:nvCxnSpPr>
        <p:spPr>
          <a:xfrm flipH="1">
            <a:off x="3213163" y="3900087"/>
            <a:ext cx="1073815" cy="113599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EA47DEED-1CC2-4A2B-9132-D88D87A5F280}"/>
              </a:ext>
            </a:extLst>
          </p:cNvPr>
          <p:cNvCxnSpPr>
            <a:cxnSpLocks noChangeAspect="1"/>
            <a:stCxn id="6" idx="5"/>
            <a:endCxn id="11" idx="1"/>
          </p:cNvCxnSpPr>
          <p:nvPr/>
        </p:nvCxnSpPr>
        <p:spPr>
          <a:xfrm>
            <a:off x="4668816" y="3900087"/>
            <a:ext cx="963272" cy="390043"/>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hteck 24">
                <a:extLst>
                  <a:ext uri="{FF2B5EF4-FFF2-40B4-BE49-F238E27FC236}">
                    <a16:creationId xmlns:a16="http://schemas.microsoft.com/office/drawing/2014/main" id="{7159C96D-34B2-4326-9EB7-EA34F3AFD526}"/>
                  </a:ext>
                </a:extLst>
              </p:cNvPr>
              <p:cNvSpPr/>
              <p:nvPr/>
            </p:nvSpPr>
            <p:spPr>
              <a:xfrm>
                <a:off x="838363" y="5781382"/>
                <a:ext cx="755335"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𝒂</m:t>
                      </m:r>
                      <m:r>
                        <a:rPr lang="de-AT" sz="1800" b="1" i="1"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𝟒𝟓</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5" name="Rechteck 24">
                <a:extLst>
                  <a:ext uri="{FF2B5EF4-FFF2-40B4-BE49-F238E27FC236}">
                    <a16:creationId xmlns:a16="http://schemas.microsoft.com/office/drawing/2014/main" id="{7159C96D-34B2-4326-9EB7-EA34F3AFD526}"/>
                  </a:ext>
                </a:extLst>
              </p:cNvPr>
              <p:cNvSpPr>
                <a:spLocks noRot="1" noChangeAspect="1" noMove="1" noResize="1" noEditPoints="1" noAdjustHandles="1" noChangeArrowheads="1" noChangeShapeType="1" noTextEdit="1"/>
              </p:cNvSpPr>
              <p:nvPr/>
            </p:nvSpPr>
            <p:spPr>
              <a:xfrm>
                <a:off x="838363" y="5781382"/>
                <a:ext cx="755335" cy="369332"/>
              </a:xfrm>
              <a:prstGeom prst="rect">
                <a:avLst/>
              </a:prstGeom>
              <a:blipFill>
                <a:blip r:embed="rId3"/>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6" name="Rechteck 25">
                <a:extLst>
                  <a:ext uri="{FF2B5EF4-FFF2-40B4-BE49-F238E27FC236}">
                    <a16:creationId xmlns:a16="http://schemas.microsoft.com/office/drawing/2014/main" id="{638D0149-214C-4413-955A-717EFAE45D89}"/>
                  </a:ext>
                </a:extLst>
              </p:cNvPr>
              <p:cNvSpPr/>
              <p:nvPr/>
            </p:nvSpPr>
            <p:spPr>
              <a:xfrm>
                <a:off x="4256963" y="3528684"/>
                <a:ext cx="5132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𝟓𝟓</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6" name="Rechteck 25">
                <a:extLst>
                  <a:ext uri="{FF2B5EF4-FFF2-40B4-BE49-F238E27FC236}">
                    <a16:creationId xmlns:a16="http://schemas.microsoft.com/office/drawing/2014/main" id="{638D0149-214C-4413-955A-717EFAE45D89}"/>
                  </a:ext>
                </a:extLst>
              </p:cNvPr>
              <p:cNvSpPr>
                <a:spLocks noRot="1" noChangeAspect="1" noMove="1" noResize="1" noEditPoints="1" noAdjustHandles="1" noChangeArrowheads="1" noChangeShapeType="1" noTextEdit="1"/>
              </p:cNvSpPr>
              <p:nvPr/>
            </p:nvSpPr>
            <p:spPr>
              <a:xfrm>
                <a:off x="4256963" y="3528684"/>
                <a:ext cx="513282" cy="369332"/>
              </a:xfrm>
              <a:prstGeom prst="rect">
                <a:avLst/>
              </a:prstGeom>
              <a:blipFill>
                <a:blip r:embed="rId4"/>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9" name="Rechteck 28">
                <a:extLst>
                  <a:ext uri="{FF2B5EF4-FFF2-40B4-BE49-F238E27FC236}">
                    <a16:creationId xmlns:a16="http://schemas.microsoft.com/office/drawing/2014/main" id="{9AF56041-F242-4D93-AC2E-22026D4A4BF6}"/>
                  </a:ext>
                </a:extLst>
              </p:cNvPr>
              <p:cNvSpPr/>
              <p:nvPr/>
            </p:nvSpPr>
            <p:spPr>
              <a:xfrm>
                <a:off x="2786229" y="5042336"/>
                <a:ext cx="5132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𝟐𝟓</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9" name="Rechteck 28">
                <a:extLst>
                  <a:ext uri="{FF2B5EF4-FFF2-40B4-BE49-F238E27FC236}">
                    <a16:creationId xmlns:a16="http://schemas.microsoft.com/office/drawing/2014/main" id="{9AF56041-F242-4D93-AC2E-22026D4A4BF6}"/>
                  </a:ext>
                </a:extLst>
              </p:cNvPr>
              <p:cNvSpPr>
                <a:spLocks noRot="1" noChangeAspect="1" noMove="1" noResize="1" noEditPoints="1" noAdjustHandles="1" noChangeArrowheads="1" noChangeShapeType="1" noTextEdit="1"/>
              </p:cNvSpPr>
              <p:nvPr/>
            </p:nvSpPr>
            <p:spPr>
              <a:xfrm>
                <a:off x="2786229" y="5042336"/>
                <a:ext cx="513282" cy="369332"/>
              </a:xfrm>
              <a:prstGeom prst="rect">
                <a:avLst/>
              </a:prstGeom>
              <a:blipFill>
                <a:blip r:embed="rId5"/>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30" name="Rechteck 29">
                <a:extLst>
                  <a:ext uri="{FF2B5EF4-FFF2-40B4-BE49-F238E27FC236}">
                    <a16:creationId xmlns:a16="http://schemas.microsoft.com/office/drawing/2014/main" id="{1E2EC00A-D07C-413F-83ED-74125D41E973}"/>
                  </a:ext>
                </a:extLst>
              </p:cNvPr>
              <p:cNvSpPr/>
              <p:nvPr/>
            </p:nvSpPr>
            <p:spPr>
              <a:xfrm>
                <a:off x="5604929" y="4296449"/>
                <a:ext cx="5132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𝟑𝟎</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Rechteck 29">
                <a:extLst>
                  <a:ext uri="{FF2B5EF4-FFF2-40B4-BE49-F238E27FC236}">
                    <a16:creationId xmlns:a16="http://schemas.microsoft.com/office/drawing/2014/main" id="{1E2EC00A-D07C-413F-83ED-74125D41E973}"/>
                  </a:ext>
                </a:extLst>
              </p:cNvPr>
              <p:cNvSpPr>
                <a:spLocks noRot="1" noChangeAspect="1" noMove="1" noResize="1" noEditPoints="1" noAdjustHandles="1" noChangeArrowheads="1" noChangeShapeType="1" noTextEdit="1"/>
              </p:cNvSpPr>
              <p:nvPr/>
            </p:nvSpPr>
            <p:spPr>
              <a:xfrm>
                <a:off x="5604929" y="4296449"/>
                <a:ext cx="513282" cy="369332"/>
              </a:xfrm>
              <a:prstGeom prst="rect">
                <a:avLst/>
              </a:prstGeom>
              <a:blipFill>
                <a:blip r:embed="rId6"/>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graphicFrame>
            <p:nvGraphicFramePr>
              <p:cNvPr id="38" name="Tabelle 37">
                <a:extLst>
                  <a:ext uri="{FF2B5EF4-FFF2-40B4-BE49-F238E27FC236}">
                    <a16:creationId xmlns:a16="http://schemas.microsoft.com/office/drawing/2014/main" id="{7450913D-E8F7-4313-A54B-B3335BE25150}"/>
                  </a:ext>
                </a:extLst>
              </p:cNvPr>
              <p:cNvGraphicFramePr/>
              <p:nvPr/>
            </p:nvGraphicFramePr>
            <p:xfrm>
              <a:off x="1408176" y="1508760"/>
              <a:ext cx="6458411" cy="1016838"/>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 (in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Choice>
        <mc:Fallback xmlns="">
          <p:graphicFrame>
            <p:nvGraphicFramePr>
              <p:cNvPr id="38" name="Tabelle 37">
                <a:extLst>
                  <a:ext uri="{FF2B5EF4-FFF2-40B4-BE49-F238E27FC236}">
                    <a16:creationId xmlns:a16="http://schemas.microsoft.com/office/drawing/2014/main" id="{7450913D-E8F7-4313-A54B-B3335BE25150}"/>
                  </a:ext>
                </a:extLst>
              </p:cNvPr>
              <p:cNvGraphicFramePr/>
              <p:nvPr>
                <p:extLst>
                  <p:ext uri="{D42A27DB-BD31-4B8C-83A1-F6EECF244321}">
                    <p14:modId xmlns:p14="http://schemas.microsoft.com/office/powerpoint/2010/main" val="1960428162"/>
                  </p:ext>
                </p:extLst>
              </p:nvPr>
            </p:nvGraphicFramePr>
            <p:xfrm>
              <a:off x="1408176" y="1508760"/>
              <a:ext cx="6458411" cy="1016838"/>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38946">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7"/>
                          <a:stretch>
                            <a:fillRect l="-403774" t="-1786" r="-501887" b="-232143"/>
                          </a:stretch>
                        </a:blipFill>
                      </a:tcPr>
                    </a:tc>
                    <a:tc>
                      <a:txBody>
                        <a:bodyPr/>
                        <a:lstStyle/>
                        <a:p>
                          <a:endParaRPr lang="de-DE"/>
                        </a:p>
                      </a:txBody>
                      <a:tcPr marL="63607" marR="63607" marT="32313" marB="32313" anchor="ctr">
                        <a:blipFill>
                          <a:blip r:embed="rId7"/>
                          <a:stretch>
                            <a:fillRect l="-503774" t="-1786" r="-401887" b="-232143"/>
                          </a:stretch>
                        </a:blipFill>
                      </a:tcPr>
                    </a:tc>
                    <a:tc>
                      <a:txBody>
                        <a:bodyPr/>
                        <a:lstStyle/>
                        <a:p>
                          <a:endParaRPr lang="de-DE"/>
                        </a:p>
                      </a:txBody>
                      <a:tcPr marL="63607" marR="63607" marT="32313" marB="32313" anchor="ctr">
                        <a:blipFill>
                          <a:blip r:embed="rId7"/>
                          <a:stretch>
                            <a:fillRect l="-609524" t="-1786" r="-305714" b="-232143"/>
                          </a:stretch>
                        </a:blipFill>
                      </a:tcPr>
                    </a:tc>
                    <a:tc>
                      <a:txBody>
                        <a:bodyPr/>
                        <a:lstStyle/>
                        <a:p>
                          <a:endParaRPr lang="de-DE"/>
                        </a:p>
                      </a:txBody>
                      <a:tcPr marL="63607" marR="63607" marT="32313" marB="32313" anchor="ctr">
                        <a:blipFill>
                          <a:blip r:embed="rId7"/>
                          <a:stretch>
                            <a:fillRect l="-702830" t="-1786" r="-202830" b="-232143"/>
                          </a:stretch>
                        </a:blipFill>
                      </a:tcPr>
                    </a:tc>
                    <a:tc>
                      <a:txBody>
                        <a:bodyPr/>
                        <a:lstStyle/>
                        <a:p>
                          <a:endParaRPr lang="de-DE"/>
                        </a:p>
                      </a:txBody>
                      <a:tcPr marL="63607" marR="63607" marT="32313" marB="32313" anchor="ctr">
                        <a:blipFill>
                          <a:blip r:embed="rId7"/>
                          <a:stretch>
                            <a:fillRect l="-802830" t="-1786" r="-102830" b="-232143"/>
                          </a:stretch>
                        </a:blipFill>
                      </a:tcPr>
                    </a:tc>
                    <a:tc>
                      <a:txBody>
                        <a:bodyPr/>
                        <a:lstStyle/>
                        <a:p>
                          <a:endParaRPr lang="de-DE"/>
                        </a:p>
                      </a:txBody>
                      <a:tcPr marL="63607" marR="63607" marT="32313" marB="32313" anchor="ctr">
                        <a:blipFill>
                          <a:blip r:embed="rId7"/>
                          <a:stretch>
                            <a:fillRect l="-911429" t="-1786" r="-3810" b="-232143"/>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 (in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Fallback>
      </mc:AlternateContent>
      <p:sp>
        <p:nvSpPr>
          <p:cNvPr id="39" name="Ellipse 38">
            <a:extLst>
              <a:ext uri="{FF2B5EF4-FFF2-40B4-BE49-F238E27FC236}">
                <a16:creationId xmlns:a16="http://schemas.microsoft.com/office/drawing/2014/main" id="{CA8AC7AE-FDF5-4791-9C1E-49C18F02D414}"/>
              </a:ext>
            </a:extLst>
          </p:cNvPr>
          <p:cNvSpPr>
            <a:spLocks noChangeAspect="1"/>
          </p:cNvSpPr>
          <p:nvPr/>
        </p:nvSpPr>
        <p:spPr>
          <a:xfrm>
            <a:off x="2061374" y="5669450"/>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0" name="Ellipse 39">
            <a:extLst>
              <a:ext uri="{FF2B5EF4-FFF2-40B4-BE49-F238E27FC236}">
                <a16:creationId xmlns:a16="http://schemas.microsoft.com/office/drawing/2014/main" id="{B4C0CE71-118A-4961-BC8D-4D843415AB43}"/>
              </a:ext>
            </a:extLst>
          </p:cNvPr>
          <p:cNvSpPr>
            <a:spLocks noChangeAspect="1"/>
          </p:cNvSpPr>
          <p:nvPr/>
        </p:nvSpPr>
        <p:spPr>
          <a:xfrm>
            <a:off x="3352640" y="5658563"/>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41" name="Gerader Verbinder 40">
            <a:extLst>
              <a:ext uri="{FF2B5EF4-FFF2-40B4-BE49-F238E27FC236}">
                <a16:creationId xmlns:a16="http://schemas.microsoft.com/office/drawing/2014/main" id="{7F7058FA-AA60-4848-964D-4450EF613808}"/>
              </a:ext>
            </a:extLst>
          </p:cNvPr>
          <p:cNvCxnSpPr>
            <a:cxnSpLocks noChangeAspect="1"/>
            <a:stCxn id="9" idx="3"/>
            <a:endCxn id="39" idx="7"/>
          </p:cNvCxnSpPr>
          <p:nvPr/>
        </p:nvCxnSpPr>
        <p:spPr>
          <a:xfrm flipH="1">
            <a:off x="2522293" y="5417921"/>
            <a:ext cx="309032" cy="33061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7668B354-2BE9-4F79-A577-6E9B732A4141}"/>
              </a:ext>
            </a:extLst>
          </p:cNvPr>
          <p:cNvCxnSpPr>
            <a:cxnSpLocks noChangeAspect="1"/>
            <a:stCxn id="9" idx="5"/>
            <a:endCxn id="40" idx="1"/>
          </p:cNvCxnSpPr>
          <p:nvPr/>
        </p:nvCxnSpPr>
        <p:spPr>
          <a:xfrm>
            <a:off x="3213163" y="5417921"/>
            <a:ext cx="218558" cy="319723"/>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hteck 42">
                <a:extLst>
                  <a:ext uri="{FF2B5EF4-FFF2-40B4-BE49-F238E27FC236}">
                    <a16:creationId xmlns:a16="http://schemas.microsoft.com/office/drawing/2014/main" id="{931FC7FB-B771-4288-A5C3-411B05785D1A}"/>
                  </a:ext>
                </a:extLst>
              </p:cNvPr>
              <p:cNvSpPr/>
              <p:nvPr/>
            </p:nvSpPr>
            <p:spPr>
              <a:xfrm>
                <a:off x="1990042" y="5748531"/>
                <a:ext cx="729687"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𝒄</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𝟏𝟐</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Rechteck 42">
                <a:extLst>
                  <a:ext uri="{FF2B5EF4-FFF2-40B4-BE49-F238E27FC236}">
                    <a16:creationId xmlns:a16="http://schemas.microsoft.com/office/drawing/2014/main" id="{931FC7FB-B771-4288-A5C3-411B05785D1A}"/>
                  </a:ext>
                </a:extLst>
              </p:cNvPr>
              <p:cNvSpPr>
                <a:spLocks noRot="1" noChangeAspect="1" noMove="1" noResize="1" noEditPoints="1" noAdjustHandles="1" noChangeArrowheads="1" noChangeShapeType="1" noTextEdit="1"/>
              </p:cNvSpPr>
              <p:nvPr/>
            </p:nvSpPr>
            <p:spPr>
              <a:xfrm>
                <a:off x="1990042" y="5748531"/>
                <a:ext cx="729687" cy="369332"/>
              </a:xfrm>
              <a:prstGeom prst="rect">
                <a:avLst/>
              </a:prstGeom>
              <a:blipFill>
                <a:blip r:embed="rId8"/>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Rechteck 43">
                <a:extLst>
                  <a:ext uri="{FF2B5EF4-FFF2-40B4-BE49-F238E27FC236}">
                    <a16:creationId xmlns:a16="http://schemas.microsoft.com/office/drawing/2014/main" id="{3A0D690A-540E-43EB-817A-9DA7B9EE4B49}"/>
                  </a:ext>
                </a:extLst>
              </p:cNvPr>
              <p:cNvSpPr/>
              <p:nvPr/>
            </p:nvSpPr>
            <p:spPr>
              <a:xfrm>
                <a:off x="3274421" y="5732978"/>
                <a:ext cx="75212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𝒃</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𝟏𝟑</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Rechteck 43">
                <a:extLst>
                  <a:ext uri="{FF2B5EF4-FFF2-40B4-BE49-F238E27FC236}">
                    <a16:creationId xmlns:a16="http://schemas.microsoft.com/office/drawing/2014/main" id="{3A0D690A-540E-43EB-817A-9DA7B9EE4B49}"/>
                  </a:ext>
                </a:extLst>
              </p:cNvPr>
              <p:cNvSpPr>
                <a:spLocks noRot="1" noChangeAspect="1" noMove="1" noResize="1" noEditPoints="1" noAdjustHandles="1" noChangeArrowheads="1" noChangeShapeType="1" noTextEdit="1"/>
              </p:cNvSpPr>
              <p:nvPr/>
            </p:nvSpPr>
            <p:spPr>
              <a:xfrm>
                <a:off x="3274421" y="5732978"/>
                <a:ext cx="752129" cy="369332"/>
              </a:xfrm>
              <a:prstGeom prst="rect">
                <a:avLst/>
              </a:prstGeom>
              <a:blipFill>
                <a:blip r:embed="rId9"/>
                <a:stretch>
                  <a:fillRect/>
                </a:stretch>
              </a:blipFill>
            </p:spPr>
            <p:txBody>
              <a:bodyPr/>
              <a:lstStyle/>
              <a:p>
                <a:r>
                  <a:rPr lang="de-AT">
                    <a:noFill/>
                  </a:rPr>
                  <a:t> </a:t>
                </a:r>
              </a:p>
            </p:txBody>
          </p:sp>
        </mc:Fallback>
      </mc:AlternateContent>
      <p:sp>
        <p:nvSpPr>
          <p:cNvPr id="52" name="Ellipse 51">
            <a:extLst>
              <a:ext uri="{FF2B5EF4-FFF2-40B4-BE49-F238E27FC236}">
                <a16:creationId xmlns:a16="http://schemas.microsoft.com/office/drawing/2014/main" id="{857264E2-8001-43EA-8B3D-434E1A35C54D}"/>
              </a:ext>
            </a:extLst>
          </p:cNvPr>
          <p:cNvSpPr>
            <a:spLocks noChangeAspect="1"/>
          </p:cNvSpPr>
          <p:nvPr/>
        </p:nvSpPr>
        <p:spPr>
          <a:xfrm>
            <a:off x="4863064" y="493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3" name="Ellipse 52">
            <a:extLst>
              <a:ext uri="{FF2B5EF4-FFF2-40B4-BE49-F238E27FC236}">
                <a16:creationId xmlns:a16="http://schemas.microsoft.com/office/drawing/2014/main" id="{C84561E6-AF24-494A-99BB-2F26EDF9512D}"/>
              </a:ext>
            </a:extLst>
          </p:cNvPr>
          <p:cNvSpPr>
            <a:spLocks noChangeAspect="1"/>
          </p:cNvSpPr>
          <p:nvPr/>
        </p:nvSpPr>
        <p:spPr>
          <a:xfrm>
            <a:off x="6684875" y="5666183"/>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54" name="Gerader Verbinder 53">
            <a:extLst>
              <a:ext uri="{FF2B5EF4-FFF2-40B4-BE49-F238E27FC236}">
                <a16:creationId xmlns:a16="http://schemas.microsoft.com/office/drawing/2014/main" id="{231C9B1F-C830-4D40-A02E-B23AAEC70DF6}"/>
              </a:ext>
            </a:extLst>
          </p:cNvPr>
          <p:cNvCxnSpPr>
            <a:cxnSpLocks noChangeAspect="1"/>
            <a:endCxn id="52" idx="7"/>
          </p:cNvCxnSpPr>
          <p:nvPr/>
        </p:nvCxnSpPr>
        <p:spPr>
          <a:xfrm flipH="1">
            <a:off x="5323983" y="4671968"/>
            <a:ext cx="316324" cy="3381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1C0595BF-B429-4884-8593-A2CAA997B196}"/>
              </a:ext>
            </a:extLst>
          </p:cNvPr>
          <p:cNvCxnSpPr>
            <a:cxnSpLocks noChangeAspect="1"/>
            <a:stCxn id="11" idx="5"/>
            <a:endCxn id="53" idx="1"/>
          </p:cNvCxnSpPr>
          <p:nvPr/>
        </p:nvCxnSpPr>
        <p:spPr>
          <a:xfrm>
            <a:off x="6013926" y="4671968"/>
            <a:ext cx="750030" cy="1073296"/>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Rechteck 55">
                <a:extLst>
                  <a:ext uri="{FF2B5EF4-FFF2-40B4-BE49-F238E27FC236}">
                    <a16:creationId xmlns:a16="http://schemas.microsoft.com/office/drawing/2014/main" id="{486E44C2-DB1F-4E95-AFB1-AF1075B46682}"/>
                  </a:ext>
                </a:extLst>
              </p:cNvPr>
              <p:cNvSpPr/>
              <p:nvPr/>
            </p:nvSpPr>
            <p:spPr>
              <a:xfrm>
                <a:off x="4912651" y="5009006"/>
                <a:ext cx="5132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𝟏𝟒</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6" name="Rechteck 55">
                <a:extLst>
                  <a:ext uri="{FF2B5EF4-FFF2-40B4-BE49-F238E27FC236}">
                    <a16:creationId xmlns:a16="http://schemas.microsoft.com/office/drawing/2014/main" id="{486E44C2-DB1F-4E95-AFB1-AF1075B46682}"/>
                  </a:ext>
                </a:extLst>
              </p:cNvPr>
              <p:cNvSpPr>
                <a:spLocks noRot="1" noChangeAspect="1" noMove="1" noResize="1" noEditPoints="1" noAdjustHandles="1" noChangeArrowheads="1" noChangeShapeType="1" noTextEdit="1"/>
              </p:cNvSpPr>
              <p:nvPr/>
            </p:nvSpPr>
            <p:spPr>
              <a:xfrm>
                <a:off x="4912651" y="5009006"/>
                <a:ext cx="513282" cy="369332"/>
              </a:xfrm>
              <a:prstGeom prst="rect">
                <a:avLst/>
              </a:prstGeom>
              <a:blipFill>
                <a:blip r:embed="rId10"/>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7" name="Rechteck 56">
                <a:extLst>
                  <a:ext uri="{FF2B5EF4-FFF2-40B4-BE49-F238E27FC236}">
                    <a16:creationId xmlns:a16="http://schemas.microsoft.com/office/drawing/2014/main" id="{14B7C3AB-08C7-4AA2-8E3F-6A62673D5268}"/>
                  </a:ext>
                </a:extLst>
              </p:cNvPr>
              <p:cNvSpPr/>
              <p:nvPr/>
            </p:nvSpPr>
            <p:spPr>
              <a:xfrm>
                <a:off x="6603927" y="5755821"/>
                <a:ext cx="761747"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𝒅</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𝟏𝟔</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7" name="Rechteck 56">
                <a:extLst>
                  <a:ext uri="{FF2B5EF4-FFF2-40B4-BE49-F238E27FC236}">
                    <a16:creationId xmlns:a16="http://schemas.microsoft.com/office/drawing/2014/main" id="{14B7C3AB-08C7-4AA2-8E3F-6A62673D5268}"/>
                  </a:ext>
                </a:extLst>
              </p:cNvPr>
              <p:cNvSpPr>
                <a:spLocks noRot="1" noChangeAspect="1" noMove="1" noResize="1" noEditPoints="1" noAdjustHandles="1" noChangeArrowheads="1" noChangeShapeType="1" noTextEdit="1"/>
              </p:cNvSpPr>
              <p:nvPr/>
            </p:nvSpPr>
            <p:spPr>
              <a:xfrm>
                <a:off x="6603927" y="5755821"/>
                <a:ext cx="761747" cy="369332"/>
              </a:xfrm>
              <a:prstGeom prst="rect">
                <a:avLst/>
              </a:prstGeom>
              <a:blipFill>
                <a:blip r:embed="rId11"/>
                <a:stretch>
                  <a:fillRect/>
                </a:stretch>
              </a:blipFill>
            </p:spPr>
            <p:txBody>
              <a:bodyPr/>
              <a:lstStyle/>
              <a:p>
                <a:r>
                  <a:rPr lang="de-AT">
                    <a:noFill/>
                  </a:rPr>
                  <a:t> </a:t>
                </a:r>
              </a:p>
            </p:txBody>
          </p:sp>
        </mc:Fallback>
      </mc:AlternateContent>
      <p:sp>
        <p:nvSpPr>
          <p:cNvPr id="58" name="Ellipse 57">
            <a:extLst>
              <a:ext uri="{FF2B5EF4-FFF2-40B4-BE49-F238E27FC236}">
                <a16:creationId xmlns:a16="http://schemas.microsoft.com/office/drawing/2014/main" id="{10EABA76-7633-4BFA-8C99-54069BD68B7D}"/>
              </a:ext>
            </a:extLst>
          </p:cNvPr>
          <p:cNvSpPr>
            <a:spLocks noChangeAspect="1"/>
          </p:cNvSpPr>
          <p:nvPr/>
        </p:nvSpPr>
        <p:spPr>
          <a:xfrm>
            <a:off x="4167575" y="5666294"/>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9" name="Ellipse 58">
            <a:extLst>
              <a:ext uri="{FF2B5EF4-FFF2-40B4-BE49-F238E27FC236}">
                <a16:creationId xmlns:a16="http://schemas.microsoft.com/office/drawing/2014/main" id="{63398367-7C05-46D5-8FBB-FB848AB53DDC}"/>
              </a:ext>
            </a:extLst>
          </p:cNvPr>
          <p:cNvSpPr>
            <a:spLocks noChangeAspect="1"/>
          </p:cNvSpPr>
          <p:nvPr/>
        </p:nvSpPr>
        <p:spPr>
          <a:xfrm>
            <a:off x="5561225" y="5654613"/>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60" name="Gerader Verbinder 59">
            <a:extLst>
              <a:ext uri="{FF2B5EF4-FFF2-40B4-BE49-F238E27FC236}">
                <a16:creationId xmlns:a16="http://schemas.microsoft.com/office/drawing/2014/main" id="{A9F5DDB0-6BC7-4515-B2CA-D39151FCAABA}"/>
              </a:ext>
            </a:extLst>
          </p:cNvPr>
          <p:cNvCxnSpPr>
            <a:cxnSpLocks noChangeAspect="1"/>
            <a:endCxn id="58" idx="7"/>
          </p:cNvCxnSpPr>
          <p:nvPr/>
        </p:nvCxnSpPr>
        <p:spPr>
          <a:xfrm flipH="1">
            <a:off x="4628494" y="5407213"/>
            <a:ext cx="316324" cy="3381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Gerader Verbinder 60">
            <a:extLst>
              <a:ext uri="{FF2B5EF4-FFF2-40B4-BE49-F238E27FC236}">
                <a16:creationId xmlns:a16="http://schemas.microsoft.com/office/drawing/2014/main" id="{8EE922C6-2F1C-42B4-A776-8B281C8090E7}"/>
              </a:ext>
            </a:extLst>
          </p:cNvPr>
          <p:cNvCxnSpPr>
            <a:cxnSpLocks noChangeAspect="1"/>
            <a:endCxn id="59" idx="1"/>
          </p:cNvCxnSpPr>
          <p:nvPr/>
        </p:nvCxnSpPr>
        <p:spPr>
          <a:xfrm>
            <a:off x="5326656" y="5407213"/>
            <a:ext cx="313650" cy="326481"/>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Rechteck 61">
                <a:extLst>
                  <a:ext uri="{FF2B5EF4-FFF2-40B4-BE49-F238E27FC236}">
                    <a16:creationId xmlns:a16="http://schemas.microsoft.com/office/drawing/2014/main" id="{96F6720F-9796-4000-9873-740ECFF43883}"/>
                  </a:ext>
                </a:extLst>
              </p:cNvPr>
              <p:cNvSpPr/>
              <p:nvPr/>
            </p:nvSpPr>
            <p:spPr>
              <a:xfrm>
                <a:off x="4163787" y="5745375"/>
                <a:ext cx="604653"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𝒇</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𝟓</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2" name="Rechteck 61">
                <a:extLst>
                  <a:ext uri="{FF2B5EF4-FFF2-40B4-BE49-F238E27FC236}">
                    <a16:creationId xmlns:a16="http://schemas.microsoft.com/office/drawing/2014/main" id="{96F6720F-9796-4000-9873-740ECFF43883}"/>
                  </a:ext>
                </a:extLst>
              </p:cNvPr>
              <p:cNvSpPr>
                <a:spLocks noRot="1" noChangeAspect="1" noMove="1" noResize="1" noEditPoints="1" noAdjustHandles="1" noChangeArrowheads="1" noChangeShapeType="1" noTextEdit="1"/>
              </p:cNvSpPr>
              <p:nvPr/>
            </p:nvSpPr>
            <p:spPr>
              <a:xfrm>
                <a:off x="4163787" y="5745375"/>
                <a:ext cx="604653" cy="369332"/>
              </a:xfrm>
              <a:prstGeom prst="rect">
                <a:avLst/>
              </a:prstGeom>
              <a:blipFill>
                <a:blip r:embed="rId12"/>
                <a:stretch>
                  <a:fillRect l="-2020" b="-13115"/>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3" name="Rechteck 62">
                <a:extLst>
                  <a:ext uri="{FF2B5EF4-FFF2-40B4-BE49-F238E27FC236}">
                    <a16:creationId xmlns:a16="http://schemas.microsoft.com/office/drawing/2014/main" id="{C42AFA60-EFC1-4FC7-B732-2B0CCC73B675}"/>
                  </a:ext>
                </a:extLst>
              </p:cNvPr>
              <p:cNvSpPr/>
              <p:nvPr/>
            </p:nvSpPr>
            <p:spPr>
              <a:xfrm>
                <a:off x="5574319" y="5729028"/>
                <a:ext cx="601447"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𝒆</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𝟗</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3" name="Rechteck 62">
                <a:extLst>
                  <a:ext uri="{FF2B5EF4-FFF2-40B4-BE49-F238E27FC236}">
                    <a16:creationId xmlns:a16="http://schemas.microsoft.com/office/drawing/2014/main" id="{C42AFA60-EFC1-4FC7-B732-2B0CCC73B675}"/>
                  </a:ext>
                </a:extLst>
              </p:cNvPr>
              <p:cNvSpPr>
                <a:spLocks noRot="1" noChangeAspect="1" noMove="1" noResize="1" noEditPoints="1" noAdjustHandles="1" noChangeArrowheads="1" noChangeShapeType="1" noTextEdit="1"/>
              </p:cNvSpPr>
              <p:nvPr/>
            </p:nvSpPr>
            <p:spPr>
              <a:xfrm>
                <a:off x="5574319" y="5729028"/>
                <a:ext cx="601447" cy="369332"/>
              </a:xfrm>
              <a:prstGeom prst="rect">
                <a:avLst/>
              </a:prstGeom>
              <a:blipFill>
                <a:blip r:embed="rId13"/>
                <a:stretch>
                  <a:fillRect/>
                </a:stretch>
              </a:blipFill>
            </p:spPr>
            <p:txBody>
              <a:bodyPr/>
              <a:lstStyle/>
              <a:p>
                <a:r>
                  <a:rPr lang="de-AT">
                    <a:noFill/>
                  </a:rPr>
                  <a:t> </a:t>
                </a:r>
              </a:p>
            </p:txBody>
          </p:sp>
        </mc:Fallback>
      </mc:AlternateContent>
      <p:sp>
        <p:nvSpPr>
          <p:cNvPr id="64" name="Rechteck 63">
            <a:extLst>
              <a:ext uri="{FF2B5EF4-FFF2-40B4-BE49-F238E27FC236}">
                <a16:creationId xmlns:a16="http://schemas.microsoft.com/office/drawing/2014/main" id="{D6AFB9EC-EBBA-4323-A2CF-CD6A1429893A}"/>
              </a:ext>
            </a:extLst>
          </p:cNvPr>
          <p:cNvSpPr/>
          <p:nvPr/>
        </p:nvSpPr>
        <p:spPr>
          <a:xfrm>
            <a:off x="1795266" y="4240240"/>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65" name="Rechteck 64">
            <a:extLst>
              <a:ext uri="{FF2B5EF4-FFF2-40B4-BE49-F238E27FC236}">
                <a16:creationId xmlns:a16="http://schemas.microsoft.com/office/drawing/2014/main" id="{9A40AE3D-B339-4A87-8BF8-F6C69F9CA42F}"/>
              </a:ext>
            </a:extLst>
          </p:cNvPr>
          <p:cNvSpPr/>
          <p:nvPr/>
        </p:nvSpPr>
        <p:spPr>
          <a:xfrm>
            <a:off x="3622640" y="3059668"/>
            <a:ext cx="301686" cy="369332"/>
          </a:xfrm>
          <a:prstGeom prst="rect">
            <a:avLst/>
          </a:prstGeom>
        </p:spPr>
        <p:txBody>
          <a:bodyPr wrap="squar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66" name="Rechteck 65">
            <a:extLst>
              <a:ext uri="{FF2B5EF4-FFF2-40B4-BE49-F238E27FC236}">
                <a16:creationId xmlns:a16="http://schemas.microsoft.com/office/drawing/2014/main" id="{3F879B04-B938-4782-A6BD-0C69813EB779}"/>
              </a:ext>
            </a:extLst>
          </p:cNvPr>
          <p:cNvSpPr/>
          <p:nvPr/>
        </p:nvSpPr>
        <p:spPr>
          <a:xfrm>
            <a:off x="3456871" y="4190025"/>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67" name="Rechteck 66">
            <a:extLst>
              <a:ext uri="{FF2B5EF4-FFF2-40B4-BE49-F238E27FC236}">
                <a16:creationId xmlns:a16="http://schemas.microsoft.com/office/drawing/2014/main" id="{20E14856-4C11-42B2-BBCB-E31F54963C3B}"/>
              </a:ext>
            </a:extLst>
          </p:cNvPr>
          <p:cNvSpPr/>
          <p:nvPr/>
        </p:nvSpPr>
        <p:spPr>
          <a:xfrm>
            <a:off x="2450403" y="5277929"/>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68" name="Rechteck 67">
            <a:extLst>
              <a:ext uri="{FF2B5EF4-FFF2-40B4-BE49-F238E27FC236}">
                <a16:creationId xmlns:a16="http://schemas.microsoft.com/office/drawing/2014/main" id="{B867279A-CCB9-4E59-92A8-DB37DACA23A5}"/>
              </a:ext>
            </a:extLst>
          </p:cNvPr>
          <p:cNvSpPr/>
          <p:nvPr/>
        </p:nvSpPr>
        <p:spPr>
          <a:xfrm>
            <a:off x="5205736" y="4561717"/>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69" name="Rechteck 68">
            <a:extLst>
              <a:ext uri="{FF2B5EF4-FFF2-40B4-BE49-F238E27FC236}">
                <a16:creationId xmlns:a16="http://schemas.microsoft.com/office/drawing/2014/main" id="{00BC2B10-9C93-47E5-92C8-14E6DF928BDD}"/>
              </a:ext>
            </a:extLst>
          </p:cNvPr>
          <p:cNvSpPr/>
          <p:nvPr/>
        </p:nvSpPr>
        <p:spPr>
          <a:xfrm>
            <a:off x="4521303" y="5303577"/>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70" name="Rechteck 69">
            <a:extLst>
              <a:ext uri="{FF2B5EF4-FFF2-40B4-BE49-F238E27FC236}">
                <a16:creationId xmlns:a16="http://schemas.microsoft.com/office/drawing/2014/main" id="{F7A72765-5A00-4BB7-A025-78C2618F522D}"/>
              </a:ext>
            </a:extLst>
          </p:cNvPr>
          <p:cNvSpPr/>
          <p:nvPr/>
        </p:nvSpPr>
        <p:spPr>
          <a:xfrm>
            <a:off x="3306028" y="5322557"/>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71" name="Rechteck 70">
            <a:extLst>
              <a:ext uri="{FF2B5EF4-FFF2-40B4-BE49-F238E27FC236}">
                <a16:creationId xmlns:a16="http://schemas.microsoft.com/office/drawing/2014/main" id="{800CF196-8494-437E-9E76-59F56D9EBFF5}"/>
              </a:ext>
            </a:extLst>
          </p:cNvPr>
          <p:cNvSpPr/>
          <p:nvPr/>
        </p:nvSpPr>
        <p:spPr>
          <a:xfrm>
            <a:off x="5258602" y="3785639"/>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72" name="Rechteck 71">
            <a:extLst>
              <a:ext uri="{FF2B5EF4-FFF2-40B4-BE49-F238E27FC236}">
                <a16:creationId xmlns:a16="http://schemas.microsoft.com/office/drawing/2014/main" id="{3595C06B-A082-4280-BE72-455847AE29EB}"/>
              </a:ext>
            </a:extLst>
          </p:cNvPr>
          <p:cNvSpPr/>
          <p:nvPr/>
        </p:nvSpPr>
        <p:spPr>
          <a:xfrm>
            <a:off x="6137656" y="4559357"/>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73" name="Rechteck 72">
            <a:extLst>
              <a:ext uri="{FF2B5EF4-FFF2-40B4-BE49-F238E27FC236}">
                <a16:creationId xmlns:a16="http://schemas.microsoft.com/office/drawing/2014/main" id="{8DECA1F1-6225-4197-A8E3-2B18CBEE6AB2}"/>
              </a:ext>
            </a:extLst>
          </p:cNvPr>
          <p:cNvSpPr/>
          <p:nvPr/>
        </p:nvSpPr>
        <p:spPr>
          <a:xfrm>
            <a:off x="5454501" y="5275553"/>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32" name="Rechteck 31">
            <a:extLst>
              <a:ext uri="{FF2B5EF4-FFF2-40B4-BE49-F238E27FC236}">
                <a16:creationId xmlns:a16="http://schemas.microsoft.com/office/drawing/2014/main" id="{2CC18FB8-2C51-4828-8F77-ED0C37B84D0D}"/>
              </a:ext>
            </a:extLst>
          </p:cNvPr>
          <p:cNvSpPr/>
          <p:nvPr/>
        </p:nvSpPr>
        <p:spPr>
          <a:xfrm>
            <a:off x="1287780" y="2202180"/>
            <a:ext cx="6675120" cy="3130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25919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1" grpId="0" animBg="1"/>
      <p:bldP spid="15" grpId="0"/>
      <p:bldP spid="26" grpId="0"/>
      <p:bldP spid="29" grpId="0"/>
      <p:bldP spid="30" grpId="0"/>
      <p:bldP spid="52" grpId="0" animBg="1"/>
      <p:bldP spid="56" grpId="0"/>
      <p:bldP spid="64" grpId="0"/>
      <p:bldP spid="65" grpId="0"/>
      <p:bldP spid="66" grpId="0"/>
      <p:bldP spid="67" grpId="0"/>
      <p:bldP spid="68" grpId="0"/>
      <p:bldP spid="69" grpId="0"/>
      <p:bldP spid="70" grpId="0"/>
      <p:bldP spid="71" grpId="0"/>
      <p:bldP spid="72" grpId="0"/>
      <p:bldP spid="73" grpId="0"/>
      <p:bldP spid="3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Priority queue</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418400"/>
            <a:ext cx="8229300" cy="1371024"/>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To implement the Huffman greedy algorithm we need a priority queue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priority queue is a data structure maintains a set of elements with keys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It has the following interface</a:t>
            </a:r>
          </a:p>
        </p:txBody>
      </p:sp>
      <mc:AlternateContent xmlns:mc="http://schemas.openxmlformats.org/markup-compatibility/2006" xmlns:a14="http://schemas.microsoft.com/office/drawing/2010/main">
        <mc:Choice Requires="a14">
          <p:graphicFrame>
            <p:nvGraphicFramePr>
              <p:cNvPr id="4" name="Tabelle 3">
                <a:extLst>
                  <a:ext uri="{FF2B5EF4-FFF2-40B4-BE49-F238E27FC236}">
                    <a16:creationId xmlns:a16="http://schemas.microsoft.com/office/drawing/2014/main" id="{F0E90291-3473-4AAA-8D7C-B0C1502F5915}"/>
                  </a:ext>
                </a:extLst>
              </p:cNvPr>
              <p:cNvGraphicFramePr/>
              <p:nvPr>
                <p:extLst>
                  <p:ext uri="{D42A27DB-BD31-4B8C-83A1-F6EECF244321}">
                    <p14:modId xmlns:p14="http://schemas.microsoft.com/office/powerpoint/2010/main" val="3042037016"/>
                  </p:ext>
                </p:extLst>
              </p:nvPr>
            </p:nvGraphicFramePr>
            <p:xfrm>
              <a:off x="1593644" y="2789424"/>
              <a:ext cx="5720509" cy="2178744"/>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2766719">
                      <a:extLst>
                        <a:ext uri="{9D8B030D-6E8A-4147-A177-3AD203B41FA5}">
                          <a16:colId xmlns:a16="http://schemas.microsoft.com/office/drawing/2014/main" val="20000"/>
                        </a:ext>
                      </a:extLst>
                    </a:gridCol>
                  </a:tblGrid>
                  <a:tr h="280042">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Method</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Behavior</a:t>
                          </a:r>
                        </a:p>
                      </a:txBody>
                      <a:tcPr marL="63607" marR="63607" marT="32313" marB="32313" anchor="ctr"/>
                    </a:tc>
                    <a:extLst>
                      <a:ext uri="{0D108BD9-81ED-4DB2-BD59-A6C34878D82A}">
                        <a16:rowId xmlns:a16="http://schemas.microsoft.com/office/drawing/2014/main" val="10000"/>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𝑖𝑛𝑠𝑒𝑟𝑡</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r>
                            <a:rPr lang="en-US" sz="1800" b="0" strike="noStrike" spc="-1" dirty="0">
                              <a:latin typeface="Calibri" panose="020F0502020204030204" pitchFamily="34" charset="0"/>
                              <a:ea typeface="Calibri" panose="020F0502020204030204" pitchFamily="34" charset="0"/>
                              <a:cs typeface="Calibri" panose="020F0502020204030204" pitchFamily="34" charset="0"/>
                            </a:rPr>
                            <a:t>Inserts an element </a:t>
                          </a:r>
                          <a14:m>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m:t>
                              </m:r>
                            </m:oMath>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1"/>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𝑚𝑎𝑥</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Returns the element with the largest key </a:t>
                          </a:r>
                          <a14:m>
                            <m:oMath xmlns:m="http://schemas.openxmlformats.org/officeDocument/2006/math">
                              <m:r>
                                <a:rPr lang="en-US" sz="1800" b="0" i="1" strike="noStrike" spc="-1" baseline="0" dirty="0" smtClean="0">
                                  <a:latin typeface="Cambria Math" panose="02040503050406030204" pitchFamily="18" charset="0"/>
                                  <a:ea typeface="Calibri" panose="020F0502020204030204" pitchFamily="34" charset="0"/>
                                  <a:cs typeface="Calibri" panose="020F0502020204030204" pitchFamily="34" charset="0"/>
                                </a:rPr>
                                <m:t>𝑘</m:t>
                              </m:r>
                            </m:oMath>
                          </a14:m>
                          <a:endParaRPr lang="en-US" sz="1800" b="0" strike="noStrike" spc="-1" baseline="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2"/>
                      </a:ext>
                    </a:extLst>
                  </a:tr>
                  <a:tr h="2800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𝑒𝑥𝑡𝑟𝑎𝑐𝑡</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_</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𝑚𝑎𝑥</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Returns and removes the element with the largest key </a:t>
                          </a:r>
                          <a14:m>
                            <m:oMath xmlns:m="http://schemas.openxmlformats.org/officeDocument/2006/math">
                              <m:r>
                                <a:rPr lang="en-US" sz="1800" b="0" i="1" strike="noStrike" spc="-1" baseline="0" dirty="0" smtClean="0">
                                  <a:latin typeface="Cambria Math" panose="02040503050406030204" pitchFamily="18" charset="0"/>
                                  <a:ea typeface="Calibri" panose="020F0502020204030204" pitchFamily="34" charset="0"/>
                                  <a:cs typeface="Calibri" panose="020F0502020204030204" pitchFamily="34" charset="0"/>
                                </a:rPr>
                                <m:t>𝑘</m:t>
                              </m:r>
                            </m:oMath>
                          </a14:m>
                          <a:endParaRPr lang="en-US" sz="1800" b="0" strike="noStrike" spc="-1" baseline="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3"/>
                      </a:ext>
                    </a:extLst>
                  </a:tr>
                </a:tbl>
              </a:graphicData>
            </a:graphic>
          </p:graphicFrame>
        </mc:Choice>
        <mc:Fallback xmlns="">
          <p:graphicFrame>
            <p:nvGraphicFramePr>
              <p:cNvPr id="4" name="Tabelle 3">
                <a:extLst>
                  <a:ext uri="{FF2B5EF4-FFF2-40B4-BE49-F238E27FC236}">
                    <a16:creationId xmlns:a16="http://schemas.microsoft.com/office/drawing/2014/main" id="{F0E90291-3473-4AAA-8D7C-B0C1502F5915}"/>
                  </a:ext>
                </a:extLst>
              </p:cNvPr>
              <p:cNvGraphicFramePr/>
              <p:nvPr>
                <p:extLst>
                  <p:ext uri="{D42A27DB-BD31-4B8C-83A1-F6EECF244321}">
                    <p14:modId xmlns:p14="http://schemas.microsoft.com/office/powerpoint/2010/main" val="3042037016"/>
                  </p:ext>
                </p:extLst>
              </p:nvPr>
            </p:nvGraphicFramePr>
            <p:xfrm>
              <a:off x="1593644" y="2789424"/>
              <a:ext cx="5720509" cy="2178744"/>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2766719">
                      <a:extLst>
                        <a:ext uri="{9D8B030D-6E8A-4147-A177-3AD203B41FA5}">
                          <a16:colId xmlns:a16="http://schemas.microsoft.com/office/drawing/2014/main" val="20000"/>
                        </a:ext>
                      </a:extLst>
                    </a:gridCol>
                  </a:tblGrid>
                  <a:tr h="338946">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Method</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Behavior</a:t>
                          </a:r>
                        </a:p>
                      </a:txBody>
                      <a:tcPr marL="63607" marR="63607" marT="32313" marB="32313" anchor="ct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3"/>
                          <a:stretch>
                            <a:fillRect l="-206" t="-114545" r="-94433" b="-481818"/>
                          </a:stretch>
                        </a:blipFill>
                      </a:tcPr>
                    </a:tc>
                    <a:tc>
                      <a:txBody>
                        <a:bodyPr/>
                        <a:lstStyle/>
                        <a:p>
                          <a:endParaRPr lang="de-DE"/>
                        </a:p>
                      </a:txBody>
                      <a:tcPr marL="63607" marR="63607" marT="32313" marB="32313">
                        <a:blipFill>
                          <a:blip r:embed="rId3"/>
                          <a:stretch>
                            <a:fillRect l="-107048" t="-114545" r="-881" b="-481818"/>
                          </a:stretch>
                        </a:blipFill>
                      </a:tcPr>
                    </a:tc>
                    <a:extLst>
                      <a:ext uri="{0D108BD9-81ED-4DB2-BD59-A6C34878D82A}">
                        <a16:rowId xmlns:a16="http://schemas.microsoft.com/office/drawing/2014/main" val="10001"/>
                      </a:ext>
                    </a:extLst>
                  </a:tr>
                  <a:tr h="613266">
                    <a:tc>
                      <a:txBody>
                        <a:bodyPr/>
                        <a:lstStyle/>
                        <a:p>
                          <a:endParaRPr lang="de-DE"/>
                        </a:p>
                      </a:txBody>
                      <a:tcPr marL="63607" marR="63607" marT="32313" marB="32313">
                        <a:blipFill>
                          <a:blip r:embed="rId3"/>
                          <a:stretch>
                            <a:fillRect l="-206" t="-116832" r="-94433" b="-162376"/>
                          </a:stretch>
                        </a:blipFill>
                      </a:tcPr>
                    </a:tc>
                    <a:tc>
                      <a:txBody>
                        <a:bodyPr/>
                        <a:lstStyle/>
                        <a:p>
                          <a:endParaRPr lang="de-DE"/>
                        </a:p>
                      </a:txBody>
                      <a:tcPr marL="63607" marR="63607" marT="32313" marB="32313">
                        <a:blipFill>
                          <a:blip r:embed="rId3"/>
                          <a:stretch>
                            <a:fillRect l="-107048" t="-116832" r="-881" b="-162376"/>
                          </a:stretch>
                        </a:blipFill>
                      </a:tcPr>
                    </a:tc>
                    <a:extLst>
                      <a:ext uri="{0D108BD9-81ED-4DB2-BD59-A6C34878D82A}">
                        <a16:rowId xmlns:a16="http://schemas.microsoft.com/office/drawing/2014/main" val="10002"/>
                      </a:ext>
                    </a:extLst>
                  </a:tr>
                  <a:tr h="887586">
                    <a:tc>
                      <a:txBody>
                        <a:bodyPr/>
                        <a:lstStyle/>
                        <a:p>
                          <a:endParaRPr lang="de-DE"/>
                        </a:p>
                      </a:txBody>
                      <a:tcPr marL="63607" marR="63607" marT="32313" marB="32313">
                        <a:blipFill>
                          <a:blip r:embed="rId3"/>
                          <a:stretch>
                            <a:fillRect l="-206" t="-150000" r="-94433" b="-12329"/>
                          </a:stretch>
                        </a:blipFill>
                      </a:tcPr>
                    </a:tc>
                    <a:tc>
                      <a:txBody>
                        <a:bodyPr/>
                        <a:lstStyle/>
                        <a:p>
                          <a:endParaRPr lang="de-DE"/>
                        </a:p>
                      </a:txBody>
                      <a:tcPr marL="63607" marR="63607" marT="32313" marB="32313">
                        <a:blipFill>
                          <a:blip r:embed="rId3"/>
                          <a:stretch>
                            <a:fillRect l="-107048" t="-150000" r="-881" b="-12329"/>
                          </a:stretch>
                        </a:blipFill>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sp>
            <p:nvSpPr>
              <p:cNvPr id="5" name="Textplatzhalter 2">
                <a:extLst>
                  <a:ext uri="{FF2B5EF4-FFF2-40B4-BE49-F238E27FC236}">
                    <a16:creationId xmlns:a16="http://schemas.microsoft.com/office/drawing/2014/main" id="{A0DBB9A9-3A20-42AF-B815-9E04677AEB0C}"/>
                  </a:ext>
                </a:extLst>
              </p:cNvPr>
              <p:cNvSpPr txBox="1">
                <a:spLocks/>
              </p:cNvSpPr>
              <p:nvPr/>
            </p:nvSpPr>
            <p:spPr>
              <a:xfrm>
                <a:off x="457200" y="4968168"/>
                <a:ext cx="8229300" cy="137102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Priority queues are used to e.g., schedule jobs on a shared computer</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When a job is finished a new job with the highest priority is selected and scheduled</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new job can be added top the queue with </a:t>
                </a:r>
                <a14:m>
                  <m:oMath xmlns:m="http://schemas.openxmlformats.org/officeDocument/2006/math">
                    <m:r>
                      <a:rPr lang="de-AT" sz="1800" i="1" spc="-1" dirty="0">
                        <a:latin typeface="Cambria Math" panose="02040503050406030204" pitchFamily="18" charset="0"/>
                        <a:ea typeface="Calibri" panose="020F0502020204030204" pitchFamily="34" charset="0"/>
                        <a:cs typeface="Calibri" panose="020F0502020204030204" pitchFamily="34" charset="0"/>
                      </a:rPr>
                      <m:t>𝑞</m:t>
                    </m:r>
                    <m:r>
                      <a:rPr lang="de-AT" sz="1800" i="1" spc="-1" dirty="0">
                        <a:latin typeface="Cambria Math" panose="02040503050406030204" pitchFamily="18" charset="0"/>
                        <a:ea typeface="Calibri" panose="020F0502020204030204" pitchFamily="34" charset="0"/>
                        <a:cs typeface="Calibri" panose="020F0502020204030204" pitchFamily="34" charset="0"/>
                      </a:rPr>
                      <m:t>.</m:t>
                    </m:r>
                    <m:r>
                      <a:rPr lang="de-AT" sz="1800" i="1" spc="-1" dirty="0">
                        <a:latin typeface="Cambria Math" panose="02040503050406030204" pitchFamily="18" charset="0"/>
                        <a:ea typeface="Calibri" panose="020F0502020204030204" pitchFamily="34" charset="0"/>
                        <a:cs typeface="Calibri" panose="020F0502020204030204" pitchFamily="34" charset="0"/>
                      </a:rPr>
                      <m:t>𝑖𝑛𝑠𝑒𝑟𝑡</m:t>
                    </m:r>
                    <m:r>
                      <a:rPr lang="de-AT" sz="1800" i="1" spc="-1" dirty="0">
                        <a:latin typeface="Cambria Math" panose="02040503050406030204" pitchFamily="18" charset="0"/>
                        <a:ea typeface="Calibri" panose="020F0502020204030204" pitchFamily="34" charset="0"/>
                        <a:cs typeface="Calibri" panose="020F0502020204030204" pitchFamily="34" charset="0"/>
                      </a:rPr>
                      <m:t>(</m:t>
                    </m:r>
                    <m:r>
                      <a:rPr lang="de-AT" sz="1800" i="1" spc="-1" dirty="0">
                        <a:latin typeface="Cambria Math" panose="02040503050406030204" pitchFamily="18" charset="0"/>
                        <a:ea typeface="Calibri" panose="020F0502020204030204" pitchFamily="34" charset="0"/>
                        <a:cs typeface="Calibri" panose="020F0502020204030204" pitchFamily="34" charset="0"/>
                      </a:rPr>
                      <m:t>𝑒</m:t>
                    </m:r>
                    <m:r>
                      <a:rPr lang="de-AT" sz="1800" i="1" spc="-1" dirty="0">
                        <a:latin typeface="Cambria Math" panose="02040503050406030204" pitchFamily="18" charset="0"/>
                        <a:ea typeface="Calibri" panose="020F0502020204030204" pitchFamily="34" charset="0"/>
                        <a:cs typeface="Calibri" panose="020F0502020204030204" pitchFamily="34" charset="0"/>
                      </a:rPr>
                      <m:t>)</m:t>
                    </m:r>
                  </m:oMath>
                </a14:m>
                <a:endParaRPr lang="en-US" sz="1800" spc="-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 name="Textplatzhalter 2">
                <a:extLst>
                  <a:ext uri="{FF2B5EF4-FFF2-40B4-BE49-F238E27FC236}">
                    <a16:creationId xmlns:a16="http://schemas.microsoft.com/office/drawing/2014/main" id="{A0DBB9A9-3A20-42AF-B815-9E04677AEB0C}"/>
                  </a:ext>
                </a:extLst>
              </p:cNvPr>
              <p:cNvSpPr txBox="1">
                <a:spLocks noRot="1" noChangeAspect="1" noMove="1" noResize="1" noEditPoints="1" noAdjustHandles="1" noChangeArrowheads="1" noChangeShapeType="1" noTextEdit="1"/>
              </p:cNvSpPr>
              <p:nvPr/>
            </p:nvSpPr>
            <p:spPr>
              <a:xfrm>
                <a:off x="457200" y="4968168"/>
                <a:ext cx="8229300" cy="1371024"/>
              </a:xfrm>
              <a:prstGeom prst="rect">
                <a:avLst/>
              </a:prstGeom>
              <a:blipFill>
                <a:blip r:embed="rId4"/>
                <a:stretch>
                  <a:fillRect r="-815" b="-1778"/>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3546509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noProof="0" dirty="0">
                <a:solidFill>
                  <a:schemeClr val="dk1"/>
                </a:solidFill>
                <a:latin typeface="Calibri"/>
                <a:cs typeface="Calibri"/>
                <a:sym typeface="Calibri"/>
              </a:rPr>
              <a:t>Example: fitting a line to data</a:t>
            </a:r>
            <a:endParaRPr lang="en-US" noProof="0" dirty="0">
              <a:solidFill>
                <a:schemeClr val="dk1"/>
              </a:solidFill>
            </a:endParaRPr>
          </a:p>
        </p:txBody>
      </p:sp>
      <p:sp>
        <p:nvSpPr>
          <p:cNvPr id="8" name="Google Shape;87;p2">
            <a:extLst>
              <a:ext uri="{FF2B5EF4-FFF2-40B4-BE49-F238E27FC236}">
                <a16:creationId xmlns:a16="http://schemas.microsoft.com/office/drawing/2014/main" id="{21A8D102-1C16-49D0-9B80-8EAB675A9A7B}"/>
              </a:ext>
            </a:extLst>
          </p:cNvPr>
          <p:cNvSpPr txBox="1">
            <a:spLocks noGrp="1"/>
          </p:cNvSpPr>
          <p:nvPr>
            <p:ph type="body" idx="1"/>
          </p:nvPr>
        </p:nvSpPr>
        <p:spPr>
          <a:xfrm>
            <a:off x="457200" y="1605601"/>
            <a:ext cx="8229600" cy="665886"/>
          </a:xfrm>
          <a:prstGeom prst="rect">
            <a:avLst/>
          </a:prstGeom>
          <a:noFill/>
          <a:ln>
            <a:noFill/>
          </a:ln>
        </p:spPr>
        <p:txBody>
          <a:bodyPr spcFirstLastPara="1" wrap="square" lIns="91425" tIns="91425" rIns="91425" bIns="91425" anchor="t" anchorCtr="0">
            <a:noAutofit/>
          </a:bodyPr>
          <a:lstStyle/>
          <a:p>
            <a:pPr marL="285750" indent="-285750">
              <a:spcBef>
                <a:spcPts val="640"/>
              </a:spcBef>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Sum of squared errors</a:t>
            </a:r>
          </a:p>
        </p:txBody>
      </p:sp>
      <p:pic>
        <p:nvPicPr>
          <p:cNvPr id="3" name="Grafik 2">
            <a:extLst>
              <a:ext uri="{FF2B5EF4-FFF2-40B4-BE49-F238E27FC236}">
                <a16:creationId xmlns:a16="http://schemas.microsoft.com/office/drawing/2014/main" id="{684728BF-F29D-4649-B894-2AC8AD024F02}"/>
              </a:ext>
            </a:extLst>
          </p:cNvPr>
          <p:cNvPicPr>
            <a:picLocks noChangeAspect="1"/>
          </p:cNvPicPr>
          <p:nvPr/>
        </p:nvPicPr>
        <p:blipFill>
          <a:blip r:embed="rId3"/>
          <a:stretch>
            <a:fillRect/>
          </a:stretch>
        </p:blipFill>
        <p:spPr>
          <a:xfrm>
            <a:off x="1800000" y="2160000"/>
            <a:ext cx="5266955" cy="3950216"/>
          </a:xfrm>
          <a:prstGeom prst="rect">
            <a:avLst/>
          </a:prstGeom>
        </p:spPr>
      </p:pic>
    </p:spTree>
    <p:extLst>
      <p:ext uri="{BB962C8B-B14F-4D97-AF65-F5344CB8AC3E}">
        <p14:creationId xmlns:p14="http://schemas.microsoft.com/office/powerpoint/2010/main" val="16116334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Implementing priority queues with heaps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418400"/>
                <a:ext cx="8229300" cy="2833560"/>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can extend heap to have </a:t>
                </a:r>
                <a14:m>
                  <m:oMath xmlns:m="http://schemas.openxmlformats.org/officeDocument/2006/math">
                    <m:r>
                      <a:rPr lang="de-AT" sz="1800" b="0" i="1" spc="-1" dirty="0" smtClean="0">
                        <a:latin typeface="Cambria Math" panose="02040503050406030204" pitchFamily="18" charset="0"/>
                        <a:ea typeface="Calibri" panose="020F0502020204030204" pitchFamily="34" charset="0"/>
                        <a:cs typeface="Calibri" panose="020F0502020204030204" pitchFamily="34" charset="0"/>
                      </a:rPr>
                      <m:t>h</m:t>
                    </m:r>
                    <m:r>
                      <a:rPr lang="de-AT" sz="1800" i="1" spc="-1" dirty="0">
                        <a:latin typeface="Cambria Math" panose="02040503050406030204" pitchFamily="18" charset="0"/>
                        <a:ea typeface="Calibri" panose="020F0502020204030204" pitchFamily="34" charset="0"/>
                        <a:cs typeface="Calibri" panose="020F0502020204030204" pitchFamily="34" charset="0"/>
                      </a:rPr>
                      <m:t>.</m:t>
                    </m:r>
                    <m:r>
                      <a:rPr lang="de-AT" sz="1800" i="1" spc="-1" dirty="0">
                        <a:latin typeface="Cambria Math" panose="02040503050406030204" pitchFamily="18" charset="0"/>
                        <a:ea typeface="Calibri" panose="020F0502020204030204" pitchFamily="34" charset="0"/>
                        <a:cs typeface="Calibri" panose="020F0502020204030204" pitchFamily="34" charset="0"/>
                      </a:rPr>
                      <m:t>𝑒𝑥𝑡𝑟𝑎𝑐𝑡</m:t>
                    </m:r>
                    <m:r>
                      <a:rPr lang="de-AT" sz="1800" i="1" spc="-1" dirty="0">
                        <a:latin typeface="Cambria Math" panose="02040503050406030204" pitchFamily="18" charset="0"/>
                        <a:ea typeface="Calibri" panose="020F0502020204030204" pitchFamily="34" charset="0"/>
                        <a:cs typeface="Calibri" panose="020F0502020204030204" pitchFamily="34" charset="0"/>
                      </a:rPr>
                      <m:t>_</m:t>
                    </m:r>
                    <m:r>
                      <a:rPr lang="de-AT" sz="1800" i="1" spc="-1" dirty="0">
                        <a:latin typeface="Cambria Math" panose="02040503050406030204" pitchFamily="18" charset="0"/>
                        <a:ea typeface="Calibri" panose="020F0502020204030204" pitchFamily="34" charset="0"/>
                        <a:cs typeface="Calibri" panose="020F0502020204030204" pitchFamily="34" charset="0"/>
                      </a:rPr>
                      <m:t>𝑚𝑎𝑥</m:t>
                    </m:r>
                    <m:r>
                      <a:rPr lang="de-AT" sz="1800" i="1" spc="-1" dirty="0">
                        <a:latin typeface="Cambria Math" panose="02040503050406030204" pitchFamily="18" charset="0"/>
                        <a:ea typeface="Calibri" panose="020F0502020204030204" pitchFamily="34" charset="0"/>
                        <a:cs typeface="Calibri" panose="020F0502020204030204" pitchFamily="34" charset="0"/>
                      </a:rPr>
                      <m:t>()</m:t>
                    </m:r>
                  </m:oMath>
                </a14:m>
                <a:endParaRPr lang="en-US" sz="1800" spc="-1"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spc="-1" dirty="0">
                    <a:latin typeface="Calibri" panose="020F0502020204030204" pitchFamily="34" charset="0"/>
                    <a:ea typeface="Calibri" panose="020F0502020204030204" pitchFamily="34" charset="0"/>
                    <a:cs typeface="Calibri" panose="020F0502020204030204" pitchFamily="34" charset="0"/>
                  </a:rPr>
                  <a:t>With this new function we can use heap as a priority queue in the following way</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First we build a heap</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After extracting the max element, we reduce the size of the heap by 1</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Similarly to heapsort, we replace the last element with the extracted max</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And then we call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h</m:t>
                    </m:r>
                    <m:r>
                      <a:rPr lang="en-US" sz="1800" i="1" dirty="0" smtClean="0">
                        <a:latin typeface="Cambria Math" panose="02040503050406030204" pitchFamily="18" charset="0"/>
                        <a:ea typeface="Calibri" panose="020F0502020204030204" pitchFamily="34"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h𝑒𝑎𝑝𝑖𝑓𝑦</m:t>
                    </m:r>
                    <m:r>
                      <a:rPr lang="en-US" sz="1800" i="1" dirty="0" smtClean="0">
                        <a:latin typeface="Cambria Math" panose="02040503050406030204" pitchFamily="18" charset="0"/>
                        <a:ea typeface="Calibri" panose="020F0502020204030204" pitchFamily="34" charset="0"/>
                        <a:cs typeface="Calibri" panose="020F0502020204030204" pitchFamily="34" charset="0"/>
                      </a:rPr>
                      <m:t>(0)</m:t>
                    </m:r>
                  </m:oMath>
                </a14:m>
                <a:endParaRPr lang="en-US"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418400"/>
                <a:ext cx="8229300" cy="2833560"/>
              </a:xfr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39479313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solidFill>
                  <a:schemeClr val="dk1"/>
                </a:solidFill>
                <a:latin typeface="Calibri"/>
                <a:cs typeface="Calibri"/>
                <a:sym typeface="Calibri"/>
              </a:rPr>
              <a:t>Priority queue</a:t>
            </a:r>
            <a:endParaRPr lang="en-US" sz="2800" b="1" noProof="0" dirty="0">
              <a:latin typeface="Calibri" panose="020F0502020204030204" pitchFamily="34" charset="0"/>
              <a:cs typeface="Calibri" panose="020F0502020204030204" pitchFamily="34" charset="0"/>
            </a:endParaRPr>
          </a:p>
        </p:txBody>
      </p:sp>
      <p:sp>
        <p:nvSpPr>
          <p:cNvPr id="6" name="Rechteck 5">
            <a:extLst>
              <a:ext uri="{FF2B5EF4-FFF2-40B4-BE49-F238E27FC236}">
                <a16:creationId xmlns:a16="http://schemas.microsoft.com/office/drawing/2014/main" id="{F6BAA173-9E66-4A3E-99D1-56AB6F108413}"/>
              </a:ext>
            </a:extLst>
          </p:cNvPr>
          <p:cNvSpPr/>
          <p:nvPr/>
        </p:nvSpPr>
        <p:spPr>
          <a:xfrm>
            <a:off x="654090" y="1355559"/>
            <a:ext cx="7835519" cy="4508706"/>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pc="-1" dirty="0">
                <a:solidFill>
                  <a:srgbClr val="0F0F0F"/>
                </a:solidFill>
                <a:latin typeface="Consolas" panose="020B0609020204030204" pitchFamily="49" charset="0"/>
              </a:rPr>
              <a:t> def </a:t>
            </a:r>
            <a:r>
              <a:rPr lang="en-US" spc="-1" dirty="0" err="1">
                <a:solidFill>
                  <a:srgbClr val="0F0F0F"/>
                </a:solidFill>
                <a:latin typeface="Consolas" panose="020B0609020204030204" pitchFamily="49" charset="0"/>
              </a:rPr>
              <a:t>extract_min</a:t>
            </a:r>
            <a:r>
              <a:rPr lang="en-US" spc="-1" dirty="0">
                <a:solidFill>
                  <a:srgbClr val="0F0F0F"/>
                </a:solidFill>
                <a:latin typeface="Consolas" panose="020B0609020204030204" pitchFamily="49" charset="0"/>
              </a:rPr>
              <a:t>(self):</a:t>
            </a:r>
          </a:p>
          <a:p>
            <a:r>
              <a:rPr lang="en-US" spc="-1" dirty="0">
                <a:solidFill>
                  <a:srgbClr val="0F0F0F"/>
                </a:solidFill>
                <a:latin typeface="Consolas" panose="020B0609020204030204" pitchFamily="49" charset="0"/>
              </a:rPr>
              <a:t>        result = </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[0]</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[0] = </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self.size</a:t>
            </a:r>
            <a:r>
              <a:rPr lang="en-US" spc="-1" dirty="0">
                <a:solidFill>
                  <a:srgbClr val="0F0F0F"/>
                </a:solidFill>
                <a:latin typeface="Consolas" panose="020B0609020204030204" pitchFamily="49" charset="0"/>
              </a:rPr>
              <a:t> - 1]</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self.size</a:t>
            </a:r>
            <a:r>
              <a:rPr lang="en-US" spc="-1" dirty="0">
                <a:solidFill>
                  <a:srgbClr val="0F0F0F"/>
                </a:solidFill>
                <a:latin typeface="Consolas" panose="020B0609020204030204" pitchFamily="49" charset="0"/>
              </a:rPr>
              <a:t> -= 1</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self.heapify</a:t>
            </a:r>
            <a:r>
              <a:rPr lang="en-US" spc="-1" dirty="0">
                <a:solidFill>
                  <a:srgbClr val="0F0F0F"/>
                </a:solidFill>
                <a:latin typeface="Consolas" panose="020B0609020204030204" pitchFamily="49" charset="0"/>
              </a:rPr>
              <a:t>(0)</a:t>
            </a:r>
          </a:p>
          <a:p>
            <a:r>
              <a:rPr lang="en-US" spc="-1" dirty="0">
                <a:solidFill>
                  <a:srgbClr val="0F0F0F"/>
                </a:solidFill>
                <a:latin typeface="Consolas" panose="020B0609020204030204" pitchFamily="49" charset="0"/>
              </a:rPr>
              <a:t>        return result</a:t>
            </a:r>
          </a:p>
          <a:p>
            <a:r>
              <a:rPr lang="en-US" spc="-1" dirty="0">
                <a:solidFill>
                  <a:srgbClr val="0F0F0F"/>
                </a:solidFill>
                <a:latin typeface="Consolas" panose="020B0609020204030204" pitchFamily="49" charset="0"/>
              </a:rPr>
              <a:t>    </a:t>
            </a:r>
          </a:p>
          <a:p>
            <a:r>
              <a:rPr lang="en-US" spc="-1" dirty="0">
                <a:solidFill>
                  <a:srgbClr val="0F0F0F"/>
                </a:solidFill>
                <a:latin typeface="Consolas" panose="020B0609020204030204" pitchFamily="49" charset="0"/>
              </a:rPr>
              <a:t>    def insert(self, e):</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self.size</a:t>
            </a:r>
            <a:r>
              <a:rPr lang="en-US" spc="-1" dirty="0">
                <a:solidFill>
                  <a:srgbClr val="0F0F0F"/>
                </a:solidFill>
                <a:latin typeface="Consolas" panose="020B0609020204030204" pitchFamily="49" charset="0"/>
              </a:rPr>
              <a:t> += 1</a:t>
            </a:r>
          </a:p>
          <a:p>
            <a:r>
              <a:rPr lang="en-US" spc="-1" dirty="0">
                <a:solidFill>
                  <a:srgbClr val="0F0F0F"/>
                </a:solidFill>
                <a:latin typeface="Consolas" panose="020B0609020204030204" pitchFamily="49" charset="0"/>
              </a:rPr>
              <a:t>        if </a:t>
            </a:r>
            <a:r>
              <a:rPr lang="en-US" spc="-1" dirty="0" err="1">
                <a:solidFill>
                  <a:srgbClr val="0F0F0F"/>
                </a:solidFill>
                <a:latin typeface="Consolas" panose="020B0609020204030204" pitchFamily="49" charset="0"/>
              </a:rPr>
              <a:t>len</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 &lt; </a:t>
            </a:r>
            <a:r>
              <a:rPr lang="en-US" spc="-1" dirty="0" err="1">
                <a:solidFill>
                  <a:srgbClr val="0F0F0F"/>
                </a:solidFill>
                <a:latin typeface="Consolas" panose="020B0609020204030204" pitchFamily="49" charset="0"/>
              </a:rPr>
              <a:t>self.size</a:t>
            </a:r>
            <a:r>
              <a:rPr lang="en-US" spc="-1" dirty="0">
                <a:solidFill>
                  <a:srgbClr val="0F0F0F"/>
                </a:solidFill>
                <a:latin typeface="Consolas" panose="020B0609020204030204" pitchFamily="49" charset="0"/>
              </a:rPr>
              <a:t>:</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self.a.append</a:t>
            </a:r>
            <a:r>
              <a:rPr lang="en-US" spc="-1" dirty="0">
                <a:solidFill>
                  <a:srgbClr val="0F0F0F"/>
                </a:solidFill>
                <a:latin typeface="Consolas" panose="020B0609020204030204" pitchFamily="49" charset="0"/>
              </a:rPr>
              <a:t>(e)</a:t>
            </a:r>
          </a:p>
          <a:p>
            <a:r>
              <a:rPr lang="en-US" spc="-1" dirty="0">
                <a:solidFill>
                  <a:srgbClr val="0F0F0F"/>
                </a:solidFill>
                <a:latin typeface="Consolas" panose="020B0609020204030204" pitchFamily="49" charset="0"/>
              </a:rPr>
              <a:t>        else:</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self.size</a:t>
            </a:r>
            <a:r>
              <a:rPr lang="en-US" spc="-1" dirty="0">
                <a:solidFill>
                  <a:srgbClr val="0F0F0F"/>
                </a:solidFill>
                <a:latin typeface="Consolas" panose="020B0609020204030204" pitchFamily="49" charset="0"/>
              </a:rPr>
              <a:t>] = e</a:t>
            </a:r>
          </a:p>
          <a:p>
            <a:r>
              <a:rPr lang="en-US" spc="-1" dirty="0">
                <a:solidFill>
                  <a:srgbClr val="0F0F0F"/>
                </a:solidFill>
                <a:latin typeface="Consolas" panose="020B0609020204030204" pitchFamily="49" charset="0"/>
              </a:rPr>
              <a:t>        </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 = </a:t>
            </a:r>
            <a:r>
              <a:rPr lang="en-US" spc="-1" dirty="0" err="1">
                <a:solidFill>
                  <a:srgbClr val="0F0F0F"/>
                </a:solidFill>
                <a:latin typeface="Consolas" panose="020B0609020204030204" pitchFamily="49" charset="0"/>
              </a:rPr>
              <a:t>self.size</a:t>
            </a:r>
            <a:r>
              <a:rPr lang="en-US" spc="-1" dirty="0">
                <a:solidFill>
                  <a:srgbClr val="0F0F0F"/>
                </a:solidFill>
                <a:latin typeface="Consolas" panose="020B0609020204030204" pitchFamily="49" charset="0"/>
              </a:rPr>
              <a:t> - 1</a:t>
            </a:r>
          </a:p>
          <a:p>
            <a:r>
              <a:rPr lang="en-US" spc="-1" dirty="0">
                <a:solidFill>
                  <a:srgbClr val="0F0F0F"/>
                </a:solidFill>
                <a:latin typeface="Consolas" panose="020B0609020204030204" pitchFamily="49" charset="0"/>
              </a:rPr>
              <a:t>        while </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 &gt; 0 and </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Heap.parent</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 &gt; e:</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 = </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Heap.parent</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 = </a:t>
            </a:r>
            <a:r>
              <a:rPr lang="en-US" spc="-1" dirty="0" err="1">
                <a:solidFill>
                  <a:srgbClr val="0F0F0F"/>
                </a:solidFill>
                <a:latin typeface="Consolas" panose="020B0609020204030204" pitchFamily="49" charset="0"/>
              </a:rPr>
              <a:t>Heap.parent</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 = e</a:t>
            </a:r>
          </a:p>
        </p:txBody>
      </p:sp>
      <p:sp>
        <p:nvSpPr>
          <p:cNvPr id="7" name="Textplatzhalter 2">
            <a:extLst>
              <a:ext uri="{FF2B5EF4-FFF2-40B4-BE49-F238E27FC236}">
                <a16:creationId xmlns:a16="http://schemas.microsoft.com/office/drawing/2014/main" id="{102F3C61-B70A-4B5D-971D-51E5858055C3}"/>
              </a:ext>
            </a:extLst>
          </p:cNvPr>
          <p:cNvSpPr txBox="1">
            <a:spLocks/>
          </p:cNvSpPr>
          <p:nvPr/>
        </p:nvSpPr>
        <p:spPr>
          <a:xfrm>
            <a:off x="513418" y="5864265"/>
            <a:ext cx="8229300" cy="5838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hlinkClick r:id="rId3"/>
              </a:rPr>
              <a:t>Notebook example</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06363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38797964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519423" y="1589970"/>
                <a:ext cx="8229600" cy="1477328"/>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5: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What is the optimal Huffman code for the following set of frequencies. Compute its average code length </a:t>
                </a: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𝐿</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and its entropy </a:t>
                </a: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𝐻</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519423" y="1589970"/>
                <a:ext cx="8229600" cy="1477328"/>
              </a:xfrm>
              <a:prstGeom prst="rect">
                <a:avLst/>
              </a:prstGeom>
              <a:blipFill>
                <a:blip r:embed="rId3"/>
                <a:stretch>
                  <a:fillRect l="-593" t="-2479"/>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graphicFrame>
            <p:nvGraphicFramePr>
              <p:cNvPr id="5" name="Tabelle 4">
                <a:extLst>
                  <a:ext uri="{FF2B5EF4-FFF2-40B4-BE49-F238E27FC236}">
                    <a16:creationId xmlns:a16="http://schemas.microsoft.com/office/drawing/2014/main" id="{00D2006D-E8D4-408E-A63E-16E11F9DD1B1}"/>
                  </a:ext>
                </a:extLst>
              </p:cNvPr>
              <p:cNvGraphicFramePr/>
              <p:nvPr>
                <p:extLst>
                  <p:ext uri="{D42A27DB-BD31-4B8C-83A1-F6EECF244321}">
                    <p14:modId xmlns:p14="http://schemas.microsoft.com/office/powerpoint/2010/main" val="3938633627"/>
                  </p:ext>
                </p:extLst>
              </p:nvPr>
            </p:nvGraphicFramePr>
            <p:xfrm>
              <a:off x="1342644" y="2262846"/>
              <a:ext cx="6458413" cy="677892"/>
            </p:xfrm>
            <a:graphic>
              <a:graphicData uri="http://schemas.openxmlformats.org/drawingml/2006/table">
                <a:tbl>
                  <a:tblPr firstRow="1" bandRow="1">
                    <a:tableStyleId>{21E4AEA4-8DFA-4A89-87EB-49C32662AFE0}</a:tableStyleId>
                  </a:tblPr>
                  <a:tblGrid>
                    <a:gridCol w="2165005">
                      <a:extLst>
                        <a:ext uri="{9D8B030D-6E8A-4147-A177-3AD203B41FA5}">
                          <a16:colId xmlns:a16="http://schemas.microsoft.com/office/drawing/2014/main" val="325083045"/>
                        </a:ext>
                      </a:extLst>
                    </a:gridCol>
                    <a:gridCol w="537461">
                      <a:extLst>
                        <a:ext uri="{9D8B030D-6E8A-4147-A177-3AD203B41FA5}">
                          <a16:colId xmlns:a16="http://schemas.microsoft.com/office/drawing/2014/main" val="4091769654"/>
                        </a:ext>
                      </a:extLst>
                    </a:gridCol>
                    <a:gridCol w="537461">
                      <a:extLst>
                        <a:ext uri="{9D8B030D-6E8A-4147-A177-3AD203B41FA5}">
                          <a16:colId xmlns:a16="http://schemas.microsoft.com/office/drawing/2014/main" val="20000"/>
                        </a:ext>
                      </a:extLst>
                    </a:gridCol>
                    <a:gridCol w="537461">
                      <a:extLst>
                        <a:ext uri="{9D8B030D-6E8A-4147-A177-3AD203B41FA5}">
                          <a16:colId xmlns:a16="http://schemas.microsoft.com/office/drawing/2014/main" val="3309756932"/>
                        </a:ext>
                      </a:extLst>
                    </a:gridCol>
                    <a:gridCol w="537461">
                      <a:extLst>
                        <a:ext uri="{9D8B030D-6E8A-4147-A177-3AD203B41FA5}">
                          <a16:colId xmlns:a16="http://schemas.microsoft.com/office/drawing/2014/main" val="3628073169"/>
                        </a:ext>
                      </a:extLst>
                    </a:gridCol>
                    <a:gridCol w="535891">
                      <a:extLst>
                        <a:ext uri="{9D8B030D-6E8A-4147-A177-3AD203B41FA5}">
                          <a16:colId xmlns:a16="http://schemas.microsoft.com/office/drawing/2014/main" val="1682532726"/>
                        </a:ext>
                      </a:extLst>
                    </a:gridCol>
                    <a:gridCol w="535891">
                      <a:extLst>
                        <a:ext uri="{9D8B030D-6E8A-4147-A177-3AD203B41FA5}">
                          <a16:colId xmlns:a16="http://schemas.microsoft.com/office/drawing/2014/main" val="1732511376"/>
                        </a:ext>
                      </a:extLst>
                    </a:gridCol>
                    <a:gridCol w="535891">
                      <a:extLst>
                        <a:ext uri="{9D8B030D-6E8A-4147-A177-3AD203B41FA5}">
                          <a16:colId xmlns:a16="http://schemas.microsoft.com/office/drawing/2014/main" val="4270297907"/>
                        </a:ext>
                      </a:extLst>
                    </a:gridCol>
                    <a:gridCol w="535891">
                      <a:extLst>
                        <a:ext uri="{9D8B030D-6E8A-4147-A177-3AD203B41FA5}">
                          <a16:colId xmlns:a16="http://schemas.microsoft.com/office/drawing/2014/main" val="3581082602"/>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1" i="1" strike="noStrike" spc="-1" dirty="0" smtClean="0">
                                    <a:latin typeface="Cambria Math" panose="02040503050406030204" pitchFamily="18" charset="0"/>
                                    <a:ea typeface="Calibri" panose="020F0502020204030204" pitchFamily="34" charset="0"/>
                                    <a:cs typeface="Calibri" panose="020F0502020204030204" pitchFamily="34" charset="0"/>
                                  </a:rPr>
                                  <m:t>𝒈</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1" i="1" strike="noStrike" spc="-1" dirty="0" smtClean="0">
                                    <a:latin typeface="Cambria Math" panose="02040503050406030204" pitchFamily="18" charset="0"/>
                                    <a:ea typeface="Calibri" panose="020F0502020204030204" pitchFamily="34" charset="0"/>
                                    <a:cs typeface="Calibri" panose="020F0502020204030204" pitchFamily="34" charset="0"/>
                                  </a:rPr>
                                  <m:t>𝒉</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21</a:t>
                          </a:r>
                        </a:p>
                      </a:txBody>
                      <a:tcPr marL="63607" marR="63607" marT="32313" marB="32313"/>
                    </a:tc>
                    <a:extLst>
                      <a:ext uri="{0D108BD9-81ED-4DB2-BD59-A6C34878D82A}">
                        <a16:rowId xmlns:a16="http://schemas.microsoft.com/office/drawing/2014/main" val="1789822921"/>
                      </a:ext>
                    </a:extLst>
                  </a:tr>
                </a:tbl>
              </a:graphicData>
            </a:graphic>
          </p:graphicFrame>
        </mc:Choice>
        <mc:Fallback xmlns="">
          <p:graphicFrame>
            <p:nvGraphicFramePr>
              <p:cNvPr id="5" name="Tabelle 4">
                <a:extLst>
                  <a:ext uri="{FF2B5EF4-FFF2-40B4-BE49-F238E27FC236}">
                    <a16:creationId xmlns:a16="http://schemas.microsoft.com/office/drawing/2014/main" id="{00D2006D-E8D4-408E-A63E-16E11F9DD1B1}"/>
                  </a:ext>
                </a:extLst>
              </p:cNvPr>
              <p:cNvGraphicFramePr/>
              <p:nvPr>
                <p:extLst>
                  <p:ext uri="{D42A27DB-BD31-4B8C-83A1-F6EECF244321}">
                    <p14:modId xmlns:p14="http://schemas.microsoft.com/office/powerpoint/2010/main" val="3938633627"/>
                  </p:ext>
                </p:extLst>
              </p:nvPr>
            </p:nvGraphicFramePr>
            <p:xfrm>
              <a:off x="1342644" y="2262846"/>
              <a:ext cx="6458413" cy="677892"/>
            </p:xfrm>
            <a:graphic>
              <a:graphicData uri="http://schemas.openxmlformats.org/drawingml/2006/table">
                <a:tbl>
                  <a:tblPr firstRow="1" bandRow="1">
                    <a:tableStyleId>{21E4AEA4-8DFA-4A89-87EB-49C32662AFE0}</a:tableStyleId>
                  </a:tblPr>
                  <a:tblGrid>
                    <a:gridCol w="2165005">
                      <a:extLst>
                        <a:ext uri="{9D8B030D-6E8A-4147-A177-3AD203B41FA5}">
                          <a16:colId xmlns:a16="http://schemas.microsoft.com/office/drawing/2014/main" val="325083045"/>
                        </a:ext>
                      </a:extLst>
                    </a:gridCol>
                    <a:gridCol w="537461">
                      <a:extLst>
                        <a:ext uri="{9D8B030D-6E8A-4147-A177-3AD203B41FA5}">
                          <a16:colId xmlns:a16="http://schemas.microsoft.com/office/drawing/2014/main" val="4091769654"/>
                        </a:ext>
                      </a:extLst>
                    </a:gridCol>
                    <a:gridCol w="537461">
                      <a:extLst>
                        <a:ext uri="{9D8B030D-6E8A-4147-A177-3AD203B41FA5}">
                          <a16:colId xmlns:a16="http://schemas.microsoft.com/office/drawing/2014/main" val="20000"/>
                        </a:ext>
                      </a:extLst>
                    </a:gridCol>
                    <a:gridCol w="537461">
                      <a:extLst>
                        <a:ext uri="{9D8B030D-6E8A-4147-A177-3AD203B41FA5}">
                          <a16:colId xmlns:a16="http://schemas.microsoft.com/office/drawing/2014/main" val="3309756932"/>
                        </a:ext>
                      </a:extLst>
                    </a:gridCol>
                    <a:gridCol w="537461">
                      <a:extLst>
                        <a:ext uri="{9D8B030D-6E8A-4147-A177-3AD203B41FA5}">
                          <a16:colId xmlns:a16="http://schemas.microsoft.com/office/drawing/2014/main" val="3628073169"/>
                        </a:ext>
                      </a:extLst>
                    </a:gridCol>
                    <a:gridCol w="535891">
                      <a:extLst>
                        <a:ext uri="{9D8B030D-6E8A-4147-A177-3AD203B41FA5}">
                          <a16:colId xmlns:a16="http://schemas.microsoft.com/office/drawing/2014/main" val="1682532726"/>
                        </a:ext>
                      </a:extLst>
                    </a:gridCol>
                    <a:gridCol w="535891">
                      <a:extLst>
                        <a:ext uri="{9D8B030D-6E8A-4147-A177-3AD203B41FA5}">
                          <a16:colId xmlns:a16="http://schemas.microsoft.com/office/drawing/2014/main" val="1732511376"/>
                        </a:ext>
                      </a:extLst>
                    </a:gridCol>
                    <a:gridCol w="535891">
                      <a:extLst>
                        <a:ext uri="{9D8B030D-6E8A-4147-A177-3AD203B41FA5}">
                          <a16:colId xmlns:a16="http://schemas.microsoft.com/office/drawing/2014/main" val="4270297907"/>
                        </a:ext>
                      </a:extLst>
                    </a:gridCol>
                    <a:gridCol w="535891">
                      <a:extLst>
                        <a:ext uri="{9D8B030D-6E8A-4147-A177-3AD203B41FA5}">
                          <a16:colId xmlns:a16="http://schemas.microsoft.com/office/drawing/2014/main" val="3581082602"/>
                        </a:ext>
                      </a:extLst>
                    </a:gridCol>
                  </a:tblGrid>
                  <a:tr h="338946">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en-AT"/>
                        </a:p>
                      </a:txBody>
                      <a:tcPr marL="63607" marR="63607" marT="32313" marB="32313" anchor="ctr">
                        <a:blipFill>
                          <a:blip r:embed="rId4"/>
                          <a:stretch>
                            <a:fillRect l="-407143" t="-3704" r="-711905" b="-133333"/>
                          </a:stretch>
                        </a:blipFill>
                      </a:tcPr>
                    </a:tc>
                    <a:tc>
                      <a:txBody>
                        <a:bodyPr/>
                        <a:lstStyle/>
                        <a:p>
                          <a:endParaRPr lang="en-AT"/>
                        </a:p>
                      </a:txBody>
                      <a:tcPr marL="63607" marR="63607" marT="32313" marB="32313" anchor="ctr">
                        <a:blipFill>
                          <a:blip r:embed="rId4"/>
                          <a:stretch>
                            <a:fillRect l="-495349" t="-3704" r="-595349" b="-133333"/>
                          </a:stretch>
                        </a:blipFill>
                      </a:tcPr>
                    </a:tc>
                    <a:tc>
                      <a:txBody>
                        <a:bodyPr/>
                        <a:lstStyle/>
                        <a:p>
                          <a:endParaRPr lang="en-AT"/>
                        </a:p>
                      </a:txBody>
                      <a:tcPr marL="63607" marR="63607" marT="32313" marB="32313" anchor="ctr">
                        <a:blipFill>
                          <a:blip r:embed="rId4"/>
                          <a:stretch>
                            <a:fillRect l="-609524" t="-3704" r="-509524" b="-133333"/>
                          </a:stretch>
                        </a:blipFill>
                      </a:tcPr>
                    </a:tc>
                    <a:tc>
                      <a:txBody>
                        <a:bodyPr/>
                        <a:lstStyle/>
                        <a:p>
                          <a:endParaRPr lang="en-AT"/>
                        </a:p>
                      </a:txBody>
                      <a:tcPr marL="63607" marR="63607" marT="32313" marB="32313" anchor="ctr">
                        <a:blipFill>
                          <a:blip r:embed="rId4"/>
                          <a:stretch>
                            <a:fillRect l="-693023" t="-3704" r="-397674" b="-133333"/>
                          </a:stretch>
                        </a:blipFill>
                      </a:tcPr>
                    </a:tc>
                    <a:tc>
                      <a:txBody>
                        <a:bodyPr/>
                        <a:lstStyle/>
                        <a:p>
                          <a:endParaRPr lang="en-AT"/>
                        </a:p>
                      </a:txBody>
                      <a:tcPr marL="63607" marR="63607" marT="32313" marB="32313" anchor="ctr">
                        <a:blipFill>
                          <a:blip r:embed="rId4"/>
                          <a:stretch>
                            <a:fillRect l="-811905" t="-3704" r="-307143" b="-133333"/>
                          </a:stretch>
                        </a:blipFill>
                      </a:tcPr>
                    </a:tc>
                    <a:tc>
                      <a:txBody>
                        <a:bodyPr/>
                        <a:lstStyle/>
                        <a:p>
                          <a:endParaRPr lang="en-AT"/>
                        </a:p>
                      </a:txBody>
                      <a:tcPr marL="63607" marR="63607" marT="32313" marB="32313" anchor="ctr">
                        <a:blipFill>
                          <a:blip r:embed="rId4"/>
                          <a:stretch>
                            <a:fillRect l="-911905" t="-3704" r="-207143" b="-133333"/>
                          </a:stretch>
                        </a:blipFill>
                      </a:tcPr>
                    </a:tc>
                    <a:tc>
                      <a:txBody>
                        <a:bodyPr/>
                        <a:lstStyle/>
                        <a:p>
                          <a:endParaRPr lang="en-AT"/>
                        </a:p>
                      </a:txBody>
                      <a:tcPr marL="63607" marR="63607" marT="32313" marB="32313" anchor="ctr">
                        <a:blipFill>
                          <a:blip r:embed="rId4"/>
                          <a:stretch>
                            <a:fillRect l="-988372" t="-3704" r="-102326" b="-133333"/>
                          </a:stretch>
                        </a:blipFill>
                      </a:tcPr>
                    </a:tc>
                    <a:tc>
                      <a:txBody>
                        <a:bodyPr/>
                        <a:lstStyle/>
                        <a:p>
                          <a:endParaRPr lang="en-AT"/>
                        </a:p>
                      </a:txBody>
                      <a:tcPr marL="63607" marR="63607" marT="32313" marB="32313" anchor="ctr">
                        <a:blipFill>
                          <a:blip r:embed="rId4"/>
                          <a:stretch>
                            <a:fillRect l="-1114286" t="-3704" r="-4762" b="-133333"/>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21</a:t>
                          </a:r>
                        </a:p>
                      </a:txBody>
                      <a:tcPr marL="63607" marR="63607" marT="32313" marB="32313"/>
                    </a:tc>
                    <a:extLst>
                      <a:ext uri="{0D108BD9-81ED-4DB2-BD59-A6C34878D82A}">
                        <a16:rowId xmlns:a16="http://schemas.microsoft.com/office/drawing/2014/main" val="1789822921"/>
                      </a:ext>
                    </a:extLst>
                  </a:tr>
                </a:tbl>
              </a:graphicData>
            </a:graphic>
          </p:graphicFrame>
        </mc:Fallback>
      </mc:AlternateContent>
    </p:spTree>
    <p:extLst>
      <p:ext uri="{BB962C8B-B14F-4D97-AF65-F5344CB8AC3E}">
        <p14:creationId xmlns:p14="http://schemas.microsoft.com/office/powerpoint/2010/main" val="2316015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noProof="0" dirty="0">
                <a:solidFill>
                  <a:schemeClr val="dk1"/>
                </a:solidFill>
                <a:latin typeface="Calibri"/>
                <a:cs typeface="Calibri"/>
                <a:sym typeface="Calibri"/>
              </a:rPr>
              <a:t>Example: fitting a line to data</a:t>
            </a:r>
            <a:endParaRPr lang="en-US" noProof="0" dirty="0">
              <a:solidFill>
                <a:schemeClr val="dk1"/>
              </a:solidFill>
            </a:endParaRPr>
          </a:p>
        </p:txBody>
      </p:sp>
      <p:sp>
        <p:nvSpPr>
          <p:cNvPr id="8" name="Google Shape;87;p2">
            <a:extLst>
              <a:ext uri="{FF2B5EF4-FFF2-40B4-BE49-F238E27FC236}">
                <a16:creationId xmlns:a16="http://schemas.microsoft.com/office/drawing/2014/main" id="{21A8D102-1C16-49D0-9B80-8EAB675A9A7B}"/>
              </a:ext>
            </a:extLst>
          </p:cNvPr>
          <p:cNvSpPr txBox="1">
            <a:spLocks noGrp="1"/>
          </p:cNvSpPr>
          <p:nvPr>
            <p:ph type="body" idx="1"/>
          </p:nvPr>
        </p:nvSpPr>
        <p:spPr>
          <a:xfrm>
            <a:off x="457200" y="1605601"/>
            <a:ext cx="8229600" cy="665886"/>
          </a:xfrm>
          <a:prstGeom prst="rect">
            <a:avLst/>
          </a:prstGeom>
          <a:noFill/>
          <a:ln>
            <a:noFill/>
          </a:ln>
        </p:spPr>
        <p:txBody>
          <a:bodyPr spcFirstLastPara="1" wrap="square" lIns="91425" tIns="91425" rIns="91425" bIns="91425" anchor="t" anchorCtr="0">
            <a:noAutofit/>
          </a:bodyPr>
          <a:lstStyle/>
          <a:p>
            <a:pPr marL="285750" indent="-285750">
              <a:spcBef>
                <a:spcPts val="640"/>
              </a:spcBef>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Sum of squared errors</a:t>
            </a:r>
          </a:p>
        </p:txBody>
      </p:sp>
      <p:pic>
        <p:nvPicPr>
          <p:cNvPr id="3" name="Grafik 2">
            <a:extLst>
              <a:ext uri="{FF2B5EF4-FFF2-40B4-BE49-F238E27FC236}">
                <a16:creationId xmlns:a16="http://schemas.microsoft.com/office/drawing/2014/main" id="{C97491A2-371B-48AE-B4EB-AEDDBE2576E9}"/>
              </a:ext>
            </a:extLst>
          </p:cNvPr>
          <p:cNvPicPr>
            <a:picLocks noChangeAspect="1"/>
          </p:cNvPicPr>
          <p:nvPr/>
        </p:nvPicPr>
        <p:blipFill>
          <a:blip r:embed="rId3"/>
          <a:stretch>
            <a:fillRect/>
          </a:stretch>
        </p:blipFill>
        <p:spPr>
          <a:xfrm>
            <a:off x="1800000" y="2160000"/>
            <a:ext cx="5266955" cy="3950216"/>
          </a:xfrm>
          <a:prstGeom prst="rect">
            <a:avLst/>
          </a:prstGeom>
        </p:spPr>
      </p:pic>
    </p:spTree>
    <p:extLst>
      <p:ext uri="{BB962C8B-B14F-4D97-AF65-F5344CB8AC3E}">
        <p14:creationId xmlns:p14="http://schemas.microsoft.com/office/powerpoint/2010/main" val="1257760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noProof="0" dirty="0">
                <a:solidFill>
                  <a:schemeClr val="dk1"/>
                </a:solidFill>
                <a:latin typeface="Calibri"/>
                <a:cs typeface="Calibri"/>
                <a:sym typeface="Calibri"/>
              </a:rPr>
              <a:t>Example: fitting a line to data</a:t>
            </a:r>
            <a:endParaRPr lang="en-US" noProof="0" dirty="0">
              <a:solidFill>
                <a:schemeClr val="dk1"/>
              </a:solidFill>
            </a:endParaRPr>
          </a:p>
        </p:txBody>
      </p:sp>
      <p:sp>
        <p:nvSpPr>
          <p:cNvPr id="8" name="Google Shape;87;p2">
            <a:extLst>
              <a:ext uri="{FF2B5EF4-FFF2-40B4-BE49-F238E27FC236}">
                <a16:creationId xmlns:a16="http://schemas.microsoft.com/office/drawing/2014/main" id="{21A8D102-1C16-49D0-9B80-8EAB675A9A7B}"/>
              </a:ext>
            </a:extLst>
          </p:cNvPr>
          <p:cNvSpPr txBox="1">
            <a:spLocks noGrp="1"/>
          </p:cNvSpPr>
          <p:nvPr>
            <p:ph type="body" idx="1"/>
          </p:nvPr>
        </p:nvSpPr>
        <p:spPr>
          <a:xfrm>
            <a:off x="457200" y="1605601"/>
            <a:ext cx="8229600" cy="665886"/>
          </a:xfrm>
          <a:prstGeom prst="rect">
            <a:avLst/>
          </a:prstGeom>
          <a:noFill/>
          <a:ln>
            <a:noFill/>
          </a:ln>
        </p:spPr>
        <p:txBody>
          <a:bodyPr spcFirstLastPara="1" wrap="square" lIns="91425" tIns="91425" rIns="91425" bIns="91425" anchor="t" anchorCtr="0">
            <a:noAutofit/>
          </a:bodyPr>
          <a:lstStyle/>
          <a:p>
            <a:pPr marL="285750" indent="-285750">
              <a:spcBef>
                <a:spcPts val="640"/>
              </a:spcBef>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Sum of squared errors</a:t>
            </a:r>
          </a:p>
        </p:txBody>
      </p:sp>
      <p:pic>
        <p:nvPicPr>
          <p:cNvPr id="3" name="Grafik 2">
            <a:extLst>
              <a:ext uri="{FF2B5EF4-FFF2-40B4-BE49-F238E27FC236}">
                <a16:creationId xmlns:a16="http://schemas.microsoft.com/office/drawing/2014/main" id="{8D6878F8-B83F-471E-9703-2DF817BC44F5}"/>
              </a:ext>
            </a:extLst>
          </p:cNvPr>
          <p:cNvPicPr>
            <a:picLocks noChangeAspect="1"/>
          </p:cNvPicPr>
          <p:nvPr/>
        </p:nvPicPr>
        <p:blipFill>
          <a:blip r:embed="rId3"/>
          <a:stretch>
            <a:fillRect/>
          </a:stretch>
        </p:blipFill>
        <p:spPr>
          <a:xfrm>
            <a:off x="1800000" y="2160000"/>
            <a:ext cx="5266955" cy="3950216"/>
          </a:xfrm>
          <a:prstGeom prst="rect">
            <a:avLst/>
          </a:prstGeom>
        </p:spPr>
      </p:pic>
    </p:spTree>
    <p:extLst>
      <p:ext uri="{BB962C8B-B14F-4D97-AF65-F5344CB8AC3E}">
        <p14:creationId xmlns:p14="http://schemas.microsoft.com/office/powerpoint/2010/main" val="626058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Optimization problems</a:t>
            </a:r>
          </a:p>
        </p:txBody>
      </p:sp>
      <mc:AlternateContent xmlns:mc="http://schemas.openxmlformats.org/markup-compatibility/2006">
        <mc:Choice xmlns:a14="http://schemas.microsoft.com/office/drawing/2010/main"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378986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Some optimization problems are very hard to solve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there may be infinitely many solutions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In some other cases there may be exponentially many solutions, e.g.,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𝑂</m:t>
                    </m:r>
                    <m:d>
                      <m:dPr>
                        <m:ctrlPr>
                          <a:rPr lang="en-US" sz="1800" i="1" noProof="0" dirty="0" smtClean="0">
                            <a:latin typeface="Cambria Math" panose="02040503050406030204" pitchFamily="18" charset="0"/>
                            <a:ea typeface="Calibri" panose="020F0502020204030204" pitchFamily="34" charset="0"/>
                            <a:cs typeface="Calibri" panose="020F0502020204030204" pitchFamily="34" charset="0"/>
                          </a:rPr>
                        </m:ctrlPr>
                      </m:dPr>
                      <m:e>
                        <m:sSup>
                          <m:sSupPr>
                            <m:ctrlPr>
                              <a:rPr lang="en-US" sz="1800" i="1" noProof="0" dirty="0" smtClean="0">
                                <a:latin typeface="Cambria Math" panose="02040503050406030204" pitchFamily="18" charset="0"/>
                                <a:ea typeface="Calibri" panose="020F0502020204030204" pitchFamily="34" charset="0"/>
                                <a:cs typeface="Calibri" panose="020F0502020204030204" pitchFamily="34" charset="0"/>
                              </a:rPr>
                            </m:ctrlPr>
                          </m:sSupPr>
                          <m:e>
                            <m:r>
                              <a:rPr lang="en-US" sz="1800" i="1" noProof="0" dirty="0" smtClean="0">
                                <a:latin typeface="Cambria Math" panose="02040503050406030204" pitchFamily="18" charset="0"/>
                                <a:ea typeface="Calibri" panose="020F0502020204030204" pitchFamily="34" charset="0"/>
                                <a:cs typeface="Calibri" panose="020F0502020204030204" pitchFamily="34" charset="0"/>
                              </a:rPr>
                              <m:t>2</m:t>
                            </m:r>
                          </m:e>
                          <m:sup>
                            <m:r>
                              <a:rPr lang="de-AT" sz="1800" b="0" i="1" noProof="0" dirty="0" smtClean="0">
                                <a:latin typeface="Cambria Math" panose="02040503050406030204" pitchFamily="18" charset="0"/>
                                <a:ea typeface="Calibri" panose="020F0502020204030204" pitchFamily="34" charset="0"/>
                                <a:cs typeface="Calibri" panose="020F0502020204030204" pitchFamily="34" charset="0"/>
                              </a:rPr>
                              <m:t>𝑛</m:t>
                            </m:r>
                          </m:sup>
                        </m:sSup>
                      </m:e>
                    </m:d>
                  </m:oMath>
                </a14:m>
                <a:endParaRPr lang="de-AT" sz="1800" noProof="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Exhaustive enumeration, a.k.a. </a:t>
                </a:r>
                <a:r>
                  <a:rPr lang="en-US" sz="1800" b="1" noProof="0" dirty="0">
                    <a:latin typeface="Calibri" panose="020F0502020204030204" pitchFamily="34" charset="0"/>
                    <a:ea typeface="Calibri" panose="020F0502020204030204" pitchFamily="34" charset="0"/>
                    <a:cs typeface="Calibri" panose="020F0502020204030204" pitchFamily="34" charset="0"/>
                  </a:rPr>
                  <a:t>brute-force search </a:t>
                </a:r>
                <a:r>
                  <a:rPr lang="en-US" sz="1800" noProof="0" dirty="0">
                    <a:latin typeface="Calibri" panose="020F0502020204030204" pitchFamily="34" charset="0"/>
                    <a:ea typeface="Calibri" panose="020F0502020204030204" pitchFamily="34" charset="0"/>
                    <a:cs typeface="Calibri" panose="020F0502020204030204" pitchFamily="34" charset="0"/>
                  </a:rPr>
                  <a:t>is inefficient in such cases</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	Brute force is slow, but finds globally optimal solution</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Hence, we need alternative more efficient approaches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Typically, we trade the quality of the solution for the efficiency</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accept solutions</a:t>
                </a:r>
                <a:r>
                  <a:rPr lang="en-US" sz="1800" dirty="0">
                    <a:latin typeface="Calibri" panose="020F0502020204030204" pitchFamily="34" charset="0"/>
                    <a:ea typeface="Calibri" panose="020F0502020204030204" pitchFamily="34" charset="0"/>
                    <a:cs typeface="Calibri" panose="020F0502020204030204" pitchFamily="34" charset="0"/>
                  </a:rPr>
                  <a:t>, which are not globally optimal but are still good enough</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For example, we </a:t>
                </a:r>
                <a:r>
                  <a:rPr lang="en-US" sz="1800" i="1" noProof="0" dirty="0">
                    <a:latin typeface="Calibri" panose="020F0502020204030204" pitchFamily="34" charset="0"/>
                    <a:ea typeface="Calibri" panose="020F0502020204030204" pitchFamily="34" charset="0"/>
                    <a:cs typeface="Calibri" panose="020F0502020204030204" pitchFamily="34" charset="0"/>
                  </a:rPr>
                  <a:t>accept locally optimal solutions</a:t>
                </a:r>
              </a:p>
            </p:txBody>
          </p:sp>
        </mc:Choice>
        <mc:Fallback>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330778"/>
                <a:ext cx="8229300" cy="3789862"/>
              </a:xfrm>
              <a:blipFill>
                <a:blip r:embed="rId3"/>
                <a:stretch>
                  <a:fillRect t="-333" b="-2333"/>
                </a:stretch>
              </a:blipFill>
            </p:spPr>
            <p:txBody>
              <a:bodyPr/>
              <a:lstStyle/>
              <a:p>
                <a:r>
                  <a:rPr lang="en-AT">
                    <a:noFill/>
                  </a:rPr>
                  <a:t> </a:t>
                </a:r>
              </a:p>
            </p:txBody>
          </p:sp>
        </mc:Fallback>
      </mc:AlternateContent>
    </p:spTree>
    <p:extLst>
      <p:ext uri="{BB962C8B-B14F-4D97-AF65-F5344CB8AC3E}">
        <p14:creationId xmlns:p14="http://schemas.microsoft.com/office/powerpoint/2010/main" val="3869342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Global vs. local minimum</a:t>
            </a:r>
            <a:endParaRPr lang="en-US" noProof="0" dirty="0">
              <a:solidFill>
                <a:schemeClr val="dk1"/>
              </a:solidFill>
            </a:endParaRPr>
          </a:p>
        </p:txBody>
      </p:sp>
      <p:pic>
        <p:nvPicPr>
          <p:cNvPr id="9" name="Grafik 8">
            <a:extLst>
              <a:ext uri="{FF2B5EF4-FFF2-40B4-BE49-F238E27FC236}">
                <a16:creationId xmlns:a16="http://schemas.microsoft.com/office/drawing/2014/main" id="{C1987DCF-9964-4203-9BFB-F332C25E1224}"/>
              </a:ext>
            </a:extLst>
          </p:cNvPr>
          <p:cNvPicPr>
            <a:picLocks noChangeAspect="1"/>
          </p:cNvPicPr>
          <p:nvPr/>
        </p:nvPicPr>
        <p:blipFill>
          <a:blip r:embed="rId3"/>
          <a:stretch>
            <a:fillRect/>
          </a:stretch>
        </p:blipFill>
        <p:spPr>
          <a:xfrm>
            <a:off x="1938522" y="1562095"/>
            <a:ext cx="5266955" cy="3950216"/>
          </a:xfrm>
          <a:prstGeom prst="rect">
            <a:avLst/>
          </a:prstGeom>
        </p:spPr>
      </p:pic>
      <p:cxnSp>
        <p:nvCxnSpPr>
          <p:cNvPr id="11" name="Gerader Verbinder 10">
            <a:extLst>
              <a:ext uri="{FF2B5EF4-FFF2-40B4-BE49-F238E27FC236}">
                <a16:creationId xmlns:a16="http://schemas.microsoft.com/office/drawing/2014/main" id="{EF2E75ED-DB1A-42B5-8A59-1C70B1FA197C}"/>
              </a:ext>
            </a:extLst>
          </p:cNvPr>
          <p:cNvCxnSpPr>
            <a:cxnSpLocks/>
          </p:cNvCxnSpPr>
          <p:nvPr/>
        </p:nvCxnSpPr>
        <p:spPr>
          <a:xfrm flipH="1" flipV="1">
            <a:off x="2616707" y="4945757"/>
            <a:ext cx="2996185" cy="796"/>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9A72D127-3D4F-430E-ABD7-6DB8FC7635C2}"/>
              </a:ext>
            </a:extLst>
          </p:cNvPr>
          <p:cNvCxnSpPr>
            <a:cxnSpLocks/>
          </p:cNvCxnSpPr>
          <p:nvPr/>
        </p:nvCxnSpPr>
        <p:spPr>
          <a:xfrm flipV="1">
            <a:off x="5585350" y="4945757"/>
            <a:ext cx="1" cy="144000"/>
          </a:xfrm>
          <a:prstGeom prst="line">
            <a:avLst/>
          </a:prstGeom>
          <a:ln w="508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feld 12">
                <a:extLst>
                  <a:ext uri="{FF2B5EF4-FFF2-40B4-BE49-F238E27FC236}">
                    <a16:creationId xmlns:a16="http://schemas.microsoft.com/office/drawing/2014/main" id="{712079EF-CE84-430E-BE9A-C2C16D41E721}"/>
                  </a:ext>
                </a:extLst>
              </p:cNvPr>
              <p:cNvSpPr txBox="1"/>
              <p:nvPr/>
            </p:nvSpPr>
            <p:spPr>
              <a:xfrm>
                <a:off x="5338344" y="5104200"/>
                <a:ext cx="60087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1" i="1" smtClean="0">
                              <a:latin typeface="Cambria Math" panose="02040503050406030204" pitchFamily="18" charset="0"/>
                            </a:rPr>
                          </m:ctrlPr>
                        </m:sSubPr>
                        <m:e>
                          <m:r>
                            <a:rPr lang="de-DE" b="1" i="1" smtClean="0">
                              <a:latin typeface="Cambria Math" panose="02040503050406030204" pitchFamily="18" charset="0"/>
                            </a:rPr>
                            <m:t>𝒙</m:t>
                          </m:r>
                        </m:e>
                        <m:sub>
                          <m:r>
                            <a:rPr lang="de-DE" b="1" i="1" smtClean="0">
                              <a:latin typeface="Cambria Math" panose="02040503050406030204" pitchFamily="18" charset="0"/>
                            </a:rPr>
                            <m:t>𝒎𝒊𝒏</m:t>
                          </m:r>
                        </m:sub>
                      </m:sSub>
                    </m:oMath>
                  </m:oMathPara>
                </a14:m>
                <a:endParaRPr lang="de-AT" b="1" dirty="0"/>
              </a:p>
            </p:txBody>
          </p:sp>
        </mc:Choice>
        <mc:Fallback xmlns="">
          <p:sp>
            <p:nvSpPr>
              <p:cNvPr id="13" name="Textfeld 12">
                <a:extLst>
                  <a:ext uri="{FF2B5EF4-FFF2-40B4-BE49-F238E27FC236}">
                    <a16:creationId xmlns:a16="http://schemas.microsoft.com/office/drawing/2014/main" id="{712079EF-CE84-430E-BE9A-C2C16D41E721}"/>
                  </a:ext>
                </a:extLst>
              </p:cNvPr>
              <p:cNvSpPr txBox="1">
                <a:spLocks noRot="1" noChangeAspect="1" noMove="1" noResize="1" noEditPoints="1" noAdjustHandles="1" noChangeArrowheads="1" noChangeShapeType="1" noTextEdit="1"/>
              </p:cNvSpPr>
              <p:nvPr/>
            </p:nvSpPr>
            <p:spPr>
              <a:xfrm>
                <a:off x="5338344" y="5104200"/>
                <a:ext cx="600870" cy="307777"/>
              </a:xfrm>
              <a:prstGeom prst="rect">
                <a:avLst/>
              </a:prstGeom>
              <a:blipFill>
                <a:blip r:embed="rId4"/>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4E5DF64D-1B9B-4098-98AD-7772519D7B91}"/>
                  </a:ext>
                </a:extLst>
              </p:cNvPr>
              <p:cNvSpPr txBox="1"/>
              <p:nvPr/>
            </p:nvSpPr>
            <p:spPr>
              <a:xfrm>
                <a:off x="1704870" y="4781980"/>
                <a:ext cx="84933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1" i="1" smtClean="0">
                              <a:latin typeface="Cambria Math" panose="02040503050406030204" pitchFamily="18" charset="0"/>
                            </a:rPr>
                          </m:ctrlPr>
                        </m:sSubPr>
                        <m:e>
                          <m:r>
                            <a:rPr lang="de-DE" b="1" i="1" smtClean="0">
                              <a:latin typeface="Cambria Math" panose="02040503050406030204" pitchFamily="18" charset="0"/>
                            </a:rPr>
                            <m:t>𝒇</m:t>
                          </m:r>
                          <m:r>
                            <a:rPr lang="de-DE" b="1" i="1" smtClean="0">
                              <a:latin typeface="Cambria Math" panose="02040503050406030204" pitchFamily="18" charset="0"/>
                            </a:rPr>
                            <m:t>(</m:t>
                          </m:r>
                          <m:r>
                            <a:rPr lang="de-DE" b="1" i="1" smtClean="0">
                              <a:latin typeface="Cambria Math" panose="02040503050406030204" pitchFamily="18" charset="0"/>
                            </a:rPr>
                            <m:t>𝒙</m:t>
                          </m:r>
                        </m:e>
                        <m:sub>
                          <m:r>
                            <a:rPr lang="de-DE" b="1" i="1" smtClean="0">
                              <a:latin typeface="Cambria Math" panose="02040503050406030204" pitchFamily="18" charset="0"/>
                            </a:rPr>
                            <m:t>𝒎𝒊𝒏</m:t>
                          </m:r>
                        </m:sub>
                      </m:sSub>
                      <m:r>
                        <a:rPr lang="de-DE" b="1" i="1" smtClean="0">
                          <a:latin typeface="Cambria Math" panose="02040503050406030204" pitchFamily="18" charset="0"/>
                        </a:rPr>
                        <m:t>)</m:t>
                      </m:r>
                    </m:oMath>
                  </m:oMathPara>
                </a14:m>
                <a:endParaRPr lang="de-AT" b="1" dirty="0"/>
              </a:p>
            </p:txBody>
          </p:sp>
        </mc:Choice>
        <mc:Fallback xmlns="">
          <p:sp>
            <p:nvSpPr>
              <p:cNvPr id="14" name="Textfeld 13">
                <a:extLst>
                  <a:ext uri="{FF2B5EF4-FFF2-40B4-BE49-F238E27FC236}">
                    <a16:creationId xmlns:a16="http://schemas.microsoft.com/office/drawing/2014/main" id="{4E5DF64D-1B9B-4098-98AD-7772519D7B91}"/>
                  </a:ext>
                </a:extLst>
              </p:cNvPr>
              <p:cNvSpPr txBox="1">
                <a:spLocks noRot="1" noChangeAspect="1" noMove="1" noResize="1" noEditPoints="1" noAdjustHandles="1" noChangeArrowheads="1" noChangeShapeType="1" noTextEdit="1"/>
              </p:cNvSpPr>
              <p:nvPr/>
            </p:nvSpPr>
            <p:spPr>
              <a:xfrm>
                <a:off x="1704870" y="4781980"/>
                <a:ext cx="849335" cy="307777"/>
              </a:xfrm>
              <a:prstGeom prst="rect">
                <a:avLst/>
              </a:prstGeom>
              <a:blipFill>
                <a:blip r:embed="rId5"/>
                <a:stretch>
                  <a:fillRect b="-7843"/>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7CA278B7-876E-40D7-9EDF-260BCD14C963}"/>
                  </a:ext>
                </a:extLst>
              </p:cNvPr>
              <p:cNvSpPr txBox="1"/>
              <p:nvPr/>
            </p:nvSpPr>
            <p:spPr>
              <a:xfrm>
                <a:off x="3513929" y="5129272"/>
                <a:ext cx="60087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de-AT" b="1" i="1" smtClean="0">
                              <a:latin typeface="Cambria Math" panose="02040503050406030204" pitchFamily="18" charset="0"/>
                            </a:rPr>
                          </m:ctrlPr>
                        </m:sSubSupPr>
                        <m:e>
                          <m:r>
                            <a:rPr lang="de-DE" b="1" i="1" smtClean="0">
                              <a:latin typeface="Cambria Math" panose="02040503050406030204" pitchFamily="18" charset="0"/>
                            </a:rPr>
                            <m:t>𝒙</m:t>
                          </m:r>
                        </m:e>
                        <m:sub>
                          <m:r>
                            <a:rPr lang="de-DE" b="1" i="1" smtClean="0">
                              <a:latin typeface="Cambria Math" panose="02040503050406030204" pitchFamily="18" charset="0"/>
                            </a:rPr>
                            <m:t>𝒎𝒊𝒏</m:t>
                          </m:r>
                        </m:sub>
                        <m:sup>
                          <m:r>
                            <a:rPr lang="de-AT" b="1" i="1" smtClean="0">
                              <a:latin typeface="Cambria Math" panose="02040503050406030204" pitchFamily="18" charset="0"/>
                            </a:rPr>
                            <m:t>∗</m:t>
                          </m:r>
                        </m:sup>
                      </m:sSubSup>
                    </m:oMath>
                  </m:oMathPara>
                </a14:m>
                <a:endParaRPr lang="de-AT" b="1" dirty="0"/>
              </a:p>
            </p:txBody>
          </p:sp>
        </mc:Choice>
        <mc:Fallback xmlns="">
          <p:sp>
            <p:nvSpPr>
              <p:cNvPr id="16" name="Textfeld 15">
                <a:extLst>
                  <a:ext uri="{FF2B5EF4-FFF2-40B4-BE49-F238E27FC236}">
                    <a16:creationId xmlns:a16="http://schemas.microsoft.com/office/drawing/2014/main" id="{7CA278B7-876E-40D7-9EDF-260BCD14C963}"/>
                  </a:ext>
                </a:extLst>
              </p:cNvPr>
              <p:cNvSpPr txBox="1">
                <a:spLocks noRot="1" noChangeAspect="1" noMove="1" noResize="1" noEditPoints="1" noAdjustHandles="1" noChangeArrowheads="1" noChangeShapeType="1" noTextEdit="1"/>
              </p:cNvSpPr>
              <p:nvPr/>
            </p:nvSpPr>
            <p:spPr>
              <a:xfrm>
                <a:off x="3513929" y="5129272"/>
                <a:ext cx="600870" cy="307777"/>
              </a:xfrm>
              <a:prstGeom prst="rect">
                <a:avLst/>
              </a:prstGeom>
              <a:blipFill>
                <a:blip r:embed="rId6"/>
                <a:stretch>
                  <a:fillRect/>
                </a:stretch>
              </a:blipFill>
            </p:spPr>
            <p:txBody>
              <a:bodyPr/>
              <a:lstStyle/>
              <a:p>
                <a:r>
                  <a:rPr lang="de-AT">
                    <a:noFill/>
                  </a:rPr>
                  <a:t> </a:t>
                </a:r>
              </a:p>
            </p:txBody>
          </p:sp>
        </mc:Fallback>
      </mc:AlternateContent>
      <p:cxnSp>
        <p:nvCxnSpPr>
          <p:cNvPr id="17" name="Gerader Verbinder 16">
            <a:extLst>
              <a:ext uri="{FF2B5EF4-FFF2-40B4-BE49-F238E27FC236}">
                <a16:creationId xmlns:a16="http://schemas.microsoft.com/office/drawing/2014/main" id="{C32F142A-E15D-4AFA-A816-C9ADF0D36C6A}"/>
              </a:ext>
            </a:extLst>
          </p:cNvPr>
          <p:cNvCxnSpPr>
            <a:cxnSpLocks/>
          </p:cNvCxnSpPr>
          <p:nvPr/>
        </p:nvCxnSpPr>
        <p:spPr>
          <a:xfrm flipH="1">
            <a:off x="2616707" y="4762621"/>
            <a:ext cx="1213106" cy="0"/>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71C12652-E737-4F9F-88AA-516CD625F40B}"/>
              </a:ext>
            </a:extLst>
          </p:cNvPr>
          <p:cNvCxnSpPr>
            <a:cxnSpLocks/>
          </p:cNvCxnSpPr>
          <p:nvPr/>
        </p:nvCxnSpPr>
        <p:spPr>
          <a:xfrm flipV="1">
            <a:off x="3803476" y="4763038"/>
            <a:ext cx="0" cy="326719"/>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F477FFE8-5835-4658-880B-20C8003AF305}"/>
              </a:ext>
            </a:extLst>
          </p:cNvPr>
          <p:cNvSpPr txBox="1"/>
          <p:nvPr/>
        </p:nvSpPr>
        <p:spPr>
          <a:xfrm>
            <a:off x="1704870" y="4496530"/>
            <a:ext cx="976999" cy="307777"/>
          </a:xfrm>
          <a:prstGeom prst="rect">
            <a:avLst/>
          </a:prstGeom>
          <a:noFill/>
        </p:spPr>
        <p:txBody>
          <a:bodyPr wrap="none" rtlCol="0">
            <a:spAutoFit/>
          </a:bodyPr>
          <a:lstStyle/>
          <a:p>
            <a:endParaRPr lang="de-AT" b="1" dirty="0"/>
          </a:p>
        </p:txBody>
      </p:sp>
    </p:spTree>
    <p:extLst>
      <p:ext uri="{BB962C8B-B14F-4D97-AF65-F5344CB8AC3E}">
        <p14:creationId xmlns:p14="http://schemas.microsoft.com/office/powerpoint/2010/main" val="301619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nodePh="1">
                                  <p:stCondLst>
                                    <p:cond delay="0"/>
                                  </p:stCondLst>
                                  <p:endCondLst>
                                    <p:cond evt="begin" delay="0">
                                      <p:tn val="25"/>
                                    </p:cond>
                                  </p:end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22" grpId="0"/>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4681</TotalTime>
  <Words>2792</Words>
  <Application>Microsoft Macintosh PowerPoint</Application>
  <PresentationFormat>On-screen Show (4:3)</PresentationFormat>
  <Paragraphs>1048</Paragraphs>
  <Slides>53</Slides>
  <Notes>53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53</vt:i4>
      </vt:variant>
    </vt:vector>
  </HeadingPairs>
  <TitlesOfParts>
    <vt:vector size="61" baseType="lpstr">
      <vt:lpstr>Arial</vt:lpstr>
      <vt:lpstr>Consolas</vt:lpstr>
      <vt:lpstr>Calibri</vt:lpstr>
      <vt:lpstr>Cambria Math</vt:lpstr>
      <vt:lpstr>Blackadder ITC</vt:lpstr>
      <vt:lpstr>Wingdings</vt:lpstr>
      <vt:lpstr>Office Theme</vt:lpstr>
      <vt:lpstr>1_Office Theme</vt:lpstr>
      <vt:lpstr>Algorithms and Data Structures </vt:lpstr>
      <vt:lpstr>Outline</vt:lpstr>
      <vt:lpstr>Optimization problems</vt:lpstr>
      <vt:lpstr>Optimization problems</vt:lpstr>
      <vt:lpstr>Example: fitting a line to data</vt:lpstr>
      <vt:lpstr>Example: fitting a line to data</vt:lpstr>
      <vt:lpstr>Example: fitting a line to data</vt:lpstr>
      <vt:lpstr>Optimization problems</vt:lpstr>
      <vt:lpstr>Global vs. local minimum</vt:lpstr>
      <vt:lpstr>Greedy method</vt:lpstr>
      <vt:lpstr>Greedy method</vt:lpstr>
      <vt:lpstr>Activity Selection Problem</vt:lpstr>
      <vt:lpstr>Activity selection problem</vt:lpstr>
      <vt:lpstr>Activity selection problem</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 problem</vt:lpstr>
      <vt:lpstr>Exercise</vt:lpstr>
      <vt:lpstr>Student task</vt:lpstr>
      <vt:lpstr>Huffman codes</vt:lpstr>
      <vt:lpstr>Data compression</vt:lpstr>
      <vt:lpstr>Occurrence frequencies</vt:lpstr>
      <vt:lpstr>Occurrence frequencies</vt:lpstr>
      <vt:lpstr>Prefix codes</vt:lpstr>
      <vt:lpstr>Exercise</vt:lpstr>
      <vt:lpstr>Student task</vt:lpstr>
      <vt:lpstr>Prefix codes</vt:lpstr>
      <vt:lpstr>Prefix codes</vt:lpstr>
      <vt:lpstr>Prefix codes</vt:lpstr>
      <vt:lpstr>Prefix codes</vt:lpstr>
      <vt:lpstr>Prefix codes</vt:lpstr>
      <vt:lpstr>Constructing Huffman codes</vt:lpstr>
      <vt:lpstr>Greedy algorithm for Huffman codes</vt:lpstr>
      <vt:lpstr>Greedy algorithm for Huffman codes</vt:lpstr>
      <vt:lpstr>Priority queue</vt:lpstr>
      <vt:lpstr>Implementing priority queues with heaps</vt:lpstr>
      <vt:lpstr>Priority queue</vt:lpstr>
      <vt:lpstr>Exercise</vt:lpstr>
      <vt:lpstr>Student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 Basics of Computer Programming</dc:title>
  <dc:creator>Lyndon Nixon</dc:creator>
  <cp:lastModifiedBy>Ingo Frommholz</cp:lastModifiedBy>
  <cp:revision>1117</cp:revision>
  <dcterms:modified xsi:type="dcterms:W3CDTF">2025-05-25T15:54:19Z</dcterms:modified>
</cp:coreProperties>
</file>