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408" r:id="rId3"/>
    <p:sldId id="346" r:id="rId4"/>
    <p:sldId id="257" r:id="rId5"/>
    <p:sldId id="307" r:id="rId6"/>
    <p:sldId id="308" r:id="rId7"/>
    <p:sldId id="309" r:id="rId8"/>
    <p:sldId id="409" r:id="rId9"/>
    <p:sldId id="311" r:id="rId10"/>
    <p:sldId id="312" r:id="rId11"/>
    <p:sldId id="313" r:id="rId12"/>
    <p:sldId id="315" r:id="rId13"/>
    <p:sldId id="314" r:id="rId14"/>
    <p:sldId id="316" r:id="rId15"/>
    <p:sldId id="317" r:id="rId16"/>
    <p:sldId id="318" r:id="rId17"/>
    <p:sldId id="410" r:id="rId18"/>
    <p:sldId id="319" r:id="rId19"/>
    <p:sldId id="320" r:id="rId20"/>
    <p:sldId id="321" r:id="rId21"/>
    <p:sldId id="322" r:id="rId22"/>
    <p:sldId id="323" r:id="rId23"/>
    <p:sldId id="327" r:id="rId24"/>
    <p:sldId id="324" r:id="rId25"/>
    <p:sldId id="325" r:id="rId26"/>
    <p:sldId id="326" r:id="rId27"/>
    <p:sldId id="411" r:id="rId28"/>
    <p:sldId id="328" r:id="rId29"/>
    <p:sldId id="329" r:id="rId30"/>
    <p:sldId id="330" r:id="rId31"/>
    <p:sldId id="331" r:id="rId32"/>
    <p:sldId id="412" r:id="rId33"/>
    <p:sldId id="332" r:id="rId34"/>
    <p:sldId id="333" r:id="rId35"/>
    <p:sldId id="334" r:id="rId36"/>
    <p:sldId id="335" r:id="rId37"/>
    <p:sldId id="393" r:id="rId38"/>
    <p:sldId id="401" r:id="rId39"/>
    <p:sldId id="402" r:id="rId40"/>
    <p:sldId id="403" r:id="rId41"/>
    <p:sldId id="413" r:id="rId42"/>
    <p:sldId id="404" r:id="rId43"/>
    <p:sldId id="405" r:id="rId44"/>
    <p:sldId id="406" r:id="rId45"/>
    <p:sldId id="407" r:id="rId46"/>
  </p:sldIdLst>
  <p:sldSz cx="9144000" cy="6858000" type="screen4x3"/>
  <p:notesSz cx="7099300" cy="10234613"/>
  <p:embeddedFontLst>
    <p:embeddedFont>
      <p:font typeface="Blackadder ITC" pitchFamily="82" charset="77"/>
      <p:regular r:id="rId48"/>
    </p:embeddedFont>
    <p:embeddedFont>
      <p:font typeface="Cambria Math" panose="02040503050406030204" pitchFamily="18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7CD"/>
    <a:srgbClr val="D3242A"/>
    <a:srgbClr val="E2F0D9"/>
    <a:srgbClr val="DAE3F3"/>
    <a:srgbClr val="FCECE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7E007-24F4-7044-9A4F-94B917CE3282}" v="1" dt="2025-09-27T16:23:54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437" autoAdjust="0"/>
    <p:restoredTop sz="94591" autoAdjust="0"/>
  </p:normalViewPr>
  <p:slideViewPr>
    <p:cSldViewPr snapToGrid="0">
      <p:cViewPr varScale="1">
        <p:scale>
          <a:sx n="131" d="100"/>
          <a:sy n="131" d="100"/>
        </p:scale>
        <p:origin x="344" y="19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</pc:sldChg>
    </pc:docChg>
  </pc:docChgLst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Ingo Frommholz" userId="ee3b4549-206f-4e4f-93a1-b7ff676f0af7" providerId="ADAL" clId="{5F8971C4-3D52-5FAB-A951-9912A46CDBB0}"/>
    <pc:docChg chg="modSld">
      <pc:chgData name="Ingo Frommholz" userId="ee3b4549-206f-4e4f-93a1-b7ff676f0af7" providerId="ADAL" clId="{5F8971C4-3D52-5FAB-A951-9912A46CDBB0}" dt="2025-10-08T08:45:37.200" v="21" actId="1037"/>
      <pc:docMkLst>
        <pc:docMk/>
      </pc:docMkLst>
      <pc:sldChg chg="modSp mod">
        <pc:chgData name="Ingo Frommholz" userId="ee3b4549-206f-4e4f-93a1-b7ff676f0af7" providerId="ADAL" clId="{5F8971C4-3D52-5FAB-A951-9912A46CDBB0}" dt="2025-10-02T09:36:49.826" v="18" actId="20577"/>
        <pc:sldMkLst>
          <pc:docMk/>
          <pc:sldMk cId="638737738" sldId="311"/>
        </pc:sldMkLst>
        <pc:spChg chg="mod">
          <ac:chgData name="Ingo Frommholz" userId="ee3b4549-206f-4e4f-93a1-b7ff676f0af7" providerId="ADAL" clId="{5F8971C4-3D52-5FAB-A951-9912A46CDBB0}" dt="2025-10-02T09:36:49.826" v="18" actId="20577"/>
          <ac:spMkLst>
            <pc:docMk/>
            <pc:sldMk cId="638737738" sldId="311"/>
            <ac:spMk id="7" creationId="{9DBAEFC6-E69D-402C-9665-402F39D22AC8}"/>
          </ac:spMkLst>
        </pc:spChg>
        <pc:spChg chg="mod">
          <ac:chgData name="Ingo Frommholz" userId="ee3b4549-206f-4e4f-93a1-b7ff676f0af7" providerId="ADAL" clId="{5F8971C4-3D52-5FAB-A951-9912A46CDBB0}" dt="2025-10-02T09:36:37.962" v="16" actId="20577"/>
          <ac:spMkLst>
            <pc:docMk/>
            <pc:sldMk cId="638737738" sldId="311"/>
            <ac:spMk id="15" creationId="{B88006B6-D510-4EC1-B59B-B2300E79141F}"/>
          </ac:spMkLst>
        </pc:spChg>
      </pc:sldChg>
      <pc:sldChg chg="modSp mod">
        <pc:chgData name="Ingo Frommholz" userId="ee3b4549-206f-4e4f-93a1-b7ff676f0af7" providerId="ADAL" clId="{5F8971C4-3D52-5FAB-A951-9912A46CDBB0}" dt="2025-09-27T18:31:56.328" v="11" actId="20577"/>
        <pc:sldMkLst>
          <pc:docMk/>
          <pc:sldMk cId="3609419977" sldId="317"/>
        </pc:sldMkLst>
        <pc:spChg chg="mod">
          <ac:chgData name="Ingo Frommholz" userId="ee3b4549-206f-4e4f-93a1-b7ff676f0af7" providerId="ADAL" clId="{5F8971C4-3D52-5FAB-A951-9912A46CDBB0}" dt="2025-09-27T18:31:56.328" v="11" actId="20577"/>
          <ac:spMkLst>
            <pc:docMk/>
            <pc:sldMk cId="3609419977" sldId="317"/>
            <ac:spMk id="86" creationId="{00000000-0000-0000-0000-000000000000}"/>
          </ac:spMkLst>
        </pc:spChg>
      </pc:sldChg>
      <pc:sldChg chg="modSp mod">
        <pc:chgData name="Ingo Frommholz" userId="ee3b4549-206f-4e4f-93a1-b7ff676f0af7" providerId="ADAL" clId="{5F8971C4-3D52-5FAB-A951-9912A46CDBB0}" dt="2025-09-27T18:32:07.502" v="15" actId="20577"/>
        <pc:sldMkLst>
          <pc:docMk/>
          <pc:sldMk cId="4043486984" sldId="318"/>
        </pc:sldMkLst>
        <pc:spChg chg="mod">
          <ac:chgData name="Ingo Frommholz" userId="ee3b4549-206f-4e4f-93a1-b7ff676f0af7" providerId="ADAL" clId="{5F8971C4-3D52-5FAB-A951-9912A46CDBB0}" dt="2025-09-27T18:30:26.652" v="7" actId="20577"/>
          <ac:spMkLst>
            <pc:docMk/>
            <pc:sldMk cId="4043486984" sldId="318"/>
            <ac:spMk id="11" creationId="{13A65EBB-A1A5-407F-BBD0-068D3FAF0CFF}"/>
          </ac:spMkLst>
        </pc:spChg>
        <pc:spChg chg="mod">
          <ac:chgData name="Ingo Frommholz" userId="ee3b4549-206f-4e4f-93a1-b7ff676f0af7" providerId="ADAL" clId="{5F8971C4-3D52-5FAB-A951-9912A46CDBB0}" dt="2025-09-27T18:32:07.502" v="15" actId="20577"/>
          <ac:spMkLst>
            <pc:docMk/>
            <pc:sldMk cId="4043486984" sldId="318"/>
            <ac:spMk id="86" creationId="{00000000-0000-0000-0000-000000000000}"/>
          </ac:spMkLst>
        </pc:spChg>
      </pc:sldChg>
      <pc:sldChg chg="modSp mod">
        <pc:chgData name="Ingo Frommholz" userId="ee3b4549-206f-4e4f-93a1-b7ff676f0af7" providerId="ADAL" clId="{5F8971C4-3D52-5FAB-A951-9912A46CDBB0}" dt="2025-10-08T08:45:37.200" v="21" actId="1037"/>
        <pc:sldMkLst>
          <pc:docMk/>
          <pc:sldMk cId="3415322308" sldId="320"/>
        </pc:sldMkLst>
        <pc:spChg chg="mod">
          <ac:chgData name="Ingo Frommholz" userId="ee3b4549-206f-4e4f-93a1-b7ff676f0af7" providerId="ADAL" clId="{5F8971C4-3D52-5FAB-A951-9912A46CDBB0}" dt="2025-10-08T08:45:37.200" v="21" actId="1037"/>
          <ac:spMkLst>
            <pc:docMk/>
            <pc:sldMk cId="3415322308" sldId="320"/>
            <ac:spMk id="87" creationId="{00000000-0000-0000-0000-000000000000}"/>
          </ac:spMkLst>
        </pc:spChg>
      </pc:sldChg>
      <pc:sldChg chg="modSp mod">
        <pc:chgData name="Ingo Frommholz" userId="ee3b4549-206f-4e4f-93a1-b7ff676f0af7" providerId="ADAL" clId="{5F8971C4-3D52-5FAB-A951-9912A46CDBB0}" dt="2025-09-27T17:10:02.201" v="3" actId="1038"/>
        <pc:sldMkLst>
          <pc:docMk/>
          <pc:sldMk cId="419772515" sldId="329"/>
        </pc:sldMkLst>
        <pc:spChg chg="mod">
          <ac:chgData name="Ingo Frommholz" userId="ee3b4549-206f-4e4f-93a1-b7ff676f0af7" providerId="ADAL" clId="{5F8971C4-3D52-5FAB-A951-9912A46CDBB0}" dt="2025-09-27T17:10:02.201" v="3" actId="1038"/>
          <ac:spMkLst>
            <pc:docMk/>
            <pc:sldMk cId="419772515" sldId="329"/>
            <ac:spMk id="3" creationId="{B1AB2DE2-BFB4-403B-9976-58C0812A00AF}"/>
          </ac:spMkLst>
        </pc:spChg>
      </pc:sldChg>
      <pc:sldChg chg="modSp mod">
        <pc:chgData name="Ingo Frommholz" userId="ee3b4549-206f-4e4f-93a1-b7ff676f0af7" providerId="ADAL" clId="{5F8971C4-3D52-5FAB-A951-9912A46CDBB0}" dt="2025-10-02T09:59:19.379" v="19" actId="113"/>
        <pc:sldMkLst>
          <pc:docMk/>
          <pc:sldMk cId="38576270" sldId="333"/>
        </pc:sldMkLst>
        <pc:spChg chg="mod">
          <ac:chgData name="Ingo Frommholz" userId="ee3b4549-206f-4e4f-93a1-b7ff676f0af7" providerId="ADAL" clId="{5F8971C4-3D52-5FAB-A951-9912A46CDBB0}" dt="2025-10-02T09:59:19.379" v="19" actId="113"/>
          <ac:spMkLst>
            <pc:docMk/>
            <pc:sldMk cId="38576270" sldId="333"/>
            <ac:spMk id="9" creationId="{C7D1ADFE-A6D5-4342-A221-03DEBB45B852}"/>
          </ac:spMkLst>
        </pc:spChg>
      </pc:sldChg>
      <pc:sldChg chg="modSp mod">
        <pc:chgData name="Ingo Frommholz" userId="ee3b4549-206f-4e4f-93a1-b7ff676f0af7" providerId="ADAL" clId="{5F8971C4-3D52-5FAB-A951-9912A46CDBB0}" dt="2025-09-27T17:11:22.566" v="6" actId="1038"/>
        <pc:sldMkLst>
          <pc:docMk/>
          <pc:sldMk cId="3953239380" sldId="403"/>
        </pc:sldMkLst>
        <pc:spChg chg="mod">
          <ac:chgData name="Ingo Frommholz" userId="ee3b4549-206f-4e4f-93a1-b7ff676f0af7" providerId="ADAL" clId="{5F8971C4-3D52-5FAB-A951-9912A46CDBB0}" dt="2025-09-27T17:11:22.566" v="6" actId="1038"/>
          <ac:spMkLst>
            <pc:docMk/>
            <pc:sldMk cId="3953239380" sldId="403"/>
            <ac:spMk id="4" creationId="{B1AB2DE2-BFB4-403B-9976-58C0812A00AF}"/>
          </ac:spMkLst>
        </pc:spChg>
      </pc:sldChg>
      <pc:sldChg chg="addSp delSp modSp mod">
        <pc:chgData name="Ingo Frommholz" userId="ee3b4549-206f-4e4f-93a1-b7ff676f0af7" providerId="ADAL" clId="{5F8971C4-3D52-5FAB-A951-9912A46CDBB0}" dt="2025-09-27T16:25:32.551" v="2"/>
        <pc:sldMkLst>
          <pc:docMk/>
          <pc:sldMk cId="628790340" sldId="4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36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03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2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24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678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71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486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236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9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61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143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124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13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006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1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41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495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21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460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28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331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55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88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105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914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65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401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374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0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82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8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991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604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680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959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0955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25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8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34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45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‹#›</a:t>
            </a:fld>
            <a:r>
              <a:rPr lang="de-AT" dirty="0">
                <a:solidFill>
                  <a:schemeClr val="bg1"/>
                </a:solidFill>
              </a:rPr>
              <a:t> / 44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.xml"/><Relationship Id="rId7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17.xml"/><Relationship Id="rId10" Type="http://schemas.openxmlformats.org/officeDocument/2006/relationships/slide" Target="slide44.xml"/><Relationship Id="rId4" Type="http://schemas.openxmlformats.org/officeDocument/2006/relationships/slide" Target="slide8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3078373" y="5302785"/>
            <a:ext cx="2702719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Logic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 and unary logical operators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Truth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displays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Especially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valuable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determining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compound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375923"/>
            <a:ext cx="8229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53280"/>
                  </p:ext>
                </p:extLst>
              </p:nvPr>
            </p:nvGraphicFramePr>
            <p:xfrm>
              <a:off x="3802200" y="2845730"/>
              <a:ext cx="135917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70126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689050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noProof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1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53280"/>
                  </p:ext>
                </p:extLst>
              </p:nvPr>
            </p:nvGraphicFramePr>
            <p:xfrm>
              <a:off x="3802200" y="2845730"/>
              <a:ext cx="135917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70126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689050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7368" t="-9836" r="-350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Google Shape;87;p2">
            <a:extLst>
              <a:ext uri="{FF2B5EF4-FFF2-40B4-BE49-F238E27FC236}">
                <a16:creationId xmlns:a16="http://schemas.microsoft.com/office/drawing/2014/main" id="{ABEE0D1E-BC1E-4A49-BC7E-5EA36842F665}"/>
              </a:ext>
            </a:extLst>
          </p:cNvPr>
          <p:cNvSpPr txBox="1">
            <a:spLocks/>
          </p:cNvSpPr>
          <p:nvPr/>
        </p:nvSpPr>
        <p:spPr>
          <a:xfrm>
            <a:off x="455700" y="4348732"/>
            <a:ext cx="8229600" cy="1076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1: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consider the negation of a proposition as a result of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negation operator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a proposition. The negation operator constructs a new proposition from a single existing proposition, i.e., this operator is a unary operator.</a:t>
            </a:r>
          </a:p>
          <a:p>
            <a:pPr marL="0" indent="0">
              <a:spcBef>
                <a:spcPts val="64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Binary logical operators (connectives): Conjunction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869960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53313"/>
              </p:ext>
            </p:extLst>
          </p:nvPr>
        </p:nvGraphicFramePr>
        <p:xfrm>
          <a:off x="3303830" y="3218425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∧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3: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statement “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” denoted by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 true and is false otherwise. The proposition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 and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C2163BB4-D0D3-46B9-9136-6699537815AE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5742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2: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Conjunction of two propositions is a binary logical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39132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5: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„Today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„Today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and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endParaRPr lang="de-AT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and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without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rain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9373"/>
              </p:ext>
            </p:extLst>
          </p:nvPr>
        </p:nvGraphicFramePr>
        <p:xfrm>
          <a:off x="457199" y="3454542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637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10037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263588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Today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Friday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∧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Today is Friday and it is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raning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533039" y="2504849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33038" y="2808205"/>
            <a:ext cx="6587147" cy="4897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57199" y="3403458"/>
            <a:ext cx="8229600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1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843958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45119"/>
              </p:ext>
            </p:extLst>
          </p:nvPr>
        </p:nvGraphicFramePr>
        <p:xfrm>
          <a:off x="3303830" y="3218425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∨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4: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statement “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” denoted by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 false and is true otherwise. The proposition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 or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2B3DBA76-86B7-4A00-BBC4-1005D6F1B7FF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57428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3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Disjunction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two propositions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also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logical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39132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6: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„Today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„Today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including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does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not rain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81547"/>
              </p:ext>
            </p:extLst>
          </p:nvPr>
        </p:nvGraphicFramePr>
        <p:xfrm>
          <a:off x="457199" y="3454542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637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10037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263588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Today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Friday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∨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Today is Friday or it is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raning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93281" y="2482763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493281" y="2813003"/>
            <a:ext cx="6587147" cy="4897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57199" y="3417146"/>
            <a:ext cx="8229600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105D8C41-AB0B-4103-ADE8-A5754AD1140A}"/>
              </a:ext>
            </a:extLst>
          </p:cNvPr>
          <p:cNvSpPr txBox="1">
            <a:spLocks/>
          </p:cNvSpPr>
          <p:nvPr/>
        </p:nvSpPr>
        <p:spPr>
          <a:xfrm>
            <a:off x="455700" y="5618491"/>
            <a:ext cx="8229600" cy="777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4: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use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disjunction corresponds to an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inclusive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way, i.e., a disjunction is true when either of the two propositions is true or when both are true.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AE9629E-B9B7-453A-9A1A-71B368A4AA39}"/>
              </a:ext>
            </a:extLst>
          </p:cNvPr>
          <p:cNvSpPr/>
          <p:nvPr/>
        </p:nvSpPr>
        <p:spPr>
          <a:xfrm>
            <a:off x="455700" y="5618491"/>
            <a:ext cx="8229600" cy="77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70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Exclusive </a:t>
            </a: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611012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exclusive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87658"/>
              </p:ext>
            </p:extLst>
          </p:nvPr>
        </p:nvGraphicFramePr>
        <p:xfrm>
          <a:off x="3303830" y="398547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⊕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372654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5: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exclusive or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denoted by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exactly one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true and is false otherwise.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208AB0-BD12-4E6E-9BA5-46E3F7093895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in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was in an inclusive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also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in English, i.e., „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(but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)“</a:t>
            </a:r>
          </a:p>
        </p:txBody>
      </p:sp>
    </p:spTree>
    <p:extLst>
      <p:ext uri="{BB962C8B-B14F-4D97-AF65-F5344CB8AC3E}">
        <p14:creationId xmlns:p14="http://schemas.microsoft.com/office/powerpoint/2010/main" val="360941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1754326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7: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„Mary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singer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„Mary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writer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„Mary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Mary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(but not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Mary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neither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Exclusive </a:t>
            </a: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OR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34357"/>
              </p:ext>
            </p:extLst>
          </p:nvPr>
        </p:nvGraphicFramePr>
        <p:xfrm>
          <a:off x="797338" y="3459983"/>
          <a:ext cx="765006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5131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005496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3579440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Mary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singer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Mary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writer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⊕</a:t>
                      </a:r>
                      <a:r>
                        <a:rPr lang="en-US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Mary is a singer or a writer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96758" y="2511821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35937" y="2778667"/>
            <a:ext cx="8068564" cy="57920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575117" y="3412012"/>
            <a:ext cx="7990205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34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Implication and biconditional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142977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14411"/>
              </p:ext>
            </p:extLst>
          </p:nvPr>
        </p:nvGraphicFramePr>
        <p:xfrm>
          <a:off x="3303830" y="3517444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40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6: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true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false and true otherwise. In this implication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antecedent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premise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called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conclusion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consequence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90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78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Implications arise in many places in mathematical reasoning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wide variety of terminology is used to express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impli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only 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sufficient for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whenever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necessary for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F3BC74B-2A29-4613-9F65-A2968A10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7311"/>
              </p:ext>
            </p:extLst>
          </p:nvPr>
        </p:nvGraphicFramePr>
        <p:xfrm>
          <a:off x="4850942" y="285872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548E3E19-A831-4D60-AB5A-A48476482AA7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82997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5: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false only 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is true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is 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Hence, it is true when both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true, and when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false (no matter the truth value of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2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Propositions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Logical operators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Implication and biconditional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Operator precedence and truth tables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Logical equivalence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More on logical equivalence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129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mplication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true when its hypothesis is false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We can think of it as a contract or an obligation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00EE3C5-65CC-4AD5-AA84-C586672F7B37}"/>
              </a:ext>
            </a:extLst>
          </p:cNvPr>
          <p:cNvSpPr txBox="1"/>
          <p:nvPr/>
        </p:nvSpPr>
        <p:spPr>
          <a:xfrm>
            <a:off x="457200" y="3052208"/>
            <a:ext cx="82296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8: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tax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anything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someone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violate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 and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8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548E3E19-A831-4D60-AB5A-A48476482AA7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118960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6: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 have defined implications more generally than their meaning in the English language.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English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 In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8FED7C-5CDD-415E-81FA-E6AE89E3F09C}"/>
              </a:ext>
            </a:extLst>
          </p:cNvPr>
          <p:cNvSpPr txBox="1"/>
          <p:nvPr/>
        </p:nvSpPr>
        <p:spPr>
          <a:xfrm>
            <a:off x="457200" y="2888255"/>
            <a:ext cx="82296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9: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causal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This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valid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4“. 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Clearly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-and-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Indeed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regardless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Morover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not matter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BD9028D-FAEB-4AF1-A3BD-CBB6A72DA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92645"/>
              </p:ext>
            </p:extLst>
          </p:nvPr>
        </p:nvGraphicFramePr>
        <p:xfrm>
          <a:off x="6654579" y="3500110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3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2308324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Determine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whether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each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following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 + 1 = 2,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 + 2 = 5.	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5.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2,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+ 2 =3.		True</a:t>
            </a: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166242" y="195844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095996C-6B3B-474D-A210-7C8EBC61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53219"/>
              </p:ext>
            </p:extLst>
          </p:nvPr>
        </p:nvGraphicFramePr>
        <p:xfrm>
          <a:off x="6296770" y="1958440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0BB3A327-6D03-4568-B580-53071901638A}"/>
              </a:ext>
            </a:extLst>
          </p:cNvPr>
          <p:cNvSpPr/>
          <p:nvPr/>
        </p:nvSpPr>
        <p:spPr>
          <a:xfrm>
            <a:off x="4166242" y="222637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3CC45B-0889-4379-B6A2-606B8166EFE6}"/>
              </a:ext>
            </a:extLst>
          </p:cNvPr>
          <p:cNvSpPr/>
          <p:nvPr/>
        </p:nvSpPr>
        <p:spPr>
          <a:xfrm>
            <a:off x="4173186" y="2529197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06C99F6-E246-49B0-88DD-40B8DB00D9F6}"/>
              </a:ext>
            </a:extLst>
          </p:cNvPr>
          <p:cNvSpPr/>
          <p:nvPr/>
        </p:nvSpPr>
        <p:spPr>
          <a:xfrm>
            <a:off x="4166242" y="274903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B14BD39-3DC2-478E-8788-480443B50608}"/>
              </a:ext>
            </a:extLst>
          </p:cNvPr>
          <p:cNvSpPr/>
          <p:nvPr/>
        </p:nvSpPr>
        <p:spPr>
          <a:xfrm>
            <a:off x="4152471" y="3076982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4FD64A-941A-4A55-8E1C-C7E0A985DE24}"/>
              </a:ext>
            </a:extLst>
          </p:cNvPr>
          <p:cNvSpPr/>
          <p:nvPr/>
        </p:nvSpPr>
        <p:spPr>
          <a:xfrm>
            <a:off x="4135859" y="3336153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F9E3CC-8B27-4243-A7ED-01B62C167D5D}"/>
              </a:ext>
            </a:extLst>
          </p:cNvPr>
          <p:cNvSpPr/>
          <p:nvPr/>
        </p:nvSpPr>
        <p:spPr>
          <a:xfrm>
            <a:off x="4205486" y="3580652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2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Converse, inverse, and contrapositive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79723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converse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inverse,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contrapositive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090212"/>
                  </p:ext>
                </p:extLst>
              </p:nvPr>
            </p:nvGraphicFramePr>
            <p:xfrm>
              <a:off x="2436313" y="3171379"/>
              <a:ext cx="410165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83235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090212"/>
                  </p:ext>
                </p:extLst>
              </p:nvPr>
            </p:nvGraphicFramePr>
            <p:xfrm>
              <a:off x="2436313" y="3171379"/>
              <a:ext cx="410165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83235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7050" t="-11475" r="-10143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92701" t="-11475" r="-292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87;p2">
                <a:extLst>
                  <a:ext uri="{FF2B5EF4-FFF2-40B4-BE49-F238E27FC236}">
                    <a16:creationId xmlns:a16="http://schemas.microsoft.com/office/drawing/2014/main" id="{C7D1ADFE-A6D5-4342-A221-03DEBB45B85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5600"/>
                <a:ext cx="8229600" cy="10937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640"/>
                  </a:spcBef>
                </a:pP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7: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propositions and let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be their implication. The implication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the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converse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inverse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and the implication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contrapositive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Google Shape;87;p2">
                <a:extLst>
                  <a:ext uri="{FF2B5EF4-FFF2-40B4-BE49-F238E27FC236}">
                    <a16:creationId xmlns:a16="http://schemas.microsoft.com/office/drawing/2014/main" id="{C7D1ADFE-A6D5-4342-A221-03DEBB45B85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5600"/>
                <a:ext cx="8229600" cy="1093759"/>
              </a:xfrm>
              <a:prstGeom prst="rect">
                <a:avLst/>
              </a:prstGeom>
              <a:blipFill>
                <a:blip r:embed="rId4"/>
                <a:stretch>
                  <a:fillRect l="-667" b="-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0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610622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1746"/>
              </p:ext>
            </p:extLst>
          </p:nvPr>
        </p:nvGraphicFramePr>
        <p:xfrm>
          <a:off x="3303830" y="298508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849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biconditional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have the same truth values and is false otherwise.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05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78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Biconditional is true when both implications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are true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Terminology used to express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and only 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necessary and sufficient for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conversely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77E2D1D-6BFC-464C-974D-D0FF53D6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07970"/>
              </p:ext>
            </p:extLst>
          </p:nvPr>
        </p:nvGraphicFramePr>
        <p:xfrm>
          <a:off x="5364361" y="2690727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32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599"/>
            <a:ext cx="8229600" cy="40104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11: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Find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„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“ and 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snowing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“.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/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: „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only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.“</a:t>
            </a:r>
          </a:p>
          <a:p>
            <a:pPr lvl="0"/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AT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: True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both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neither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	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nor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 lvl="0"/>
            <a:r>
              <a:rPr lang="de-AT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 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otherwise</a:t>
            </a:r>
            <a:endParaRPr kumimoji="0" lang="de-AT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3575"/>
              </p:ext>
            </p:extLst>
          </p:nvPr>
        </p:nvGraphicFramePr>
        <p:xfrm>
          <a:off x="505238" y="3695979"/>
          <a:ext cx="811466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9968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167830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156393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below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freezing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snowing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It is below freezing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iff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it is snowing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528289" y="2485330"/>
            <a:ext cx="5224811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28289" y="2758350"/>
            <a:ext cx="8068564" cy="8294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72120" y="3587750"/>
            <a:ext cx="8166642" cy="202824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63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Operator precedence and</a:t>
            </a:r>
            <a:b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truth tables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6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Compound propositions with &gt;2 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Connectives can be used to construct compound propositions with &gt;2 propositions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have to take care of operator precedence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more complex cases we can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also use parentheses (): highest precedence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Precedence of logical operators:</a:t>
                </a: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Negation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/>
                    </m:acc>
                  </m:oMath>
                </a14:m>
                <a:endParaRPr lang="en-US" sz="18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Conjunction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</a:t>
                </a: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Disjunction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</a:t>
                </a:r>
                <a:endParaRPr lang="en-US" sz="18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Implication and biconditional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↔</a:t>
                </a: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 case of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equal precedence the operand associates to the right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Google Shape;87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blipFill>
                <a:blip r:embed="rId3"/>
                <a:stretch>
                  <a:fillRect l="-148" r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7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Operator precedence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5667" y="1605600"/>
            <a:ext cx="8229600" cy="344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12: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Operator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precedence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40BC84B-106A-4BE6-B73C-9E163B41D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18731"/>
                  </p:ext>
                </p:extLst>
              </p:nvPr>
            </p:nvGraphicFramePr>
            <p:xfrm>
              <a:off x="2539742" y="2164634"/>
              <a:ext cx="3786823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408555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Parenthesized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version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((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))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2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211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40BC84B-106A-4BE6-B73C-9E163B41D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18731"/>
                  </p:ext>
                </p:extLst>
              </p:nvPr>
            </p:nvGraphicFramePr>
            <p:xfrm>
              <a:off x="2539742" y="2164634"/>
              <a:ext cx="3786823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408555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Parenthesized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version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2" t="-108197" r="-176991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7323" t="-108197" r="-1010" b="-5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2" t="-208197" r="-176991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7323" t="-208197" r="-1010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2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2118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7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53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use truth tables for compounds with &gt;2 individual props.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always list all possible combinations of truth values of individual props.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individual props.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combinations of truth values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Hence, with 3 variables we have 8 rows in the table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Therefore, truth tables are rarely used for more than 3 variables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Google Shape;87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blipFill>
                <a:blip r:embed="rId3"/>
                <a:stretch>
                  <a:fillRect l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7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48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69A3E8-1602-4627-9F24-57C38B6A5E2E}"/>
              </a:ext>
            </a:extLst>
          </p:cNvPr>
          <p:cNvSpPr txBox="1"/>
          <p:nvPr/>
        </p:nvSpPr>
        <p:spPr>
          <a:xfrm>
            <a:off x="457200" y="1605600"/>
            <a:ext cx="8229600" cy="45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13: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Construct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>
              <a:defRPr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our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precendence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rules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parenthesized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version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(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A3A8028-8BCD-42D9-A316-F000FA729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30022"/>
              </p:ext>
            </p:extLst>
          </p:nvPr>
        </p:nvGraphicFramePr>
        <p:xfrm>
          <a:off x="2539742" y="2628096"/>
          <a:ext cx="4101779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03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583033">
                  <a:extLst>
                    <a:ext uri="{9D8B030D-6E8A-4147-A177-3AD203B41FA5}">
                      <a16:colId xmlns:a16="http://schemas.microsoft.com/office/drawing/2014/main" val="1408991516"/>
                    </a:ext>
                  </a:extLst>
                </a:gridCol>
                <a:gridCol w="583033">
                  <a:extLst>
                    <a:ext uri="{9D8B030D-6E8A-4147-A177-3AD203B41FA5}">
                      <a16:colId xmlns:a16="http://schemas.microsoft.com/office/drawing/2014/main" val="1161540315"/>
                    </a:ext>
                  </a:extLst>
                </a:gridCol>
                <a:gridCol w="1018862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333818">
                  <a:extLst>
                    <a:ext uri="{9D8B030D-6E8A-4147-A177-3AD203B41FA5}">
                      <a16:colId xmlns:a16="http://schemas.microsoft.com/office/drawing/2014/main" val="340645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endParaRPr lang="de-AT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(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de-AT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2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6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098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Logical equivalence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5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Tautology and contradiction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161766"/>
            <a:ext cx="8229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tautology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contradiction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2621"/>
                  </p:ext>
                </p:extLst>
              </p:nvPr>
            </p:nvGraphicFramePr>
            <p:xfrm>
              <a:off x="3285041" y="3605126"/>
              <a:ext cx="2426827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3083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45293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77622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766827">
                      <a:extLst>
                        <a:ext uri="{9D8B030D-6E8A-4147-A177-3AD203B41FA5}">
                          <a16:colId xmlns:a16="http://schemas.microsoft.com/office/drawing/2014/main" val="1005120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2621"/>
                  </p:ext>
                </p:extLst>
              </p:nvPr>
            </p:nvGraphicFramePr>
            <p:xfrm>
              <a:off x="3285041" y="3605126"/>
              <a:ext cx="2426827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3083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45293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77622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766827">
                      <a:extLst>
                        <a:ext uri="{9D8B030D-6E8A-4147-A177-3AD203B41FA5}">
                          <a16:colId xmlns:a16="http://schemas.microsoft.com/office/drawing/2014/main" val="1005120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7297" t="-9836" r="-35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063" t="-9836" r="-10234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17460" t="-9836" r="-3968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39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9: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compound proposition that is always true, no matter what the truth values of the individual propositions that occur in it,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tautology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 A compound proposition that is always false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contradiction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 Finally, a proposition that is neither a tautology nor a contradiction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contingency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600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equivalence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849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 propositions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are called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logically equivalent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a tautology. The notation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⇔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denotes that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are logically equivalent.</a:t>
            </a: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67D2E7C6-2835-48A2-A565-A1A38D60D3A5}"/>
              </a:ext>
            </a:extLst>
          </p:cNvPr>
          <p:cNvSpPr txBox="1">
            <a:spLocks/>
          </p:cNvSpPr>
          <p:nvPr/>
        </p:nvSpPr>
        <p:spPr>
          <a:xfrm>
            <a:off x="428244" y="2392472"/>
            <a:ext cx="8229600" cy="79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One way to determine the equivalence is with truth tables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 and q are equivalent if and only if the columns of their truth values agree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/>
              <p:nvPr/>
            </p:nvSpPr>
            <p:spPr>
              <a:xfrm>
                <a:off x="457200" y="3265294"/>
                <a:ext cx="8229600" cy="273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13: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This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one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De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Morgan‘s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laws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propositions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65294"/>
                <a:ext cx="8229600" cy="2736000"/>
              </a:xfrm>
              <a:prstGeom prst="rect">
                <a:avLst/>
              </a:prstGeom>
              <a:blipFill>
                <a:blip r:embed="rId3"/>
                <a:stretch>
                  <a:fillRect l="-593" t="-17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18429"/>
                  </p:ext>
                </p:extLst>
              </p:nvPr>
            </p:nvGraphicFramePr>
            <p:xfrm>
              <a:off x="2642467" y="3993429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</a:t>
                          </a:r>
                          <a:r>
                            <a:rPr lang="en-US" sz="1800" b="0" i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18429"/>
                  </p:ext>
                </p:extLst>
              </p:nvPr>
            </p:nvGraphicFramePr>
            <p:xfrm>
              <a:off x="2642467" y="3993429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24510" t="-11475" r="-269608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86765" t="-11475" r="-30441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86765" t="-11475" r="-20441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348507" t="-11475" r="-3731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76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equivalence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273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14: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de-DE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This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second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De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Morgan‘s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law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propositions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2736000"/>
              </a:xfrm>
              <a:prstGeom prst="rect">
                <a:avLst/>
              </a:prstGeom>
              <a:blipFill>
                <a:blip r:embed="rId3"/>
                <a:stretch>
                  <a:fillRect l="-593" t="-15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9827723"/>
                  </p:ext>
                </p:extLst>
              </p:nvPr>
            </p:nvGraphicFramePr>
            <p:xfrm>
              <a:off x="2642467" y="2371312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9827723"/>
                  </p:ext>
                </p:extLst>
              </p:nvPr>
            </p:nvGraphicFramePr>
            <p:xfrm>
              <a:off x="2642467" y="2371312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24510" t="-11475" r="-26960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86765" t="-11475" r="-3044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86765" t="-11475" r="-2044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348507" t="-11475" r="-3731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713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Equivalences of converse, inverse, and contrapositive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79723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converse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inverse,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contrapositive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8923"/>
                  </p:ext>
                </p:extLst>
              </p:nvPr>
            </p:nvGraphicFramePr>
            <p:xfrm>
              <a:off x="2436313" y="3171379"/>
              <a:ext cx="405720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78790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→</a:t>
                          </a:r>
                          <a:r>
                            <a:rPr lang="en-US" sz="1800" b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→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8923"/>
                  </p:ext>
                </p:extLst>
              </p:nvPr>
            </p:nvGraphicFramePr>
            <p:xfrm>
              <a:off x="2436313" y="3171379"/>
              <a:ext cx="405720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78790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7050" t="-9836" r="-9640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13846" t="-9836" r="-307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E82E73F-9AD9-40FC-B0B3-CA8107A53E5E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103739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7: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Recollect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converse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inverse and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contrapositive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 Converse and inverse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logically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equivalent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so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ist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contrapositive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b="1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32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DE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de-DE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truth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logical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equivalences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</a:t>
                </a: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T</a:t>
                </a:r>
                <a:endParaRPr lang="de-DE" sz="18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⇔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</m:t>
                    </m:r>
                  </m:oMath>
                </a14:m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de-AT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46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05599"/>
            <a:ext cx="8229600" cy="38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show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these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832AE00-6D78-4FC1-B5A9-E451B6E8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35228"/>
                  </p:ext>
                </p:extLst>
              </p:nvPr>
            </p:nvGraphicFramePr>
            <p:xfrm>
              <a:off x="2772894" y="2251931"/>
              <a:ext cx="3597911" cy="308260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8743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T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F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53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T ⇔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F ⇔ F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40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184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AT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</m:ba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99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832AE00-6D78-4FC1-B5A9-E451B6E8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35228"/>
                  </p:ext>
                </p:extLst>
              </p:nvPr>
            </p:nvGraphicFramePr>
            <p:xfrm>
              <a:off x="2772894" y="2251931"/>
              <a:ext cx="3597911" cy="308260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8743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T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F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5317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T ⇔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F ⇔ F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4035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184584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4" t="-642029" r="-164889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99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22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Introduction to logic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 rules of logic give precise meaning to mathematical statements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These rules allow to distinguish between valid and invalid arguments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Logic has numerous applications in computer science: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Design of computer circuits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Construction of computer programs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Verification of program correctness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14067"/>
            <a:ext cx="8229600" cy="4525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show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these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Morgan‘s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Laws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64BFD6C8-7A5F-44C3-ACD6-5D8C0B6A7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973691"/>
                  </p:ext>
                </p:extLst>
              </p:nvPr>
            </p:nvGraphicFramePr>
            <p:xfrm>
              <a:off x="1825965" y="2528930"/>
              <a:ext cx="5587048" cy="3302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57880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37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Associative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99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917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dirty="0">
                                      <a:latin typeface="Calibri" panose="020F0502020204030204" pitchFamily="34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de-AT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AT" sz="18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∨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dirty="0">
                                      <a:latin typeface="Calibri" panose="020F0502020204030204" pitchFamily="34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de-AT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De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Morgan‘s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951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64BFD6C8-7A5F-44C3-ACD6-5D8C0B6A7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973691"/>
                  </p:ext>
                </p:extLst>
              </p:nvPr>
            </p:nvGraphicFramePr>
            <p:xfrm>
              <a:off x="1825965" y="2528930"/>
              <a:ext cx="5587048" cy="3302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57880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379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Associative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9912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9173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81" t="-421905" r="-6702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De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Morgan‘s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9518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323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More on logical equivalence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8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Working with logical equivalences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E82E73F-9AD9-40FC-B0B3-CA8107A53E5E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8568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8: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basic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equivalences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that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have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already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proved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can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prove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further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equivalences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without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/>
              <p:nvPr/>
            </p:nvSpPr>
            <p:spPr>
              <a:xfrm>
                <a:off x="457200" y="2650680"/>
                <a:ext cx="8229600" cy="30287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15: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bar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𝑝</m:t>
                        </m:r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de-A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		2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nd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</m:e>
                    </m:bar>
                    <m:r>
                      <m:rPr>
                        <m:nor/>
                      </m:rPr>
                      <a:rPr lang="de-A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	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1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st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Double Negation Law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Distributive Law</a:t>
                </a: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1: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⇔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</m:t>
                    </m:r>
                  </m:oMath>
                </a14:m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		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 Law Disjunction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Identity Law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50680"/>
                <a:ext cx="8229600" cy="3028714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62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Working with logical equivalences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345613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16: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tautology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show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that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statement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tautology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will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logical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demonstrate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that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logically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1: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kumimoji="0" lang="de-DE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1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st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⇔ 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Associative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Laws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T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Laws and </a:t>
                </a: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Task 1: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T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			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Domination Law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3456139"/>
              </a:xfrm>
              <a:prstGeom prst="rect">
                <a:avLst/>
              </a:prstGeom>
              <a:blipFill>
                <a:blip r:embed="rId3"/>
                <a:stretch>
                  <a:fillRect l="-593" t="-12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1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b="1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79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23083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4: 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each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following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implications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tautology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without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truth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p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→ (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q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 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→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 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2308324"/>
              </a:xfrm>
              <a:prstGeom prst="rect">
                <a:avLst/>
              </a:prstGeom>
              <a:blipFill>
                <a:blip r:embed="rId3"/>
                <a:stretch>
                  <a:fillRect l="-667" t="-1319" b="-316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79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599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1: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proposition is a statement that is either true or false, but not both.</a:t>
            </a:r>
          </a:p>
          <a:p>
            <a:pPr marL="0" indent="0">
              <a:spcBef>
                <a:spcPts val="640"/>
              </a:spcBef>
            </a:pPr>
            <a:endParaRPr lang="en-US" sz="1800" noProof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2393491"/>
            <a:ext cx="8229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1: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Vienna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Austria.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Munich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Germany.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 + 2 = 4.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 + 3 = 6.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1 and 3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whereas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2 and 4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5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2: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Not all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carefully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x + 2 = 4.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x + y = 6.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1 and 2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3 and 4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neither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variables in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(x and y)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1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bit of notation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letters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p, q, r, s, 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61850"/>
            <a:ext cx="8229600" cy="248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3: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Truth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6E0692F-5F4F-4193-A526-E5F360E8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54970"/>
              </p:ext>
            </p:extLst>
          </p:nvPr>
        </p:nvGraphicFramePr>
        <p:xfrm>
          <a:off x="1893806" y="3153418"/>
          <a:ext cx="549211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3696566426"/>
                    </a:ext>
                  </a:extLst>
                </a:gridCol>
                <a:gridCol w="337534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1317943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de-AT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Truth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value</a:t>
                      </a:r>
                      <a:endParaRPr lang="de-AT" sz="1800" b="1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de-DE" sz="1400" dirty="0"/>
                        <a:t>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Vienna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Austria.</a:t>
                      </a:r>
                      <a:endParaRPr lang="de-DE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+ 2 = 4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4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+ 3 = 6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2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Logical operators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1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Compound 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combining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These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called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compound </a:t>
            </a:r>
            <a:r>
              <a:rPr lang="de-DE" sz="1800" b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429000"/>
            <a:ext cx="8229600" cy="211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4: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65A26A7F-EBC5-4B1D-83F7-3B6EB73BDE08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2294583"/>
                <a:ext cx="8229600" cy="10769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640"/>
                  </a:spcBef>
                </a:pP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2: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proposition. The statement “It is not the case that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.” is another proposition, called the </a:t>
                </a: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negation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We denote negation of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read it as “not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65A26A7F-EBC5-4B1D-83F7-3B6EB73BDE0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94583"/>
                <a:ext cx="8229600" cy="1076996"/>
              </a:xfrm>
              <a:prstGeom prst="rect">
                <a:avLst/>
              </a:prstGeom>
              <a:blipFill>
                <a:blip r:embed="rId3"/>
                <a:stretch>
                  <a:fillRect l="-667" r="-74" b="-5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22565"/>
              </p:ext>
            </p:extLst>
          </p:nvPr>
        </p:nvGraphicFramePr>
        <p:xfrm>
          <a:off x="959326" y="3864136"/>
          <a:ext cx="722534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534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385000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Negation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proposition</a:t>
                      </a:r>
                      <a:endParaRPr lang="de-AT" sz="1800" b="1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Today </a:t>
                      </a:r>
                      <a:r>
                        <a:rPr lang="de-DE" sz="18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Friday.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 </a:t>
                      </a:r>
                      <a:r>
                        <a:rPr lang="de-DE" sz="1800" b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Friday.</a:t>
                      </a:r>
                      <a:endParaRPr lang="de-AT" sz="1800" b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today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.</a:t>
                      </a:r>
                      <a:endParaRPr lang="de-AT" sz="180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4476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5F81BA5-65FB-466E-B14B-186B19AFB194}"/>
              </a:ext>
            </a:extLst>
          </p:cNvPr>
          <p:cNvSpPr/>
          <p:nvPr/>
        </p:nvSpPr>
        <p:spPr>
          <a:xfrm>
            <a:off x="4398654" y="4303314"/>
            <a:ext cx="2023814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71BFC4-20C3-4519-8D3C-3236BEA7C043}"/>
              </a:ext>
            </a:extLst>
          </p:cNvPr>
          <p:cNvSpPr/>
          <p:nvPr/>
        </p:nvSpPr>
        <p:spPr>
          <a:xfrm>
            <a:off x="4398654" y="4655310"/>
            <a:ext cx="3583928" cy="255685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9C70E3-8056-452B-9440-4CE8ADC4D7EA}"/>
              </a:ext>
            </a:extLst>
          </p:cNvPr>
          <p:cNvSpPr/>
          <p:nvPr/>
        </p:nvSpPr>
        <p:spPr>
          <a:xfrm>
            <a:off x="4398653" y="5061321"/>
            <a:ext cx="2110487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B49774-9D54-47D7-BCA3-8205D654BB7C}"/>
              </a:ext>
            </a:extLst>
          </p:cNvPr>
          <p:cNvSpPr/>
          <p:nvPr/>
        </p:nvSpPr>
        <p:spPr>
          <a:xfrm>
            <a:off x="997461" y="4292565"/>
            <a:ext cx="2023814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E14AF9-AA48-456E-A0D7-DC1B37B948E3}"/>
              </a:ext>
            </a:extLst>
          </p:cNvPr>
          <p:cNvSpPr/>
          <p:nvPr/>
        </p:nvSpPr>
        <p:spPr>
          <a:xfrm>
            <a:off x="1027797" y="4655309"/>
            <a:ext cx="3168765" cy="255685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F86C25-8D8B-42E5-92FD-488789F55A46}"/>
              </a:ext>
            </a:extLst>
          </p:cNvPr>
          <p:cNvSpPr/>
          <p:nvPr/>
        </p:nvSpPr>
        <p:spPr>
          <a:xfrm>
            <a:off x="1027797" y="5061321"/>
            <a:ext cx="2110487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8006B6-D510-4EC1-B59B-B2300E79141F}"/>
              </a:ext>
            </a:extLst>
          </p:cNvPr>
          <p:cNvSpPr txBox="1"/>
          <p:nvPr/>
        </p:nvSpPr>
        <p:spPr>
          <a:xfrm>
            <a:off x="457200" y="56385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George Boole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introduced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compound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(The Laws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Thought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3575</Words>
  <Application>Microsoft Macintosh PowerPoint</Application>
  <PresentationFormat>On-screen Show (4:3)</PresentationFormat>
  <Paragraphs>755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Wingdings</vt:lpstr>
      <vt:lpstr>Blackadder ITC</vt:lpstr>
      <vt:lpstr>Office Theme</vt:lpstr>
      <vt:lpstr>Fundamentals of Computer Science and Programming </vt:lpstr>
      <vt:lpstr>Outline</vt:lpstr>
      <vt:lpstr>Propositions</vt:lpstr>
      <vt:lpstr>Introduction to logic</vt:lpstr>
      <vt:lpstr>Propositions</vt:lpstr>
      <vt:lpstr>Propositions</vt:lpstr>
      <vt:lpstr>A bit of notation</vt:lpstr>
      <vt:lpstr>Logical operators</vt:lpstr>
      <vt:lpstr>Compound propositions</vt:lpstr>
      <vt:lpstr>Truth tables and unary logical operators</vt:lpstr>
      <vt:lpstr>Binary logical operators (connectives): Conjunction</vt:lpstr>
      <vt:lpstr>Conjunction</vt:lpstr>
      <vt:lpstr>Disjunction</vt:lpstr>
      <vt:lpstr>Disjunction</vt:lpstr>
      <vt:lpstr>Exclusive OR</vt:lpstr>
      <vt:lpstr>Exclusive OR</vt:lpstr>
      <vt:lpstr>Implication and biconditional</vt:lpstr>
      <vt:lpstr>Implication</vt:lpstr>
      <vt:lpstr>Implication</vt:lpstr>
      <vt:lpstr>Implication</vt:lpstr>
      <vt:lpstr>Implication</vt:lpstr>
      <vt:lpstr>Implication</vt:lpstr>
      <vt:lpstr>Converse, inverse, and contrapositive</vt:lpstr>
      <vt:lpstr>Biconditional</vt:lpstr>
      <vt:lpstr>Biconditional</vt:lpstr>
      <vt:lpstr>Biconditional</vt:lpstr>
      <vt:lpstr>Operator precedence and truth tables</vt:lpstr>
      <vt:lpstr>Compound propositions with &gt;2 propositions</vt:lpstr>
      <vt:lpstr>Operator precedence</vt:lpstr>
      <vt:lpstr>Truth tables</vt:lpstr>
      <vt:lpstr>Truth tables</vt:lpstr>
      <vt:lpstr>Logical equivalence</vt:lpstr>
      <vt:lpstr>Tautology and contradiction</vt:lpstr>
      <vt:lpstr>Logical equivalence</vt:lpstr>
      <vt:lpstr>Logical equivalence</vt:lpstr>
      <vt:lpstr>Equivalences of converse, inverse, and contrapositive</vt:lpstr>
      <vt:lpstr>Exercise</vt:lpstr>
      <vt:lpstr>Student task</vt:lpstr>
      <vt:lpstr>Student task</vt:lpstr>
      <vt:lpstr>Student task</vt:lpstr>
      <vt:lpstr>More on logical equivalence</vt:lpstr>
      <vt:lpstr>Working with logical equivalences</vt:lpstr>
      <vt:lpstr>Working with logical equivalences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736</cp:revision>
  <dcterms:modified xsi:type="dcterms:W3CDTF">2025-10-08T08:45:41Z</dcterms:modified>
</cp:coreProperties>
</file>