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408" r:id="rId3"/>
    <p:sldId id="346" r:id="rId4"/>
    <p:sldId id="257" r:id="rId5"/>
    <p:sldId id="307" r:id="rId6"/>
    <p:sldId id="308" r:id="rId7"/>
    <p:sldId id="309" r:id="rId8"/>
    <p:sldId id="409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410" r:id="rId18"/>
    <p:sldId id="319" r:id="rId19"/>
    <p:sldId id="320" r:id="rId20"/>
    <p:sldId id="321" r:id="rId21"/>
    <p:sldId id="322" r:id="rId22"/>
    <p:sldId id="323" r:id="rId23"/>
    <p:sldId id="327" r:id="rId24"/>
    <p:sldId id="324" r:id="rId25"/>
    <p:sldId id="325" r:id="rId26"/>
    <p:sldId id="326" r:id="rId27"/>
    <p:sldId id="411" r:id="rId28"/>
    <p:sldId id="328" r:id="rId29"/>
    <p:sldId id="329" r:id="rId30"/>
    <p:sldId id="330" r:id="rId31"/>
    <p:sldId id="331" r:id="rId32"/>
    <p:sldId id="412" r:id="rId33"/>
    <p:sldId id="332" r:id="rId34"/>
    <p:sldId id="333" r:id="rId35"/>
    <p:sldId id="334" r:id="rId36"/>
    <p:sldId id="335" r:id="rId37"/>
    <p:sldId id="393" r:id="rId38"/>
    <p:sldId id="401" r:id="rId39"/>
    <p:sldId id="402" r:id="rId40"/>
    <p:sldId id="403" r:id="rId41"/>
    <p:sldId id="413" r:id="rId42"/>
    <p:sldId id="404" r:id="rId43"/>
    <p:sldId id="405" r:id="rId44"/>
    <p:sldId id="406" r:id="rId45"/>
    <p:sldId id="407" r:id="rId46"/>
  </p:sldIdLst>
  <p:sldSz cx="9144000" cy="6858000" type="screen4x3"/>
  <p:notesSz cx="7099300" cy="10234613"/>
  <p:embeddedFontLst>
    <p:embeddedFont>
      <p:font typeface="Blackadder ITC" pitchFamily="82" charset="77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D3242A"/>
    <a:srgbClr val="E2F0D9"/>
    <a:srgbClr val="DAE3F3"/>
    <a:srgbClr val="FCEC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7E007-24F4-7044-9A4F-94B917CE3282}" v="1" dt="2025-09-27T16:23:54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0" autoAdjust="0"/>
    <p:restoredTop sz="94591" autoAdjust="0"/>
  </p:normalViewPr>
  <p:slideViewPr>
    <p:cSldViewPr snapToGrid="0">
      <p:cViewPr varScale="1">
        <p:scale>
          <a:sx n="125" d="100"/>
          <a:sy n="125" d="100"/>
        </p:scale>
        <p:origin x="184" y="31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</pc:sldChg>
    </pc:docChg>
  </pc:docChgLst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Ingo Frommholz" userId="ee3b4549-206f-4e4f-93a1-b7ff676f0af7" providerId="ADAL" clId="{5F8971C4-3D52-5FAB-A951-9912A46CDBB0}"/>
    <pc:docChg chg="modSld">
      <pc:chgData name="Ingo Frommholz" userId="ee3b4549-206f-4e4f-93a1-b7ff676f0af7" providerId="ADAL" clId="{5F8971C4-3D52-5FAB-A951-9912A46CDBB0}" dt="2025-10-02T09:59:19.379" v="19" actId="113"/>
      <pc:docMkLst>
        <pc:docMk/>
      </pc:docMkLst>
      <pc:sldChg chg="modSp mod">
        <pc:chgData name="Ingo Frommholz" userId="ee3b4549-206f-4e4f-93a1-b7ff676f0af7" providerId="ADAL" clId="{5F8971C4-3D52-5FAB-A951-9912A46CDBB0}" dt="2025-10-02T09:36:49.826" v="18" actId="20577"/>
        <pc:sldMkLst>
          <pc:docMk/>
          <pc:sldMk cId="638737738" sldId="311"/>
        </pc:sldMkLst>
        <pc:spChg chg="mod">
          <ac:chgData name="Ingo Frommholz" userId="ee3b4549-206f-4e4f-93a1-b7ff676f0af7" providerId="ADAL" clId="{5F8971C4-3D52-5FAB-A951-9912A46CDBB0}" dt="2025-10-02T09:36:49.826" v="18" actId="20577"/>
          <ac:spMkLst>
            <pc:docMk/>
            <pc:sldMk cId="638737738" sldId="311"/>
            <ac:spMk id="7" creationId="{9DBAEFC6-E69D-402C-9665-402F39D22AC8}"/>
          </ac:spMkLst>
        </pc:spChg>
        <pc:spChg chg="mod">
          <ac:chgData name="Ingo Frommholz" userId="ee3b4549-206f-4e4f-93a1-b7ff676f0af7" providerId="ADAL" clId="{5F8971C4-3D52-5FAB-A951-9912A46CDBB0}" dt="2025-10-02T09:36:37.962" v="16" actId="20577"/>
          <ac:spMkLst>
            <pc:docMk/>
            <pc:sldMk cId="638737738" sldId="311"/>
            <ac:spMk id="15" creationId="{B88006B6-D510-4EC1-B59B-B2300E79141F}"/>
          </ac:spMkLst>
        </pc:spChg>
      </pc:sldChg>
      <pc:sldChg chg="modSp mod">
        <pc:chgData name="Ingo Frommholz" userId="ee3b4549-206f-4e4f-93a1-b7ff676f0af7" providerId="ADAL" clId="{5F8971C4-3D52-5FAB-A951-9912A46CDBB0}" dt="2025-09-27T18:31:56.328" v="11" actId="20577"/>
        <pc:sldMkLst>
          <pc:docMk/>
          <pc:sldMk cId="3609419977" sldId="317"/>
        </pc:sldMkLst>
        <pc:spChg chg="mod">
          <ac:chgData name="Ingo Frommholz" userId="ee3b4549-206f-4e4f-93a1-b7ff676f0af7" providerId="ADAL" clId="{5F8971C4-3D52-5FAB-A951-9912A46CDBB0}" dt="2025-09-27T18:31:56.328" v="11" actId="20577"/>
          <ac:spMkLst>
            <pc:docMk/>
            <pc:sldMk cId="3609419977" sldId="317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8:32:07.502" v="15" actId="20577"/>
        <pc:sldMkLst>
          <pc:docMk/>
          <pc:sldMk cId="4043486984" sldId="318"/>
        </pc:sldMkLst>
        <pc:spChg chg="mod">
          <ac:chgData name="Ingo Frommholz" userId="ee3b4549-206f-4e4f-93a1-b7ff676f0af7" providerId="ADAL" clId="{5F8971C4-3D52-5FAB-A951-9912A46CDBB0}" dt="2025-09-27T18:30:26.652" v="7" actId="20577"/>
          <ac:spMkLst>
            <pc:docMk/>
            <pc:sldMk cId="4043486984" sldId="318"/>
            <ac:spMk id="11" creationId="{13A65EBB-A1A5-407F-BBD0-068D3FAF0CFF}"/>
          </ac:spMkLst>
        </pc:spChg>
        <pc:spChg chg="mod">
          <ac:chgData name="Ingo Frommholz" userId="ee3b4549-206f-4e4f-93a1-b7ff676f0af7" providerId="ADAL" clId="{5F8971C4-3D52-5FAB-A951-9912A46CDBB0}" dt="2025-09-27T18:32:07.502" v="15" actId="20577"/>
          <ac:spMkLst>
            <pc:docMk/>
            <pc:sldMk cId="4043486984" sldId="318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7:10:02.201" v="3" actId="1038"/>
        <pc:sldMkLst>
          <pc:docMk/>
          <pc:sldMk cId="419772515" sldId="329"/>
        </pc:sldMkLst>
        <pc:spChg chg="mod">
          <ac:chgData name="Ingo Frommholz" userId="ee3b4549-206f-4e4f-93a1-b7ff676f0af7" providerId="ADAL" clId="{5F8971C4-3D52-5FAB-A951-9912A46CDBB0}" dt="2025-09-27T17:10:02.201" v="3" actId="1038"/>
          <ac:spMkLst>
            <pc:docMk/>
            <pc:sldMk cId="419772515" sldId="329"/>
            <ac:spMk id="3" creationId="{B1AB2DE2-BFB4-403B-9976-58C0812A00AF}"/>
          </ac:spMkLst>
        </pc:spChg>
      </pc:sldChg>
      <pc:sldChg chg="modSp mod">
        <pc:chgData name="Ingo Frommholz" userId="ee3b4549-206f-4e4f-93a1-b7ff676f0af7" providerId="ADAL" clId="{5F8971C4-3D52-5FAB-A951-9912A46CDBB0}" dt="2025-10-02T09:59:19.379" v="19" actId="113"/>
        <pc:sldMkLst>
          <pc:docMk/>
          <pc:sldMk cId="38576270" sldId="333"/>
        </pc:sldMkLst>
        <pc:spChg chg="mod">
          <ac:chgData name="Ingo Frommholz" userId="ee3b4549-206f-4e4f-93a1-b7ff676f0af7" providerId="ADAL" clId="{5F8971C4-3D52-5FAB-A951-9912A46CDBB0}" dt="2025-10-02T09:59:19.379" v="19" actId="113"/>
          <ac:spMkLst>
            <pc:docMk/>
            <pc:sldMk cId="38576270" sldId="333"/>
            <ac:spMk id="9" creationId="{C7D1ADFE-A6D5-4342-A221-03DEBB45B852}"/>
          </ac:spMkLst>
        </pc:spChg>
      </pc:sldChg>
      <pc:sldChg chg="modSp mod">
        <pc:chgData name="Ingo Frommholz" userId="ee3b4549-206f-4e4f-93a1-b7ff676f0af7" providerId="ADAL" clId="{5F8971C4-3D52-5FAB-A951-9912A46CDBB0}" dt="2025-09-27T17:11:22.566" v="6" actId="1038"/>
        <pc:sldMkLst>
          <pc:docMk/>
          <pc:sldMk cId="3953239380" sldId="403"/>
        </pc:sldMkLst>
        <pc:spChg chg="mod">
          <ac:chgData name="Ingo Frommholz" userId="ee3b4549-206f-4e4f-93a1-b7ff676f0af7" providerId="ADAL" clId="{5F8971C4-3D52-5FAB-A951-9912A46CDBB0}" dt="2025-09-27T17:11:22.566" v="6" actId="1038"/>
          <ac:spMkLst>
            <pc:docMk/>
            <pc:sldMk cId="3953239380" sldId="403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5F8971C4-3D52-5FAB-A951-9912A46CDBB0}" dt="2025-09-27T16:25:32.551" v="2"/>
        <pc:sldMkLst>
          <pc:docMk/>
          <pc:sldMk cId="628790340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6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3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4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7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71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48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23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61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14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12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1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0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495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2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460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8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3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5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88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0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914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65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01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37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0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8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8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991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604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68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959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95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2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8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4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‹#›</a:t>
            </a:fld>
            <a:r>
              <a:rPr lang="de-AT" dirty="0">
                <a:solidFill>
                  <a:schemeClr val="bg1"/>
                </a:solidFill>
              </a:rPr>
              <a:t> / 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7.xml"/><Relationship Id="rId10" Type="http://schemas.openxmlformats.org/officeDocument/2006/relationships/slide" Target="slide44.xml"/><Relationship Id="rId4" Type="http://schemas.openxmlformats.org/officeDocument/2006/relationships/slide" Target="slide8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078373" y="5302785"/>
            <a:ext cx="2702719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Logic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 and unary logical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displays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Especially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determining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375923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noProof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1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368" t="-9836" r="-350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Google Shape;87;p2">
            <a:extLst>
              <a:ext uri="{FF2B5EF4-FFF2-40B4-BE49-F238E27FC236}">
                <a16:creationId xmlns:a16="http://schemas.microsoft.com/office/drawing/2014/main" id="{ABEE0D1E-BC1E-4A49-BC7E-5EA36842F665}"/>
              </a:ext>
            </a:extLst>
          </p:cNvPr>
          <p:cNvSpPr txBox="1">
            <a:spLocks/>
          </p:cNvSpPr>
          <p:nvPr/>
        </p:nvSpPr>
        <p:spPr>
          <a:xfrm>
            <a:off x="455700" y="4348732"/>
            <a:ext cx="8229600" cy="1076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consider the negation of a proposition as a result of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negation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a proposition. The negation operator constructs a new proposition from a single existing proposition, i.e., this operator is a unary operator.</a:t>
            </a: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Binary logical operators (connectives): 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69960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53313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3: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true and is false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and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C2163BB4-D0D3-46B9-9136-6699537815AE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2: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Conjunction of two propositions is a 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without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9373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and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33039" y="2504849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3038" y="2808205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03458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1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43958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45119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4: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false and is true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or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2B3DBA76-86B7-4A00-BBC4-1005D6F1B7FF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3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Disjunction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two propositions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also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including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81547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or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3281" y="2482763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493281" y="2813003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17146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105D8C41-AB0B-4103-ADE8-A5754AD1140A}"/>
              </a:ext>
            </a:extLst>
          </p:cNvPr>
          <p:cNvSpPr txBox="1">
            <a:spLocks/>
          </p:cNvSpPr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4: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disjunction corresponds to 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inclusive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way, i.e., a disjunction is true when either of the two propositions is true or when both are true.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E9629E-B9B7-453A-9A1A-71B368A4AA39}"/>
              </a:ext>
            </a:extLst>
          </p:cNvPr>
          <p:cNvSpPr/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7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61101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exclusive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7658"/>
              </p:ext>
            </p:extLst>
          </p:nvPr>
        </p:nvGraphicFramePr>
        <p:xfrm>
          <a:off x="3303830" y="398547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372654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5: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exclusive or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denoted by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exactly one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true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208AB0-BD12-4E6E-9BA5-46E3F7093895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was in an inclusive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English, i.e., „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(but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)“</a:t>
            </a:r>
          </a:p>
        </p:txBody>
      </p:sp>
    </p:spTree>
    <p:extLst>
      <p:ext uri="{BB962C8B-B14F-4D97-AF65-F5344CB8AC3E}">
        <p14:creationId xmlns:p14="http://schemas.microsoft.com/office/powerpoint/2010/main" val="360941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1754326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7: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„Mary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(but not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4357"/>
              </p:ext>
            </p:extLst>
          </p:nvPr>
        </p:nvGraphicFramePr>
        <p:xfrm>
          <a:off x="797338" y="3459983"/>
          <a:ext cx="765006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131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005496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3579440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singer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is a singer or a 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6758" y="2511821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5937" y="2778667"/>
            <a:ext cx="8068564" cy="57920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575117" y="3412012"/>
            <a:ext cx="7990205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Implication and biconditional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42977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4411"/>
              </p:ext>
            </p:extLst>
          </p:nvPr>
        </p:nvGraphicFramePr>
        <p:xfrm>
          <a:off x="3303830" y="3517444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40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6: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true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and true otherwise. In this implication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premise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called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conclusion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consequence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0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Implications arise in many places in mathematical reasoning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wide variety of terminology is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impli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only 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sufficient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whenever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necessary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F3BC74B-2A29-4613-9F65-A2968A10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7311"/>
              </p:ext>
            </p:extLst>
          </p:nvPr>
        </p:nvGraphicFramePr>
        <p:xfrm>
          <a:off x="4850942" y="285872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82997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5: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only 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true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Hence, it is true when both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true, and when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false (no matter the truth value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Propositions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Logical operators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Implication and biconditional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Operator precedence and truth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More on 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129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true when its hypothesis is false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We can think of it as a contract or an obligation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0EE3C5-65CC-4AD5-AA84-C586672F7B37}"/>
              </a:ext>
            </a:extLst>
          </p:cNvPr>
          <p:cNvSpPr txBox="1"/>
          <p:nvPr/>
        </p:nvSpPr>
        <p:spPr>
          <a:xfrm>
            <a:off x="457200" y="3052208"/>
            <a:ext cx="8229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8: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anything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violate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 and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8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18960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6: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 have defined implications more generally than their meaning in the English language.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English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8FED7C-5CDD-415E-81FA-E6AE89E3F09C}"/>
              </a:ext>
            </a:extLst>
          </p:cNvPr>
          <p:cNvSpPr txBox="1"/>
          <p:nvPr/>
        </p:nvSpPr>
        <p:spPr>
          <a:xfrm>
            <a:off x="457200" y="2888255"/>
            <a:ext cx="8229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9: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valid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4“.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-and-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regardless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Morover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matter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BD9028D-FAEB-4AF1-A3BD-CBB6A72D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2645"/>
              </p:ext>
            </p:extLst>
          </p:nvPr>
        </p:nvGraphicFramePr>
        <p:xfrm>
          <a:off x="6654579" y="350011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2308324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Determine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whether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each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following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 + 1 = 2,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 + 2 = 5.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5.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+ 2 =3.		True</a:t>
            </a: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166242" y="195844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095996C-6B3B-474D-A210-7C8EBC61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3219"/>
              </p:ext>
            </p:extLst>
          </p:nvPr>
        </p:nvGraphicFramePr>
        <p:xfrm>
          <a:off x="6296770" y="195844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0BB3A327-6D03-4568-B580-53071901638A}"/>
              </a:ext>
            </a:extLst>
          </p:cNvPr>
          <p:cNvSpPr/>
          <p:nvPr/>
        </p:nvSpPr>
        <p:spPr>
          <a:xfrm>
            <a:off x="4166242" y="222637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3CC45B-0889-4379-B6A2-606B8166EFE6}"/>
              </a:ext>
            </a:extLst>
          </p:cNvPr>
          <p:cNvSpPr/>
          <p:nvPr/>
        </p:nvSpPr>
        <p:spPr>
          <a:xfrm>
            <a:off x="4173186" y="2529197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6C99F6-E246-49B0-88DD-40B8DB00D9F6}"/>
              </a:ext>
            </a:extLst>
          </p:cNvPr>
          <p:cNvSpPr/>
          <p:nvPr/>
        </p:nvSpPr>
        <p:spPr>
          <a:xfrm>
            <a:off x="4166242" y="274903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14BD39-3DC2-478E-8788-480443B50608}"/>
              </a:ext>
            </a:extLst>
          </p:cNvPr>
          <p:cNvSpPr/>
          <p:nvPr/>
        </p:nvSpPr>
        <p:spPr>
          <a:xfrm>
            <a:off x="4152471" y="307698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4FD64A-941A-4A55-8E1C-C7E0A985DE24}"/>
              </a:ext>
            </a:extLst>
          </p:cNvPr>
          <p:cNvSpPr/>
          <p:nvPr/>
        </p:nvSpPr>
        <p:spPr>
          <a:xfrm>
            <a:off x="4135859" y="3336153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F9E3CC-8B27-4243-A7ED-01B62C167D5D}"/>
              </a:ext>
            </a:extLst>
          </p:cNvPr>
          <p:cNvSpPr/>
          <p:nvPr/>
        </p:nvSpPr>
        <p:spPr>
          <a:xfrm>
            <a:off x="4205486" y="358065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11475" r="-1014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92701" t="-11475" r="-292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7: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propositions and let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be their implication. The implication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converse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inverse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and the implication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contrapositive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blipFill>
                <a:blip r:embed="rId4"/>
                <a:stretch>
                  <a:fillRect l="-667" b="-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61062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746"/>
              </p:ext>
            </p:extLst>
          </p:nvPr>
        </p:nvGraphicFramePr>
        <p:xfrm>
          <a:off x="3303830" y="298508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have the same truth values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05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 is true when both implications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are true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Terminology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and only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necessary and sufficient for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conversely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77E2D1D-6BFC-464C-974D-D0FF53D6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7970"/>
              </p:ext>
            </p:extLst>
          </p:nvPr>
        </p:nvGraphicFramePr>
        <p:xfrm>
          <a:off x="5364361" y="2690727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3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599"/>
            <a:ext cx="8229600" cy="40104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11: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 and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“.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only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.“</a:t>
            </a: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True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both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neither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	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nor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lang="de-AT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 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otherwise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3575"/>
              </p:ext>
            </p:extLst>
          </p:nvPr>
        </p:nvGraphicFramePr>
        <p:xfrm>
          <a:off x="505238" y="3695979"/>
          <a:ext cx="811466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9968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156393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below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freezing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It is below freezing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iff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it is 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28289" y="2485330"/>
            <a:ext cx="5224811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28289" y="2758350"/>
            <a:ext cx="8068564" cy="8294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72120" y="3587750"/>
            <a:ext cx="8166642" cy="202824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6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 and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truth tables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6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 with &gt;2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Connectives can be used to construct compound propositions with &gt;2 propositions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to take care of operator precedence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more complex cases we can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use parentheses (): highest precedence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Precedence of logical operators:</a:t>
                </a: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Negation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</m:oMath>
                </a14:m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</a:t>
                </a:r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Implication and biconditional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↔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 case of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equal precedence the operand associates to the right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 r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7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Operator precedence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5667" y="1605600"/>
            <a:ext cx="8229600" cy="344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12: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Operator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precedence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))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108197" r="-176991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108197" r="-1010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208197" r="-17699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208197" r="-1010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5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truth tables for compounds with &gt;2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always list all possible combinations of truth values of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individual props.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combinations of truth values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Hence, with 3 variables we have 8 rows in the table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truth tables are rarely used for more than 3 variables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48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69A3E8-1602-4627-9F24-57C38B6A5E2E}"/>
              </a:ext>
            </a:extLst>
          </p:cNvPr>
          <p:cNvSpPr txBox="1"/>
          <p:nvPr/>
        </p:nvSpPr>
        <p:spPr>
          <a:xfrm>
            <a:off x="457200" y="1605600"/>
            <a:ext cx="8229600" cy="45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Construct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precendence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parenthesized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version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(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3A8028-8BCD-42D9-A316-F000FA72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30022"/>
              </p:ext>
            </p:extLst>
          </p:nvPr>
        </p:nvGraphicFramePr>
        <p:xfrm>
          <a:off x="2539742" y="2628096"/>
          <a:ext cx="410177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03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408991516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161540315"/>
                    </a:ext>
                  </a:extLst>
                </a:gridCol>
                <a:gridCol w="1018862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40645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(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9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Tautology and contradiction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61766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tautology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contradiction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297" t="-9836" r="-35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063" t="-9836" r="-1023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460" t="-9836" r="-396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39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9: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compound proposition that is always true, no matter what the truth values of the individual propositions that occur in it,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tautology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A compound proposition that is always false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contradiction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Finally, a proposition that is neither a tautology nor a contradiction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contingency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60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propositions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called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logically equivalent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a tautology. The notation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⇔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denotes that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logically equivalent.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67D2E7C6-2835-48A2-A565-A1A38D60D3A5}"/>
              </a:ext>
            </a:extLst>
          </p:cNvPr>
          <p:cNvSpPr txBox="1">
            <a:spLocks/>
          </p:cNvSpPr>
          <p:nvPr/>
        </p:nvSpPr>
        <p:spPr>
          <a:xfrm>
            <a:off x="428244" y="2392472"/>
            <a:ext cx="8229600" cy="79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way to determine the equivalence is with truth tables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 and q are equivalent if and only if the columns of their truth values 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13: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</a:t>
                          </a:r>
                          <a:r>
                            <a:rPr lang="en-US" sz="1800" b="0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7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14: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second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5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Equivalences of 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</a:t>
                          </a:r>
                          <a:r>
                            <a:rPr lang="en-US" sz="1800" b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9836" r="-964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13846" t="-9836" r="-307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03739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7: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Recollect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converse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inverse and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 Converse and inverse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logically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equivalent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so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ist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logical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equivalences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de-AT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4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599"/>
            <a:ext cx="8229600" cy="38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ba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4" t="-642029" r="-16488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22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Introduction to logic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rules of logic give precise meaning to mathematical statements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These rules allow to distinguish between valid and invalid arguments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Logic has numerous applications in computer science: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Design of computer circuits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Construction of computer programs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Verification of program correctness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14067"/>
            <a:ext cx="8229600" cy="4525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Morgan‘s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AT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81" t="-421905" r="-670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23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More on 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856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8: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basic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that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have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already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can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further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without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15: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bar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𝑝</m:t>
                        </m:r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	2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nd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</m:e>
                    </m:bar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	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Double Negation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Distributive Law</a:t>
                </a: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		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 Law Disjunction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Identity Law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62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16: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show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statement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will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demonstrate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logically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1: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Associative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T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 and </a:t>
                </a: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			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Domination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blipFill>
                <a:blip r:embed="rId3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4: 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each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implications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tautology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without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→ 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blipFill>
                <a:blip r:embed="rId3"/>
                <a:stretch>
                  <a:fillRect l="-667" t="-1319" b="-31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59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1: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proposition is a statement that is either true or false, but not both.</a:t>
            </a:r>
          </a:p>
          <a:p>
            <a:pPr marL="0" indent="0">
              <a:spcBef>
                <a:spcPts val="640"/>
              </a:spcBef>
            </a:pPr>
            <a:endParaRPr lang="en-US" sz="1800" noProof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239349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Vienna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Austria.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Munich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Germany.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+ 3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3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5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Not 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y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2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3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(x and y)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1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bit of notation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p, q, r, s,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61850"/>
            <a:ext cx="8229600" cy="24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6E0692F-5F4F-4193-A526-E5F360E8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4970"/>
              </p:ext>
            </p:extLst>
          </p:nvPr>
        </p:nvGraphicFramePr>
        <p:xfrm>
          <a:off x="1893806" y="3153418"/>
          <a:ext cx="549211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696566426"/>
                    </a:ext>
                  </a:extLst>
                </a:gridCol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de-AT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Truth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value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de-DE" sz="1400" dirty="0"/>
                        <a:t>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Vienna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Austria.</a:t>
                      </a:r>
                      <a:endParaRPr lang="de-DE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+ 2 = 4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+ 3 = 6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429000"/>
            <a:ext cx="8229600" cy="21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proposition. The statement “It is not the case that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.” is another proposition, called the </a:t>
                </a: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denote negation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read it as “not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blipFill>
                <a:blip r:embed="rId3"/>
                <a:stretch>
                  <a:fillRect l="-667" r="-74" b="-5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2565"/>
              </p:ext>
            </p:extLst>
          </p:nvPr>
        </p:nvGraphicFramePr>
        <p:xfrm>
          <a:off x="959326" y="3864136"/>
          <a:ext cx="722534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38500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Negation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proposition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Friday.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Friday.</a:t>
                      </a:r>
                      <a:endParaRPr lang="de-AT" sz="1800" b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5F81BA5-65FB-466E-B14B-186B19AFB194}"/>
              </a:ext>
            </a:extLst>
          </p:cNvPr>
          <p:cNvSpPr/>
          <p:nvPr/>
        </p:nvSpPr>
        <p:spPr>
          <a:xfrm>
            <a:off x="4398654" y="4303314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71BFC4-20C3-4519-8D3C-3236BEA7C043}"/>
              </a:ext>
            </a:extLst>
          </p:cNvPr>
          <p:cNvSpPr/>
          <p:nvPr/>
        </p:nvSpPr>
        <p:spPr>
          <a:xfrm>
            <a:off x="4398654" y="4655310"/>
            <a:ext cx="3583928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9C70E3-8056-452B-9440-4CE8ADC4D7EA}"/>
              </a:ext>
            </a:extLst>
          </p:cNvPr>
          <p:cNvSpPr/>
          <p:nvPr/>
        </p:nvSpPr>
        <p:spPr>
          <a:xfrm>
            <a:off x="4398653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49774-9D54-47D7-BCA3-8205D654BB7C}"/>
              </a:ext>
            </a:extLst>
          </p:cNvPr>
          <p:cNvSpPr/>
          <p:nvPr/>
        </p:nvSpPr>
        <p:spPr>
          <a:xfrm>
            <a:off x="997461" y="4292565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E14AF9-AA48-456E-A0D7-DC1B37B948E3}"/>
              </a:ext>
            </a:extLst>
          </p:cNvPr>
          <p:cNvSpPr/>
          <p:nvPr/>
        </p:nvSpPr>
        <p:spPr>
          <a:xfrm>
            <a:off x="1027797" y="4655309"/>
            <a:ext cx="3168765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F86C25-8D8B-42E5-92FD-488789F55A46}"/>
              </a:ext>
            </a:extLst>
          </p:cNvPr>
          <p:cNvSpPr/>
          <p:nvPr/>
        </p:nvSpPr>
        <p:spPr>
          <a:xfrm>
            <a:off x="1027797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8006B6-D510-4EC1-B59B-B2300E79141F}"/>
              </a:ext>
            </a:extLst>
          </p:cNvPr>
          <p:cNvSpPr txBox="1"/>
          <p:nvPr/>
        </p:nvSpPr>
        <p:spPr>
          <a:xfrm>
            <a:off x="457200" y="56385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George Boole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compound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(The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3575</Words>
  <Application>Microsoft Macintosh PowerPoint</Application>
  <PresentationFormat>On-screen Show (4:3)</PresentationFormat>
  <Paragraphs>755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Blackadder ITC</vt:lpstr>
      <vt:lpstr>Office Theme</vt:lpstr>
      <vt:lpstr>Fundamentals of Computer Science and Programming </vt:lpstr>
      <vt:lpstr>Outline</vt:lpstr>
      <vt:lpstr>Propositions</vt:lpstr>
      <vt:lpstr>Introduction to logic</vt:lpstr>
      <vt:lpstr>Propositions</vt:lpstr>
      <vt:lpstr>Propositions</vt:lpstr>
      <vt:lpstr>A bit of notation</vt:lpstr>
      <vt:lpstr>Logical operators</vt:lpstr>
      <vt:lpstr>Compound propositions</vt:lpstr>
      <vt:lpstr>Truth tables and unary logical operators</vt:lpstr>
      <vt:lpstr>Binary logical operators (connectives): Conjunction</vt:lpstr>
      <vt:lpstr>Conjunction</vt:lpstr>
      <vt:lpstr>Disjunction</vt:lpstr>
      <vt:lpstr>Disjunction</vt:lpstr>
      <vt:lpstr>Exclusive OR</vt:lpstr>
      <vt:lpstr>Exclusive OR</vt:lpstr>
      <vt:lpstr>Implication and biconditional</vt:lpstr>
      <vt:lpstr>Implication</vt:lpstr>
      <vt:lpstr>Implication</vt:lpstr>
      <vt:lpstr>Implication</vt:lpstr>
      <vt:lpstr>Implication</vt:lpstr>
      <vt:lpstr>Implication</vt:lpstr>
      <vt:lpstr>Converse, inverse, and contrapositive</vt:lpstr>
      <vt:lpstr>Biconditional</vt:lpstr>
      <vt:lpstr>Biconditional</vt:lpstr>
      <vt:lpstr>Biconditional</vt:lpstr>
      <vt:lpstr>Operator precedence and truth tables</vt:lpstr>
      <vt:lpstr>Compound propositions with &gt;2 propositions</vt:lpstr>
      <vt:lpstr>Operator precedence</vt:lpstr>
      <vt:lpstr>Truth tables</vt:lpstr>
      <vt:lpstr>Truth tables</vt:lpstr>
      <vt:lpstr>Logical equivalence</vt:lpstr>
      <vt:lpstr>Tautology and contradiction</vt:lpstr>
      <vt:lpstr>Logical equivalence</vt:lpstr>
      <vt:lpstr>Logical equivalence</vt:lpstr>
      <vt:lpstr>Equivalences of converse, inverse, and contrapositive</vt:lpstr>
      <vt:lpstr>Exercise</vt:lpstr>
      <vt:lpstr>Student task</vt:lpstr>
      <vt:lpstr>Student task</vt:lpstr>
      <vt:lpstr>Student task</vt:lpstr>
      <vt:lpstr>More on logical equivalence</vt:lpstr>
      <vt:lpstr>Working with logical equivalences</vt:lpstr>
      <vt:lpstr>Working with logical equivalences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736</cp:revision>
  <dcterms:modified xsi:type="dcterms:W3CDTF">2025-10-02T09:59:21Z</dcterms:modified>
</cp:coreProperties>
</file>