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69" r:id="rId4"/>
    <p:sldId id="270" r:id="rId5"/>
    <p:sldId id="262" r:id="rId6"/>
    <p:sldId id="273" r:id="rId7"/>
    <p:sldId id="272" r:id="rId8"/>
    <p:sldId id="256" r:id="rId9"/>
    <p:sldId id="257" r:id="rId10"/>
    <p:sldId id="258" r:id="rId11"/>
    <p:sldId id="259" r:id="rId12"/>
    <p:sldId id="26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72" y="3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3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7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1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5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7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9B34-D1EE-4F8A-AF72-7B8905EC08B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6363-CEC1-4986-AED6-D17CC614A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EDU-VFP-E-001.EXMAIL.USCGA.EDU\Users\IFrommer\Documents\Ian\TEACHING\Courses\IDM%20S_21\ADMIN\IDM%20S_21%20Course%20Description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-users.math.umn.edu/~arnold/disasters/patrio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bc.com/news/magazine-27509559" TargetMode="External"/><Relationship Id="rId3" Type="http://schemas.openxmlformats.org/officeDocument/2006/relationships/hyperlink" Target="https://en.wikipedia.org/wiki/Pentium_FDIV_bug" TargetMode="External"/><Relationship Id="rId7" Type="http://schemas.openxmlformats.org/officeDocument/2006/relationships/hyperlink" Target="https://raygun.com/blog/costly-software-errors-history/" TargetMode="External"/><Relationship Id="rId2" Type="http://schemas.openxmlformats.org/officeDocument/2006/relationships/hyperlink" Target="https://www.scientificamerican.com/article/pogue-5-most-embarrassing-software-bugs-in-histo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dnet.com/article/the-top-10-it-disasters-of-all-time/" TargetMode="External"/><Relationship Id="rId5" Type="http://schemas.openxmlformats.org/officeDocument/2006/relationships/hyperlink" Target="https://www.worldsciencefestival.com/2014/11/six-tiny-scientific-mistakes-created-huge-disasters/" TargetMode="External"/><Relationship Id="rId4" Type="http://schemas.openxmlformats.org/officeDocument/2006/relationships/hyperlink" Target="https://www.edn.com/mariner-1-destroyed-due-to-code-error-july-22-1962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EDU-VFP-E-001.EXMAIL.USCGA.EDU\Users\IFrommer\Documents\Ian\TEACHING\Non-current-semester%20stuff\Courses%20Taught\IDM\Bank\HW%20%5bBANK%5d\HW%201\HW%20Cover%20Sheet%20Template%20%5b2021%5d%20v3.doc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EDU-VFP-E-001.EXMAIL.USCGA.EDU\Users\IFrommer\Documents\Ian\TEACHING\Courses\IDM%20S_21\ADMIN\IDM%20S_21%20Syllabus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</a:t>
            </a:r>
            <a:br>
              <a:rPr lang="en-US" dirty="0"/>
            </a:br>
            <a:r>
              <a:rPr lang="en-US" dirty="0"/>
              <a:t>Deterministic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403229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422"/>
            <a:ext cx="10515600" cy="6071814"/>
          </a:xfrm>
        </p:spPr>
        <p:txBody>
          <a:bodyPr>
            <a:normAutofit fontScale="92500" lnSpcReduction="10000"/>
          </a:bodyPr>
          <a:lstStyle/>
          <a:p>
            <a:pPr hangingPunct="0">
              <a:buNone/>
            </a:pPr>
            <a:r>
              <a:rPr lang="en-US" sz="3800" b="1" dirty="0" err="1"/>
              <a:t>PuLP</a:t>
            </a:r>
            <a:r>
              <a:rPr lang="en-US" sz="3800" b="1" dirty="0"/>
              <a:t>: </a:t>
            </a:r>
            <a:r>
              <a:rPr lang="en-US" sz="3800" dirty="0"/>
              <a:t>a library for expressing mathematical programs (LPs, IPs, MIPs) in Python</a:t>
            </a:r>
          </a:p>
          <a:p>
            <a:pPr hangingPunct="0">
              <a:buNone/>
            </a:pPr>
            <a:r>
              <a:rPr lang="en-US" sz="3800" dirty="0"/>
              <a:t> </a:t>
            </a:r>
            <a:endParaRPr lang="en-US" sz="2200" dirty="0"/>
          </a:p>
          <a:p>
            <a:pPr hangingPunct="0">
              <a:buNone/>
            </a:pPr>
            <a:r>
              <a:rPr lang="en-US" sz="3800" u="sng" dirty="0"/>
              <a:t>Why use </a:t>
            </a:r>
            <a:r>
              <a:rPr lang="en-US" sz="3800" u="sng" dirty="0" err="1"/>
              <a:t>PuLP</a:t>
            </a:r>
            <a:r>
              <a:rPr lang="en-US" sz="3800" u="sng" dirty="0"/>
              <a:t>? </a:t>
            </a:r>
            <a:endParaRPr lang="en-US" sz="2200" u="sng" dirty="0"/>
          </a:p>
          <a:p>
            <a:pPr marL="514350" indent="-514350" hangingPunct="0"/>
            <a:r>
              <a:rPr lang="en-US" sz="3500" dirty="0"/>
              <a:t>Flexibility in modeling thanks to Python setting</a:t>
            </a:r>
            <a:endParaRPr lang="en-US" sz="1900" dirty="0"/>
          </a:p>
          <a:p>
            <a:pPr marL="971550" lvl="1" indent="-514350" hangingPunct="0"/>
            <a:r>
              <a:rPr lang="en-US" sz="3000" dirty="0"/>
              <a:t>Python data structures and flow control</a:t>
            </a:r>
          </a:p>
          <a:p>
            <a:pPr marL="1428750" lvl="2" indent="-514350" hangingPunct="0"/>
            <a:r>
              <a:rPr lang="en-US" sz="2600" dirty="0"/>
              <a:t>lists, dictionaries, etc.</a:t>
            </a:r>
          </a:p>
          <a:p>
            <a:pPr marL="1428750" lvl="2" indent="-514350" hangingPunct="0"/>
            <a:r>
              <a:rPr lang="en-US" sz="2600" dirty="0"/>
              <a:t>not limited to what can be expressed in an Excel spreadsheet</a:t>
            </a:r>
          </a:p>
          <a:p>
            <a:pPr marL="971550" lvl="1" indent="-514350" hangingPunct="0"/>
            <a:r>
              <a:rPr lang="en-US" sz="3000" dirty="0"/>
              <a:t>Extensive set of Python for libraries capable of </a:t>
            </a:r>
            <a:endParaRPr lang="en-US" sz="2200" dirty="0"/>
          </a:p>
          <a:p>
            <a:pPr marL="1428750" lvl="2" indent="-514350" hangingPunct="0"/>
            <a:r>
              <a:rPr lang="en-US" sz="2600" dirty="0"/>
              <a:t>reading in data </a:t>
            </a:r>
          </a:p>
          <a:p>
            <a:pPr marL="1428750" lvl="2" indent="-514350" hangingPunct="0"/>
            <a:r>
              <a:rPr lang="en-US" sz="2600" dirty="0"/>
              <a:t>fetch information from the Internet</a:t>
            </a:r>
          </a:p>
          <a:p>
            <a:pPr marL="1428750" lvl="2" indent="-514350" hangingPunct="0"/>
            <a:r>
              <a:rPr lang="en-US" sz="2600" dirty="0"/>
              <a:t>numerical procedures</a:t>
            </a:r>
          </a:p>
          <a:p>
            <a:pPr marL="1428750" lvl="2" indent="-514350" hangingPunct="0"/>
            <a:r>
              <a:rPr lang="en-US" sz="2600" dirty="0"/>
              <a:t>creating GUIs</a:t>
            </a:r>
          </a:p>
          <a:p>
            <a:pPr marL="1428750" lvl="2" indent="-514350" hangingPunct="0"/>
            <a:r>
              <a:rPr lang="en-US" sz="2600" dirty="0"/>
              <a:t>and much, much more …</a:t>
            </a: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83059" y="6428570"/>
            <a:ext cx="454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(based on Mitchell (2009) and Mitchell (2011))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41" y="4987744"/>
            <a:ext cx="4457700" cy="1625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1955944"/>
            <a:ext cx="1885874" cy="1825041"/>
          </a:xfrm>
          <a:prstGeom prst="rect">
            <a:avLst/>
          </a:prstGeom>
        </p:spPr>
      </p:pic>
      <p:pic>
        <p:nvPicPr>
          <p:cNvPr id="1026" name="Picture 2" descr="Image result for python easyg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244" y="3952875"/>
            <a:ext cx="1901921" cy="103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Why use </a:t>
            </a:r>
            <a:r>
              <a:rPr lang="en-US" b="1" u="sng" dirty="0" err="1"/>
              <a:t>PuLP</a:t>
            </a:r>
            <a:r>
              <a:rPr lang="en-US" dirty="0"/>
              <a:t>?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793331"/>
          </a:xfrm>
        </p:spPr>
        <p:txBody>
          <a:bodyPr>
            <a:normAutofit fontScale="85000" lnSpcReduction="20000"/>
          </a:bodyPr>
          <a:lstStyle/>
          <a:p>
            <a:pPr hangingPunct="0"/>
            <a:r>
              <a:rPr lang="en-US" sz="3600" dirty="0"/>
              <a:t>Model size only limited by solution time on our machine</a:t>
            </a:r>
            <a:endParaRPr lang="en-US" dirty="0"/>
          </a:p>
          <a:p>
            <a:pPr hangingPunct="0"/>
            <a:r>
              <a:rPr lang="en-US" sz="3500" dirty="0"/>
              <a:t>Ease of installation (should be)</a:t>
            </a:r>
          </a:p>
          <a:p>
            <a:pPr hangingPunct="0"/>
            <a:r>
              <a:rPr lang="en-US" sz="3500" dirty="0"/>
              <a:t>Non-restrictive licensing</a:t>
            </a:r>
          </a:p>
          <a:p>
            <a:pPr lvl="1" hangingPunct="0"/>
            <a:r>
              <a:rPr lang="en-US" sz="3500" dirty="0"/>
              <a:t>Free</a:t>
            </a:r>
          </a:p>
          <a:p>
            <a:pPr lvl="1" hangingPunct="0"/>
            <a:r>
              <a:rPr lang="en-US" sz="3500" dirty="0"/>
              <a:t>Can be used in commercial applications with no disclosure requirement</a:t>
            </a:r>
          </a:p>
          <a:p>
            <a:pPr hangingPunct="0"/>
            <a:r>
              <a:rPr lang="en-US" sz="3500" dirty="0"/>
              <a:t>Clear syntax</a:t>
            </a:r>
          </a:p>
          <a:p>
            <a:pPr hangingPunct="0"/>
            <a:r>
              <a:rPr lang="en-US" sz="3500" dirty="0"/>
              <a:t>Interoperability with many solvers, such as COIN-OR </a:t>
            </a:r>
          </a:p>
          <a:p>
            <a:pPr marL="0" indent="0" hangingPunct="0">
              <a:buNone/>
            </a:pPr>
            <a:r>
              <a:rPr lang="en-US" sz="3500" dirty="0"/>
              <a:t>	- useful for comparisons; can easily step up to faster pay 	solvers later</a:t>
            </a:r>
          </a:p>
          <a:p>
            <a:pPr hangingPunct="0"/>
            <a:r>
              <a:rPr lang="en-US" sz="3500" dirty="0"/>
              <a:t>Extensive documentation online</a:t>
            </a:r>
          </a:p>
          <a:p>
            <a:pPr marL="0" indent="0" hangingPunc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97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PuLP</a:t>
            </a:r>
            <a:r>
              <a:rPr lang="en-US" b="1" u="sng" dirty="0"/>
              <a:t>: bottom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/>
              <a:t>using </a:t>
            </a:r>
            <a:r>
              <a:rPr lang="en-US" dirty="0" err="1"/>
              <a:t>PuLP</a:t>
            </a:r>
            <a:r>
              <a:rPr lang="en-US" dirty="0"/>
              <a:t> we can solve </a:t>
            </a:r>
            <a:r>
              <a:rPr lang="en-US" b="1" dirty="0"/>
              <a:t>large problems</a:t>
            </a:r>
            <a:r>
              <a:rPr lang="en-US" dirty="0"/>
              <a:t>, maintaining </a:t>
            </a:r>
            <a:r>
              <a:rPr lang="en-US" b="1" dirty="0"/>
              <a:t>confidentiality</a:t>
            </a:r>
            <a:r>
              <a:rPr lang="en-US" dirty="0"/>
              <a:t>, for </a:t>
            </a:r>
            <a:r>
              <a:rPr lang="en-US" b="1" dirty="0"/>
              <a:t>free</a:t>
            </a:r>
            <a:r>
              <a:rPr lang="en-US" dirty="0"/>
              <a:t>   </a:t>
            </a:r>
          </a:p>
          <a:p>
            <a:pPr hangingPunct="0"/>
            <a:r>
              <a:rPr lang="en-US" dirty="0"/>
              <a:t>may come in handy in your Capstone and beyond</a:t>
            </a:r>
          </a:p>
          <a:p>
            <a:pPr hangingPunct="0"/>
            <a:r>
              <a:rPr lang="en-US" dirty="0"/>
              <a:t>Note:  it is provided “as is”, no warranty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8858" y="4158761"/>
            <a:ext cx="651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** Read </a:t>
            </a:r>
            <a:r>
              <a:rPr lang="en-US" sz="2400" b="1" dirty="0" err="1"/>
              <a:t>PuLP</a:t>
            </a:r>
            <a:r>
              <a:rPr lang="en-US" sz="2400" b="1" dirty="0"/>
              <a:t> reference docs available on D2L.  **</a:t>
            </a:r>
          </a:p>
        </p:txBody>
      </p:sp>
    </p:spTree>
    <p:extLst>
      <p:ext uri="{BB962C8B-B14F-4D97-AF65-F5344CB8AC3E}">
        <p14:creationId xmlns:p14="http://schemas.microsoft.com/office/powerpoint/2010/main" val="135349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9D3F3B29-F4EF-4FAC-8984-C5F8F8DC9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8973"/>
            <a:ext cx="10668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Blue Ridge Hot Tubs produces two types of hot tubs:  Aqua-Spas &amp; Hydro-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Luxes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Problem Data: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Aqua-Spa	Hydro-Lux	Available	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Pumps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1		1		200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Labor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9 hours		6 hours		1566 hours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Tubing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12 feet		16 feet		2880 feet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 Profit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$350		$300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73995-D2A6-4FD4-8426-88E4F61A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0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We will start by building a simple LP in </a:t>
            </a:r>
            <a:r>
              <a:rPr lang="en-US" sz="4000" dirty="0" err="1"/>
              <a:t>PuLP</a:t>
            </a:r>
            <a:endParaRPr lang="en-US" sz="4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CC72F3-4033-4C8A-B613-DC9AB235F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1998464"/>
            <a:ext cx="94975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7D65F-B567-4425-8629-D18106CB52B9}"/>
              </a:ext>
            </a:extLst>
          </p:cNvPr>
          <p:cNvSpPr txBox="1"/>
          <p:nvPr/>
        </p:nvSpPr>
        <p:spPr>
          <a:xfrm>
            <a:off x="838200" y="4138910"/>
            <a:ext cx="980541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Formulation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=number of Aqua-Spas to produce		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=number of Hydro-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Luxes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produce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MAX: 350X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+ 300X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S.T.:	1X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+ 1X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&lt;= 200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9X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+ 6X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&lt;= 1566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12X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+ 16X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&lt;= 2880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&gt;= 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	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&gt;= 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F4B2B-384E-4BF3-BB67-6B564378D34F}"/>
              </a:ext>
            </a:extLst>
          </p:cNvPr>
          <p:cNvSpPr txBox="1"/>
          <p:nvPr/>
        </p:nvSpPr>
        <p:spPr>
          <a:xfrm>
            <a:off x="5778367" y="5675055"/>
            <a:ext cx="6110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Let’s implement this in Python/</a:t>
            </a:r>
            <a:r>
              <a:rPr lang="en-US" sz="2400" dirty="0" err="1">
                <a:solidFill>
                  <a:srgbClr val="C00000"/>
                </a:solidFill>
              </a:rPr>
              <a:t>PuLP</a:t>
            </a:r>
            <a:r>
              <a:rPr lang="en-US" sz="2400" dirty="0">
                <a:solidFill>
                  <a:srgbClr val="C00000"/>
                </a:solidFill>
              </a:rPr>
              <a:t>!</a:t>
            </a:r>
          </a:p>
          <a:p>
            <a:r>
              <a:rPr lang="en-US" dirty="0"/>
              <a:t>Completed version will be on D2L : Class Material at 1600 called</a:t>
            </a:r>
          </a:p>
          <a:p>
            <a:r>
              <a:rPr lang="en-US" dirty="0"/>
              <a:t>hotTubBasic_FilledIn.py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8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A88-1B18-4058-8F8A-7A6B631B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8255"/>
            <a:ext cx="10515600" cy="1325563"/>
          </a:xfrm>
        </p:spPr>
        <p:txBody>
          <a:bodyPr/>
          <a:lstStyle/>
          <a:p>
            <a:r>
              <a:rPr lang="en-US" dirty="0"/>
              <a:t>Course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ED66-8B3D-4CED-AFFD-E1D6A12B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434526"/>
            <a:ext cx="1465109" cy="570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D2L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7A29-C1A2-4F58-BA47-AFD8371D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96" y="1434526"/>
            <a:ext cx="8158765" cy="4957807"/>
          </a:xfrm>
          <a:prstGeom prst="rect">
            <a:avLst/>
          </a:prstGeom>
        </p:spPr>
      </p:pic>
      <p:sp>
        <p:nvSpPr>
          <p:cNvPr id="6" name="Rectangle 5">
            <a:hlinkClick r:id="rId3" action="ppaction://hlinkfile"/>
            <a:extLst>
              <a:ext uri="{FF2B5EF4-FFF2-40B4-BE49-F238E27FC236}">
                <a16:creationId xmlns:a16="http://schemas.microsoft.com/office/drawing/2014/main" id="{2022C448-A0B1-4161-B4D7-DD32E10F3B9B}"/>
              </a:ext>
            </a:extLst>
          </p:cNvPr>
          <p:cNvSpPr/>
          <p:nvPr/>
        </p:nvSpPr>
        <p:spPr>
          <a:xfrm>
            <a:off x="5063066" y="4732866"/>
            <a:ext cx="2700867" cy="575734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to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NASA Mars Climate Orbiter, 1998 </a:t>
            </a:r>
          </a:p>
          <a:p>
            <a:pPr lvl="1"/>
            <a:r>
              <a:rPr lang="en-US" dirty="0"/>
              <a:t>$655-million robotic space probe </a:t>
            </a:r>
          </a:p>
          <a:p>
            <a:pPr lvl="1"/>
            <a:r>
              <a:rPr lang="en-US" dirty="0"/>
              <a:t>Burned up in Mars' upper atmosphere due to entering at wrong angle</a:t>
            </a:r>
          </a:p>
          <a:p>
            <a:pPr lvl="1"/>
            <a:r>
              <a:rPr lang="en-US" b="1" dirty="0"/>
              <a:t>Cause:  use of wrong units </a:t>
            </a:r>
            <a:r>
              <a:rPr lang="en-US" dirty="0"/>
              <a:t>(pound–seconds instead of newton–seconds) in software that ran thrusters</a:t>
            </a:r>
          </a:p>
          <a:p>
            <a:r>
              <a:rPr lang="en-US" b="1" dirty="0"/>
              <a:t>Mariner 1 Spacecraft, 1962</a:t>
            </a:r>
          </a:p>
          <a:p>
            <a:pPr lvl="1"/>
            <a:r>
              <a:rPr lang="en-US" dirty="0"/>
              <a:t>Veered off course minutes after launch</a:t>
            </a:r>
          </a:p>
          <a:p>
            <a:pPr lvl="1"/>
            <a:r>
              <a:rPr lang="en-US" dirty="0"/>
              <a:t>Potential for crash in North Atlantic shipping lanes or inhabited area</a:t>
            </a:r>
          </a:p>
          <a:p>
            <a:pPr lvl="1"/>
            <a:r>
              <a:rPr lang="en-US" b="1" dirty="0"/>
              <a:t>Cause: a missing hyphen </a:t>
            </a:r>
            <a:r>
              <a:rPr lang="en-US" dirty="0"/>
              <a:t>in a data-editing computer program resulting in incorrect guidance signals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707" y="313387"/>
            <a:ext cx="1718093" cy="1691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04484" y="2076637"/>
            <a:ext cx="262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http://www.vitalstatistics.info/uploads/mars%20climate%20orbiter.jpg</a:t>
            </a:r>
          </a:p>
        </p:txBody>
      </p:sp>
      <p:pic>
        <p:nvPicPr>
          <p:cNvPr id="1028" name="Picture 4" descr="https://www.edn.com/wp-content/uploads/media-1193429-mariner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3" y="3554790"/>
            <a:ext cx="1616563" cy="143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216662" y="5608307"/>
            <a:ext cx="1834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 https://www.edn.com/wp-content/uploads/media-1193429-mariner-1.jpg</a:t>
            </a:r>
          </a:p>
        </p:txBody>
      </p:sp>
    </p:spTree>
    <p:extLst>
      <p:ext uri="{BB962C8B-B14F-4D97-AF65-F5344CB8AC3E}">
        <p14:creationId xmlns:p14="http://schemas.microsoft.com/office/powerpoint/2010/main" val="182034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to Detail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Patriot Missile Failure, 1991</a:t>
            </a:r>
          </a:p>
          <a:p>
            <a:pPr lvl="1"/>
            <a:r>
              <a:rPr lang="en-US" dirty="0"/>
              <a:t>Gulf War US Patriot Missile battery in Saudi Arabia</a:t>
            </a:r>
          </a:p>
          <a:p>
            <a:pPr lvl="1"/>
            <a:r>
              <a:rPr lang="en-US" dirty="0"/>
              <a:t>Failed to track and intercept incoming Iraqi Scud missile</a:t>
            </a:r>
          </a:p>
          <a:p>
            <a:pPr lvl="1"/>
            <a:r>
              <a:rPr lang="en-US" dirty="0"/>
              <a:t>28 soldiers killed, 100 others injured</a:t>
            </a:r>
          </a:p>
          <a:p>
            <a:pPr lvl="1"/>
            <a:r>
              <a:rPr lang="en-US" dirty="0"/>
              <a:t>Cause: inaccurate calculation of time since computer boot-up</a:t>
            </a:r>
          </a:p>
          <a:p>
            <a:pPr lvl="2"/>
            <a:r>
              <a:rPr lang="en-US" dirty="0"/>
              <a:t>Truncation of a repeating decimal expansion led to a very small error that grew in time </a:t>
            </a:r>
          </a:p>
          <a:p>
            <a:pPr lvl="2"/>
            <a:r>
              <a:rPr lang="en-US" dirty="0"/>
              <a:t>Resulted in 0.34 second discrepancy, equivalent to over half a kilometer of Scud travel distance</a:t>
            </a:r>
          </a:p>
          <a:p>
            <a:pPr lvl="1"/>
            <a:r>
              <a:rPr lang="en-US" dirty="0">
                <a:hlinkClick r:id="rId2"/>
              </a:rPr>
              <a:t>Read more here:  http://www-users.math.umn.edu/~arnold//disasters/patriot.html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0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on these examples and others: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https://www.scientificamerican.com/article/pogue-5-most-embarrassing-software-bugs-in-history/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https://en.wikipedia.org/wiki/Pentium_FDIV_bug</a:t>
            </a:r>
            <a:endParaRPr lang="en-US" dirty="0"/>
          </a:p>
          <a:p>
            <a:r>
              <a:rPr lang="en-US" dirty="0">
                <a:hlinkClick r:id="rId4"/>
              </a:rPr>
              <a:t>https://www.edn.com/mariner-1-destroyed-due-to-code-error-july-22-1962/</a:t>
            </a:r>
            <a:endParaRPr lang="en-US" dirty="0"/>
          </a:p>
          <a:p>
            <a:r>
              <a:rPr lang="en-US" dirty="0">
                <a:hlinkClick r:id="rId5"/>
              </a:rPr>
              <a:t>Six Tiny Scientific Mistakes That Created Huge Disasters | World Science Festival</a:t>
            </a:r>
            <a:endParaRPr lang="en-US" dirty="0"/>
          </a:p>
          <a:p>
            <a:r>
              <a:rPr lang="en-US" dirty="0">
                <a:hlinkClick r:id="rId6"/>
              </a:rPr>
              <a:t>The top 10 IT disasters of all time | ZDNet</a:t>
            </a:r>
            <a:endParaRPr lang="en-US" dirty="0"/>
          </a:p>
          <a:p>
            <a:r>
              <a:rPr lang="en-US" dirty="0">
                <a:hlinkClick r:id="rId7"/>
              </a:rPr>
              <a:t>11 of the most costly software errors in history [2019 update] · </a:t>
            </a:r>
            <a:r>
              <a:rPr lang="en-US" dirty="0" err="1">
                <a:hlinkClick r:id="rId7"/>
              </a:rPr>
              <a:t>Raygun</a:t>
            </a:r>
            <a:r>
              <a:rPr lang="en-US" dirty="0">
                <a:hlinkClick r:id="rId7"/>
              </a:rPr>
              <a:t> Blog</a:t>
            </a:r>
            <a:endParaRPr lang="en-US" dirty="0"/>
          </a:p>
          <a:p>
            <a:r>
              <a:rPr lang="en-US" dirty="0">
                <a:hlinkClick r:id="rId8"/>
              </a:rPr>
              <a:t>Great miscalculations: The French railway error and 10 others - BBC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0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A88-1B18-4058-8F8A-7A6B631B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8255"/>
            <a:ext cx="10515600" cy="1325563"/>
          </a:xfrm>
        </p:spPr>
        <p:txBody>
          <a:bodyPr/>
          <a:lstStyle/>
          <a:p>
            <a:r>
              <a:rPr lang="en-US" dirty="0"/>
              <a:t>Course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ED66-8B3D-4CED-AFFD-E1D6A12B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434526"/>
            <a:ext cx="1465109" cy="570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D2L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B8457-2772-476B-82F0-AA5F4BF8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25" y="1434526"/>
            <a:ext cx="8909508" cy="4584936"/>
          </a:xfrm>
          <a:prstGeom prst="rect">
            <a:avLst/>
          </a:prstGeom>
        </p:spPr>
      </p:pic>
      <p:sp>
        <p:nvSpPr>
          <p:cNvPr id="6" name="Rectangle 5">
            <a:hlinkClick r:id="rId3" action="ppaction://hlinkfile"/>
            <a:extLst>
              <a:ext uri="{FF2B5EF4-FFF2-40B4-BE49-F238E27FC236}">
                <a16:creationId xmlns:a16="http://schemas.microsoft.com/office/drawing/2014/main" id="{2022C448-A0B1-4161-B4D7-DD32E10F3B9B}"/>
              </a:ext>
            </a:extLst>
          </p:cNvPr>
          <p:cNvSpPr/>
          <p:nvPr/>
        </p:nvSpPr>
        <p:spPr>
          <a:xfrm>
            <a:off x="4519068" y="5608095"/>
            <a:ext cx="2700867" cy="575734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95954-F0DA-444C-AE2E-A59DA1244486}"/>
              </a:ext>
            </a:extLst>
          </p:cNvPr>
          <p:cNvSpPr txBox="1"/>
          <p:nvPr/>
        </p:nvSpPr>
        <p:spPr>
          <a:xfrm>
            <a:off x="1694218" y="6278880"/>
            <a:ext cx="4401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scroll down to see HW 1 assignment</a:t>
            </a:r>
          </a:p>
        </p:txBody>
      </p:sp>
    </p:spTree>
    <p:extLst>
      <p:ext uri="{BB962C8B-B14F-4D97-AF65-F5344CB8AC3E}">
        <p14:creationId xmlns:p14="http://schemas.microsoft.com/office/powerpoint/2010/main" val="16919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A88-1B18-4058-8F8A-7A6B631B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8255"/>
            <a:ext cx="10515600" cy="1325563"/>
          </a:xfrm>
        </p:spPr>
        <p:txBody>
          <a:bodyPr/>
          <a:lstStyle/>
          <a:p>
            <a:r>
              <a:rPr lang="en-US" dirty="0"/>
              <a:t>Course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ED66-8B3D-4CED-AFFD-E1D6A12B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434526"/>
            <a:ext cx="1465109" cy="570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D2L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7A29-C1A2-4F58-BA47-AFD8371D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96" y="1434526"/>
            <a:ext cx="8158765" cy="4957807"/>
          </a:xfrm>
          <a:prstGeom prst="rect">
            <a:avLst/>
          </a:prstGeom>
        </p:spPr>
      </p:pic>
      <p:sp>
        <p:nvSpPr>
          <p:cNvPr id="6" name="Rectangle 5">
            <a:hlinkClick r:id="rId3" action="ppaction://hlinkfile"/>
            <a:extLst>
              <a:ext uri="{FF2B5EF4-FFF2-40B4-BE49-F238E27FC236}">
                <a16:creationId xmlns:a16="http://schemas.microsoft.com/office/drawing/2014/main" id="{2022C448-A0B1-4161-B4D7-DD32E10F3B9B}"/>
              </a:ext>
            </a:extLst>
          </p:cNvPr>
          <p:cNvSpPr/>
          <p:nvPr/>
        </p:nvSpPr>
        <p:spPr>
          <a:xfrm>
            <a:off x="5077244" y="5329766"/>
            <a:ext cx="2700867" cy="575734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4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340"/>
            <a:ext cx="9144000" cy="1373757"/>
          </a:xfrm>
        </p:spPr>
        <p:txBody>
          <a:bodyPr/>
          <a:lstStyle/>
          <a:p>
            <a:r>
              <a:rPr lang="en-US" b="1" dirty="0"/>
              <a:t>Python &amp; </a:t>
            </a:r>
            <a:r>
              <a:rPr lang="en-US" b="1" dirty="0" err="1"/>
              <a:t>PuLP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4" y="2150003"/>
            <a:ext cx="5335630" cy="3239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800" y="2150003"/>
            <a:ext cx="3282300" cy="35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 Optimization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1828799"/>
          </a:xfrm>
        </p:spPr>
        <p:txBody>
          <a:bodyPr/>
          <a:lstStyle/>
          <a:p>
            <a:pPr>
              <a:buNone/>
            </a:pPr>
            <a:r>
              <a:rPr lang="en-US" dirty="0"/>
              <a:t>Python “lets you work quickly and integrate systems more effectively” </a:t>
            </a:r>
          </a:p>
          <a:p>
            <a:pPr>
              <a:buNone/>
            </a:pPr>
            <a:r>
              <a:rPr lang="en-US" sz="1800" dirty="0"/>
              <a:t>										</a:t>
            </a:r>
          </a:p>
          <a:p>
            <a:pPr lvl="1">
              <a:buNone/>
            </a:pPr>
            <a:r>
              <a:rPr lang="en-US" dirty="0"/>
              <a:t>“integrate systems” – we will be integrating sets of </a:t>
            </a:r>
            <a:r>
              <a:rPr lang="en-US" b="1" dirty="0"/>
              <a:t>data</a:t>
            </a:r>
            <a:r>
              <a:rPr lang="en-US" dirty="0"/>
              <a:t> with </a:t>
            </a:r>
            <a:r>
              <a:rPr lang="en-US" b="1" dirty="0"/>
              <a:t>optimization</a:t>
            </a:r>
            <a:r>
              <a:rPr lang="en-US" dirty="0"/>
              <a:t> models and solvers to produce solutions</a:t>
            </a:r>
          </a:p>
        </p:txBody>
      </p:sp>
      <p:grpSp>
        <p:nvGrpSpPr>
          <p:cNvPr id="12" name="Group 11"/>
          <p:cNvGrpSpPr/>
          <p:nvPr/>
        </p:nvGrpSpPr>
        <p:grpSpPr>
          <a:xfrm rot="10800000">
            <a:off x="8084575" y="5134634"/>
            <a:ext cx="331081" cy="387302"/>
            <a:chOff x="6094214" y="2515682"/>
            <a:chExt cx="331081" cy="387302"/>
          </a:xfrm>
        </p:grpSpPr>
        <p:sp>
          <p:nvSpPr>
            <p:cNvPr id="13" name="Right Arrow 12"/>
            <p:cNvSpPr/>
            <p:nvPr/>
          </p:nvSpPr>
          <p:spPr>
            <a:xfrm>
              <a:off x="6094214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6094214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18493" y="573797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98486" y="3820622"/>
            <a:ext cx="5365404" cy="232871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37061" y="3866342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5790" y="4385310"/>
            <a:ext cx="1920240" cy="1268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49930" y="4385310"/>
            <a:ext cx="1920240" cy="1268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48350" y="4385310"/>
            <a:ext cx="1920240" cy="1268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Optimization Models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PuLP</a:t>
            </a:r>
            <a:r>
              <a:rPr lang="en-US" sz="2000" dirty="0">
                <a:solidFill>
                  <a:schemeClr val="tx1"/>
                </a:solidFill>
              </a:rPr>
              <a:t> &amp; others)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663940" y="4385310"/>
            <a:ext cx="1920240" cy="1268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Solvers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(COIN-OR &amp; others)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099815" y="4715534"/>
            <a:ext cx="331081" cy="387302"/>
            <a:chOff x="6094214" y="2515682"/>
            <a:chExt cx="331081" cy="387302"/>
          </a:xfrm>
        </p:grpSpPr>
        <p:sp>
          <p:nvSpPr>
            <p:cNvPr id="20" name="Right Arrow 19"/>
            <p:cNvSpPr/>
            <p:nvPr/>
          </p:nvSpPr>
          <p:spPr>
            <a:xfrm>
              <a:off x="6094214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ight Arrow 4"/>
            <p:cNvSpPr txBox="1"/>
            <p:nvPr/>
          </p:nvSpPr>
          <p:spPr>
            <a:xfrm>
              <a:off x="6094214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06145" y="4765064"/>
            <a:ext cx="331081" cy="387302"/>
            <a:chOff x="6094214" y="2515682"/>
            <a:chExt cx="331081" cy="387302"/>
          </a:xfrm>
        </p:grpSpPr>
        <p:sp>
          <p:nvSpPr>
            <p:cNvPr id="23" name="Right Arrow 22"/>
            <p:cNvSpPr/>
            <p:nvPr/>
          </p:nvSpPr>
          <p:spPr>
            <a:xfrm>
              <a:off x="6094214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 txBox="1"/>
            <p:nvPr/>
          </p:nvSpPr>
          <p:spPr>
            <a:xfrm>
              <a:off x="6094214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35335" y="4814594"/>
            <a:ext cx="331081" cy="387302"/>
            <a:chOff x="6094214" y="2515682"/>
            <a:chExt cx="331081" cy="387302"/>
          </a:xfrm>
        </p:grpSpPr>
        <p:sp>
          <p:nvSpPr>
            <p:cNvPr id="26" name="Right Arrow 25"/>
            <p:cNvSpPr/>
            <p:nvPr/>
          </p:nvSpPr>
          <p:spPr>
            <a:xfrm>
              <a:off x="6094214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ight Arrow 4"/>
            <p:cNvSpPr txBox="1"/>
            <p:nvPr/>
          </p:nvSpPr>
          <p:spPr>
            <a:xfrm>
              <a:off x="6094214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0159221" y="2041176"/>
            <a:ext cx="173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: python.org)</a:t>
            </a:r>
          </a:p>
        </p:txBody>
      </p:sp>
    </p:spTree>
    <p:extLst>
      <p:ext uri="{BB962C8B-B14F-4D97-AF65-F5344CB8AC3E}">
        <p14:creationId xmlns:p14="http://schemas.microsoft.com/office/powerpoint/2010/main" val="39369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 animBg="1"/>
      <p:bldP spid="33" grpId="0"/>
      <p:bldP spid="11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786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Intermediate  Deterministic Models</vt:lpstr>
      <vt:lpstr>Course Documents</vt:lpstr>
      <vt:lpstr>Attention to Detail</vt:lpstr>
      <vt:lpstr>Attention to Detail (cont.)</vt:lpstr>
      <vt:lpstr>For more on these examples and others:</vt:lpstr>
      <vt:lpstr>Course Documents</vt:lpstr>
      <vt:lpstr>Course Documents</vt:lpstr>
      <vt:lpstr>Python &amp; PuLP </vt:lpstr>
      <vt:lpstr>Python in Optimization Modeling</vt:lpstr>
      <vt:lpstr>PowerPoint Presentation</vt:lpstr>
      <vt:lpstr>Why use PuLP? (cont.)</vt:lpstr>
      <vt:lpstr>PuLP: bottom line</vt:lpstr>
      <vt:lpstr>We will start by building a simple LP in PuLP</vt:lpstr>
    </vt:vector>
  </TitlesOfParts>
  <Company>USCGA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Python-PuLP Background Information</dc:title>
  <dc:creator>Frommer, Ian Dr. (EDU)</dc:creator>
  <cp:lastModifiedBy>Ian Frommer</cp:lastModifiedBy>
  <cp:revision>27</cp:revision>
  <dcterms:created xsi:type="dcterms:W3CDTF">2019-01-09T20:40:44Z</dcterms:created>
  <dcterms:modified xsi:type="dcterms:W3CDTF">2021-01-08T13:36:09Z</dcterms:modified>
</cp:coreProperties>
</file>