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8" r:id="rId1"/>
  </p:sldMasterIdLst>
  <p:notesMasterIdLst>
    <p:notesMasterId r:id="rId15"/>
  </p:notesMasterIdLst>
  <p:sldIdLst>
    <p:sldId id="283" r:id="rId2"/>
    <p:sldId id="302" r:id="rId3"/>
    <p:sldId id="303" r:id="rId4"/>
    <p:sldId id="304" r:id="rId5"/>
    <p:sldId id="305" r:id="rId6"/>
    <p:sldId id="307" r:id="rId7"/>
    <p:sldId id="308" r:id="rId8"/>
    <p:sldId id="309" r:id="rId9"/>
    <p:sldId id="313" r:id="rId10"/>
    <p:sldId id="317" r:id="rId11"/>
    <p:sldId id="319" r:id="rId12"/>
    <p:sldId id="314" r:id="rId13"/>
    <p:sldId id="31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ção sem Título" id="{646C952F-9620-40C9-BA98-428D0114B443}">
          <p14:sldIdLst>
            <p14:sldId id="283"/>
            <p14:sldId id="302"/>
            <p14:sldId id="303"/>
            <p14:sldId id="304"/>
            <p14:sldId id="305"/>
            <p14:sldId id="307"/>
            <p14:sldId id="308"/>
            <p14:sldId id="309"/>
            <p14:sldId id="313"/>
            <p14:sldId id="317"/>
            <p14:sldId id="319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00"/>
    <a:srgbClr val="EAF0EA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297" autoAdjust="0"/>
    <p:restoredTop sz="93827" autoAdjust="0"/>
  </p:normalViewPr>
  <p:slideViewPr>
    <p:cSldViewPr>
      <p:cViewPr varScale="1">
        <p:scale>
          <a:sx n="85" d="100"/>
          <a:sy n="85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C02F0-37A4-428C-BDE7-0D671EAED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580B21D-3CEF-4884-BF61-A493EAC8FE54}">
      <dgm:prSet phldrT="[Texto]"/>
      <dgm:spPr/>
      <dgm:t>
        <a:bodyPr/>
        <a:lstStyle/>
        <a:p>
          <a:r>
            <a:rPr lang="en-US" dirty="0" err="1" smtClean="0"/>
            <a:t>Escritório</a:t>
          </a:r>
          <a:r>
            <a:rPr lang="en-US" dirty="0" smtClean="0"/>
            <a:t> de </a:t>
          </a:r>
          <a:r>
            <a:rPr lang="en-US" dirty="0" err="1" smtClean="0"/>
            <a:t>Projetos</a:t>
          </a:r>
          <a:r>
            <a:rPr lang="en-US" dirty="0" smtClean="0"/>
            <a:t>	</a:t>
          </a:r>
          <a:endParaRPr lang="pt-BR" dirty="0"/>
        </a:p>
      </dgm:t>
    </dgm:pt>
    <dgm:pt modelId="{587CCE81-79D7-48F5-B6D5-793899369DAE}" type="parTrans" cxnId="{59EE6F89-F9C4-404B-84EE-68216F9B7D59}">
      <dgm:prSet/>
      <dgm:spPr/>
      <dgm:t>
        <a:bodyPr/>
        <a:lstStyle/>
        <a:p>
          <a:endParaRPr lang="pt-BR"/>
        </a:p>
      </dgm:t>
    </dgm:pt>
    <dgm:pt modelId="{1DF17DEC-8897-401E-9841-28237940E15E}" type="sibTrans" cxnId="{59EE6F89-F9C4-404B-84EE-68216F9B7D59}">
      <dgm:prSet/>
      <dgm:spPr/>
      <dgm:t>
        <a:bodyPr/>
        <a:lstStyle/>
        <a:p>
          <a:endParaRPr lang="pt-BR"/>
        </a:p>
      </dgm:t>
    </dgm:pt>
    <dgm:pt modelId="{2791561B-C302-4D96-BDEB-60A070C851BC}">
      <dgm:prSet phldrT="[Texto]"/>
      <dgm:spPr/>
      <dgm:t>
        <a:bodyPr/>
        <a:lstStyle/>
        <a:p>
          <a:r>
            <a:rPr lang="en-US" dirty="0" err="1" smtClean="0"/>
            <a:t>Certificação</a:t>
          </a:r>
          <a:r>
            <a:rPr lang="en-US" dirty="0" smtClean="0"/>
            <a:t>/</a:t>
          </a:r>
          <a:r>
            <a:rPr lang="en-US" dirty="0" err="1" smtClean="0"/>
            <a:t>análise</a:t>
          </a:r>
          <a:r>
            <a:rPr lang="en-US" dirty="0" smtClean="0"/>
            <a:t> de </a:t>
          </a:r>
          <a:r>
            <a:rPr lang="en-US" dirty="0" err="1" smtClean="0"/>
            <a:t>materiais</a:t>
          </a:r>
          <a:endParaRPr lang="pt-BR" dirty="0"/>
        </a:p>
      </dgm:t>
    </dgm:pt>
    <dgm:pt modelId="{9E33CCAD-AC58-450E-AEC7-9270BA41380A}" type="parTrans" cxnId="{AEE007D6-058C-498B-955F-FC99949614B3}">
      <dgm:prSet/>
      <dgm:spPr/>
      <dgm:t>
        <a:bodyPr/>
        <a:lstStyle/>
        <a:p>
          <a:endParaRPr lang="pt-BR"/>
        </a:p>
      </dgm:t>
    </dgm:pt>
    <dgm:pt modelId="{A670C2CA-FE86-4319-A32B-547E483F1B9B}" type="sibTrans" cxnId="{AEE007D6-058C-498B-955F-FC99949614B3}">
      <dgm:prSet/>
      <dgm:spPr/>
      <dgm:t>
        <a:bodyPr/>
        <a:lstStyle/>
        <a:p>
          <a:endParaRPr lang="pt-BR"/>
        </a:p>
      </dgm:t>
    </dgm:pt>
    <dgm:pt modelId="{FB868B3C-ADD4-4820-BBD3-1C79F6842185}">
      <dgm:prSet phldrT="[Texto]"/>
      <dgm:spPr/>
      <dgm:t>
        <a:bodyPr/>
        <a:lstStyle/>
        <a:p>
          <a:r>
            <a:rPr lang="en-US" dirty="0" smtClean="0"/>
            <a:t>Central de </a:t>
          </a:r>
          <a:r>
            <a:rPr lang="en-US" dirty="0" err="1" smtClean="0"/>
            <a:t>Compras</a:t>
          </a:r>
          <a:endParaRPr lang="pt-BR" dirty="0"/>
        </a:p>
      </dgm:t>
    </dgm:pt>
    <dgm:pt modelId="{CE29655A-2155-4C08-9053-00442884EE78}" type="parTrans" cxnId="{7FADA0C6-D602-4DF4-B10A-500DB806F6A3}">
      <dgm:prSet/>
      <dgm:spPr/>
      <dgm:t>
        <a:bodyPr/>
        <a:lstStyle/>
        <a:p>
          <a:endParaRPr lang="pt-BR"/>
        </a:p>
      </dgm:t>
    </dgm:pt>
    <dgm:pt modelId="{223DFCE2-7E3A-4304-BC84-3A94A87A6591}" type="sibTrans" cxnId="{7FADA0C6-D602-4DF4-B10A-500DB806F6A3}">
      <dgm:prSet/>
      <dgm:spPr/>
      <dgm:t>
        <a:bodyPr/>
        <a:lstStyle/>
        <a:p>
          <a:endParaRPr lang="pt-BR"/>
        </a:p>
      </dgm:t>
    </dgm:pt>
    <dgm:pt modelId="{9D961A61-336E-4D3D-86DA-15CB1C4BFDE8}">
      <dgm:prSet phldrT="[Texto]"/>
      <dgm:spPr/>
      <dgm:t>
        <a:bodyPr/>
        <a:lstStyle/>
        <a:p>
          <a:r>
            <a:rPr lang="en-US" dirty="0" err="1" smtClean="0"/>
            <a:t>Compartilhamento</a:t>
          </a:r>
          <a:r>
            <a:rPr lang="en-US" dirty="0" smtClean="0"/>
            <a:t> de </a:t>
          </a:r>
          <a:r>
            <a:rPr lang="en-US" dirty="0" err="1" smtClean="0"/>
            <a:t>equipamentos</a:t>
          </a:r>
          <a:endParaRPr lang="pt-BR" dirty="0"/>
        </a:p>
      </dgm:t>
    </dgm:pt>
    <dgm:pt modelId="{C15B4867-3415-4508-A476-5E88FB9668A1}" type="parTrans" cxnId="{923099EF-8DAF-43EB-A0D0-A038808454A1}">
      <dgm:prSet/>
      <dgm:spPr/>
      <dgm:t>
        <a:bodyPr/>
        <a:lstStyle/>
        <a:p>
          <a:endParaRPr lang="pt-BR"/>
        </a:p>
      </dgm:t>
    </dgm:pt>
    <dgm:pt modelId="{EC5949FC-9C84-408C-8A52-7F04B630ADD6}" type="sibTrans" cxnId="{923099EF-8DAF-43EB-A0D0-A038808454A1}">
      <dgm:prSet/>
      <dgm:spPr/>
      <dgm:t>
        <a:bodyPr/>
        <a:lstStyle/>
        <a:p>
          <a:endParaRPr lang="pt-BR"/>
        </a:p>
      </dgm:t>
    </dgm:pt>
    <dgm:pt modelId="{85DE576A-4FD8-40A0-8081-2B3439D7FA1B}">
      <dgm:prSet phldrT="[Texto]"/>
      <dgm:spPr/>
      <dgm:t>
        <a:bodyPr/>
        <a:lstStyle/>
        <a:p>
          <a:r>
            <a:rPr lang="en-US" dirty="0" err="1" smtClean="0"/>
            <a:t>Reutilização</a:t>
          </a:r>
          <a:r>
            <a:rPr lang="en-US" dirty="0" smtClean="0"/>
            <a:t> de </a:t>
          </a:r>
          <a:r>
            <a:rPr lang="en-US" dirty="0" err="1" smtClean="0"/>
            <a:t>resíduos</a:t>
          </a:r>
          <a:endParaRPr lang="pt-BR" dirty="0"/>
        </a:p>
      </dgm:t>
    </dgm:pt>
    <dgm:pt modelId="{68589CB4-CE58-4DC8-927F-8EE58FC96F4D}" type="parTrans" cxnId="{93CA5FC6-3700-4B68-9E46-E52C193F48DF}">
      <dgm:prSet/>
      <dgm:spPr/>
      <dgm:t>
        <a:bodyPr/>
        <a:lstStyle/>
        <a:p>
          <a:endParaRPr lang="pt-BR"/>
        </a:p>
      </dgm:t>
    </dgm:pt>
    <dgm:pt modelId="{EB6C2CC4-31AE-42F4-94FE-BA60B9711D2D}" type="sibTrans" cxnId="{93CA5FC6-3700-4B68-9E46-E52C193F48DF}">
      <dgm:prSet/>
      <dgm:spPr/>
      <dgm:t>
        <a:bodyPr/>
        <a:lstStyle/>
        <a:p>
          <a:endParaRPr lang="pt-BR"/>
        </a:p>
      </dgm:t>
    </dgm:pt>
    <dgm:pt modelId="{DD566C99-2618-4676-BD98-781A18509462}">
      <dgm:prSet phldrT="[Texto]"/>
      <dgm:spPr/>
      <dgm:t>
        <a:bodyPr/>
        <a:lstStyle/>
        <a:p>
          <a:r>
            <a:rPr lang="en-US" dirty="0" err="1" smtClean="0"/>
            <a:t>Consórcio</a:t>
          </a:r>
          <a:r>
            <a:rPr lang="en-US" dirty="0" smtClean="0"/>
            <a:t> de </a:t>
          </a:r>
          <a:r>
            <a:rPr lang="en-US" dirty="0" err="1" smtClean="0"/>
            <a:t>prestadores</a:t>
          </a:r>
          <a:r>
            <a:rPr lang="en-US" dirty="0" smtClean="0"/>
            <a:t> de </a:t>
          </a:r>
          <a:r>
            <a:rPr lang="en-US" dirty="0" err="1" smtClean="0"/>
            <a:t>serviços</a:t>
          </a:r>
          <a:endParaRPr lang="pt-BR" dirty="0"/>
        </a:p>
      </dgm:t>
    </dgm:pt>
    <dgm:pt modelId="{155F8DFD-D05A-42A1-9FA5-4CE41C825D4B}" type="parTrans" cxnId="{40E0BFE0-C34E-4322-BD19-2E1034BABEF6}">
      <dgm:prSet/>
      <dgm:spPr/>
      <dgm:t>
        <a:bodyPr/>
        <a:lstStyle/>
        <a:p>
          <a:endParaRPr lang="pt-BR"/>
        </a:p>
      </dgm:t>
    </dgm:pt>
    <dgm:pt modelId="{2B3B7183-D78B-4E10-8719-72778F9D6762}" type="sibTrans" cxnId="{40E0BFE0-C34E-4322-BD19-2E1034BABEF6}">
      <dgm:prSet/>
      <dgm:spPr/>
      <dgm:t>
        <a:bodyPr/>
        <a:lstStyle/>
        <a:p>
          <a:endParaRPr lang="pt-BR"/>
        </a:p>
      </dgm:t>
    </dgm:pt>
    <dgm:pt modelId="{6CC73295-11ED-41D1-A04F-2134B6FAA816}" type="pres">
      <dgm:prSet presAssocID="{CE3C02F0-37A4-428C-BDE7-0D671EAED3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60077143-7B1F-4089-BB52-C09302245F2E}" type="pres">
      <dgm:prSet presAssocID="{CE3C02F0-37A4-428C-BDE7-0D671EAED37D}" presName="Name1" presStyleCnt="0"/>
      <dgm:spPr/>
    </dgm:pt>
    <dgm:pt modelId="{DAC63EED-AD2E-45DD-9F1B-910515763CDD}" type="pres">
      <dgm:prSet presAssocID="{CE3C02F0-37A4-428C-BDE7-0D671EAED37D}" presName="cycle" presStyleCnt="0"/>
      <dgm:spPr/>
    </dgm:pt>
    <dgm:pt modelId="{284F5AFB-6DD8-4565-BBE4-EA7AEF7C2D81}" type="pres">
      <dgm:prSet presAssocID="{CE3C02F0-37A4-428C-BDE7-0D671EAED37D}" presName="srcNode" presStyleLbl="node1" presStyleIdx="0" presStyleCnt="6"/>
      <dgm:spPr/>
    </dgm:pt>
    <dgm:pt modelId="{13F7E228-AFFC-4A84-985A-D6CE0B2AD3CF}" type="pres">
      <dgm:prSet presAssocID="{CE3C02F0-37A4-428C-BDE7-0D671EAED37D}" presName="conn" presStyleLbl="parChTrans1D2" presStyleIdx="0" presStyleCnt="1"/>
      <dgm:spPr/>
      <dgm:t>
        <a:bodyPr/>
        <a:lstStyle/>
        <a:p>
          <a:endParaRPr lang="pt-BR"/>
        </a:p>
      </dgm:t>
    </dgm:pt>
    <dgm:pt modelId="{550E9F3E-9CCB-4C14-89CE-0E4D7408F931}" type="pres">
      <dgm:prSet presAssocID="{CE3C02F0-37A4-428C-BDE7-0D671EAED37D}" presName="extraNode" presStyleLbl="node1" presStyleIdx="0" presStyleCnt="6"/>
      <dgm:spPr/>
    </dgm:pt>
    <dgm:pt modelId="{FCCF4BDA-D805-4EEF-B74D-368E801A44F6}" type="pres">
      <dgm:prSet presAssocID="{CE3C02F0-37A4-428C-BDE7-0D671EAED37D}" presName="dstNode" presStyleLbl="node1" presStyleIdx="0" presStyleCnt="6"/>
      <dgm:spPr/>
    </dgm:pt>
    <dgm:pt modelId="{94DA6834-E0ED-40C4-AB87-4B726A0CF4B4}" type="pres">
      <dgm:prSet presAssocID="{1580B21D-3CEF-4884-BF61-A493EAC8FE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F589F6-0241-4774-9DA1-AB415837DC43}" type="pres">
      <dgm:prSet presAssocID="{1580B21D-3CEF-4884-BF61-A493EAC8FE54}" presName="accent_1" presStyleCnt="0"/>
      <dgm:spPr/>
    </dgm:pt>
    <dgm:pt modelId="{A063724A-6E27-49DE-BC2E-6B7DBDFF7680}" type="pres">
      <dgm:prSet presAssocID="{1580B21D-3CEF-4884-BF61-A493EAC8FE54}" presName="accentRepeatNode" presStyleLbl="solidFgAcc1" presStyleIdx="0" presStyleCnt="6"/>
      <dgm:spPr/>
    </dgm:pt>
    <dgm:pt modelId="{C1F45C17-D20A-4189-ACF5-F7AC5FE87BAA}" type="pres">
      <dgm:prSet presAssocID="{2791561B-C302-4D96-BDEB-60A070C851B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CB3572-92D6-4015-9180-905CE52E1038}" type="pres">
      <dgm:prSet presAssocID="{2791561B-C302-4D96-BDEB-60A070C851BC}" presName="accent_2" presStyleCnt="0"/>
      <dgm:spPr/>
    </dgm:pt>
    <dgm:pt modelId="{600FB2B1-706F-4AC2-ADAE-88332DF1E616}" type="pres">
      <dgm:prSet presAssocID="{2791561B-C302-4D96-BDEB-60A070C851BC}" presName="accentRepeatNode" presStyleLbl="solidFgAcc1" presStyleIdx="1" presStyleCnt="6"/>
      <dgm:spPr/>
    </dgm:pt>
    <dgm:pt modelId="{CC96C4C4-032A-4978-8076-594EC84BB1FA}" type="pres">
      <dgm:prSet presAssocID="{FB868B3C-ADD4-4820-BBD3-1C79F684218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7F7C74-CD87-4697-93E8-F2F0C3DC4177}" type="pres">
      <dgm:prSet presAssocID="{FB868B3C-ADD4-4820-BBD3-1C79F6842185}" presName="accent_3" presStyleCnt="0"/>
      <dgm:spPr/>
    </dgm:pt>
    <dgm:pt modelId="{29607ACC-C628-4AD7-A3DA-4D801C6813E6}" type="pres">
      <dgm:prSet presAssocID="{FB868B3C-ADD4-4820-BBD3-1C79F6842185}" presName="accentRepeatNode" presStyleLbl="solidFgAcc1" presStyleIdx="2" presStyleCnt="6"/>
      <dgm:spPr/>
    </dgm:pt>
    <dgm:pt modelId="{E0634895-E934-4EC6-BC62-78A545A037AE}" type="pres">
      <dgm:prSet presAssocID="{9D961A61-336E-4D3D-86DA-15CB1C4BFDE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87701F-B884-4152-A902-1CEDB7842688}" type="pres">
      <dgm:prSet presAssocID="{9D961A61-336E-4D3D-86DA-15CB1C4BFDE8}" presName="accent_4" presStyleCnt="0"/>
      <dgm:spPr/>
    </dgm:pt>
    <dgm:pt modelId="{9715C172-4AC7-4CBF-B94A-4F13AAE3606F}" type="pres">
      <dgm:prSet presAssocID="{9D961A61-336E-4D3D-86DA-15CB1C4BFDE8}" presName="accentRepeatNode" presStyleLbl="solidFgAcc1" presStyleIdx="3" presStyleCnt="6"/>
      <dgm:spPr/>
    </dgm:pt>
    <dgm:pt modelId="{B3592F86-01DF-449C-82B3-8BFC7A15FCE9}" type="pres">
      <dgm:prSet presAssocID="{85DE576A-4FD8-40A0-8081-2B3439D7FA1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573500-26F6-42D6-86DC-FBA937F580B6}" type="pres">
      <dgm:prSet presAssocID="{85DE576A-4FD8-40A0-8081-2B3439D7FA1B}" presName="accent_5" presStyleCnt="0"/>
      <dgm:spPr/>
    </dgm:pt>
    <dgm:pt modelId="{E845A39B-FEE6-46AE-8199-74CA82D9D334}" type="pres">
      <dgm:prSet presAssocID="{85DE576A-4FD8-40A0-8081-2B3439D7FA1B}" presName="accentRepeatNode" presStyleLbl="solidFgAcc1" presStyleIdx="4" presStyleCnt="6"/>
      <dgm:spPr/>
    </dgm:pt>
    <dgm:pt modelId="{81118A30-49FC-48D8-941C-0FA90D20A46B}" type="pres">
      <dgm:prSet presAssocID="{DD566C99-2618-4676-BD98-781A1850946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F7B178-2B52-450B-BA5D-3EAEF8E6AF85}" type="pres">
      <dgm:prSet presAssocID="{DD566C99-2618-4676-BD98-781A18509462}" presName="accent_6" presStyleCnt="0"/>
      <dgm:spPr/>
    </dgm:pt>
    <dgm:pt modelId="{F5195FAC-21C1-46C0-AD42-2E6515A4773C}" type="pres">
      <dgm:prSet presAssocID="{DD566C99-2618-4676-BD98-781A18509462}" presName="accentRepeatNode" presStyleLbl="solidFgAcc1" presStyleIdx="5" presStyleCnt="6"/>
      <dgm:spPr/>
    </dgm:pt>
  </dgm:ptLst>
  <dgm:cxnLst>
    <dgm:cxn modelId="{46926D2A-0DD8-4CE2-BA5D-F48B6D597154}" type="presOf" srcId="{CE3C02F0-37A4-428C-BDE7-0D671EAED37D}" destId="{6CC73295-11ED-41D1-A04F-2134B6FAA816}" srcOrd="0" destOrd="0" presId="urn:microsoft.com/office/officeart/2008/layout/VerticalCurvedList"/>
    <dgm:cxn modelId="{93CA5FC6-3700-4B68-9E46-E52C193F48DF}" srcId="{CE3C02F0-37A4-428C-BDE7-0D671EAED37D}" destId="{85DE576A-4FD8-40A0-8081-2B3439D7FA1B}" srcOrd="4" destOrd="0" parTransId="{68589CB4-CE58-4DC8-927F-8EE58FC96F4D}" sibTransId="{EB6C2CC4-31AE-42F4-94FE-BA60B9711D2D}"/>
    <dgm:cxn modelId="{AEE007D6-058C-498B-955F-FC99949614B3}" srcId="{CE3C02F0-37A4-428C-BDE7-0D671EAED37D}" destId="{2791561B-C302-4D96-BDEB-60A070C851BC}" srcOrd="1" destOrd="0" parTransId="{9E33CCAD-AC58-450E-AEC7-9270BA41380A}" sibTransId="{A670C2CA-FE86-4319-A32B-547E483F1B9B}"/>
    <dgm:cxn modelId="{1B494051-1564-4D86-96C0-ABE4E964C64D}" type="presOf" srcId="{1580B21D-3CEF-4884-BF61-A493EAC8FE54}" destId="{94DA6834-E0ED-40C4-AB87-4B726A0CF4B4}" srcOrd="0" destOrd="0" presId="urn:microsoft.com/office/officeart/2008/layout/VerticalCurvedList"/>
    <dgm:cxn modelId="{923099EF-8DAF-43EB-A0D0-A038808454A1}" srcId="{CE3C02F0-37A4-428C-BDE7-0D671EAED37D}" destId="{9D961A61-336E-4D3D-86DA-15CB1C4BFDE8}" srcOrd="3" destOrd="0" parTransId="{C15B4867-3415-4508-A476-5E88FB9668A1}" sibTransId="{EC5949FC-9C84-408C-8A52-7F04B630ADD6}"/>
    <dgm:cxn modelId="{7FADA0C6-D602-4DF4-B10A-500DB806F6A3}" srcId="{CE3C02F0-37A4-428C-BDE7-0D671EAED37D}" destId="{FB868B3C-ADD4-4820-BBD3-1C79F6842185}" srcOrd="2" destOrd="0" parTransId="{CE29655A-2155-4C08-9053-00442884EE78}" sibTransId="{223DFCE2-7E3A-4304-BC84-3A94A87A6591}"/>
    <dgm:cxn modelId="{40E0BFE0-C34E-4322-BD19-2E1034BABEF6}" srcId="{CE3C02F0-37A4-428C-BDE7-0D671EAED37D}" destId="{DD566C99-2618-4676-BD98-781A18509462}" srcOrd="5" destOrd="0" parTransId="{155F8DFD-D05A-42A1-9FA5-4CE41C825D4B}" sibTransId="{2B3B7183-D78B-4E10-8719-72778F9D6762}"/>
    <dgm:cxn modelId="{32DA73FB-0989-4ACD-9744-58EA687C85F3}" type="presOf" srcId="{85DE576A-4FD8-40A0-8081-2B3439D7FA1B}" destId="{B3592F86-01DF-449C-82B3-8BFC7A15FCE9}" srcOrd="0" destOrd="0" presId="urn:microsoft.com/office/officeart/2008/layout/VerticalCurvedList"/>
    <dgm:cxn modelId="{FC584B82-74CD-47AF-9705-0D29DA4EE18C}" type="presOf" srcId="{2791561B-C302-4D96-BDEB-60A070C851BC}" destId="{C1F45C17-D20A-4189-ACF5-F7AC5FE87BAA}" srcOrd="0" destOrd="0" presId="urn:microsoft.com/office/officeart/2008/layout/VerticalCurvedList"/>
    <dgm:cxn modelId="{E37B2D51-6691-4268-986B-5263A90D0F20}" type="presOf" srcId="{FB868B3C-ADD4-4820-BBD3-1C79F6842185}" destId="{CC96C4C4-032A-4978-8076-594EC84BB1FA}" srcOrd="0" destOrd="0" presId="urn:microsoft.com/office/officeart/2008/layout/VerticalCurvedList"/>
    <dgm:cxn modelId="{3AD23C06-C916-4051-8477-280643C89FB3}" type="presOf" srcId="{1DF17DEC-8897-401E-9841-28237940E15E}" destId="{13F7E228-AFFC-4A84-985A-D6CE0B2AD3CF}" srcOrd="0" destOrd="0" presId="urn:microsoft.com/office/officeart/2008/layout/VerticalCurvedList"/>
    <dgm:cxn modelId="{59EE6F89-F9C4-404B-84EE-68216F9B7D59}" srcId="{CE3C02F0-37A4-428C-BDE7-0D671EAED37D}" destId="{1580B21D-3CEF-4884-BF61-A493EAC8FE54}" srcOrd="0" destOrd="0" parTransId="{587CCE81-79D7-48F5-B6D5-793899369DAE}" sibTransId="{1DF17DEC-8897-401E-9841-28237940E15E}"/>
    <dgm:cxn modelId="{6B93C420-5670-465D-9A8E-2167F13B8403}" type="presOf" srcId="{9D961A61-336E-4D3D-86DA-15CB1C4BFDE8}" destId="{E0634895-E934-4EC6-BC62-78A545A037AE}" srcOrd="0" destOrd="0" presId="urn:microsoft.com/office/officeart/2008/layout/VerticalCurvedList"/>
    <dgm:cxn modelId="{919251B7-E6ED-4B4D-A4C4-8FB32D401E27}" type="presOf" srcId="{DD566C99-2618-4676-BD98-781A18509462}" destId="{81118A30-49FC-48D8-941C-0FA90D20A46B}" srcOrd="0" destOrd="0" presId="urn:microsoft.com/office/officeart/2008/layout/VerticalCurvedList"/>
    <dgm:cxn modelId="{73D13B36-365C-4624-B127-111E11873FB5}" type="presParOf" srcId="{6CC73295-11ED-41D1-A04F-2134B6FAA816}" destId="{60077143-7B1F-4089-BB52-C09302245F2E}" srcOrd="0" destOrd="0" presId="urn:microsoft.com/office/officeart/2008/layout/VerticalCurvedList"/>
    <dgm:cxn modelId="{6A951A6A-5BE8-46AC-ABD9-24041B1A41CE}" type="presParOf" srcId="{60077143-7B1F-4089-BB52-C09302245F2E}" destId="{DAC63EED-AD2E-45DD-9F1B-910515763CDD}" srcOrd="0" destOrd="0" presId="urn:microsoft.com/office/officeart/2008/layout/VerticalCurvedList"/>
    <dgm:cxn modelId="{83EDF9A4-1E06-48EB-A168-27D0097624F8}" type="presParOf" srcId="{DAC63EED-AD2E-45DD-9F1B-910515763CDD}" destId="{284F5AFB-6DD8-4565-BBE4-EA7AEF7C2D81}" srcOrd="0" destOrd="0" presId="urn:microsoft.com/office/officeart/2008/layout/VerticalCurvedList"/>
    <dgm:cxn modelId="{6D5C0004-39E3-49C2-BBC6-BB3A93474524}" type="presParOf" srcId="{DAC63EED-AD2E-45DD-9F1B-910515763CDD}" destId="{13F7E228-AFFC-4A84-985A-D6CE0B2AD3CF}" srcOrd="1" destOrd="0" presId="urn:microsoft.com/office/officeart/2008/layout/VerticalCurvedList"/>
    <dgm:cxn modelId="{AD912A32-FBB4-4847-9B2F-1BADFEC604E6}" type="presParOf" srcId="{DAC63EED-AD2E-45DD-9F1B-910515763CDD}" destId="{550E9F3E-9CCB-4C14-89CE-0E4D7408F931}" srcOrd="2" destOrd="0" presId="urn:microsoft.com/office/officeart/2008/layout/VerticalCurvedList"/>
    <dgm:cxn modelId="{BB7811E9-2E2B-49E5-922B-4660D18395F4}" type="presParOf" srcId="{DAC63EED-AD2E-45DD-9F1B-910515763CDD}" destId="{FCCF4BDA-D805-4EEF-B74D-368E801A44F6}" srcOrd="3" destOrd="0" presId="urn:microsoft.com/office/officeart/2008/layout/VerticalCurvedList"/>
    <dgm:cxn modelId="{2A622E40-2F27-40AE-A385-FDAB987CC8A5}" type="presParOf" srcId="{60077143-7B1F-4089-BB52-C09302245F2E}" destId="{94DA6834-E0ED-40C4-AB87-4B726A0CF4B4}" srcOrd="1" destOrd="0" presId="urn:microsoft.com/office/officeart/2008/layout/VerticalCurvedList"/>
    <dgm:cxn modelId="{F4EF7249-44DC-46B3-AB48-114E89D8EC74}" type="presParOf" srcId="{60077143-7B1F-4089-BB52-C09302245F2E}" destId="{DCF589F6-0241-4774-9DA1-AB415837DC43}" srcOrd="2" destOrd="0" presId="urn:microsoft.com/office/officeart/2008/layout/VerticalCurvedList"/>
    <dgm:cxn modelId="{8C240226-9FAE-4E4F-A046-F56AEB0A7ADB}" type="presParOf" srcId="{DCF589F6-0241-4774-9DA1-AB415837DC43}" destId="{A063724A-6E27-49DE-BC2E-6B7DBDFF7680}" srcOrd="0" destOrd="0" presId="urn:microsoft.com/office/officeart/2008/layout/VerticalCurvedList"/>
    <dgm:cxn modelId="{26917A4C-EAA2-46D5-A4C7-9AAF5A8F12CD}" type="presParOf" srcId="{60077143-7B1F-4089-BB52-C09302245F2E}" destId="{C1F45C17-D20A-4189-ACF5-F7AC5FE87BAA}" srcOrd="3" destOrd="0" presId="urn:microsoft.com/office/officeart/2008/layout/VerticalCurvedList"/>
    <dgm:cxn modelId="{407F099A-9B5B-4ACE-B34C-D01500505113}" type="presParOf" srcId="{60077143-7B1F-4089-BB52-C09302245F2E}" destId="{B5CB3572-92D6-4015-9180-905CE52E1038}" srcOrd="4" destOrd="0" presId="urn:microsoft.com/office/officeart/2008/layout/VerticalCurvedList"/>
    <dgm:cxn modelId="{F7243C8D-684B-457B-9791-FAA244CB441C}" type="presParOf" srcId="{B5CB3572-92D6-4015-9180-905CE52E1038}" destId="{600FB2B1-706F-4AC2-ADAE-88332DF1E616}" srcOrd="0" destOrd="0" presId="urn:microsoft.com/office/officeart/2008/layout/VerticalCurvedList"/>
    <dgm:cxn modelId="{617A5F37-36AD-4B01-8438-33093610242B}" type="presParOf" srcId="{60077143-7B1F-4089-BB52-C09302245F2E}" destId="{CC96C4C4-032A-4978-8076-594EC84BB1FA}" srcOrd="5" destOrd="0" presId="urn:microsoft.com/office/officeart/2008/layout/VerticalCurvedList"/>
    <dgm:cxn modelId="{7166C10C-E818-4942-9A75-4E6FFFA09749}" type="presParOf" srcId="{60077143-7B1F-4089-BB52-C09302245F2E}" destId="{567F7C74-CD87-4697-93E8-F2F0C3DC4177}" srcOrd="6" destOrd="0" presId="urn:microsoft.com/office/officeart/2008/layout/VerticalCurvedList"/>
    <dgm:cxn modelId="{844F1563-AA92-4CB8-8573-EB8752276A98}" type="presParOf" srcId="{567F7C74-CD87-4697-93E8-F2F0C3DC4177}" destId="{29607ACC-C628-4AD7-A3DA-4D801C6813E6}" srcOrd="0" destOrd="0" presId="urn:microsoft.com/office/officeart/2008/layout/VerticalCurvedList"/>
    <dgm:cxn modelId="{A3F95B40-B715-4573-9D0C-E96BABFA62F4}" type="presParOf" srcId="{60077143-7B1F-4089-BB52-C09302245F2E}" destId="{E0634895-E934-4EC6-BC62-78A545A037AE}" srcOrd="7" destOrd="0" presId="urn:microsoft.com/office/officeart/2008/layout/VerticalCurvedList"/>
    <dgm:cxn modelId="{2CC5366A-9B0D-410A-BBD6-E401E1B5DB70}" type="presParOf" srcId="{60077143-7B1F-4089-BB52-C09302245F2E}" destId="{3987701F-B884-4152-A902-1CEDB7842688}" srcOrd="8" destOrd="0" presId="urn:microsoft.com/office/officeart/2008/layout/VerticalCurvedList"/>
    <dgm:cxn modelId="{44DD03B8-7676-480C-BFD3-1AB743441F0A}" type="presParOf" srcId="{3987701F-B884-4152-A902-1CEDB7842688}" destId="{9715C172-4AC7-4CBF-B94A-4F13AAE3606F}" srcOrd="0" destOrd="0" presId="urn:microsoft.com/office/officeart/2008/layout/VerticalCurvedList"/>
    <dgm:cxn modelId="{094931A9-5F2B-4C7C-983E-A8B94B588943}" type="presParOf" srcId="{60077143-7B1F-4089-BB52-C09302245F2E}" destId="{B3592F86-01DF-449C-82B3-8BFC7A15FCE9}" srcOrd="9" destOrd="0" presId="urn:microsoft.com/office/officeart/2008/layout/VerticalCurvedList"/>
    <dgm:cxn modelId="{C9E9B994-EF3E-4F75-AB88-F535B85256C6}" type="presParOf" srcId="{60077143-7B1F-4089-BB52-C09302245F2E}" destId="{BC573500-26F6-42D6-86DC-FBA937F580B6}" srcOrd="10" destOrd="0" presId="urn:microsoft.com/office/officeart/2008/layout/VerticalCurvedList"/>
    <dgm:cxn modelId="{90DA1FC5-5884-43B7-8B5E-2251C60CDCF0}" type="presParOf" srcId="{BC573500-26F6-42D6-86DC-FBA937F580B6}" destId="{E845A39B-FEE6-46AE-8199-74CA82D9D334}" srcOrd="0" destOrd="0" presId="urn:microsoft.com/office/officeart/2008/layout/VerticalCurvedList"/>
    <dgm:cxn modelId="{0AE14AED-34FC-4518-B168-97A6CDF89B40}" type="presParOf" srcId="{60077143-7B1F-4089-BB52-C09302245F2E}" destId="{81118A30-49FC-48D8-941C-0FA90D20A46B}" srcOrd="11" destOrd="0" presId="urn:microsoft.com/office/officeart/2008/layout/VerticalCurvedList"/>
    <dgm:cxn modelId="{D3CB4BC4-6DA1-4DC2-A1B6-50A24C140BD1}" type="presParOf" srcId="{60077143-7B1F-4089-BB52-C09302245F2E}" destId="{98F7B178-2B52-450B-BA5D-3EAEF8E6AF85}" srcOrd="12" destOrd="0" presId="urn:microsoft.com/office/officeart/2008/layout/VerticalCurvedList"/>
    <dgm:cxn modelId="{647908DA-B562-4295-86C9-E7C01EA28BD0}" type="presParOf" srcId="{98F7B178-2B52-450B-BA5D-3EAEF8E6AF85}" destId="{F5195FAC-21C1-46C0-AD42-2E6515A477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7E228-AFFC-4A84-985A-D6CE0B2AD3CF}">
      <dsp:nvSpPr>
        <dsp:cNvPr id="0" name=""/>
        <dsp:cNvSpPr/>
      </dsp:nvSpPr>
      <dsp:spPr>
        <a:xfrm>
          <a:off x="-5391172" y="-825548"/>
          <a:ext cx="6419400" cy="6419400"/>
        </a:xfrm>
        <a:prstGeom prst="blockArc">
          <a:avLst>
            <a:gd name="adj1" fmla="val 18900000"/>
            <a:gd name="adj2" fmla="val 2700000"/>
            <a:gd name="adj3" fmla="val 3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A6834-E0ED-40C4-AB87-4B726A0CF4B4}">
      <dsp:nvSpPr>
        <dsp:cNvPr id="0" name=""/>
        <dsp:cNvSpPr/>
      </dsp:nvSpPr>
      <dsp:spPr>
        <a:xfrm>
          <a:off x="383340" y="251098"/>
          <a:ext cx="6198748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Escritório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Projetos</a:t>
          </a:r>
          <a:r>
            <a:rPr lang="en-US" sz="2600" kern="1200" dirty="0" smtClean="0"/>
            <a:t>	</a:t>
          </a:r>
          <a:endParaRPr lang="pt-BR" sz="2600" kern="1200" dirty="0"/>
        </a:p>
      </dsp:txBody>
      <dsp:txXfrm>
        <a:off x="383340" y="251098"/>
        <a:ext cx="6198748" cy="502007"/>
      </dsp:txXfrm>
    </dsp:sp>
    <dsp:sp modelId="{A063724A-6E27-49DE-BC2E-6B7DBDFF7680}">
      <dsp:nvSpPr>
        <dsp:cNvPr id="0" name=""/>
        <dsp:cNvSpPr/>
      </dsp:nvSpPr>
      <dsp:spPr>
        <a:xfrm>
          <a:off x="69586" y="18834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45C17-D20A-4189-ACF5-F7AC5FE87BAA}">
      <dsp:nvSpPr>
        <dsp:cNvPr id="0" name=""/>
        <dsp:cNvSpPr/>
      </dsp:nvSpPr>
      <dsp:spPr>
        <a:xfrm>
          <a:off x="796275" y="1004014"/>
          <a:ext cx="5785813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Certificação</a:t>
          </a:r>
          <a:r>
            <a:rPr lang="en-US" sz="2600" kern="1200" dirty="0" smtClean="0"/>
            <a:t>/</a:t>
          </a:r>
          <a:r>
            <a:rPr lang="en-US" sz="2600" kern="1200" dirty="0" err="1" smtClean="0"/>
            <a:t>análise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materiais</a:t>
          </a:r>
          <a:endParaRPr lang="pt-BR" sz="2600" kern="1200" dirty="0"/>
        </a:p>
      </dsp:txBody>
      <dsp:txXfrm>
        <a:off x="796275" y="1004014"/>
        <a:ext cx="5785813" cy="502007"/>
      </dsp:txXfrm>
    </dsp:sp>
    <dsp:sp modelId="{600FB2B1-706F-4AC2-ADAE-88332DF1E616}">
      <dsp:nvSpPr>
        <dsp:cNvPr id="0" name=""/>
        <dsp:cNvSpPr/>
      </dsp:nvSpPr>
      <dsp:spPr>
        <a:xfrm>
          <a:off x="482521" y="941263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6C4C4-032A-4978-8076-594EC84BB1FA}">
      <dsp:nvSpPr>
        <dsp:cNvPr id="0" name=""/>
        <dsp:cNvSpPr/>
      </dsp:nvSpPr>
      <dsp:spPr>
        <a:xfrm>
          <a:off x="985100" y="1756929"/>
          <a:ext cx="5596988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Central de </a:t>
          </a:r>
          <a:r>
            <a:rPr lang="en-US" sz="2600" kern="1200" dirty="0" err="1" smtClean="0"/>
            <a:t>Compras</a:t>
          </a:r>
          <a:endParaRPr lang="pt-BR" sz="2600" kern="1200" dirty="0"/>
        </a:p>
      </dsp:txBody>
      <dsp:txXfrm>
        <a:off x="985100" y="1756929"/>
        <a:ext cx="5596988" cy="502007"/>
      </dsp:txXfrm>
    </dsp:sp>
    <dsp:sp modelId="{29607ACC-C628-4AD7-A3DA-4D801C6813E6}">
      <dsp:nvSpPr>
        <dsp:cNvPr id="0" name=""/>
        <dsp:cNvSpPr/>
      </dsp:nvSpPr>
      <dsp:spPr>
        <a:xfrm>
          <a:off x="671346" y="1694178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34895-E934-4EC6-BC62-78A545A037AE}">
      <dsp:nvSpPr>
        <dsp:cNvPr id="0" name=""/>
        <dsp:cNvSpPr/>
      </dsp:nvSpPr>
      <dsp:spPr>
        <a:xfrm>
          <a:off x="985100" y="2509367"/>
          <a:ext cx="5596988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Compartilhamento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equipamentos</a:t>
          </a:r>
          <a:endParaRPr lang="pt-BR" sz="2600" kern="1200" dirty="0"/>
        </a:p>
      </dsp:txBody>
      <dsp:txXfrm>
        <a:off x="985100" y="2509367"/>
        <a:ext cx="5596988" cy="502007"/>
      </dsp:txXfrm>
    </dsp:sp>
    <dsp:sp modelId="{9715C172-4AC7-4CBF-B94A-4F13AAE3606F}">
      <dsp:nvSpPr>
        <dsp:cNvPr id="0" name=""/>
        <dsp:cNvSpPr/>
      </dsp:nvSpPr>
      <dsp:spPr>
        <a:xfrm>
          <a:off x="671346" y="2446616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92F86-01DF-449C-82B3-8BFC7A15FCE9}">
      <dsp:nvSpPr>
        <dsp:cNvPr id="0" name=""/>
        <dsp:cNvSpPr/>
      </dsp:nvSpPr>
      <dsp:spPr>
        <a:xfrm>
          <a:off x="796275" y="3262282"/>
          <a:ext cx="5785813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Reutilização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resíduos</a:t>
          </a:r>
          <a:endParaRPr lang="pt-BR" sz="2600" kern="1200" dirty="0"/>
        </a:p>
      </dsp:txBody>
      <dsp:txXfrm>
        <a:off x="796275" y="3262282"/>
        <a:ext cx="5785813" cy="502007"/>
      </dsp:txXfrm>
    </dsp:sp>
    <dsp:sp modelId="{E845A39B-FEE6-46AE-8199-74CA82D9D334}">
      <dsp:nvSpPr>
        <dsp:cNvPr id="0" name=""/>
        <dsp:cNvSpPr/>
      </dsp:nvSpPr>
      <dsp:spPr>
        <a:xfrm>
          <a:off x="482521" y="3199531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18A30-49FC-48D8-941C-0FA90D20A46B}">
      <dsp:nvSpPr>
        <dsp:cNvPr id="0" name=""/>
        <dsp:cNvSpPr/>
      </dsp:nvSpPr>
      <dsp:spPr>
        <a:xfrm>
          <a:off x="383340" y="4015198"/>
          <a:ext cx="6198748" cy="502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46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Consórcio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prestadores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serviços</a:t>
          </a:r>
          <a:endParaRPr lang="pt-BR" sz="2600" kern="1200" dirty="0"/>
        </a:p>
      </dsp:txBody>
      <dsp:txXfrm>
        <a:off x="383340" y="4015198"/>
        <a:ext cx="6198748" cy="502007"/>
      </dsp:txXfrm>
    </dsp:sp>
    <dsp:sp modelId="{F5195FAC-21C1-46C0-AD42-2E6515A4773C}">
      <dsp:nvSpPr>
        <dsp:cNvPr id="0" name=""/>
        <dsp:cNvSpPr/>
      </dsp:nvSpPr>
      <dsp:spPr>
        <a:xfrm>
          <a:off x="69586" y="3952447"/>
          <a:ext cx="627508" cy="6275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9CF3-A4DD-4DF5-A359-FAE75261ED87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F5768-E4B5-4362-AC05-702D5667297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121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59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33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404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com Único Canto Aparado 8"/>
          <p:cNvSpPr/>
          <p:nvPr/>
        </p:nvSpPr>
        <p:spPr>
          <a:xfrm flipH="1">
            <a:off x="1232800" y="6608019"/>
            <a:ext cx="7903632" cy="249981"/>
          </a:xfrm>
          <a:custGeom>
            <a:avLst/>
            <a:gdLst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165100 h 330199"/>
              <a:gd name="connsiteX3" fmla="*/ 7739336 w 7739336"/>
              <a:gd name="connsiteY3" fmla="*/ 330199 h 330199"/>
              <a:gd name="connsiteX4" fmla="*/ 0 w 7739336"/>
              <a:gd name="connsiteY4" fmla="*/ 330199 h 330199"/>
              <a:gd name="connsiteX5" fmla="*/ 0 w 7739336"/>
              <a:gd name="connsiteY5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165100 h 330199"/>
              <a:gd name="connsiteX3" fmla="*/ 7731889 w 7739336"/>
              <a:gd name="connsiteY3" fmla="*/ 214132 h 330199"/>
              <a:gd name="connsiteX4" fmla="*/ 7739336 w 7739336"/>
              <a:gd name="connsiteY4" fmla="*/ 330199 h 330199"/>
              <a:gd name="connsiteX5" fmla="*/ 0 w 7739336"/>
              <a:gd name="connsiteY5" fmla="*/ 330199 h 330199"/>
              <a:gd name="connsiteX6" fmla="*/ 0 w 7739336"/>
              <a:gd name="connsiteY6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1889 w 7739336"/>
              <a:gd name="connsiteY2" fmla="*/ 214132 h 330199"/>
              <a:gd name="connsiteX3" fmla="*/ 7739336 w 7739336"/>
              <a:gd name="connsiteY3" fmla="*/ 330199 h 330199"/>
              <a:gd name="connsiteX4" fmla="*/ 0 w 7739336"/>
              <a:gd name="connsiteY4" fmla="*/ 330199 h 330199"/>
              <a:gd name="connsiteX5" fmla="*/ 0 w 7739336"/>
              <a:gd name="connsiteY5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330199 h 330199"/>
              <a:gd name="connsiteX3" fmla="*/ 0 w 7739336"/>
              <a:gd name="connsiteY3" fmla="*/ 330199 h 330199"/>
              <a:gd name="connsiteX4" fmla="*/ 0 w 7739336"/>
              <a:gd name="connsiteY4" fmla="*/ 0 h 330199"/>
              <a:gd name="connsiteX0" fmla="*/ 0 w 7878232"/>
              <a:gd name="connsiteY0" fmla="*/ 0 h 330199"/>
              <a:gd name="connsiteX1" fmla="*/ 7574237 w 7878232"/>
              <a:gd name="connsiteY1" fmla="*/ 0 h 330199"/>
              <a:gd name="connsiteX2" fmla="*/ 7878232 w 7878232"/>
              <a:gd name="connsiteY2" fmla="*/ 330199 h 330199"/>
              <a:gd name="connsiteX3" fmla="*/ 0 w 7878232"/>
              <a:gd name="connsiteY3" fmla="*/ 330199 h 330199"/>
              <a:gd name="connsiteX4" fmla="*/ 0 w 7878232"/>
              <a:gd name="connsiteY4" fmla="*/ 0 h 330199"/>
              <a:gd name="connsiteX0" fmla="*/ 0 w 7903632"/>
              <a:gd name="connsiteY0" fmla="*/ 0 h 330199"/>
              <a:gd name="connsiteX1" fmla="*/ 7574237 w 7903632"/>
              <a:gd name="connsiteY1" fmla="*/ 0 h 330199"/>
              <a:gd name="connsiteX2" fmla="*/ 7903632 w 7903632"/>
              <a:gd name="connsiteY2" fmla="*/ 330199 h 330199"/>
              <a:gd name="connsiteX3" fmla="*/ 0 w 7903632"/>
              <a:gd name="connsiteY3" fmla="*/ 330199 h 330199"/>
              <a:gd name="connsiteX4" fmla="*/ 0 w 7903632"/>
              <a:gd name="connsiteY4" fmla="*/ 0 h 330199"/>
              <a:gd name="connsiteX0" fmla="*/ 0 w 7903632"/>
              <a:gd name="connsiteY0" fmla="*/ 0 h 330199"/>
              <a:gd name="connsiteX1" fmla="*/ 7660597 w 7903632"/>
              <a:gd name="connsiteY1" fmla="*/ 0 h 330199"/>
              <a:gd name="connsiteX2" fmla="*/ 7903632 w 7903632"/>
              <a:gd name="connsiteY2" fmla="*/ 330199 h 330199"/>
              <a:gd name="connsiteX3" fmla="*/ 0 w 7903632"/>
              <a:gd name="connsiteY3" fmla="*/ 330199 h 330199"/>
              <a:gd name="connsiteX4" fmla="*/ 0 w 7903632"/>
              <a:gd name="connsiteY4" fmla="*/ 0 h 33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3632" h="330199">
                <a:moveTo>
                  <a:pt x="0" y="0"/>
                </a:moveTo>
                <a:lnTo>
                  <a:pt x="7660597" y="0"/>
                </a:lnTo>
                <a:lnTo>
                  <a:pt x="7903632" y="330199"/>
                </a:lnTo>
                <a:lnTo>
                  <a:pt x="0" y="330199"/>
                </a:lnTo>
                <a:lnTo>
                  <a:pt x="0" y="0"/>
                </a:lnTo>
                <a:close/>
              </a:path>
            </a:pathLst>
          </a:custGeom>
          <a:solidFill>
            <a:srgbClr val="989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com Único Canto Aparado 8"/>
          <p:cNvSpPr/>
          <p:nvPr/>
        </p:nvSpPr>
        <p:spPr>
          <a:xfrm flipH="1">
            <a:off x="1338496" y="6608019"/>
            <a:ext cx="7817760" cy="249981"/>
          </a:xfrm>
          <a:custGeom>
            <a:avLst/>
            <a:gdLst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165100 h 330199"/>
              <a:gd name="connsiteX3" fmla="*/ 7739336 w 7739336"/>
              <a:gd name="connsiteY3" fmla="*/ 330199 h 330199"/>
              <a:gd name="connsiteX4" fmla="*/ 0 w 7739336"/>
              <a:gd name="connsiteY4" fmla="*/ 330199 h 330199"/>
              <a:gd name="connsiteX5" fmla="*/ 0 w 7739336"/>
              <a:gd name="connsiteY5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165100 h 330199"/>
              <a:gd name="connsiteX3" fmla="*/ 7731889 w 7739336"/>
              <a:gd name="connsiteY3" fmla="*/ 214132 h 330199"/>
              <a:gd name="connsiteX4" fmla="*/ 7739336 w 7739336"/>
              <a:gd name="connsiteY4" fmla="*/ 330199 h 330199"/>
              <a:gd name="connsiteX5" fmla="*/ 0 w 7739336"/>
              <a:gd name="connsiteY5" fmla="*/ 330199 h 330199"/>
              <a:gd name="connsiteX6" fmla="*/ 0 w 7739336"/>
              <a:gd name="connsiteY6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1889 w 7739336"/>
              <a:gd name="connsiteY2" fmla="*/ 214132 h 330199"/>
              <a:gd name="connsiteX3" fmla="*/ 7739336 w 7739336"/>
              <a:gd name="connsiteY3" fmla="*/ 330199 h 330199"/>
              <a:gd name="connsiteX4" fmla="*/ 0 w 7739336"/>
              <a:gd name="connsiteY4" fmla="*/ 330199 h 330199"/>
              <a:gd name="connsiteX5" fmla="*/ 0 w 7739336"/>
              <a:gd name="connsiteY5" fmla="*/ 0 h 330199"/>
              <a:gd name="connsiteX0" fmla="*/ 0 w 7739336"/>
              <a:gd name="connsiteY0" fmla="*/ 0 h 330199"/>
              <a:gd name="connsiteX1" fmla="*/ 7574237 w 7739336"/>
              <a:gd name="connsiteY1" fmla="*/ 0 h 330199"/>
              <a:gd name="connsiteX2" fmla="*/ 7739336 w 7739336"/>
              <a:gd name="connsiteY2" fmla="*/ 330199 h 330199"/>
              <a:gd name="connsiteX3" fmla="*/ 0 w 7739336"/>
              <a:gd name="connsiteY3" fmla="*/ 330199 h 330199"/>
              <a:gd name="connsiteX4" fmla="*/ 0 w 7739336"/>
              <a:gd name="connsiteY4" fmla="*/ 0 h 330199"/>
              <a:gd name="connsiteX0" fmla="*/ 0 w 7878232"/>
              <a:gd name="connsiteY0" fmla="*/ 0 h 330199"/>
              <a:gd name="connsiteX1" fmla="*/ 7574237 w 7878232"/>
              <a:gd name="connsiteY1" fmla="*/ 0 h 330199"/>
              <a:gd name="connsiteX2" fmla="*/ 7878232 w 7878232"/>
              <a:gd name="connsiteY2" fmla="*/ 330199 h 330199"/>
              <a:gd name="connsiteX3" fmla="*/ 0 w 7878232"/>
              <a:gd name="connsiteY3" fmla="*/ 330199 h 330199"/>
              <a:gd name="connsiteX4" fmla="*/ 0 w 7878232"/>
              <a:gd name="connsiteY4" fmla="*/ 0 h 330199"/>
              <a:gd name="connsiteX0" fmla="*/ 0 w 7903632"/>
              <a:gd name="connsiteY0" fmla="*/ 0 h 330199"/>
              <a:gd name="connsiteX1" fmla="*/ 7574237 w 7903632"/>
              <a:gd name="connsiteY1" fmla="*/ 0 h 330199"/>
              <a:gd name="connsiteX2" fmla="*/ 7903632 w 7903632"/>
              <a:gd name="connsiteY2" fmla="*/ 330199 h 330199"/>
              <a:gd name="connsiteX3" fmla="*/ 0 w 7903632"/>
              <a:gd name="connsiteY3" fmla="*/ 330199 h 330199"/>
              <a:gd name="connsiteX4" fmla="*/ 0 w 7903632"/>
              <a:gd name="connsiteY4" fmla="*/ 0 h 330199"/>
              <a:gd name="connsiteX0" fmla="*/ 0 w 7903632"/>
              <a:gd name="connsiteY0" fmla="*/ 0 h 330199"/>
              <a:gd name="connsiteX1" fmla="*/ 7660597 w 7903632"/>
              <a:gd name="connsiteY1" fmla="*/ 0 h 330199"/>
              <a:gd name="connsiteX2" fmla="*/ 7903632 w 7903632"/>
              <a:gd name="connsiteY2" fmla="*/ 330199 h 330199"/>
              <a:gd name="connsiteX3" fmla="*/ 0 w 7903632"/>
              <a:gd name="connsiteY3" fmla="*/ 330199 h 330199"/>
              <a:gd name="connsiteX4" fmla="*/ 0 w 7903632"/>
              <a:gd name="connsiteY4" fmla="*/ 0 h 330199"/>
              <a:gd name="connsiteX0" fmla="*/ 0 w 7903632"/>
              <a:gd name="connsiteY0" fmla="*/ 0 h 330199"/>
              <a:gd name="connsiteX1" fmla="*/ 7660597 w 7903632"/>
              <a:gd name="connsiteY1" fmla="*/ 0 h 330199"/>
              <a:gd name="connsiteX2" fmla="*/ 7903632 w 7903632"/>
              <a:gd name="connsiteY2" fmla="*/ 330199 h 330199"/>
              <a:gd name="connsiteX3" fmla="*/ 91440 w 7903632"/>
              <a:gd name="connsiteY3" fmla="*/ 330199 h 330199"/>
              <a:gd name="connsiteX4" fmla="*/ 0 w 7903632"/>
              <a:gd name="connsiteY4" fmla="*/ 0 h 330199"/>
              <a:gd name="connsiteX0" fmla="*/ 0 w 7817272"/>
              <a:gd name="connsiteY0" fmla="*/ 0 h 330199"/>
              <a:gd name="connsiteX1" fmla="*/ 7574237 w 7817272"/>
              <a:gd name="connsiteY1" fmla="*/ 0 h 330199"/>
              <a:gd name="connsiteX2" fmla="*/ 7817272 w 7817272"/>
              <a:gd name="connsiteY2" fmla="*/ 330199 h 330199"/>
              <a:gd name="connsiteX3" fmla="*/ 5080 w 7817272"/>
              <a:gd name="connsiteY3" fmla="*/ 330199 h 330199"/>
              <a:gd name="connsiteX4" fmla="*/ 0 w 7817272"/>
              <a:gd name="connsiteY4" fmla="*/ 0 h 330199"/>
              <a:gd name="connsiteX0" fmla="*/ 0 w 7817272"/>
              <a:gd name="connsiteY0" fmla="*/ 0 h 330199"/>
              <a:gd name="connsiteX1" fmla="*/ 7574237 w 7817272"/>
              <a:gd name="connsiteY1" fmla="*/ 0 h 330199"/>
              <a:gd name="connsiteX2" fmla="*/ 7817272 w 7817272"/>
              <a:gd name="connsiteY2" fmla="*/ 330199 h 330199"/>
              <a:gd name="connsiteX3" fmla="*/ 5080 w 7817272"/>
              <a:gd name="connsiteY3" fmla="*/ 330199 h 330199"/>
              <a:gd name="connsiteX4" fmla="*/ 0 w 7817272"/>
              <a:gd name="connsiteY4" fmla="*/ 0 h 330199"/>
              <a:gd name="connsiteX0" fmla="*/ 488 w 7817760"/>
              <a:gd name="connsiteY0" fmla="*/ 0 h 330199"/>
              <a:gd name="connsiteX1" fmla="*/ 7574725 w 7817760"/>
              <a:gd name="connsiteY1" fmla="*/ 0 h 330199"/>
              <a:gd name="connsiteX2" fmla="*/ 7817760 w 7817760"/>
              <a:gd name="connsiteY2" fmla="*/ 330199 h 330199"/>
              <a:gd name="connsiteX3" fmla="*/ 488 w 7817760"/>
              <a:gd name="connsiteY3" fmla="*/ 330199 h 330199"/>
              <a:gd name="connsiteX4" fmla="*/ 488 w 7817760"/>
              <a:gd name="connsiteY4" fmla="*/ 0 h 330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760" h="330199">
                <a:moveTo>
                  <a:pt x="488" y="0"/>
                </a:moveTo>
                <a:lnTo>
                  <a:pt x="7574725" y="0"/>
                </a:lnTo>
                <a:lnTo>
                  <a:pt x="7817760" y="330199"/>
                </a:lnTo>
                <a:lnTo>
                  <a:pt x="488" y="330199"/>
                </a:lnTo>
                <a:cubicBezTo>
                  <a:pt x="-1205" y="220133"/>
                  <a:pt x="2181" y="110066"/>
                  <a:pt x="488" y="0"/>
                </a:cubicBezTo>
                <a:close/>
              </a:path>
            </a:pathLst>
          </a:custGeom>
          <a:pattFill prst="ltUpDiag">
            <a:fgClr>
              <a:srgbClr val="868686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76200" dist="25400" dir="2100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>
          <a:xfrm>
            <a:off x="1644805" y="6587226"/>
            <a:ext cx="7283295" cy="215204"/>
          </a:xfrm>
        </p:spPr>
        <p:txBody>
          <a:bodyPr/>
          <a:lstStyle/>
          <a:p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88692-E7C3-407C-9D1E-B4D664E3183A}" type="slidenum">
              <a:rPr/>
              <a:pPr/>
              <a:t>‹nº›</a:t>
            </a:fld>
            <a:endParaRPr dirty="0"/>
          </a:p>
        </p:txBody>
      </p:sp>
      <p:sp>
        <p:nvSpPr>
          <p:cNvPr id="39" name="Retângulo 38"/>
          <p:cNvSpPr/>
          <p:nvPr userDrawn="1"/>
        </p:nvSpPr>
        <p:spPr>
          <a:xfrm>
            <a:off x="412650" y="1"/>
            <a:ext cx="8731349" cy="116632"/>
          </a:xfrm>
          <a:prstGeom prst="rect">
            <a:avLst/>
          </a:prstGeom>
          <a:solidFill>
            <a:srgbClr val="3982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endParaRPr lang="pt-BR" b="1" dirty="0">
              <a:solidFill>
                <a:prstClr val="white"/>
              </a:solidFill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69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747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158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71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32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1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162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615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A8BA-ED54-46FF-8229-51ED35520FC0}" type="datetimeFigureOut">
              <a:rPr lang="pt-BR" smtClean="0"/>
              <a:pPr/>
              <a:t>05/11/2014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621F-C555-4360-A0A9-7206AE0DB7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97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33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di.rs.gov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621F-C555-4360-A0A9-7206AE0DB757}" type="slidenum">
              <a:rPr lang="pt-BR" smtClean="0">
                <a:solidFill>
                  <a:schemeClr val="tx1"/>
                </a:solidFill>
              </a:rPr>
              <a:pPr/>
              <a:t>1</a:t>
            </a:fld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8560" y="776777"/>
            <a:ext cx="7488832" cy="138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142834" y="2885573"/>
            <a:ext cx="93965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FUNDO APL</a:t>
            </a:r>
            <a:endParaRPr lang="pt-BR" sz="8800" b="1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51145" y="5517232"/>
            <a:ext cx="8992855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cs typeface="Aharoni" panose="02010803020104030203" pitchFamily="2" charset="-79"/>
              </a:rPr>
              <a:t>Arthur Rocha Baptista</a:t>
            </a:r>
            <a:r>
              <a:rPr lang="en-US" sz="1600" dirty="0" smtClean="0">
                <a:cs typeface="Aharoni" panose="02010803020104030203" pitchFamily="2" charset="-79"/>
              </a:rPr>
              <a:t/>
            </a:r>
            <a:br>
              <a:rPr lang="en-US" sz="1600" dirty="0" smtClean="0">
                <a:cs typeface="Aharoni" panose="02010803020104030203" pitchFamily="2" charset="-79"/>
              </a:rPr>
            </a:br>
            <a:r>
              <a:rPr lang="en-US" sz="1400" i="1" dirty="0" err="1" smtClean="0"/>
              <a:t>Diretor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Desenvolvimento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Econômico</a:t>
            </a:r>
            <a:r>
              <a:rPr lang="en-US" sz="1400" i="1" dirty="0" smtClean="0"/>
              <a:t> e Social</a:t>
            </a:r>
            <a:br>
              <a:rPr lang="en-US" sz="1400" i="1" dirty="0" smtClean="0"/>
            </a:br>
            <a:r>
              <a:rPr lang="en-US" sz="1400" i="1" dirty="0" smtClean="0"/>
              <a:t>APL Naval e Offshore de Rio Grande e </a:t>
            </a:r>
            <a:r>
              <a:rPr lang="en-US" sz="1400" i="1" dirty="0" err="1" smtClean="0"/>
              <a:t>Entorno</a:t>
            </a:r>
            <a:endParaRPr lang="en-US" sz="1400" i="1" dirty="0" smtClean="0"/>
          </a:p>
          <a:p>
            <a:pPr marL="0" indent="0">
              <a:buNone/>
            </a:pPr>
            <a:endParaRPr lang="en-US" sz="1800" b="1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400" dirty="0" smtClean="0">
                <a:cs typeface="Arial" panose="020B0604020202020204" pitchFamily="34" charset="0"/>
              </a:rPr>
              <a:t>Rio Grande, 05 de </a:t>
            </a:r>
            <a:r>
              <a:rPr lang="en-US" sz="1400" dirty="0" err="1" smtClean="0">
                <a:cs typeface="Arial" panose="020B0604020202020204" pitchFamily="34" charset="0"/>
              </a:rPr>
              <a:t>novembro</a:t>
            </a:r>
            <a:r>
              <a:rPr lang="en-US" sz="1400" dirty="0" smtClean="0">
                <a:cs typeface="Arial" panose="020B0604020202020204" pitchFamily="34" charset="0"/>
              </a:rPr>
              <a:t> de 2014</a:t>
            </a:r>
            <a:endParaRPr lang="en-US" sz="1800" dirty="0" smtClean="0">
              <a:cs typeface="Arial" panose="020B0604020202020204" pitchFamily="34" charset="0"/>
            </a:endParaRPr>
          </a:p>
        </p:txBody>
      </p:sp>
      <p:pic>
        <p:nvPicPr>
          <p:cNvPr id="2" name="Picture 2" descr="Imagem inlin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2411"/>
            <a:ext cx="1819670" cy="19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22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8" t="6091" r="4409" b="7983"/>
          <a:stretch/>
        </p:blipFill>
        <p:spPr>
          <a:xfrm rot="5670250">
            <a:off x="1695571" y="623431"/>
            <a:ext cx="5108046" cy="3583872"/>
          </a:xfrm>
          <a:prstGeom prst="rect">
            <a:avLst/>
          </a:prstGeom>
        </p:spPr>
      </p:pic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5405438" y="2573338"/>
            <a:ext cx="359906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 dirty="0" smtClean="0">
                <a:solidFill>
                  <a:srgbClr val="33332D"/>
                </a:solidFill>
              </a:rPr>
              <a:t>Indicadores de Impacto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11" name="Oval 142"/>
          <p:cNvSpPr>
            <a:spLocks noChangeArrowheads="1"/>
          </p:cNvSpPr>
          <p:nvPr/>
        </p:nvSpPr>
        <p:spPr bwMode="auto">
          <a:xfrm>
            <a:off x="5197475" y="2630488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1825281" y="2908300"/>
            <a:ext cx="1865062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r>
              <a:rPr lang="pt-BR" sz="2800" dirty="0" smtClean="0">
                <a:solidFill>
                  <a:srgbClr val="33332D"/>
                </a:solidFill>
              </a:rPr>
              <a:t>Justificativa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13" name="Oval 146"/>
          <p:cNvSpPr>
            <a:spLocks noChangeArrowheads="1"/>
          </p:cNvSpPr>
          <p:nvPr/>
        </p:nvSpPr>
        <p:spPr bwMode="auto">
          <a:xfrm>
            <a:off x="3709988" y="2933700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14" name="Rectangle 121"/>
          <p:cNvSpPr>
            <a:spLocks noChangeArrowheads="1"/>
          </p:cNvSpPr>
          <p:nvPr/>
        </p:nvSpPr>
        <p:spPr bwMode="auto">
          <a:xfrm>
            <a:off x="5876925" y="3319463"/>
            <a:ext cx="1819088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 dirty="0" smtClean="0">
                <a:solidFill>
                  <a:srgbClr val="33332D"/>
                </a:solidFill>
              </a:rPr>
              <a:t>Orçamento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15" name="Oval 148"/>
          <p:cNvSpPr>
            <a:spLocks noChangeArrowheads="1"/>
          </p:cNvSpPr>
          <p:nvPr/>
        </p:nvSpPr>
        <p:spPr bwMode="auto">
          <a:xfrm>
            <a:off x="5680075" y="3306763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16" name="Rectangle 127"/>
          <p:cNvSpPr>
            <a:spLocks noChangeArrowheads="1"/>
          </p:cNvSpPr>
          <p:nvPr/>
        </p:nvSpPr>
        <p:spPr bwMode="auto">
          <a:xfrm>
            <a:off x="1238250" y="3751263"/>
            <a:ext cx="2268539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r>
              <a:rPr lang="en-US" sz="2800" dirty="0" err="1" smtClean="0">
                <a:solidFill>
                  <a:srgbClr val="33332D"/>
                </a:solidFill>
              </a:rPr>
              <a:t>Objetivo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17" name="Oval 151"/>
          <p:cNvSpPr>
            <a:spLocks noChangeArrowheads="1"/>
          </p:cNvSpPr>
          <p:nvPr/>
        </p:nvSpPr>
        <p:spPr bwMode="auto">
          <a:xfrm>
            <a:off x="3519488" y="3746500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18" name="Rectangle 123"/>
          <p:cNvSpPr>
            <a:spLocks noChangeArrowheads="1"/>
          </p:cNvSpPr>
          <p:nvPr/>
        </p:nvSpPr>
        <p:spPr bwMode="auto">
          <a:xfrm>
            <a:off x="5759450" y="4124325"/>
            <a:ext cx="2952750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pt-BR" sz="2800" dirty="0" smtClean="0">
                <a:solidFill>
                  <a:srgbClr val="33332D"/>
                </a:solidFill>
              </a:rPr>
              <a:t>Cronograma Físico-Financeiro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19" name="Oval 165"/>
          <p:cNvSpPr>
            <a:spLocks noChangeArrowheads="1"/>
          </p:cNvSpPr>
          <p:nvPr/>
        </p:nvSpPr>
        <p:spPr bwMode="auto">
          <a:xfrm>
            <a:off x="5561013" y="4124325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20" name="Rectangle 160"/>
          <p:cNvSpPr>
            <a:spLocks noChangeArrowheads="1"/>
          </p:cNvSpPr>
          <p:nvPr/>
        </p:nvSpPr>
        <p:spPr bwMode="auto">
          <a:xfrm>
            <a:off x="1481138" y="4495800"/>
            <a:ext cx="2449513" cy="44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r>
              <a:rPr lang="pt-BR" sz="2800" dirty="0" smtClean="0">
                <a:solidFill>
                  <a:srgbClr val="33332D"/>
                </a:solidFill>
              </a:rPr>
              <a:t>Metas</a:t>
            </a:r>
            <a:endParaRPr lang="pt-BR" sz="2800" dirty="0">
              <a:solidFill>
                <a:srgbClr val="33332D"/>
              </a:solidFill>
            </a:endParaRPr>
          </a:p>
        </p:txBody>
      </p:sp>
      <p:sp>
        <p:nvSpPr>
          <p:cNvPr id="21" name="Oval 168"/>
          <p:cNvSpPr>
            <a:spLocks noChangeArrowheads="1"/>
          </p:cNvSpPr>
          <p:nvPr/>
        </p:nvSpPr>
        <p:spPr bwMode="auto">
          <a:xfrm>
            <a:off x="3938588" y="4492625"/>
            <a:ext cx="215900" cy="215900"/>
          </a:xfrm>
          <a:prstGeom prst="ellipse">
            <a:avLst/>
          </a:prstGeom>
          <a:solidFill>
            <a:srgbClr val="C00000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360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781050" y="4556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APRESENTAÇÃO</a:t>
            </a:r>
          </a:p>
          <a:p>
            <a:pPr algn="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DOS PROJETOS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9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MODELOS DE PROJETOS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xmlns="" val="2550896946"/>
              </p:ext>
            </p:extLst>
          </p:nvPr>
        </p:nvGraphicFramePr>
        <p:xfrm>
          <a:off x="1115616" y="1772816"/>
          <a:ext cx="664840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843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TRÂMITE APÓS A APRESENTAÇÃO DO PROJETO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submissão da proposta, o projeto será avaliado pela Secretaria Executiva do FUNDOAPL, Comitê do FUNDOAPL e BRDE. Caso o projeto cumpra os requisitos e seja aprovado, a Secretaria Executiva do FUNDOAPL encaminhará as orientações necessárias para que as empresas possam efetuar a contribuição ao FUNDOAPL.</a:t>
            </a:r>
          </a:p>
          <a:p>
            <a:r>
              <a:rPr lang="pt-BR" dirty="0"/>
              <a:t>Por fim, a Entidade Executora firmará contrato com o Agente Financeiro do FUNDOAPL, BRDE, para a receber os recursos do FUNDOAPL e executar o projeto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132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REFERÊNCIAS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1"/>
          <p:cNvSpPr>
            <a:spLocks noGrp="1"/>
          </p:cNvSpPr>
          <p:nvPr>
            <p:ph idx="1"/>
          </p:nvPr>
        </p:nvSpPr>
        <p:spPr>
          <a:xfrm>
            <a:off x="611188" y="1413247"/>
            <a:ext cx="8064500" cy="2663825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sz="16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Lei 13.839 de 5 de dezembro de 2011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Lei 13.840, de 5 de dezembro de 2011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Lei 14.198, de 31 de dezembro de 2012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Decreto 48.936, de 20 de março de 2012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Decreto 49.249, de 18 de junho de 2012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Decreto 50.137, de 18 de junho de 2012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Decreto 50.562, de 14 de agosto de 2013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pt-BR" sz="1800" dirty="0" smtClean="0"/>
              <a:t>Chamada de Projetos 01/2014 – D.O. de </a:t>
            </a:r>
            <a:r>
              <a:rPr lang="pt-BR" sz="1800" dirty="0"/>
              <a:t>21/07/2014</a:t>
            </a:r>
            <a:endParaRPr lang="pt-BR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dirty="0" smtClean="0"/>
              <a:t>“Plano de Implantação da Política Industrial: Desenvolvimento Econômico do RS”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pt-BR" sz="1800" dirty="0">
                <a:hlinkClick r:id="rId3"/>
              </a:rPr>
              <a:t>http://www.agdi.rs.gov.br</a:t>
            </a:r>
            <a:r>
              <a:rPr lang="pt-BR" sz="1800" dirty="0" smtClean="0">
                <a:hlinkClick r:id="rId3"/>
              </a:rPr>
              <a:t>/</a:t>
            </a:r>
            <a:r>
              <a:rPr lang="pt-B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64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59126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PROJETOS DO PROGRAMA DE FORTALECIMENTO DOS APLs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999382"/>
            <a:ext cx="8229600" cy="4525962"/>
          </a:xfrm>
        </p:spPr>
        <p:txBody>
          <a:bodyPr>
            <a:normAutofit fontScale="6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4000" b="1" dirty="0" smtClean="0"/>
              <a:t>Apoio à Governança</a:t>
            </a:r>
            <a:r>
              <a:rPr lang="pt-BR" sz="4000" dirty="0" smtClean="0"/>
              <a:t>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r>
              <a:rPr lang="pt-BR" sz="2600" dirty="0" smtClean="0"/>
              <a:t>Convênio firmado com a Entidade Gestora do APL para estruturação da Governança e custeio das ações coletivas para o APL, bem como para investimentos em equipamentos e mobiliário.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b="1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4000" b="1" dirty="0"/>
              <a:t>Plano de </a:t>
            </a:r>
            <a:r>
              <a:rPr lang="pt-BR" sz="4000" b="1" dirty="0" smtClean="0"/>
              <a:t>Desenvolvimento </a:t>
            </a:r>
            <a:endParaRPr lang="pt-BR" sz="4000" b="1" dirty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r>
              <a:rPr lang="pt-BR" sz="2600" dirty="0" smtClean="0"/>
              <a:t>Definição de uma visão compartilhada de futuro, a ser perseguida pelos agentes envolvidos nos </a:t>
            </a:r>
            <a:r>
              <a:rPr lang="pt-BR" sz="2600" dirty="0" err="1" smtClean="0"/>
              <a:t>APLs</a:t>
            </a:r>
            <a:r>
              <a:rPr lang="pt-BR" sz="2600" dirty="0" smtClean="0"/>
              <a:t>, de modo a propiciar o desenvolvimento econômico local com equidade e sustentabilidade.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b="1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4000" b="1" dirty="0"/>
              <a:t>Agenda de Ações </a:t>
            </a:r>
            <a:r>
              <a:rPr lang="pt-BR" sz="4000" b="1" dirty="0" smtClean="0"/>
              <a:t>Transversais</a:t>
            </a:r>
            <a:endParaRPr lang="pt-BR" sz="4000" b="1" dirty="0"/>
          </a:p>
          <a:p>
            <a:pPr marL="358775" lvl="1" indent="6350" algn="just" eaLnBrk="1" fontAlgn="auto" hangingPunct="1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pt-BR" sz="2600" dirty="0" smtClean="0"/>
              <a:t>Elaboração de uma agenda de ações coletivas que integrem as diversas instituições nas ações do APL, indicando o órgão executor, prazos, metas, indicadores, etc.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b="1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t-BR" sz="4000" b="1" dirty="0" smtClean="0"/>
              <a:t>FUNDO APL </a:t>
            </a:r>
            <a:endParaRPr lang="pt-BR" sz="4000" b="1" dirty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	</a:t>
            </a:r>
            <a:r>
              <a:rPr lang="pt-BR" sz="2600" dirty="0" smtClean="0"/>
              <a:t>Incentivo fiscal concedido às empresas de </a:t>
            </a:r>
            <a:r>
              <a:rPr lang="pt-BR" sz="2600" dirty="0" err="1" smtClean="0"/>
              <a:t>APLs</a:t>
            </a:r>
            <a:r>
              <a:rPr lang="pt-BR" sz="2600" dirty="0" smtClean="0"/>
              <a:t> para execução projetos coletivos, mediante contrapartida dessa empresas à Entidade Gestora.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6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FUNDO </a:t>
            </a:r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APL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Fundo público criado para execução de projetos coletivos, cooperados e/ou que beneficiem as empresas do APL, além do fortalecimento da Entidade Gestora e Governança do APL.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Criado pela Lei 13.840 de 05 de dezembro de 2011 e regulamentado pelo Decreto 50.562 de 14 de agosto de 2013.</a:t>
            </a:r>
          </a:p>
          <a:p>
            <a:pPr algn="just"/>
            <a:endParaRPr lang="en-US" sz="1800" dirty="0" smtClean="0"/>
          </a:p>
          <a:p>
            <a:pPr algn="just">
              <a:defRPr/>
            </a:pPr>
            <a:r>
              <a:rPr lang="pt-BR" sz="1800" b="1" dirty="0" err="1"/>
              <a:t>APLs</a:t>
            </a:r>
            <a:r>
              <a:rPr lang="pt-BR" sz="1800" b="1" dirty="0"/>
              <a:t> </a:t>
            </a:r>
            <a:r>
              <a:rPr lang="pt-BR" sz="1800" b="1" dirty="0" smtClean="0"/>
              <a:t>participantes: </a:t>
            </a:r>
            <a:r>
              <a:rPr lang="pt-BR" sz="1800" dirty="0" err="1" smtClean="0"/>
              <a:t>APLs</a:t>
            </a:r>
            <a:r>
              <a:rPr lang="pt-BR" sz="1800" dirty="0" smtClean="0"/>
              <a:t> </a:t>
            </a:r>
            <a:r>
              <a:rPr lang="pt-BR" sz="1800" dirty="0"/>
              <a:t>apoiados pelo Programa de Fortalecimento das Cadeias e Arranjos Produtivos </a:t>
            </a:r>
            <a:r>
              <a:rPr lang="pt-BR" sz="1800" dirty="0" smtClean="0"/>
              <a:t>Locais.</a:t>
            </a:r>
          </a:p>
          <a:p>
            <a:pPr algn="just">
              <a:defRPr/>
            </a:pPr>
            <a:endParaRPr lang="pt-BR" sz="1800" dirty="0" smtClean="0"/>
          </a:p>
          <a:p>
            <a:pPr algn="just">
              <a:defRPr/>
            </a:pPr>
            <a:r>
              <a:rPr lang="pt-BR" sz="1800" dirty="0" smtClean="0"/>
              <a:t>Os projetos a serem apoiados deverão, necessariamente, priorizar </a:t>
            </a:r>
            <a:r>
              <a:rPr lang="pt-BR" sz="1800" b="1" dirty="0" smtClean="0"/>
              <a:t>ações estruturantes</a:t>
            </a:r>
            <a:r>
              <a:rPr lang="pt-BR" sz="1800" dirty="0" smtClean="0"/>
              <a:t>, de </a:t>
            </a:r>
            <a:r>
              <a:rPr lang="pt-BR" sz="1800" b="1" dirty="0" smtClean="0"/>
              <a:t>agregação de valor</a:t>
            </a:r>
            <a:r>
              <a:rPr lang="pt-BR" sz="1800" dirty="0" smtClean="0"/>
              <a:t>, </a:t>
            </a:r>
            <a:r>
              <a:rPr lang="pt-BR" sz="1800" b="1" dirty="0" smtClean="0"/>
              <a:t>geradoras de externalidades </a:t>
            </a:r>
            <a:r>
              <a:rPr lang="pt-BR" sz="1800" dirty="0" smtClean="0"/>
              <a:t>e/ou serem </a:t>
            </a:r>
            <a:r>
              <a:rPr lang="pt-BR" sz="1800" b="1" dirty="0" smtClean="0"/>
              <a:t>cooperativos</a:t>
            </a:r>
            <a:r>
              <a:rPr lang="pt-BR" sz="1800" dirty="0" smtClean="0"/>
              <a:t>.</a:t>
            </a:r>
          </a:p>
          <a:p>
            <a:pPr algn="just">
              <a:defRPr/>
            </a:pPr>
            <a:endParaRPr lang="pt-BR" sz="1800" dirty="0" smtClean="0"/>
          </a:p>
          <a:p>
            <a:pPr algn="just">
              <a:defRPr/>
            </a:pPr>
            <a:r>
              <a:rPr lang="en-US" sz="1800" dirty="0" smtClean="0"/>
              <a:t>Fundo APL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b="1" dirty="0" err="1" smtClean="0"/>
              <a:t>complementar</a:t>
            </a:r>
            <a:r>
              <a:rPr lang="en-US" sz="1800" b="1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b="1" dirty="0" err="1" smtClean="0"/>
              <a:t>acessório</a:t>
            </a:r>
            <a:r>
              <a:rPr lang="en-US" sz="1800" b="1" dirty="0" smtClean="0"/>
              <a:t> </a:t>
            </a:r>
            <a:r>
              <a:rPr lang="en-US" sz="1800" dirty="0" smtClean="0"/>
              <a:t>a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fontes</a:t>
            </a:r>
            <a:r>
              <a:rPr lang="en-US" sz="1800" dirty="0" smtClean="0"/>
              <a:t> de </a:t>
            </a:r>
            <a:r>
              <a:rPr lang="en-US" sz="1800" dirty="0" err="1" smtClean="0"/>
              <a:t>financiamento</a:t>
            </a:r>
            <a:r>
              <a:rPr lang="en-US" sz="1800" dirty="0" smtClean="0"/>
              <a:t>.</a:t>
            </a:r>
          </a:p>
          <a:p>
            <a:pPr algn="just">
              <a:defRPr/>
            </a:pPr>
            <a:endParaRPr lang="en-US" sz="1800" dirty="0" smtClean="0"/>
          </a:p>
          <a:p>
            <a:pPr algn="just">
              <a:defRPr/>
            </a:pPr>
            <a:r>
              <a:rPr lang="en-US" sz="1800" b="1" dirty="0" err="1" smtClean="0"/>
              <a:t>Nenhum</a:t>
            </a:r>
            <a:r>
              <a:rPr lang="en-US" sz="1800" b="1" dirty="0" smtClean="0"/>
              <a:t> </a:t>
            </a:r>
            <a:r>
              <a:rPr lang="en-US" sz="1800" dirty="0" err="1" smtClean="0"/>
              <a:t>projeto</a:t>
            </a:r>
            <a:r>
              <a:rPr lang="en-US" sz="1800" dirty="0" smtClean="0"/>
              <a:t> </a:t>
            </a:r>
            <a:r>
              <a:rPr lang="en-US" sz="1800" dirty="0" err="1" smtClean="0"/>
              <a:t>aprovado</a:t>
            </a:r>
            <a:r>
              <a:rPr lang="en-US" sz="1800" dirty="0" smtClean="0"/>
              <a:t> </a:t>
            </a:r>
            <a:r>
              <a:rPr lang="en-US" sz="1800" dirty="0" err="1" smtClean="0"/>
              <a:t>até</a:t>
            </a:r>
            <a:r>
              <a:rPr lang="en-US" sz="1800" dirty="0" smtClean="0"/>
              <a:t> o </a:t>
            </a:r>
            <a:r>
              <a:rPr lang="en-US" sz="1800" dirty="0" err="1" smtClean="0"/>
              <a:t>momento</a:t>
            </a:r>
            <a:r>
              <a:rPr lang="pt-BR" sz="1800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799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TIPOS DE PROJETOS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endParaRPr lang="pt-BR" sz="26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I – Investimentos fixos, capital de giro e tecnologia;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II – Agregação de valor à produção por meio da industrialização;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III – Qualificação da logística, da cadeia de suprimentos e das estruturas de comercialização de produtos;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IV – Disponibilização de serviços técnicos, tecnológicos, de metrologia, de extensão e capacitação;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V – Desenvolvimento de marcas e denominações de produtos ou serviços.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VI – Inovação, qualificação e desenvolvimento de produtos; e</a:t>
            </a:r>
          </a:p>
          <a:p>
            <a:pPr marL="342900" lvl="1" indent="0">
              <a:buNone/>
              <a:defRPr/>
            </a:pPr>
            <a:endParaRPr lang="pt-BR" sz="2200" b="1" dirty="0" smtClean="0"/>
          </a:p>
          <a:p>
            <a:pPr marL="342900" lvl="1" indent="0">
              <a:buNone/>
              <a:defRPr/>
            </a:pPr>
            <a:r>
              <a:rPr lang="pt-BR" sz="2200" b="1" dirty="0" smtClean="0"/>
              <a:t>VII – Reciclagem, redução de resíduos e preservação ambiental.</a:t>
            </a:r>
          </a:p>
          <a:p>
            <a:pPr lvl="1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766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FUNDO APL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Fontes de Receitas</a:t>
            </a:r>
            <a:r>
              <a:rPr lang="pt-BR" b="1" dirty="0" smtClean="0"/>
              <a:t>:</a:t>
            </a:r>
          </a:p>
          <a:p>
            <a:pPr lvl="1">
              <a:defRPr/>
            </a:pPr>
            <a:r>
              <a:rPr lang="pt-BR" sz="2400" dirty="0" smtClean="0"/>
              <a:t>Contribuições de empresas do APL: até R$ 900.000,00 de incentivo fiscal do ICMS por ano por APL, com contrapartida de 20% à Entidade Gestora</a:t>
            </a:r>
            <a:endParaRPr lang="pt-BR" dirty="0"/>
          </a:p>
          <a:p>
            <a:pPr lvl="1">
              <a:defRPr/>
            </a:pPr>
            <a:r>
              <a:rPr lang="pt-BR" sz="2400" dirty="0"/>
              <a:t>Dotações do Estado do RS</a:t>
            </a:r>
          </a:p>
          <a:p>
            <a:pPr lvl="1">
              <a:defRPr/>
            </a:pPr>
            <a:r>
              <a:rPr lang="pt-BR" sz="2400" dirty="0"/>
              <a:t>Outras</a:t>
            </a:r>
          </a:p>
          <a:p>
            <a:pPr lvl="1">
              <a:defRPr/>
            </a:pPr>
            <a:endParaRPr lang="pt-BR" sz="1800" dirty="0" smtClean="0"/>
          </a:p>
          <a:p>
            <a:pPr algn="just">
              <a:defRPr/>
            </a:pPr>
            <a:r>
              <a:rPr lang="pt-BR" sz="2800" b="1" dirty="0" smtClean="0"/>
              <a:t>Modalidades de Apoio</a:t>
            </a:r>
            <a:r>
              <a:rPr lang="pt-BR" b="1" dirty="0" smtClean="0"/>
              <a:t>:</a:t>
            </a:r>
          </a:p>
          <a:p>
            <a:pPr lvl="1">
              <a:defRPr/>
            </a:pPr>
            <a:r>
              <a:rPr lang="pt-BR" sz="2400" dirty="0" smtClean="0"/>
              <a:t>Subvenção</a:t>
            </a:r>
          </a:p>
          <a:p>
            <a:pPr lvl="1">
              <a:defRPr/>
            </a:pPr>
            <a:r>
              <a:rPr lang="pt-BR" sz="2400" dirty="0" smtClean="0"/>
              <a:t>Subsídio</a:t>
            </a:r>
          </a:p>
          <a:p>
            <a:pPr lvl="1">
              <a:defRPr/>
            </a:pPr>
            <a:r>
              <a:rPr lang="pt-BR" sz="2400" dirty="0" smtClean="0"/>
              <a:t>Financiamento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13314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FLUXO FINANCEIRO</a:t>
            </a:r>
          </a:p>
          <a:p>
            <a:pPr algn="ctr"/>
            <a:endParaRPr lang="en-US" b="1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SUBVENÇÃO + CONTRIBUIÇÃO</a:t>
            </a:r>
          </a:p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DAS EMPRESAS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95288" y="3428256"/>
            <a:ext cx="2143125" cy="2071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11188" y="4653806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55650" y="415056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619250" y="4006106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476375" y="4509343"/>
            <a:ext cx="719138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422400" y="521419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476375" y="3572718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331913" y="4222006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052638" y="4293443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cxnSp>
        <p:nvCxnSpPr>
          <p:cNvPr id="18" name="Conector de seta reta 17"/>
          <p:cNvCxnSpPr>
            <a:stCxn id="12" idx="5"/>
            <a:endCxn id="20" idx="1"/>
          </p:cNvCxnSpPr>
          <p:nvPr/>
        </p:nvCxnSpPr>
        <p:spPr>
          <a:xfrm flipV="1">
            <a:off x="1681163" y="3563193"/>
            <a:ext cx="2243137" cy="503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>
            <a:spLocks noChangeArrowheads="1"/>
          </p:cNvSpPr>
          <p:nvPr/>
        </p:nvSpPr>
        <p:spPr bwMode="auto">
          <a:xfrm rot="294030">
            <a:off x="3071813" y="4014043"/>
            <a:ext cx="857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=100%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3924300" y="3409206"/>
            <a:ext cx="1727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Entidade Gestora</a:t>
            </a:r>
          </a:p>
        </p:txBody>
      </p:sp>
      <p:cxnSp>
        <p:nvCxnSpPr>
          <p:cNvPr id="21" name="Conector de seta reta 20"/>
          <p:cNvCxnSpPr>
            <a:stCxn id="12" idx="5"/>
            <a:endCxn id="23" idx="1"/>
          </p:cNvCxnSpPr>
          <p:nvPr/>
        </p:nvCxnSpPr>
        <p:spPr>
          <a:xfrm>
            <a:off x="1681163" y="4066431"/>
            <a:ext cx="2314575" cy="217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6"/>
          <p:cNvSpPr txBox="1">
            <a:spLocks noChangeArrowheads="1"/>
          </p:cNvSpPr>
          <p:nvPr/>
        </p:nvSpPr>
        <p:spPr bwMode="auto">
          <a:xfrm rot="20860741">
            <a:off x="3073400" y="3445718"/>
            <a:ext cx="696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&gt;20%</a:t>
            </a:r>
          </a:p>
        </p:txBody>
      </p:sp>
      <p:sp>
        <p:nvSpPr>
          <p:cNvPr id="23" name="CaixaDeTexto 28"/>
          <p:cNvSpPr txBox="1">
            <a:spLocks noChangeArrowheads="1"/>
          </p:cNvSpPr>
          <p:nvPr/>
        </p:nvSpPr>
        <p:spPr bwMode="auto">
          <a:xfrm>
            <a:off x="3995738" y="4129931"/>
            <a:ext cx="1223962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FUNDOAPL</a:t>
            </a:r>
          </a:p>
        </p:txBody>
      </p:sp>
      <p:cxnSp>
        <p:nvCxnSpPr>
          <p:cNvPr id="24" name="Conector de seta reta 23"/>
          <p:cNvCxnSpPr>
            <a:stCxn id="23" idx="3"/>
            <a:endCxn id="27" idx="1"/>
          </p:cNvCxnSpPr>
          <p:nvPr/>
        </p:nvCxnSpPr>
        <p:spPr>
          <a:xfrm>
            <a:off x="5219700" y="4283918"/>
            <a:ext cx="647700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34"/>
          <p:cNvSpPr txBox="1">
            <a:spLocks noChangeArrowheads="1"/>
          </p:cNvSpPr>
          <p:nvPr/>
        </p:nvSpPr>
        <p:spPr bwMode="auto">
          <a:xfrm>
            <a:off x="4787900" y="5425331"/>
            <a:ext cx="3529013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Comitê do FUNDOAPL: avalia e aprova</a:t>
            </a:r>
          </a:p>
        </p:txBody>
      </p:sp>
      <p:sp>
        <p:nvSpPr>
          <p:cNvPr id="26" name="CaixaDeTexto 42"/>
          <p:cNvSpPr txBox="1">
            <a:spLocks noChangeArrowheads="1"/>
          </p:cNvSpPr>
          <p:nvPr/>
        </p:nvSpPr>
        <p:spPr bwMode="auto">
          <a:xfrm>
            <a:off x="2700338" y="5425331"/>
            <a:ext cx="15843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Projeto Coletivo</a:t>
            </a:r>
          </a:p>
        </p:txBody>
      </p:sp>
      <p:sp>
        <p:nvSpPr>
          <p:cNvPr id="27" name="CaixaDeTexto 43"/>
          <p:cNvSpPr txBox="1">
            <a:spLocks noChangeArrowheads="1"/>
          </p:cNvSpPr>
          <p:nvPr/>
        </p:nvSpPr>
        <p:spPr bwMode="auto">
          <a:xfrm>
            <a:off x="5867400" y="4026743"/>
            <a:ext cx="12255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BRDE: paga Executor</a:t>
            </a:r>
          </a:p>
        </p:txBody>
      </p:sp>
      <p:cxnSp>
        <p:nvCxnSpPr>
          <p:cNvPr id="28" name="Conector de seta reta 27"/>
          <p:cNvCxnSpPr>
            <a:stCxn id="13" idx="5"/>
            <a:endCxn id="26" idx="1"/>
          </p:cNvCxnSpPr>
          <p:nvPr/>
        </p:nvCxnSpPr>
        <p:spPr>
          <a:xfrm rot="16200000" flipH="1">
            <a:off x="2136775" y="5015756"/>
            <a:ext cx="517525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6" idx="3"/>
            <a:endCxn id="25" idx="1"/>
          </p:cNvCxnSpPr>
          <p:nvPr/>
        </p:nvCxnSpPr>
        <p:spPr>
          <a:xfrm>
            <a:off x="4284663" y="5579318"/>
            <a:ext cx="5032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5" idx="0"/>
            <a:endCxn id="8" idx="6"/>
          </p:cNvCxnSpPr>
          <p:nvPr/>
        </p:nvCxnSpPr>
        <p:spPr>
          <a:xfrm flipH="1" flipV="1">
            <a:off x="2538413" y="4464893"/>
            <a:ext cx="4013200" cy="960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55"/>
          <p:cNvSpPr txBox="1">
            <a:spLocks noChangeArrowheads="1"/>
          </p:cNvSpPr>
          <p:nvPr/>
        </p:nvSpPr>
        <p:spPr bwMode="auto">
          <a:xfrm>
            <a:off x="5724525" y="6433393"/>
            <a:ext cx="30956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NEAT: Deliberação dos Requisitos </a:t>
            </a:r>
          </a:p>
        </p:txBody>
      </p:sp>
      <p:cxnSp>
        <p:nvCxnSpPr>
          <p:cNvPr id="32" name="Conector de seta reta 31"/>
          <p:cNvCxnSpPr>
            <a:stCxn id="36" idx="1"/>
            <a:endCxn id="8" idx="4"/>
          </p:cNvCxnSpPr>
          <p:nvPr/>
        </p:nvCxnSpPr>
        <p:spPr>
          <a:xfrm flipH="1" flipV="1">
            <a:off x="1466850" y="5499943"/>
            <a:ext cx="1017588" cy="108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60"/>
          <p:cNvSpPr txBox="1">
            <a:spLocks noChangeArrowheads="1"/>
          </p:cNvSpPr>
          <p:nvPr/>
        </p:nvSpPr>
        <p:spPr bwMode="auto">
          <a:xfrm>
            <a:off x="2484438" y="2224931"/>
            <a:ext cx="300037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Abatimento do ICMS equivalente ao total pago ao FUNDOAPL</a:t>
            </a:r>
          </a:p>
        </p:txBody>
      </p:sp>
      <p:cxnSp>
        <p:nvCxnSpPr>
          <p:cNvPr id="34" name="Conector de seta reta 33"/>
          <p:cNvCxnSpPr>
            <a:stCxn id="33" idx="1"/>
            <a:endCxn id="12" idx="0"/>
          </p:cNvCxnSpPr>
          <p:nvPr/>
        </p:nvCxnSpPr>
        <p:spPr>
          <a:xfrm flipH="1">
            <a:off x="1655763" y="2486868"/>
            <a:ext cx="828675" cy="1519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65"/>
          <p:cNvSpPr txBox="1">
            <a:spLocks noChangeArrowheads="1"/>
          </p:cNvSpPr>
          <p:nvPr/>
        </p:nvSpPr>
        <p:spPr bwMode="auto">
          <a:xfrm>
            <a:off x="1123950" y="2928193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latin typeface="Lucida Sans Unicode" panose="020B0602030504020204" pitchFamily="34" charset="0"/>
              </a:rPr>
              <a:t>APL</a:t>
            </a:r>
          </a:p>
        </p:txBody>
      </p:sp>
      <p:sp>
        <p:nvSpPr>
          <p:cNvPr id="36" name="CaixaDeTexto 55"/>
          <p:cNvSpPr txBox="1">
            <a:spLocks noChangeArrowheads="1"/>
          </p:cNvSpPr>
          <p:nvPr/>
        </p:nvSpPr>
        <p:spPr bwMode="auto">
          <a:xfrm>
            <a:off x="2484438" y="6433393"/>
            <a:ext cx="259238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AGDI: Chamada de Projetos</a:t>
            </a:r>
          </a:p>
        </p:txBody>
      </p:sp>
      <p:cxnSp>
        <p:nvCxnSpPr>
          <p:cNvPr id="37" name="Conector de seta reta 36"/>
          <p:cNvCxnSpPr>
            <a:stCxn id="31" idx="1"/>
            <a:endCxn id="36" idx="3"/>
          </p:cNvCxnSpPr>
          <p:nvPr/>
        </p:nvCxnSpPr>
        <p:spPr>
          <a:xfrm rot="10800000" flipV="1">
            <a:off x="5076825" y="6587381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43"/>
          <p:cNvSpPr txBox="1">
            <a:spLocks noChangeArrowheads="1"/>
          </p:cNvSpPr>
          <p:nvPr/>
        </p:nvSpPr>
        <p:spPr bwMode="auto">
          <a:xfrm>
            <a:off x="7524750" y="4026743"/>
            <a:ext cx="122396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Execução do Projeto</a:t>
            </a:r>
          </a:p>
        </p:txBody>
      </p:sp>
      <p:cxnSp>
        <p:nvCxnSpPr>
          <p:cNvPr id="39" name="Conector de seta reta 38"/>
          <p:cNvCxnSpPr>
            <a:stCxn id="27" idx="3"/>
            <a:endCxn id="38" idx="1"/>
          </p:cNvCxnSpPr>
          <p:nvPr/>
        </p:nvCxnSpPr>
        <p:spPr>
          <a:xfrm>
            <a:off x="7092950" y="4288681"/>
            <a:ext cx="43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43"/>
          <p:cNvSpPr txBox="1">
            <a:spLocks noChangeArrowheads="1"/>
          </p:cNvSpPr>
          <p:nvPr/>
        </p:nvSpPr>
        <p:spPr bwMode="auto">
          <a:xfrm>
            <a:off x="6227763" y="2329706"/>
            <a:ext cx="216058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>
                <a:latin typeface="Lucida Sans Unicode" panose="020B0602030504020204" pitchFamily="34" charset="0"/>
              </a:rPr>
              <a:t>AGDI: informa SEFAZ</a:t>
            </a:r>
          </a:p>
        </p:txBody>
      </p:sp>
      <p:cxnSp>
        <p:nvCxnSpPr>
          <p:cNvPr id="41" name="Conector de seta reta 40"/>
          <p:cNvCxnSpPr>
            <a:stCxn id="20" idx="3"/>
            <a:endCxn id="40" idx="2"/>
          </p:cNvCxnSpPr>
          <p:nvPr/>
        </p:nvCxnSpPr>
        <p:spPr>
          <a:xfrm flipV="1">
            <a:off x="5651500" y="2637681"/>
            <a:ext cx="1657350" cy="925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40" idx="1"/>
            <a:endCxn id="33" idx="3"/>
          </p:cNvCxnSpPr>
          <p:nvPr/>
        </p:nvCxnSpPr>
        <p:spPr>
          <a:xfrm flipH="1">
            <a:off x="5484813" y="2483693"/>
            <a:ext cx="7429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65"/>
          <p:cNvSpPr txBox="1">
            <a:spLocks noChangeArrowheads="1"/>
          </p:cNvSpPr>
          <p:nvPr/>
        </p:nvSpPr>
        <p:spPr bwMode="auto">
          <a:xfrm>
            <a:off x="1547813" y="4653806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latin typeface="Lucida Sans Unicode" panose="020B0602030504020204" pitchFamily="34" charset="0"/>
              </a:rPr>
              <a:t>EG</a:t>
            </a:r>
          </a:p>
        </p:txBody>
      </p:sp>
      <p:sp>
        <p:nvSpPr>
          <p:cNvPr id="44" name="Elipse 43"/>
          <p:cNvSpPr/>
          <p:nvPr/>
        </p:nvSpPr>
        <p:spPr>
          <a:xfrm>
            <a:off x="971550" y="5085606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84263" y="4582368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042988" y="3790206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56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 animBg="1"/>
      <p:bldP spid="22" grpId="0"/>
      <p:bldP spid="23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36" grpId="0" animBg="1"/>
      <p:bldP spid="38" grpId="0" animBg="1"/>
      <p:bldP spid="40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FLUXO FINANCEIRO</a:t>
            </a:r>
          </a:p>
          <a:p>
            <a:pPr algn="ctr"/>
            <a:endParaRPr lang="en-US" b="1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SUBVENÇÃO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3348038" y="3419747"/>
            <a:ext cx="2016125" cy="585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Caixa Único do Tesouro do Estado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3779838" y="2268810"/>
            <a:ext cx="11525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Empresas do APL</a:t>
            </a:r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3708400" y="4500835"/>
            <a:ext cx="12954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FUNDOAPL</a:t>
            </a:r>
          </a:p>
        </p:txBody>
      </p: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3924300" y="5292997"/>
            <a:ext cx="8636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BRDE</a:t>
            </a:r>
          </a:p>
        </p:txBody>
      </p:sp>
      <p:cxnSp>
        <p:nvCxnSpPr>
          <p:cNvPr id="51" name="Conector de seta reta 50"/>
          <p:cNvCxnSpPr>
            <a:stCxn id="48" idx="2"/>
            <a:endCxn id="47" idx="0"/>
          </p:cNvCxnSpPr>
          <p:nvPr/>
        </p:nvCxnSpPr>
        <p:spPr>
          <a:xfrm>
            <a:off x="4356100" y="2853010"/>
            <a:ext cx="0" cy="566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9" idx="2"/>
            <a:endCxn id="50" idx="0"/>
          </p:cNvCxnSpPr>
          <p:nvPr/>
        </p:nvCxnSpPr>
        <p:spPr>
          <a:xfrm>
            <a:off x="4356100" y="4838972"/>
            <a:ext cx="0" cy="454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>
            <a:spLocks noChangeArrowheads="1"/>
          </p:cNvSpPr>
          <p:nvPr/>
        </p:nvSpPr>
        <p:spPr bwMode="auto">
          <a:xfrm>
            <a:off x="3635375" y="6085160"/>
            <a:ext cx="144145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Entidade Proponente</a:t>
            </a:r>
          </a:p>
        </p:txBody>
      </p:sp>
      <p:cxnSp>
        <p:nvCxnSpPr>
          <p:cNvPr id="54" name="Conector de seta reta 53"/>
          <p:cNvCxnSpPr>
            <a:stCxn id="50" idx="2"/>
            <a:endCxn id="53" idx="0"/>
          </p:cNvCxnSpPr>
          <p:nvPr/>
        </p:nvCxnSpPr>
        <p:spPr>
          <a:xfrm>
            <a:off x="4356100" y="5631135"/>
            <a:ext cx="0" cy="454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>
            <a:spLocks noChangeArrowheads="1"/>
          </p:cNvSpPr>
          <p:nvPr/>
        </p:nvSpPr>
        <p:spPr bwMode="auto">
          <a:xfrm>
            <a:off x="7092950" y="2124347"/>
            <a:ext cx="115093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Entidade Gestora</a:t>
            </a:r>
          </a:p>
        </p:txBody>
      </p:sp>
      <p:cxnSp>
        <p:nvCxnSpPr>
          <p:cNvPr id="56" name="Conector de seta reta 55"/>
          <p:cNvCxnSpPr>
            <a:stCxn id="48" idx="3"/>
          </p:cNvCxnSpPr>
          <p:nvPr/>
        </p:nvCxnSpPr>
        <p:spPr>
          <a:xfrm flipV="1">
            <a:off x="4932363" y="2416447"/>
            <a:ext cx="2160587" cy="1444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>
            <a:spLocks noChangeArrowheads="1"/>
          </p:cNvSpPr>
          <p:nvPr/>
        </p:nvSpPr>
        <p:spPr bwMode="auto">
          <a:xfrm>
            <a:off x="468313" y="2700610"/>
            <a:ext cx="2447925" cy="738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/>
              <a:t>Empresas pagam a Guia de Arrecadação e o R$ vai para o Caixa Único do Gov. RS</a:t>
            </a:r>
          </a:p>
        </p:txBody>
      </p:sp>
      <p:sp>
        <p:nvSpPr>
          <p:cNvPr id="58" name="CaixaDeTexto 57"/>
          <p:cNvSpPr txBox="1">
            <a:spLocks noChangeArrowheads="1"/>
          </p:cNvSpPr>
          <p:nvPr/>
        </p:nvSpPr>
        <p:spPr bwMode="auto">
          <a:xfrm>
            <a:off x="5580063" y="3708672"/>
            <a:ext cx="1512887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/>
              <a:t>Servidor da SEFAZ identifica o pagamento e transfere ao FUNDOAPL</a:t>
            </a:r>
          </a:p>
        </p:txBody>
      </p:sp>
      <p:sp>
        <p:nvSpPr>
          <p:cNvPr id="59" name="CaixaDeTexto 58"/>
          <p:cNvSpPr txBox="1">
            <a:spLocks noChangeArrowheads="1"/>
          </p:cNvSpPr>
          <p:nvPr/>
        </p:nvSpPr>
        <p:spPr bwMode="auto">
          <a:xfrm>
            <a:off x="5364163" y="2772047"/>
            <a:ext cx="2160587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/>
              <a:t>Transferem no mínimo 20% a Entidade Gestora</a:t>
            </a:r>
          </a:p>
        </p:txBody>
      </p:sp>
      <p:sp>
        <p:nvSpPr>
          <p:cNvPr id="60" name="CaixaDeTexto 59"/>
          <p:cNvSpPr txBox="1">
            <a:spLocks noChangeArrowheads="1"/>
          </p:cNvSpPr>
          <p:nvPr/>
        </p:nvSpPr>
        <p:spPr bwMode="auto">
          <a:xfrm>
            <a:off x="5292725" y="5653360"/>
            <a:ext cx="2016125" cy="738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/>
              <a:t>Entidade Proponente celebra contrato com o BRDE e recebe o R$.</a:t>
            </a:r>
          </a:p>
        </p:txBody>
      </p:sp>
      <p:sp>
        <p:nvSpPr>
          <p:cNvPr id="61" name="CaixaDeTexto 60"/>
          <p:cNvSpPr txBox="1">
            <a:spLocks noChangeArrowheads="1"/>
          </p:cNvSpPr>
          <p:nvPr/>
        </p:nvSpPr>
        <p:spPr bwMode="auto">
          <a:xfrm>
            <a:off x="900113" y="4500835"/>
            <a:ext cx="2016125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400"/>
              <a:t>AGDI/SDPI transferem os recursos ao Banco</a:t>
            </a:r>
          </a:p>
        </p:txBody>
      </p:sp>
      <p:cxnSp>
        <p:nvCxnSpPr>
          <p:cNvPr id="62" name="Conector de seta reta 61"/>
          <p:cNvCxnSpPr>
            <a:stCxn id="47" idx="2"/>
            <a:endCxn id="49" idx="0"/>
          </p:cNvCxnSpPr>
          <p:nvPr/>
        </p:nvCxnSpPr>
        <p:spPr>
          <a:xfrm>
            <a:off x="4356100" y="4005535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7" idx="3"/>
          </p:cNvCxnSpPr>
          <p:nvPr/>
        </p:nvCxnSpPr>
        <p:spPr>
          <a:xfrm flipV="1">
            <a:off x="2916238" y="3060972"/>
            <a:ext cx="1439862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endCxn id="58" idx="1"/>
          </p:cNvCxnSpPr>
          <p:nvPr/>
        </p:nvCxnSpPr>
        <p:spPr>
          <a:xfrm>
            <a:off x="4356100" y="4284935"/>
            <a:ext cx="1223963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61" idx="3"/>
          </p:cNvCxnSpPr>
          <p:nvPr/>
        </p:nvCxnSpPr>
        <p:spPr>
          <a:xfrm>
            <a:off x="2916238" y="4762772"/>
            <a:ext cx="1439862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60" idx="1"/>
          </p:cNvCxnSpPr>
          <p:nvPr/>
        </p:nvCxnSpPr>
        <p:spPr>
          <a:xfrm>
            <a:off x="4356100" y="5869260"/>
            <a:ext cx="93662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59" idx="0"/>
          </p:cNvCxnSpPr>
          <p:nvPr/>
        </p:nvCxnSpPr>
        <p:spPr>
          <a:xfrm>
            <a:off x="6300788" y="2484710"/>
            <a:ext cx="142875" cy="28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910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3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CHAMADA DE PROJETOS 01/2014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400" dirty="0" smtClean="0"/>
              <a:t>Prazo: 20 de janeiro de 2015.</a:t>
            </a:r>
          </a:p>
          <a:p>
            <a:pPr>
              <a:defRPr/>
            </a:pPr>
            <a:endParaRPr lang="pt-BR" sz="2400" dirty="0" smtClean="0"/>
          </a:p>
          <a:p>
            <a:pPr>
              <a:defRPr/>
            </a:pPr>
            <a:r>
              <a:rPr lang="pt-BR" sz="2400" dirty="0"/>
              <a:t>Objetivo: apoiar a execução de projetos coletivos, de soluções coletivas e/ou que estejam disponíveis para um conjunto de empresas ou produtores dos </a:t>
            </a:r>
            <a:r>
              <a:rPr lang="pt-BR" sz="2400" dirty="0" err="1"/>
              <a:t>APLs</a:t>
            </a:r>
            <a:r>
              <a:rPr lang="pt-BR" sz="2400" dirty="0"/>
              <a:t> enquadrados no Programa, priorizando ações estruturantes, de agregação de valor e geradores de externalidades positivas de forma a aumentar a eficiência econômica e/ou </a:t>
            </a:r>
            <a:r>
              <a:rPr lang="pt-BR" sz="2400" dirty="0" smtClean="0"/>
              <a:t>competitividade.</a:t>
            </a:r>
          </a:p>
          <a:p>
            <a:pPr>
              <a:defRPr/>
            </a:pPr>
            <a:endParaRPr lang="pt-BR" sz="2400" dirty="0" smtClean="0"/>
          </a:p>
          <a:p>
            <a:r>
              <a:rPr lang="pt-BR" sz="2400" dirty="0" err="1" smtClean="0"/>
              <a:t>APLs</a:t>
            </a:r>
            <a:r>
              <a:rPr lang="pt-BR" sz="2400" dirty="0" smtClean="0"/>
              <a:t> </a:t>
            </a:r>
            <a:r>
              <a:rPr lang="pt-BR" sz="2400" dirty="0"/>
              <a:t>que podem participar: todos os </a:t>
            </a:r>
            <a:r>
              <a:rPr lang="pt-BR" sz="2400" dirty="0" err="1"/>
              <a:t>APLs</a:t>
            </a:r>
            <a:r>
              <a:rPr lang="pt-BR" sz="2400" dirty="0"/>
              <a:t> Enquadrados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0902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27197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8650" y="303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CHAMADA DE PROJETOS 01/2014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sz="3200" b="1" dirty="0" smtClean="0"/>
              <a:t>Documentos necessários:</a:t>
            </a:r>
          </a:p>
          <a:p>
            <a:pPr>
              <a:defRPr/>
            </a:pPr>
            <a:endParaRPr lang="pt-BR" sz="2400" dirty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pt-BR" sz="2600" dirty="0" smtClean="0">
                <a:sym typeface="Wingdings" pitchFamily="2" charset="2"/>
              </a:rPr>
              <a:t>Projeto</a:t>
            </a:r>
            <a:r>
              <a:rPr lang="pt-BR" sz="2600" dirty="0">
                <a:sym typeface="Wingdings" pitchFamily="2" charset="2"/>
              </a:rPr>
              <a:t>, conforme modelo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pt-BR" sz="2600" dirty="0" smtClean="0">
                <a:sym typeface="Wingdings" pitchFamily="2" charset="2"/>
              </a:rPr>
              <a:t>Documento </a:t>
            </a:r>
            <a:r>
              <a:rPr lang="pt-BR" sz="2600" dirty="0">
                <a:sym typeface="Wingdings" pitchFamily="2" charset="2"/>
              </a:rPr>
              <a:t>de adesão individual das empresas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pt-BR" sz="2600" dirty="0" smtClean="0">
                <a:sym typeface="Wingdings" pitchFamily="2" charset="2"/>
              </a:rPr>
              <a:t>Destinação </a:t>
            </a:r>
            <a:r>
              <a:rPr lang="pt-BR" sz="2600" dirty="0">
                <a:sym typeface="Wingdings" pitchFamily="2" charset="2"/>
              </a:rPr>
              <a:t>dos recursos da Entidade Gestora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pt-BR" sz="2600" dirty="0" smtClean="0">
                <a:sym typeface="Wingdings" pitchFamily="2" charset="2"/>
              </a:rPr>
              <a:t>Documentação </a:t>
            </a:r>
            <a:r>
              <a:rPr lang="pt-BR" sz="2600" dirty="0">
                <a:sym typeface="Wingdings" pitchFamily="2" charset="2"/>
              </a:rPr>
              <a:t>das empresas, Entidade Proponente.</a:t>
            </a:r>
            <a:endParaRPr lang="pt-BR" sz="2600" dirty="0"/>
          </a:p>
          <a:p>
            <a:pPr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0207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717</Words>
  <Application>Microsoft Office PowerPoint</Application>
  <PresentationFormat>Apresentação na tela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Negociação e Gestão de Contratos no Contexto do Polo Naval</dc:title>
  <dc:creator>Isabella</dc:creator>
  <cp:lastModifiedBy>FURG</cp:lastModifiedBy>
  <cp:revision>418</cp:revision>
  <dcterms:created xsi:type="dcterms:W3CDTF">2014-04-24T20:50:32Z</dcterms:created>
  <dcterms:modified xsi:type="dcterms:W3CDTF">2014-11-05T17:11:51Z</dcterms:modified>
</cp:coreProperties>
</file>