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58" r:id="rId11"/>
    <p:sldId id="261" r:id="rId12"/>
    <p:sldId id="259" r:id="rId13"/>
    <p:sldId id="260" r:id="rId14"/>
    <p:sldId id="263" r:id="rId15"/>
    <p:sldId id="264" r:id="rId16"/>
    <p:sldId id="265" r:id="rId17"/>
  </p:sldIdLst>
  <p:sldSz cx="9144000" cy="6858000" type="screen4x3"/>
  <p:notesSz cx="6797675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CC00"/>
    <a:srgbClr val="FFFF00"/>
    <a:srgbClr val="0099FF"/>
    <a:srgbClr val="FFFF66"/>
    <a:srgbClr val="FFFF33"/>
    <a:srgbClr val="B7A624"/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602" autoAdjust="0"/>
  </p:normalViewPr>
  <p:slideViewPr>
    <p:cSldViewPr>
      <p:cViewPr varScale="1">
        <p:scale>
          <a:sx n="72" d="100"/>
          <a:sy n="72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bb\Documentos\Projetos%20Produttare\FIERGS\Projetos\Mapeamento%20Compet&#234;ncias%20Petr&#243;leo,%20G&#225;s,%20Naval%20e%20Offshore\An&#225;lise%20Dados\Identifica&#231;&#227;o%20das%20Empresas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view3D>
      <c:rotX val="75"/>
      <c:perspective val="30"/>
    </c:view3D>
    <c:plotArea>
      <c:layout/>
      <c:pie3DChart>
        <c:varyColors val="1"/>
        <c:ser>
          <c:idx val="0"/>
          <c:order val="0"/>
          <c:dLbls>
            <c:dLbl>
              <c:idx val="0"/>
              <c:delete val="1"/>
            </c:dLbl>
            <c:dLbl>
              <c:idx val="6"/>
              <c:delete val="1"/>
            </c:dLbl>
            <c:showVal val="1"/>
            <c:showLeaderLines val="1"/>
          </c:dLbls>
          <c:cat>
            <c:strRef>
              <c:f>'Análise Dados_1'!$B$39:$B$45</c:f>
              <c:strCache>
                <c:ptCount val="7"/>
                <c:pt idx="0">
                  <c:v>Região Centro Ocidental</c:v>
                </c:pt>
                <c:pt idx="1">
                  <c:v>Região Centro Oriental </c:v>
                </c:pt>
                <c:pt idx="2">
                  <c:v>Metropolitana de Porto Alegre</c:v>
                </c:pt>
                <c:pt idx="3">
                  <c:v>Região Nordeste </c:v>
                </c:pt>
                <c:pt idx="4">
                  <c:v>Região Noroeste </c:v>
                </c:pt>
                <c:pt idx="5">
                  <c:v>Região Sudeste </c:v>
                </c:pt>
                <c:pt idx="6">
                  <c:v>Região Sudoeste </c:v>
                </c:pt>
              </c:strCache>
            </c:strRef>
          </c:cat>
          <c:val>
            <c:numRef>
              <c:f>'Análise Dados_1'!$D$39:$D$45</c:f>
              <c:numCache>
                <c:formatCode>0%</c:formatCode>
                <c:ptCount val="7"/>
                <c:pt idx="0" formatCode="General">
                  <c:v>0</c:v>
                </c:pt>
                <c:pt idx="1">
                  <c:v>0.10891089108910891</c:v>
                </c:pt>
                <c:pt idx="2">
                  <c:v>0.51485148514851564</c:v>
                </c:pt>
                <c:pt idx="3">
                  <c:v>0.22772277227722784</c:v>
                </c:pt>
                <c:pt idx="4">
                  <c:v>0.10891089108910891</c:v>
                </c:pt>
                <c:pt idx="5">
                  <c:v>3.9603960396039646E-2</c:v>
                </c:pt>
                <c:pt idx="6">
                  <c:v>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5152675762571366"/>
          <c:y val="7.454601183389914E-2"/>
          <c:w val="0.33382227569889278"/>
          <c:h val="0.85090797633220205"/>
        </c:manualLayout>
      </c:layout>
    </c:legend>
    <c:plotVisOnly val="1"/>
    <c:dispBlanksAs val="zero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9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dLbls>
            <c:dLbl>
              <c:idx val="0"/>
              <c:layout>
                <c:manualLayout>
                  <c:x val="4.6457598935938163E-3"/>
                  <c:y val="-0.24242424242424274"/>
                </c:manualLayout>
              </c:layout>
              <c:showVal val="1"/>
            </c:dLbl>
            <c:dLbl>
              <c:idx val="1"/>
              <c:layout>
                <c:manualLayout>
                  <c:x val="4.6457598935938432E-3"/>
                  <c:y val="-0.11339198435972613"/>
                </c:manualLayout>
              </c:layout>
              <c:showVal val="1"/>
            </c:dLbl>
            <c:dLbl>
              <c:idx val="2"/>
              <c:layout>
                <c:manualLayout>
                  <c:x val="4.6457598935938163E-3"/>
                  <c:y val="-0.24242424242424274"/>
                </c:manualLayout>
              </c:layout>
              <c:showVal val="1"/>
            </c:dLbl>
            <c:dLbl>
              <c:idx val="3"/>
              <c:layout>
                <c:manualLayout>
                  <c:x val="9.2915197871876205E-3"/>
                  <c:y val="-0.25024437927663734"/>
                </c:manualLayout>
              </c:layout>
              <c:showVal val="1"/>
            </c:dLbl>
            <c:dLbl>
              <c:idx val="4"/>
              <c:layout>
                <c:manualLayout>
                  <c:x val="6.9686398403906811E-3"/>
                  <c:y val="-0.11339198435972613"/>
                </c:manualLayout>
              </c:layout>
              <c:showVal val="1"/>
            </c:dLbl>
            <c:dLbl>
              <c:idx val="5"/>
              <c:layout>
                <c:manualLayout>
                  <c:x val="6.9686398403907123E-3"/>
                  <c:y val="-0.19550342130987289"/>
                </c:manualLayout>
              </c:layout>
              <c:showVal val="1"/>
            </c:dLbl>
            <c:dLbl>
              <c:idx val="6"/>
              <c:layout>
                <c:manualLayout>
                  <c:x val="6.9686398403907123E-3"/>
                  <c:y val="-8.211143695014661E-2"/>
                </c:manualLayout>
              </c:layout>
              <c:showVal val="1"/>
            </c:dLbl>
            <c:dLbl>
              <c:idx val="7"/>
              <c:layout>
                <c:manualLayout>
                  <c:x val="2.3228799467969042E-3"/>
                  <c:y val="-0.20332355816226791"/>
                </c:manualLayout>
              </c:layout>
              <c:showVal val="1"/>
            </c:dLbl>
            <c:dLbl>
              <c:idx val="8"/>
              <c:layout>
                <c:manualLayout>
                  <c:x val="6.9686398403906412E-3"/>
                  <c:y val="-0.2541544477028348"/>
                </c:manualLayout>
              </c:layout>
              <c:showVal val="1"/>
            </c:dLbl>
            <c:dLbl>
              <c:idx val="9"/>
              <c:layout>
                <c:manualLayout>
                  <c:x val="6.9686398403907973E-3"/>
                  <c:y val="-0.17986314760508321"/>
                </c:manualLayout>
              </c:layout>
              <c:showVal val="1"/>
            </c:dLbl>
            <c:dLbl>
              <c:idx val="10"/>
              <c:layout>
                <c:manualLayout>
                  <c:x val="1.1614399733984523E-2"/>
                  <c:y val="-0.25806451612903231"/>
                </c:manualLayout>
              </c:layout>
              <c:showVal val="1"/>
            </c:dLbl>
            <c:dLbl>
              <c:idx val="11"/>
              <c:layout>
                <c:manualLayout>
                  <c:x val="6.9777007374328005E-3"/>
                  <c:y val="-0.26582463852208038"/>
                </c:manualLayout>
              </c:layout>
              <c:showVal val="1"/>
            </c:dLbl>
            <c:dLbl>
              <c:idx val="12"/>
              <c:layout>
                <c:manualLayout>
                  <c:x val="9.2915197871876205E-3"/>
                  <c:y val="-4.6920821114369467E-2"/>
                </c:manualLayout>
              </c:layout>
              <c:showVal val="1"/>
            </c:dLbl>
            <c:showVal val="1"/>
          </c:dLbls>
          <c:cat>
            <c:strRef>
              <c:f>'Análise Dados_10'!$A$110:$A$122</c:f>
              <c:strCache>
                <c:ptCount val="13"/>
                <c:pt idx="0">
                  <c:v>Soldagem </c:v>
                </c:pt>
                <c:pt idx="1">
                  <c:v>Tratamento Térmico</c:v>
                </c:pt>
                <c:pt idx="2">
                  <c:v>Pintura e Revestimento</c:v>
                </c:pt>
                <c:pt idx="3">
                  <c:v>Usinagem</c:v>
                </c:pt>
                <c:pt idx="4">
                  <c:v>Eletroeletrônico</c:v>
                </c:pt>
                <c:pt idx="5">
                  <c:v>Conformação</c:v>
                </c:pt>
                <c:pt idx="6">
                  <c:v>Fundição</c:v>
                </c:pt>
                <c:pt idx="7">
                  <c:v>Engenharia e Automação</c:v>
                </c:pt>
                <c:pt idx="8">
                  <c:v>Manutenção e Ferramentaria</c:v>
                </c:pt>
                <c:pt idx="9">
                  <c:v>Transformação de Materiais</c:v>
                </c:pt>
                <c:pt idx="10">
                  <c:v>Montagem e Testes de Produtos Finais</c:v>
                </c:pt>
                <c:pt idx="11">
                  <c:v>Laboratórios</c:v>
                </c:pt>
                <c:pt idx="12">
                  <c:v>Não informado</c:v>
                </c:pt>
              </c:strCache>
            </c:strRef>
          </c:cat>
          <c:val>
            <c:numRef>
              <c:f>'Análise Dados_10'!$B$110:$B$122</c:f>
              <c:numCache>
                <c:formatCode>General</c:formatCode>
                <c:ptCount val="13"/>
                <c:pt idx="0">
                  <c:v>52</c:v>
                </c:pt>
                <c:pt idx="1">
                  <c:v>21</c:v>
                </c:pt>
                <c:pt idx="2">
                  <c:v>53</c:v>
                </c:pt>
                <c:pt idx="3">
                  <c:v>54</c:v>
                </c:pt>
                <c:pt idx="4">
                  <c:v>20</c:v>
                </c:pt>
                <c:pt idx="5">
                  <c:v>39</c:v>
                </c:pt>
                <c:pt idx="6">
                  <c:v>11</c:v>
                </c:pt>
                <c:pt idx="7">
                  <c:v>42</c:v>
                </c:pt>
                <c:pt idx="8">
                  <c:v>55</c:v>
                </c:pt>
                <c:pt idx="9">
                  <c:v>36</c:v>
                </c:pt>
                <c:pt idx="10">
                  <c:v>54</c:v>
                </c:pt>
                <c:pt idx="11">
                  <c:v>37</c:v>
                </c:pt>
                <c:pt idx="12">
                  <c:v>4</c:v>
                </c:pt>
              </c:numCache>
            </c:numRef>
          </c:val>
        </c:ser>
        <c:shape val="box"/>
        <c:axId val="64415616"/>
        <c:axId val="64417152"/>
        <c:axId val="0"/>
      </c:bar3DChart>
      <c:catAx>
        <c:axId val="64415616"/>
        <c:scaling>
          <c:orientation val="minMax"/>
        </c:scaling>
        <c:axPos val="b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4417152"/>
        <c:crosses val="autoZero"/>
        <c:auto val="1"/>
        <c:lblAlgn val="ctr"/>
        <c:lblOffset val="100"/>
      </c:catAx>
      <c:valAx>
        <c:axId val="64417152"/>
        <c:scaling>
          <c:orientation val="minMax"/>
        </c:scaling>
        <c:axPos val="l"/>
        <c:numFmt formatCode="General" sourceLinked="1"/>
        <c:tickLblPos val="nextTo"/>
        <c:crossAx val="64415616"/>
        <c:crosses val="autoZero"/>
        <c:crossBetween val="between"/>
      </c:valAx>
    </c:plotArea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Dados_10'!$A$110:$A$122</c:f>
              <c:strCache>
                <c:ptCount val="13"/>
                <c:pt idx="0">
                  <c:v>Soldagem </c:v>
                </c:pt>
                <c:pt idx="1">
                  <c:v>Tratamento Térmico</c:v>
                </c:pt>
                <c:pt idx="2">
                  <c:v>Pintura e Revestimento</c:v>
                </c:pt>
                <c:pt idx="3">
                  <c:v>Usinagem</c:v>
                </c:pt>
                <c:pt idx="4">
                  <c:v>Eletroeletrônico</c:v>
                </c:pt>
                <c:pt idx="5">
                  <c:v>Conformação</c:v>
                </c:pt>
                <c:pt idx="6">
                  <c:v>Fundição</c:v>
                </c:pt>
                <c:pt idx="7">
                  <c:v>Engenharia e Automação</c:v>
                </c:pt>
                <c:pt idx="8">
                  <c:v>Manutenção e Ferramentaria</c:v>
                </c:pt>
                <c:pt idx="9">
                  <c:v>Transformação de Materiais</c:v>
                </c:pt>
                <c:pt idx="10">
                  <c:v>Montagem e Testes de Produtos Finais</c:v>
                </c:pt>
                <c:pt idx="11">
                  <c:v>Laboratórios</c:v>
                </c:pt>
                <c:pt idx="12">
                  <c:v>Não informado</c:v>
                </c:pt>
              </c:strCache>
            </c:strRef>
          </c:cat>
          <c:val>
            <c:numRef>
              <c:f>'Análise Dados_10'!$D$110:$D$122</c:f>
              <c:numCache>
                <c:formatCode>General</c:formatCode>
                <c:ptCount val="13"/>
                <c:pt idx="0">
                  <c:v>18</c:v>
                </c:pt>
                <c:pt idx="1">
                  <c:v>5</c:v>
                </c:pt>
                <c:pt idx="2">
                  <c:v>24</c:v>
                </c:pt>
                <c:pt idx="3">
                  <c:v>22</c:v>
                </c:pt>
                <c:pt idx="4">
                  <c:v>5</c:v>
                </c:pt>
                <c:pt idx="5">
                  <c:v>13</c:v>
                </c:pt>
                <c:pt idx="6">
                  <c:v>1</c:v>
                </c:pt>
                <c:pt idx="7">
                  <c:v>6</c:v>
                </c:pt>
                <c:pt idx="8">
                  <c:v>4</c:v>
                </c:pt>
                <c:pt idx="9">
                  <c:v>19</c:v>
                </c:pt>
                <c:pt idx="10">
                  <c:v>8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</c:ser>
        <c:shape val="cylinder"/>
        <c:axId val="64601472"/>
        <c:axId val="64636032"/>
        <c:axId val="0"/>
      </c:bar3DChart>
      <c:catAx>
        <c:axId val="64601472"/>
        <c:scaling>
          <c:orientation val="minMax"/>
        </c:scaling>
        <c:axPos val="b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4636032"/>
        <c:crosses val="autoZero"/>
        <c:auto val="1"/>
        <c:lblAlgn val="ctr"/>
        <c:lblOffset val="100"/>
      </c:catAx>
      <c:valAx>
        <c:axId val="64636032"/>
        <c:scaling>
          <c:orientation val="minMax"/>
        </c:scaling>
        <c:axPos val="l"/>
        <c:numFmt formatCode="General" sourceLinked="1"/>
        <c:tickLblPos val="nextTo"/>
        <c:crossAx val="64601472"/>
        <c:crosses val="autoZero"/>
        <c:crossBetween val="between"/>
      </c:valAx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'Análise Dados_11'!$A$7:$A$9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Não informado</c:v>
                </c:pt>
              </c:strCache>
            </c:strRef>
          </c:cat>
          <c:val>
            <c:numRef>
              <c:f>'Análise Dados_11'!$C$7:$C$9</c:f>
              <c:numCache>
                <c:formatCode>0%</c:formatCode>
                <c:ptCount val="3"/>
                <c:pt idx="0">
                  <c:v>0.91089108910891092</c:v>
                </c:pt>
                <c:pt idx="1">
                  <c:v>2.9702970297029743E-2</c:v>
                </c:pt>
                <c:pt idx="2">
                  <c:v>5.9405940594059396E-2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'Análise Dados_11'!$A$147:$A$149</c:f>
              <c:strCache>
                <c:ptCount val="3"/>
                <c:pt idx="0">
                  <c:v>Sim</c:v>
                </c:pt>
                <c:pt idx="1">
                  <c:v>Não </c:v>
                </c:pt>
                <c:pt idx="2">
                  <c:v>Não Informado</c:v>
                </c:pt>
              </c:strCache>
            </c:strRef>
          </c:cat>
          <c:val>
            <c:numRef>
              <c:f>'Análise Dados_11'!$C$147:$C$149</c:f>
              <c:numCache>
                <c:formatCode>0%</c:formatCode>
                <c:ptCount val="3"/>
                <c:pt idx="0">
                  <c:v>0.77227722772277263</c:v>
                </c:pt>
                <c:pt idx="1">
                  <c:v>0.15841584158415886</c:v>
                </c:pt>
                <c:pt idx="2">
                  <c:v>6.9306930693069424E-2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Dados_2'!$A$44:$A$51</c:f>
              <c:strCache>
                <c:ptCount val="8"/>
                <c:pt idx="0">
                  <c:v>0 - 15%</c:v>
                </c:pt>
                <c:pt idx="1">
                  <c:v>16 - 30%</c:v>
                </c:pt>
                <c:pt idx="2">
                  <c:v>31 - 45%</c:v>
                </c:pt>
                <c:pt idx="3">
                  <c:v>46 - 60%</c:v>
                </c:pt>
                <c:pt idx="4">
                  <c:v>61 - 75%</c:v>
                </c:pt>
                <c:pt idx="5">
                  <c:v>76 - 90%</c:v>
                </c:pt>
                <c:pt idx="6">
                  <c:v>91 - 100%</c:v>
                </c:pt>
                <c:pt idx="7">
                  <c:v>Não Informado/ Não Aplicável</c:v>
                </c:pt>
              </c:strCache>
            </c:strRef>
          </c:cat>
          <c:val>
            <c:numRef>
              <c:f>'Análise Dados_2'!$B$44:$B$51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23</c:v>
                </c:pt>
                <c:pt idx="5">
                  <c:v>34</c:v>
                </c:pt>
                <c:pt idx="6">
                  <c:v>11</c:v>
                </c:pt>
                <c:pt idx="7">
                  <c:v>11</c:v>
                </c:pt>
              </c:numCache>
            </c:numRef>
          </c:val>
        </c:ser>
        <c:axId val="64117760"/>
        <c:axId val="64197376"/>
      </c:barChart>
      <c:catAx>
        <c:axId val="6411776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pt-BR"/>
          </a:p>
        </c:txPr>
        <c:crossAx val="64197376"/>
        <c:crosses val="autoZero"/>
        <c:auto val="1"/>
        <c:lblAlgn val="ctr"/>
        <c:lblOffset val="100"/>
      </c:catAx>
      <c:valAx>
        <c:axId val="64197376"/>
        <c:scaling>
          <c:orientation val="minMax"/>
        </c:scaling>
        <c:axPos val="l"/>
        <c:numFmt formatCode="General" sourceLinked="1"/>
        <c:tickLblPos val="nextTo"/>
        <c:crossAx val="64117760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Dados_2'!$A$78:$A$90</c:f>
              <c:strCache>
                <c:ptCount val="13"/>
                <c:pt idx="0">
                  <c:v>Usinagem</c:v>
                </c:pt>
                <c:pt idx="1">
                  <c:v>Pintura e Revestimento</c:v>
                </c:pt>
                <c:pt idx="2">
                  <c:v>Tratamento Térmico</c:v>
                </c:pt>
                <c:pt idx="3">
                  <c:v>Soldagem</c:v>
                </c:pt>
                <c:pt idx="4">
                  <c:v>Laboratório</c:v>
                </c:pt>
                <c:pt idx="5">
                  <c:v>Fundição</c:v>
                </c:pt>
                <c:pt idx="6">
                  <c:v>Manutenção e Ferramentaria</c:v>
                </c:pt>
                <c:pt idx="7">
                  <c:v>Transformação de Materiais</c:v>
                </c:pt>
                <c:pt idx="8">
                  <c:v>Conformação</c:v>
                </c:pt>
                <c:pt idx="9">
                  <c:v>Montagem e Teste de produto Final</c:v>
                </c:pt>
                <c:pt idx="10">
                  <c:v>Eletroeletrônico</c:v>
                </c:pt>
                <c:pt idx="11">
                  <c:v>Engenharia e Automação</c:v>
                </c:pt>
                <c:pt idx="12">
                  <c:v>Não Informado</c:v>
                </c:pt>
              </c:strCache>
            </c:strRef>
          </c:cat>
          <c:val>
            <c:numRef>
              <c:f>'Análise Dados_2'!$C$78:$C$90</c:f>
              <c:numCache>
                <c:formatCode>0%</c:formatCode>
                <c:ptCount val="13"/>
                <c:pt idx="0">
                  <c:v>0.48387096774193639</c:v>
                </c:pt>
                <c:pt idx="1">
                  <c:v>0.41935483870967827</c:v>
                </c:pt>
                <c:pt idx="2">
                  <c:v>0.40322580645161277</c:v>
                </c:pt>
                <c:pt idx="3">
                  <c:v>0.33870967741935554</c:v>
                </c:pt>
                <c:pt idx="4">
                  <c:v>0.32258064516129092</c:v>
                </c:pt>
                <c:pt idx="5">
                  <c:v>0.30645161290322581</c:v>
                </c:pt>
                <c:pt idx="6">
                  <c:v>0.27419354838709675</c:v>
                </c:pt>
                <c:pt idx="7">
                  <c:v>0.19354838709677458</c:v>
                </c:pt>
                <c:pt idx="8">
                  <c:v>0.19354838709677458</c:v>
                </c:pt>
                <c:pt idx="9">
                  <c:v>0.16129032258064521</c:v>
                </c:pt>
                <c:pt idx="10">
                  <c:v>0.11290322580645162</c:v>
                </c:pt>
                <c:pt idx="11">
                  <c:v>6.4516129032258132E-2</c:v>
                </c:pt>
                <c:pt idx="12">
                  <c:v>3.2258064516129087E-2</c:v>
                </c:pt>
              </c:numCache>
            </c:numRef>
          </c:val>
        </c:ser>
        <c:axId val="64216064"/>
        <c:axId val="64295680"/>
      </c:barChart>
      <c:catAx>
        <c:axId val="64216064"/>
        <c:scaling>
          <c:orientation val="minMax"/>
        </c:scaling>
        <c:axPos val="b"/>
        <c:tickLblPos val="nextTo"/>
        <c:crossAx val="64295680"/>
        <c:crosses val="autoZero"/>
        <c:auto val="1"/>
        <c:lblAlgn val="ctr"/>
        <c:lblOffset val="100"/>
      </c:catAx>
      <c:valAx>
        <c:axId val="64295680"/>
        <c:scaling>
          <c:orientation val="minMax"/>
        </c:scaling>
        <c:axPos val="l"/>
        <c:numFmt formatCode="0%" sourceLinked="1"/>
        <c:tickLblPos val="nextTo"/>
        <c:crossAx val="64216064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5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Dados_3'!$A$4:$A$19</c:f>
              <c:strCache>
                <c:ptCount val="16"/>
                <c:pt idx="0">
                  <c:v>Agrícola</c:v>
                </c:pt>
                <c:pt idx="1">
                  <c:v>Automotivo</c:v>
                </c:pt>
                <c:pt idx="2">
                  <c:v>Construção</c:v>
                </c:pt>
                <c:pt idx="3">
                  <c:v>Mineração</c:v>
                </c:pt>
                <c:pt idx="4">
                  <c:v>Metal Mecânico</c:v>
                </c:pt>
                <c:pt idx="5">
                  <c:v>Energia</c:v>
                </c:pt>
                <c:pt idx="6">
                  <c:v>Petróleo e Gás</c:v>
                </c:pt>
                <c:pt idx="7">
                  <c:v>Siderurgia</c:v>
                </c:pt>
                <c:pt idx="8">
                  <c:v>Indústria Geral</c:v>
                </c:pt>
                <c:pt idx="9">
                  <c:v>Calçadista</c:v>
                </c:pt>
                <c:pt idx="10">
                  <c:v>Moveleiro</c:v>
                </c:pt>
                <c:pt idx="11">
                  <c:v>Rodoviário</c:v>
                </c:pt>
                <c:pt idx="12">
                  <c:v>Alimentício</c:v>
                </c:pt>
                <c:pt idx="13">
                  <c:v>Celulose</c:v>
                </c:pt>
                <c:pt idx="14">
                  <c:v>Naval e Offshore</c:v>
                </c:pt>
                <c:pt idx="15">
                  <c:v>Papel</c:v>
                </c:pt>
              </c:strCache>
            </c:strRef>
          </c:cat>
          <c:val>
            <c:numRef>
              <c:f>'Análise Dados_3'!$C$4:$C$19</c:f>
              <c:numCache>
                <c:formatCode>0%</c:formatCode>
                <c:ptCount val="16"/>
                <c:pt idx="0">
                  <c:v>0.10638297872340426</c:v>
                </c:pt>
                <c:pt idx="1">
                  <c:v>8.865248226950373E-2</c:v>
                </c:pt>
                <c:pt idx="2">
                  <c:v>4.9645390070921988E-2</c:v>
                </c:pt>
                <c:pt idx="3">
                  <c:v>3.5460992907801435E-2</c:v>
                </c:pt>
                <c:pt idx="4">
                  <c:v>3.5460992907801435E-2</c:v>
                </c:pt>
                <c:pt idx="5">
                  <c:v>3.1914893617021281E-2</c:v>
                </c:pt>
                <c:pt idx="6">
                  <c:v>3.1914893617021281E-2</c:v>
                </c:pt>
                <c:pt idx="7">
                  <c:v>3.1914893617021281E-2</c:v>
                </c:pt>
                <c:pt idx="8">
                  <c:v>2.8368794326241127E-2</c:v>
                </c:pt>
                <c:pt idx="9">
                  <c:v>2.4822695035460994E-2</c:v>
                </c:pt>
                <c:pt idx="10">
                  <c:v>2.4822695035460994E-2</c:v>
                </c:pt>
                <c:pt idx="11">
                  <c:v>2.1276595744680847E-2</c:v>
                </c:pt>
                <c:pt idx="12">
                  <c:v>1.7730496453900711E-2</c:v>
                </c:pt>
                <c:pt idx="13">
                  <c:v>1.7730496453900711E-2</c:v>
                </c:pt>
                <c:pt idx="14">
                  <c:v>1.7730496453900711E-2</c:v>
                </c:pt>
                <c:pt idx="15">
                  <c:v>1.7730496453900711E-2</c:v>
                </c:pt>
              </c:numCache>
            </c:numRef>
          </c:val>
        </c:ser>
        <c:axId val="64316928"/>
        <c:axId val="64318464"/>
      </c:barChart>
      <c:catAx>
        <c:axId val="6431692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pt-BR"/>
          </a:p>
        </c:txPr>
        <c:crossAx val="64318464"/>
        <c:crosses val="autoZero"/>
        <c:auto val="1"/>
        <c:lblAlgn val="ctr"/>
        <c:lblOffset val="100"/>
      </c:catAx>
      <c:valAx>
        <c:axId val="64318464"/>
        <c:scaling>
          <c:orientation val="minMax"/>
        </c:scaling>
        <c:axPos val="l"/>
        <c:numFmt formatCode="0%" sourceLinked="1"/>
        <c:tickLblPos val="nextTo"/>
        <c:crossAx val="64316928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'Análise Dados_3'!$A$111:$A$114</c:f>
              <c:strCache>
                <c:ptCount val="4"/>
                <c:pt idx="0">
                  <c:v>Mercado Interno</c:v>
                </c:pt>
                <c:pt idx="1">
                  <c:v>Mercado Externo</c:v>
                </c:pt>
                <c:pt idx="2">
                  <c:v>Mercado Interno e Mercado Externo</c:v>
                </c:pt>
                <c:pt idx="3">
                  <c:v>Não Informado</c:v>
                </c:pt>
              </c:strCache>
            </c:strRef>
          </c:cat>
          <c:val>
            <c:numRef>
              <c:f>'Análise Dados_3'!$B$111:$B$114</c:f>
              <c:numCache>
                <c:formatCode>General</c:formatCode>
                <c:ptCount val="4"/>
                <c:pt idx="0">
                  <c:v>34</c:v>
                </c:pt>
                <c:pt idx="1">
                  <c:v>0</c:v>
                </c:pt>
                <c:pt idx="2">
                  <c:v>56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explosion val="25"/>
          <c:cat>
            <c:strRef>
              <c:f>'Análise Dados_3'!$A$111:$A$114</c:f>
              <c:strCache>
                <c:ptCount val="4"/>
                <c:pt idx="0">
                  <c:v>Mercado Interno</c:v>
                </c:pt>
                <c:pt idx="1">
                  <c:v>Mercado Externo</c:v>
                </c:pt>
                <c:pt idx="2">
                  <c:v>Mercado Interno e Mercado Externo</c:v>
                </c:pt>
                <c:pt idx="3">
                  <c:v>Não Informado</c:v>
                </c:pt>
              </c:strCache>
            </c:strRef>
          </c:cat>
          <c:val>
            <c:numRef>
              <c:f>'Análise Dados_3'!$C$111:$C$114</c:f>
              <c:numCache>
                <c:formatCode>0%</c:formatCode>
                <c:ptCount val="4"/>
                <c:pt idx="0">
                  <c:v>0.33663366336633682</c:v>
                </c:pt>
                <c:pt idx="1">
                  <c:v>0</c:v>
                </c:pt>
                <c:pt idx="2">
                  <c:v>0.55445544554455461</c:v>
                </c:pt>
                <c:pt idx="3">
                  <c:v>0.10891089108910891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'Análise Dados_8'!$A$16:$A$22</c:f>
              <c:strCache>
                <c:ptCount val="7"/>
                <c:pt idx="0">
                  <c:v>até 10 horas</c:v>
                </c:pt>
                <c:pt idx="1">
                  <c:v>11- 20 horas</c:v>
                </c:pt>
                <c:pt idx="2">
                  <c:v>21- 40 horas</c:v>
                </c:pt>
                <c:pt idx="3">
                  <c:v>41- 60 horas</c:v>
                </c:pt>
                <c:pt idx="4">
                  <c:v>61 - 80 horas</c:v>
                </c:pt>
                <c:pt idx="5">
                  <c:v>acima de 81 horas</c:v>
                </c:pt>
                <c:pt idx="6">
                  <c:v>Não informado</c:v>
                </c:pt>
              </c:strCache>
            </c:strRef>
          </c:cat>
          <c:val>
            <c:numRef>
              <c:f>'Análise Dados_8'!$C$16:$C$22</c:f>
              <c:numCache>
                <c:formatCode>0%</c:formatCode>
                <c:ptCount val="7"/>
                <c:pt idx="0">
                  <c:v>0.37623762376237635</c:v>
                </c:pt>
                <c:pt idx="1">
                  <c:v>0.14851485148514879</c:v>
                </c:pt>
                <c:pt idx="2">
                  <c:v>0.15841584158415886</c:v>
                </c:pt>
                <c:pt idx="3">
                  <c:v>7.9207920792079223E-2</c:v>
                </c:pt>
                <c:pt idx="4">
                  <c:v>2.9702970297029743E-2</c:v>
                </c:pt>
                <c:pt idx="5">
                  <c:v>2.9702970297029743E-2</c:v>
                </c:pt>
                <c:pt idx="6">
                  <c:v>0.17821782178217851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Dados_8'!$A$206:$A$212</c:f>
              <c:strCache>
                <c:ptCount val="7"/>
                <c:pt idx="0">
                  <c:v>Até 10</c:v>
                </c:pt>
                <c:pt idx="1">
                  <c:v>De 11 a 20</c:v>
                </c:pt>
                <c:pt idx="2">
                  <c:v>De 21 a 50</c:v>
                </c:pt>
                <c:pt idx="3">
                  <c:v>De 51 a 100</c:v>
                </c:pt>
                <c:pt idx="4">
                  <c:v>De 101 a 200</c:v>
                </c:pt>
                <c:pt idx="5">
                  <c:v>Acima de 200 </c:v>
                </c:pt>
                <c:pt idx="6">
                  <c:v>Não informado</c:v>
                </c:pt>
              </c:strCache>
            </c:strRef>
          </c:cat>
          <c:val>
            <c:numRef>
              <c:f>'Análise Dados_8'!$B$206:$B$212</c:f>
              <c:numCache>
                <c:formatCode>General</c:formatCode>
                <c:ptCount val="7"/>
                <c:pt idx="0">
                  <c:v>26</c:v>
                </c:pt>
                <c:pt idx="1">
                  <c:v>15</c:v>
                </c:pt>
                <c:pt idx="2">
                  <c:v>22</c:v>
                </c:pt>
                <c:pt idx="3">
                  <c:v>10</c:v>
                </c:pt>
                <c:pt idx="4">
                  <c:v>11</c:v>
                </c:pt>
                <c:pt idx="5">
                  <c:v>6</c:v>
                </c:pt>
                <c:pt idx="6">
                  <c:v>10</c:v>
                </c:pt>
              </c:numCache>
            </c:numRef>
          </c:val>
        </c:ser>
        <c:axId val="44568960"/>
        <c:axId val="44570496"/>
      </c:barChart>
      <c:catAx>
        <c:axId val="44568960"/>
        <c:scaling>
          <c:orientation val="minMax"/>
        </c:scaling>
        <c:axPos val="b"/>
        <c:tickLblPos val="nextTo"/>
        <c:crossAx val="44570496"/>
        <c:crosses val="autoZero"/>
        <c:auto val="1"/>
        <c:lblAlgn val="ctr"/>
        <c:lblOffset val="100"/>
      </c:catAx>
      <c:valAx>
        <c:axId val="44570496"/>
        <c:scaling>
          <c:orientation val="minMax"/>
        </c:scaling>
        <c:axPos val="l"/>
        <c:numFmt formatCode="General" sourceLinked="1"/>
        <c:tickLblPos val="nextTo"/>
        <c:crossAx val="44568960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'Análise Dados_9'!$A$6:$A$12</c:f>
              <c:strCache>
                <c:ptCount val="7"/>
                <c:pt idx="0">
                  <c:v>Fraco</c:v>
                </c:pt>
                <c:pt idx="1">
                  <c:v>Regular</c:v>
                </c:pt>
                <c:pt idx="2">
                  <c:v>Bom </c:v>
                </c:pt>
                <c:pt idx="3">
                  <c:v>Ótimo</c:v>
                </c:pt>
                <c:pt idx="4">
                  <c:v>Não Informado</c:v>
                </c:pt>
                <c:pt idx="5">
                  <c:v>Não Existe</c:v>
                </c:pt>
                <c:pt idx="6">
                  <c:v>Não se Aplica</c:v>
                </c:pt>
              </c:strCache>
            </c:strRef>
          </c:cat>
          <c:val>
            <c:numRef>
              <c:f>'Análise Dados_9'!$E$6:$E$12</c:f>
              <c:numCache>
                <c:formatCode>General</c:formatCode>
                <c:ptCount val="7"/>
                <c:pt idx="0">
                  <c:v>0</c:v>
                </c:pt>
                <c:pt idx="1">
                  <c:v>7</c:v>
                </c:pt>
                <c:pt idx="2">
                  <c:v>40</c:v>
                </c:pt>
                <c:pt idx="3">
                  <c:v>48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axId val="44635648"/>
        <c:axId val="44637184"/>
      </c:barChart>
      <c:catAx>
        <c:axId val="44635648"/>
        <c:scaling>
          <c:orientation val="minMax"/>
        </c:scaling>
        <c:axPos val="b"/>
        <c:numFmt formatCode="General" sourceLinked="1"/>
        <c:tickLblPos val="nextTo"/>
        <c:crossAx val="44637184"/>
        <c:crosses val="autoZero"/>
        <c:auto val="1"/>
        <c:lblAlgn val="ctr"/>
        <c:lblOffset val="100"/>
      </c:catAx>
      <c:valAx>
        <c:axId val="44637184"/>
        <c:scaling>
          <c:orientation val="minMax"/>
        </c:scaling>
        <c:axPos val="l"/>
        <c:numFmt formatCode="General" sourceLinked="1"/>
        <c:tickLblPos val="nextTo"/>
        <c:crossAx val="44635648"/>
        <c:crosses val="autoZero"/>
        <c:crossBetween val="between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'Análise Dados_9'!$A$121:$A$123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Não informado</c:v>
                </c:pt>
              </c:strCache>
            </c:strRef>
          </c:cat>
          <c:val>
            <c:numRef>
              <c:f>'Análise Dados_9'!$C$121:$C$123</c:f>
              <c:numCache>
                <c:formatCode>0%</c:formatCode>
                <c:ptCount val="3"/>
                <c:pt idx="0">
                  <c:v>0.23762376237623761</c:v>
                </c:pt>
                <c:pt idx="1">
                  <c:v>0.68316831683168322</c:v>
                </c:pt>
                <c:pt idx="2">
                  <c:v>7.9207920792079223E-2</c:v>
                </c:pt>
              </c:numCache>
            </c:numRef>
          </c:val>
        </c:ser>
      </c:pie3DChart>
    </c:plotArea>
    <c:legend>
      <c:legendPos val="r"/>
    </c:legend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D7976-DC0F-40DE-9C55-0B298C6B6DEA}" type="doc">
      <dgm:prSet loTypeId="urn:microsoft.com/office/officeart/2005/8/layout/hProcess9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pt-BR"/>
        </a:p>
      </dgm:t>
    </dgm:pt>
    <dgm:pt modelId="{D96C13E3-D342-459B-BAE0-106C987DE459}">
      <dgm:prSet phldrT="[Texto]"/>
      <dgm:spPr/>
      <dgm:t>
        <a:bodyPr/>
        <a:lstStyle/>
        <a:p>
          <a:r>
            <a:rPr lang="pt-BR" dirty="0" smtClean="0"/>
            <a:t>Projeto do Produto</a:t>
          </a:r>
          <a:endParaRPr lang="pt-BR" dirty="0"/>
        </a:p>
      </dgm:t>
    </dgm:pt>
    <dgm:pt modelId="{05AFD70A-0C93-45D9-AF35-E3E5C50E0CCE}" type="parTrans" cxnId="{C8EBB0F6-91CD-47A6-BAFB-E358A6B90BD5}">
      <dgm:prSet/>
      <dgm:spPr/>
      <dgm:t>
        <a:bodyPr/>
        <a:lstStyle/>
        <a:p>
          <a:endParaRPr lang="pt-BR"/>
        </a:p>
      </dgm:t>
    </dgm:pt>
    <dgm:pt modelId="{AA3D1955-D74A-49C0-BD7A-DAAC6BC953E1}" type="sibTrans" cxnId="{C8EBB0F6-91CD-47A6-BAFB-E358A6B90BD5}">
      <dgm:prSet/>
      <dgm:spPr/>
      <dgm:t>
        <a:bodyPr/>
        <a:lstStyle/>
        <a:p>
          <a:endParaRPr lang="pt-BR"/>
        </a:p>
      </dgm:t>
    </dgm:pt>
    <dgm:pt modelId="{3AA8DD76-13D3-492F-8E6F-CAFBD4F2F2DE}">
      <dgm:prSet phldrT="[Texto]"/>
      <dgm:spPr/>
      <dgm:t>
        <a:bodyPr/>
        <a:lstStyle/>
        <a:p>
          <a:r>
            <a:rPr lang="pt-BR" dirty="0" smtClean="0"/>
            <a:t>Projeto de produto cedido (Joint-Venture) ou desenvolvido internamente (</a:t>
          </a:r>
          <a:r>
            <a:rPr lang="pt-BR" dirty="0" err="1" smtClean="0"/>
            <a:t>Micromazza</a:t>
          </a:r>
          <a:r>
            <a:rPr lang="pt-BR" dirty="0" smtClean="0"/>
            <a:t>)</a:t>
          </a:r>
          <a:endParaRPr lang="pt-BR" dirty="0"/>
        </a:p>
      </dgm:t>
    </dgm:pt>
    <dgm:pt modelId="{9B5685C5-0A5F-4690-A983-57D63C81218F}" type="parTrans" cxnId="{81D23A82-B58A-4D5F-8B3D-993813753DDA}">
      <dgm:prSet/>
      <dgm:spPr/>
      <dgm:t>
        <a:bodyPr/>
        <a:lstStyle/>
        <a:p>
          <a:endParaRPr lang="pt-BR"/>
        </a:p>
      </dgm:t>
    </dgm:pt>
    <dgm:pt modelId="{7A068D66-A586-4874-9538-E93E47165A6A}" type="sibTrans" cxnId="{81D23A82-B58A-4D5F-8B3D-993813753DDA}">
      <dgm:prSet/>
      <dgm:spPr/>
      <dgm:t>
        <a:bodyPr/>
        <a:lstStyle/>
        <a:p>
          <a:endParaRPr lang="pt-BR"/>
        </a:p>
      </dgm:t>
    </dgm:pt>
    <dgm:pt modelId="{443A02EE-7559-480A-B02C-E3E87B1C8D86}">
      <dgm:prSet phldrT="[Texto]"/>
      <dgm:spPr/>
      <dgm:t>
        <a:bodyPr/>
        <a:lstStyle/>
        <a:p>
          <a:r>
            <a:rPr lang="pt-BR" dirty="0" smtClean="0"/>
            <a:t>Processo de fabricação</a:t>
          </a:r>
          <a:endParaRPr lang="pt-BR" dirty="0"/>
        </a:p>
      </dgm:t>
    </dgm:pt>
    <dgm:pt modelId="{EA31E9B7-D6D4-46C0-93DF-27DD7BE02335}" type="parTrans" cxnId="{DD5E10C6-3DE8-4ABF-B096-5DC7A7A230AD}">
      <dgm:prSet/>
      <dgm:spPr/>
      <dgm:t>
        <a:bodyPr/>
        <a:lstStyle/>
        <a:p>
          <a:endParaRPr lang="pt-BR"/>
        </a:p>
      </dgm:t>
    </dgm:pt>
    <dgm:pt modelId="{6D05B598-5A58-4BF6-9F37-21EF65A7F025}" type="sibTrans" cxnId="{DD5E10C6-3DE8-4ABF-B096-5DC7A7A230AD}">
      <dgm:prSet/>
      <dgm:spPr/>
      <dgm:t>
        <a:bodyPr/>
        <a:lstStyle/>
        <a:p>
          <a:endParaRPr lang="pt-BR"/>
        </a:p>
      </dgm:t>
    </dgm:pt>
    <dgm:pt modelId="{B3382312-15C8-42B3-B921-92B56C766628}">
      <dgm:prSet phldrT="[Texto]"/>
      <dgm:spPr/>
      <dgm:t>
        <a:bodyPr/>
        <a:lstStyle/>
        <a:p>
          <a:r>
            <a:rPr lang="pt-BR" dirty="0" smtClean="0"/>
            <a:t>Desenvolvido pela empresa ancora com terceirização de subcomponentes</a:t>
          </a:r>
          <a:endParaRPr lang="pt-BR" dirty="0"/>
        </a:p>
      </dgm:t>
    </dgm:pt>
    <dgm:pt modelId="{9AF51044-C145-491C-922E-FE088238A326}" type="parTrans" cxnId="{350031CA-3FB0-4F50-BB37-4372ADFFC62A}">
      <dgm:prSet/>
      <dgm:spPr/>
      <dgm:t>
        <a:bodyPr/>
        <a:lstStyle/>
        <a:p>
          <a:endParaRPr lang="pt-BR"/>
        </a:p>
      </dgm:t>
    </dgm:pt>
    <dgm:pt modelId="{F2D46D06-E4A3-4AD4-A460-500606D6C6AA}" type="sibTrans" cxnId="{350031CA-3FB0-4F50-BB37-4372ADFFC62A}">
      <dgm:prSet/>
      <dgm:spPr/>
      <dgm:t>
        <a:bodyPr/>
        <a:lstStyle/>
        <a:p>
          <a:endParaRPr lang="pt-BR"/>
        </a:p>
      </dgm:t>
    </dgm:pt>
    <dgm:pt modelId="{403CBB55-F141-41AC-B86C-FD01F1C0C3CF}" type="pres">
      <dgm:prSet presAssocID="{2BAD7976-DC0F-40DE-9C55-0B298C6B6DE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7A5B81-1739-4C2C-8713-3E80AFDEEA02}" type="pres">
      <dgm:prSet presAssocID="{2BAD7976-DC0F-40DE-9C55-0B298C6B6DEA}" presName="arrow" presStyleLbl="bgShp" presStyleIdx="0" presStyleCnt="1"/>
      <dgm:spPr/>
    </dgm:pt>
    <dgm:pt modelId="{AAC464DC-9427-4FC8-B234-D87A3E738A3B}" type="pres">
      <dgm:prSet presAssocID="{2BAD7976-DC0F-40DE-9C55-0B298C6B6DEA}" presName="linearProcess" presStyleCnt="0"/>
      <dgm:spPr/>
    </dgm:pt>
    <dgm:pt modelId="{671F092A-B243-413B-9F0D-718A1A38A74B}" type="pres">
      <dgm:prSet presAssocID="{D96C13E3-D342-459B-BAE0-106C987DE45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6CD243-C9C4-4204-A41C-486AD1F069C2}" type="pres">
      <dgm:prSet presAssocID="{AA3D1955-D74A-49C0-BD7A-DAAC6BC953E1}" presName="sibTrans" presStyleCnt="0"/>
      <dgm:spPr/>
    </dgm:pt>
    <dgm:pt modelId="{15258C52-84B7-41E3-8B15-0E6D3708731A}" type="pres">
      <dgm:prSet presAssocID="{443A02EE-7559-480A-B02C-E3E87B1C8D86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3CF17B-9AA7-458F-88B2-B2EC5CFC4B78}" type="presOf" srcId="{D96C13E3-D342-459B-BAE0-106C987DE459}" destId="{671F092A-B243-413B-9F0D-718A1A38A74B}" srcOrd="0" destOrd="0" presId="urn:microsoft.com/office/officeart/2005/8/layout/hProcess9"/>
    <dgm:cxn modelId="{19F9A17E-699C-44B2-BC94-F0D9C413B356}" type="presOf" srcId="{B3382312-15C8-42B3-B921-92B56C766628}" destId="{15258C52-84B7-41E3-8B15-0E6D3708731A}" srcOrd="0" destOrd="1" presId="urn:microsoft.com/office/officeart/2005/8/layout/hProcess9"/>
    <dgm:cxn modelId="{7681A8A9-94B9-4F22-8F46-152F0432A032}" type="presOf" srcId="{2BAD7976-DC0F-40DE-9C55-0B298C6B6DEA}" destId="{403CBB55-F141-41AC-B86C-FD01F1C0C3CF}" srcOrd="0" destOrd="0" presId="urn:microsoft.com/office/officeart/2005/8/layout/hProcess9"/>
    <dgm:cxn modelId="{350031CA-3FB0-4F50-BB37-4372ADFFC62A}" srcId="{443A02EE-7559-480A-B02C-E3E87B1C8D86}" destId="{B3382312-15C8-42B3-B921-92B56C766628}" srcOrd="0" destOrd="0" parTransId="{9AF51044-C145-491C-922E-FE088238A326}" sibTransId="{F2D46D06-E4A3-4AD4-A460-500606D6C6AA}"/>
    <dgm:cxn modelId="{C8EBB0F6-91CD-47A6-BAFB-E358A6B90BD5}" srcId="{2BAD7976-DC0F-40DE-9C55-0B298C6B6DEA}" destId="{D96C13E3-D342-459B-BAE0-106C987DE459}" srcOrd="0" destOrd="0" parTransId="{05AFD70A-0C93-45D9-AF35-E3E5C50E0CCE}" sibTransId="{AA3D1955-D74A-49C0-BD7A-DAAC6BC953E1}"/>
    <dgm:cxn modelId="{92D46DB9-140B-4FD7-B5A9-AAB7FAB44297}" type="presOf" srcId="{3AA8DD76-13D3-492F-8E6F-CAFBD4F2F2DE}" destId="{671F092A-B243-413B-9F0D-718A1A38A74B}" srcOrd="0" destOrd="1" presId="urn:microsoft.com/office/officeart/2005/8/layout/hProcess9"/>
    <dgm:cxn modelId="{2C2FD1D7-2299-4D25-8584-F442CE0CF47D}" type="presOf" srcId="{443A02EE-7559-480A-B02C-E3E87B1C8D86}" destId="{15258C52-84B7-41E3-8B15-0E6D3708731A}" srcOrd="0" destOrd="0" presId="urn:microsoft.com/office/officeart/2005/8/layout/hProcess9"/>
    <dgm:cxn modelId="{81D23A82-B58A-4D5F-8B3D-993813753DDA}" srcId="{D96C13E3-D342-459B-BAE0-106C987DE459}" destId="{3AA8DD76-13D3-492F-8E6F-CAFBD4F2F2DE}" srcOrd="0" destOrd="0" parTransId="{9B5685C5-0A5F-4690-A983-57D63C81218F}" sibTransId="{7A068D66-A586-4874-9538-E93E47165A6A}"/>
    <dgm:cxn modelId="{DD5E10C6-3DE8-4ABF-B096-5DC7A7A230AD}" srcId="{2BAD7976-DC0F-40DE-9C55-0B298C6B6DEA}" destId="{443A02EE-7559-480A-B02C-E3E87B1C8D86}" srcOrd="1" destOrd="0" parTransId="{EA31E9B7-D6D4-46C0-93DF-27DD7BE02335}" sibTransId="{6D05B598-5A58-4BF6-9F37-21EF65A7F025}"/>
    <dgm:cxn modelId="{373E3ECE-DC74-4218-8F0D-0A5F5D7A3878}" type="presParOf" srcId="{403CBB55-F141-41AC-B86C-FD01F1C0C3CF}" destId="{3B7A5B81-1739-4C2C-8713-3E80AFDEEA02}" srcOrd="0" destOrd="0" presId="urn:microsoft.com/office/officeart/2005/8/layout/hProcess9"/>
    <dgm:cxn modelId="{578DECAD-19A4-48BC-94E2-7CD028283A29}" type="presParOf" srcId="{403CBB55-F141-41AC-B86C-FD01F1C0C3CF}" destId="{AAC464DC-9427-4FC8-B234-D87A3E738A3B}" srcOrd="1" destOrd="0" presId="urn:microsoft.com/office/officeart/2005/8/layout/hProcess9"/>
    <dgm:cxn modelId="{7EF01179-E10B-4434-AA20-462027DEAB3E}" type="presParOf" srcId="{AAC464DC-9427-4FC8-B234-D87A3E738A3B}" destId="{671F092A-B243-413B-9F0D-718A1A38A74B}" srcOrd="0" destOrd="0" presId="urn:microsoft.com/office/officeart/2005/8/layout/hProcess9"/>
    <dgm:cxn modelId="{27118941-CEDE-4A08-A7B4-4E8FD609DD90}" type="presParOf" srcId="{AAC464DC-9427-4FC8-B234-D87A3E738A3B}" destId="{8E6CD243-C9C4-4204-A41C-486AD1F069C2}" srcOrd="1" destOrd="0" presId="urn:microsoft.com/office/officeart/2005/8/layout/hProcess9"/>
    <dgm:cxn modelId="{31E16EE2-E177-4415-B61E-792800DA1FCC}" type="presParOf" srcId="{AAC464DC-9427-4FC8-B234-D87A3E738A3B}" destId="{15258C52-84B7-41E3-8B15-0E6D3708731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745C44-1BDD-4215-8D81-8DE127F4106E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3A9681-B5B6-4AF6-9B8A-814B2D4CBA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15EA55-703A-4F67-B86B-C759BDE35763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A6BD24-709C-4373-9555-38154BA174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ernando-guimaraes\Desktop\PPT Assets 12.07.04-04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50" y="-76200"/>
            <a:ext cx="9247188" cy="696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76938" y="6359525"/>
            <a:ext cx="32035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1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4925" y="6237288"/>
            <a:ext cx="129698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17031"/>
            <a:ext cx="6400800" cy="9361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AF7FA-260E-4698-B6E3-1F292630953E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9E0A-441E-46F4-9770-4B989BED1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A82E5-D874-4877-80C9-5EEBA6AF15DF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606F-F3DE-403F-9249-491B6B2D3D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E7CAE-D44A-4993-9CFC-12904C242B56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EB5-5889-4DDE-A6B2-F64F6CE3AA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65653-D8A0-40B6-B393-7C293A964A59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D3B66-F9D1-4300-95DB-4408D64F54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93C4B-B234-4F52-B5C2-C2D18815174A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9230-677B-45D0-A549-CE2FB20ACF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F6C53-DF2F-4877-9A37-BE15D8122823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7BFC-DA01-40F5-81F6-35D647C550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EBAD0-7B67-4CDE-84FA-6E7DD90FACED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9605-B72B-497F-A4B4-E50C844089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6256338"/>
            <a:ext cx="34559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6165850"/>
            <a:ext cx="129698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30"/>
          <p:cNvSpPr/>
          <p:nvPr userDrawn="1"/>
        </p:nvSpPr>
        <p:spPr>
          <a:xfrm>
            <a:off x="724852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Elipse 31"/>
          <p:cNvSpPr/>
          <p:nvPr userDrawn="1"/>
        </p:nvSpPr>
        <p:spPr>
          <a:xfrm>
            <a:off x="7562850" y="6583363"/>
            <a:ext cx="215900" cy="2159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lipse 32"/>
          <p:cNvSpPr/>
          <p:nvPr userDrawn="1"/>
        </p:nvSpPr>
        <p:spPr>
          <a:xfrm>
            <a:off x="787717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33"/>
          <p:cNvSpPr/>
          <p:nvPr userDrawn="1"/>
        </p:nvSpPr>
        <p:spPr>
          <a:xfrm>
            <a:off x="8189913" y="6583363"/>
            <a:ext cx="217487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34"/>
          <p:cNvSpPr/>
          <p:nvPr userDrawn="1"/>
        </p:nvSpPr>
        <p:spPr>
          <a:xfrm>
            <a:off x="8504238" y="6583363"/>
            <a:ext cx="2159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35"/>
          <p:cNvSpPr/>
          <p:nvPr userDrawn="1"/>
        </p:nvSpPr>
        <p:spPr>
          <a:xfrm>
            <a:off x="5534025" y="6553200"/>
            <a:ext cx="17145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Navigation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Menu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23"/>
          <p:cNvSpPr/>
          <p:nvPr userDrawn="1"/>
        </p:nvSpPr>
        <p:spPr>
          <a:xfrm>
            <a:off x="724852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Elipse 24"/>
          <p:cNvSpPr/>
          <p:nvPr userDrawn="1"/>
        </p:nvSpPr>
        <p:spPr>
          <a:xfrm>
            <a:off x="7562850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lipse 25"/>
          <p:cNvSpPr/>
          <p:nvPr userDrawn="1"/>
        </p:nvSpPr>
        <p:spPr>
          <a:xfrm>
            <a:off x="7877175" y="6583363"/>
            <a:ext cx="215900" cy="2159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26"/>
          <p:cNvSpPr/>
          <p:nvPr userDrawn="1"/>
        </p:nvSpPr>
        <p:spPr>
          <a:xfrm>
            <a:off x="8189913" y="6583363"/>
            <a:ext cx="217487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27"/>
          <p:cNvSpPr/>
          <p:nvPr userDrawn="1"/>
        </p:nvSpPr>
        <p:spPr>
          <a:xfrm>
            <a:off x="8504238" y="6583363"/>
            <a:ext cx="2159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28"/>
          <p:cNvSpPr/>
          <p:nvPr userDrawn="1"/>
        </p:nvSpPr>
        <p:spPr>
          <a:xfrm>
            <a:off x="5534025" y="6553200"/>
            <a:ext cx="17145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Navigation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Menu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28"/>
          <p:cNvSpPr/>
          <p:nvPr userDrawn="1"/>
        </p:nvSpPr>
        <p:spPr>
          <a:xfrm>
            <a:off x="724852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Elipse 29"/>
          <p:cNvSpPr/>
          <p:nvPr userDrawn="1"/>
        </p:nvSpPr>
        <p:spPr>
          <a:xfrm>
            <a:off x="7562850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lipse 30"/>
          <p:cNvSpPr/>
          <p:nvPr userDrawn="1"/>
        </p:nvSpPr>
        <p:spPr>
          <a:xfrm>
            <a:off x="787717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31"/>
          <p:cNvSpPr/>
          <p:nvPr userDrawn="1"/>
        </p:nvSpPr>
        <p:spPr>
          <a:xfrm>
            <a:off x="8189913" y="6583363"/>
            <a:ext cx="217487" cy="2159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32"/>
          <p:cNvSpPr/>
          <p:nvPr userDrawn="1"/>
        </p:nvSpPr>
        <p:spPr>
          <a:xfrm>
            <a:off x="8504238" y="6583363"/>
            <a:ext cx="215900" cy="2159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33"/>
          <p:cNvSpPr/>
          <p:nvPr userDrawn="1"/>
        </p:nvSpPr>
        <p:spPr>
          <a:xfrm>
            <a:off x="5534025" y="6553200"/>
            <a:ext cx="17145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Navigation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Menu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15"/>
          <p:cNvSpPr/>
          <p:nvPr userDrawn="1"/>
        </p:nvSpPr>
        <p:spPr>
          <a:xfrm>
            <a:off x="724852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Elipse 17"/>
          <p:cNvSpPr/>
          <p:nvPr userDrawn="1"/>
        </p:nvSpPr>
        <p:spPr>
          <a:xfrm>
            <a:off x="7562850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lipse 18"/>
          <p:cNvSpPr/>
          <p:nvPr userDrawn="1"/>
        </p:nvSpPr>
        <p:spPr>
          <a:xfrm>
            <a:off x="7877175" y="658336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0" name="Elipse 19"/>
          <p:cNvSpPr/>
          <p:nvPr userDrawn="1"/>
        </p:nvSpPr>
        <p:spPr>
          <a:xfrm>
            <a:off x="8189913" y="6583363"/>
            <a:ext cx="217487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1" name="Elipse 20"/>
          <p:cNvSpPr/>
          <p:nvPr userDrawn="1"/>
        </p:nvSpPr>
        <p:spPr>
          <a:xfrm>
            <a:off x="8504238" y="6583363"/>
            <a:ext cx="215900" cy="2159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Retângulo 22"/>
          <p:cNvSpPr/>
          <p:nvPr userDrawn="1"/>
        </p:nvSpPr>
        <p:spPr>
          <a:xfrm>
            <a:off x="5534025" y="6553200"/>
            <a:ext cx="17145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Navigation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Menu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3" name="Conector reto 7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7"/>
          <p:cNvSpPr/>
          <p:nvPr userDrawn="1"/>
        </p:nvSpPr>
        <p:spPr>
          <a:xfrm>
            <a:off x="-111125" y="6524625"/>
            <a:ext cx="9255125" cy="333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	  Rio Grande do Sul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State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Government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Conector reto 18"/>
          <p:cNvCxnSpPr/>
          <p:nvPr userDrawn="1"/>
        </p:nvCxnSpPr>
        <p:spPr>
          <a:xfrm flipH="1">
            <a:off x="-180975" y="6524625"/>
            <a:ext cx="95059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6237288"/>
            <a:ext cx="133191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99695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36530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9231-FD7B-4175-87C0-67B1A90D8CAD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EAEE-E3DD-48FF-96FB-A8E464805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47B7-8CA0-4A0F-96DF-73FCCA6F9800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4F118-470F-4368-AB38-58D9F36061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CEB99C-C6FA-420C-8F5F-0ECDE4DA553A}" type="datetimeFigureOut">
              <a:rPr lang="pt-BR"/>
              <a:pPr>
                <a:defRPr/>
              </a:pPr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47C0B-CE4A-4B1D-BC8A-DBA2C89E1E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  <p:sldLayoutId id="2147483657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0343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smtClean="0"/>
              <a:t>Projeto de mapeamento e Estudo de caso válvula controle de fluxo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713" y="3744913"/>
            <a:ext cx="6400800" cy="93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 do produto</a:t>
            </a:r>
          </a:p>
        </p:txBody>
      </p:sp>
      <p:sp>
        <p:nvSpPr>
          <p:cNvPr id="28674" name="CaixaDeTexto 4"/>
          <p:cNvSpPr txBox="1">
            <a:spLocks noChangeArrowheads="1"/>
          </p:cNvSpPr>
          <p:nvPr/>
        </p:nvSpPr>
        <p:spPr bwMode="auto">
          <a:xfrm>
            <a:off x="250825" y="1341438"/>
            <a:ext cx="5257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1-Corpo Fundido de aço: diâmetros de 3” até 20”</a:t>
            </a:r>
          </a:p>
          <a:p>
            <a:r>
              <a:rPr lang="pt-BR">
                <a:latin typeface="Calibri" pitchFamily="34" charset="0"/>
              </a:rPr>
              <a:t>ASME classe 600 até 2500 ou API 3000 até 10000;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2-Gaiola de carboneto de tungstênio;</a:t>
            </a:r>
          </a:p>
          <a:p>
            <a:endParaRPr lang="pt-BR">
              <a:latin typeface="Calibri" pitchFamily="34" charset="0"/>
            </a:endParaRPr>
          </a:p>
          <a:p>
            <a:r>
              <a:rPr lang="pt-BR">
                <a:latin typeface="Calibri" pitchFamily="34" charset="0"/>
              </a:rPr>
              <a:t>3- Controlador de pressão em aço</a:t>
            </a:r>
          </a:p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</p:txBody>
      </p:sp>
      <p:pic>
        <p:nvPicPr>
          <p:cNvPr id="28675" name="Imagem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238" y="3284538"/>
            <a:ext cx="4068762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Imagem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5734050"/>
            <a:ext cx="21685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ipse 8"/>
          <p:cNvSpPr/>
          <p:nvPr/>
        </p:nvSpPr>
        <p:spPr>
          <a:xfrm>
            <a:off x="6011863" y="4076700"/>
            <a:ext cx="215900" cy="192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6403975" y="4643438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7235825" y="5300663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1406524" y="1416049"/>
          <a:ext cx="6096000" cy="4064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Processo de desenvolvimento do produto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6588224" y="3717032"/>
            <a:ext cx="2376264" cy="963488"/>
            <a:chOff x="4427984" y="5417840"/>
            <a:chExt cx="2376264" cy="96348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3" name="Elipse 12"/>
            <p:cNvSpPr/>
            <p:nvPr/>
          </p:nvSpPr>
          <p:spPr>
            <a:xfrm>
              <a:off x="4427984" y="5417840"/>
              <a:ext cx="1800200" cy="9634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644008" y="5589240"/>
              <a:ext cx="2160240" cy="646331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200" dirty="0">
                  <a:solidFill>
                    <a:schemeClr val="bg1">
                      <a:lumMod val="95000"/>
                    </a:schemeClr>
                  </a:solidFill>
                  <a:latin typeface="Arial Black" panose="020B0A04020102020204" pitchFamily="34" charset="0"/>
                  <a:cs typeface="+mn-cs"/>
                </a:rPr>
                <a:t>INSERÇÃO DO PROJETO DE MAPEAMENTO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Pressupostos de fabricação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Empresa compraria ou fundiria internamente o corpo da válvula;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 smtClean="0"/>
              <a:t>Compraria os componentes internos de montagem ou usinaria internamente os itens críticos (gaiola);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000" smtClean="0"/>
              <a:t>Empresas com capacidade de fundição, usinagem* e montagem do Corpo</a:t>
            </a:r>
          </a:p>
        </p:txBody>
      </p:sp>
      <p:sp>
        <p:nvSpPr>
          <p:cNvPr id="31746" name="CaixaDeTexto 3"/>
          <p:cNvSpPr txBox="1">
            <a:spLocks noChangeArrowheads="1"/>
          </p:cNvSpPr>
          <p:nvPr/>
        </p:nvSpPr>
        <p:spPr bwMode="auto">
          <a:xfrm>
            <a:off x="323850" y="5805488"/>
            <a:ext cx="7993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* Operação de torneamento com diâmetro &gt; 20”</a:t>
            </a:r>
          </a:p>
        </p:txBody>
      </p:sp>
      <p:pic>
        <p:nvPicPr>
          <p:cNvPr id="31747" name="Imagem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4824413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50825" y="3500438"/>
            <a:ext cx="3600450" cy="3603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1749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338" y="3644900"/>
            <a:ext cx="3760787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ipse 7"/>
          <p:cNvSpPr/>
          <p:nvPr/>
        </p:nvSpPr>
        <p:spPr>
          <a:xfrm>
            <a:off x="6443663" y="4344988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Empresas com capacidade de fornecer subcomponentes usinados</a:t>
            </a:r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pt-BR" sz="2800" smtClean="0"/>
              <a:t>Lista de empresas com centro de torneamento para usinagem da Gaiola</a:t>
            </a:r>
          </a:p>
        </p:txBody>
      </p:sp>
      <p:pic>
        <p:nvPicPr>
          <p:cNvPr id="32771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803525"/>
            <a:ext cx="3240088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429000"/>
            <a:ext cx="406876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ipse 5"/>
          <p:cNvSpPr/>
          <p:nvPr/>
        </p:nvSpPr>
        <p:spPr>
          <a:xfrm>
            <a:off x="6403975" y="4643438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7235825" y="5300663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Empresa com processo de revestimento*</a:t>
            </a:r>
          </a:p>
        </p:txBody>
      </p:sp>
      <p:pic>
        <p:nvPicPr>
          <p:cNvPr id="33794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01763"/>
            <a:ext cx="51435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aixaDeTexto 4"/>
          <p:cNvSpPr txBox="1">
            <a:spLocks noChangeArrowheads="1"/>
          </p:cNvSpPr>
          <p:nvPr/>
        </p:nvSpPr>
        <p:spPr bwMode="auto">
          <a:xfrm>
            <a:off x="611188" y="5661025"/>
            <a:ext cx="590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* Carboneto de Tungstênio</a:t>
            </a:r>
          </a:p>
        </p:txBody>
      </p:sp>
      <p:pic>
        <p:nvPicPr>
          <p:cNvPr id="33796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429000"/>
            <a:ext cx="4068762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6403975" y="4643438"/>
            <a:ext cx="215900" cy="19208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sz="3600" smtClean="0"/>
              <a:t>Conclusões: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Entre as empresas Mapeadas verificamos que: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Empresas que já tem Know-How na fabricação de Válvulas poderiam desenvolver o projeto da válvula em estudo;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/>
              <a:t>Existe capacidade técnica para fabricação de todos os componentes.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z="4000" b="1" smtClean="0"/>
              <a:t>Contexto Geral do projeto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773238"/>
            <a:ext cx="3455987" cy="4525962"/>
          </a:xfrm>
        </p:spPr>
        <p:txBody>
          <a:bodyPr/>
          <a:lstStyle/>
          <a:p>
            <a:r>
              <a:rPr lang="pt-BR" smtClean="0"/>
              <a:t>Objetivos Gerais</a:t>
            </a:r>
          </a:p>
          <a:p>
            <a:r>
              <a:rPr lang="pt-BR" smtClean="0"/>
              <a:t>Público alvo</a:t>
            </a:r>
          </a:p>
          <a:p>
            <a:endParaRPr lang="pt-BR" smtClean="0"/>
          </a:p>
          <a:p>
            <a:endParaRPr lang="pt-BR" smtClean="0"/>
          </a:p>
        </p:txBody>
      </p:sp>
      <p:pic>
        <p:nvPicPr>
          <p:cNvPr id="20483" name="Imagem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141663"/>
            <a:ext cx="2936875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3939679" y="1421492"/>
          <a:ext cx="5201022" cy="3151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pt-BR" sz="4000" b="1" smtClean="0"/>
              <a:t>Empresas Mapeadas</a:t>
            </a:r>
          </a:p>
        </p:txBody>
      </p:sp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052513"/>
            <a:ext cx="7129463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sz="4000" b="1" smtClean="0"/>
              <a:t>Alguns Números: 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/>
        </p:nvGraphicFramePr>
        <p:xfrm>
          <a:off x="187450" y="1614037"/>
          <a:ext cx="3902868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/>
        </p:nvGraphicFramePr>
        <p:xfrm>
          <a:off x="4133602" y="1780407"/>
          <a:ext cx="5004048" cy="227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107504" y="3938312"/>
          <a:ext cx="5400600" cy="2425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/>
        </p:nvGraphicFramePr>
        <p:xfrm>
          <a:off x="5551983" y="4010869"/>
          <a:ext cx="3584700" cy="236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39750" y="1412875"/>
            <a:ext cx="3527425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Utilização Capacidade Instalada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140200" y="1412875"/>
            <a:ext cx="5003800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Tipos de Processos de Produção Terceirizados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71550" y="3860800"/>
            <a:ext cx="3529013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Segmentos de Negócio Alvo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5614988" y="4005263"/>
            <a:ext cx="3529012" cy="38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Atuação Geográfica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>
          <a:xfrm>
            <a:off x="250825" y="-100013"/>
            <a:ext cx="8229600" cy="1143001"/>
          </a:xfrm>
        </p:spPr>
        <p:txBody>
          <a:bodyPr/>
          <a:lstStyle/>
          <a:p>
            <a:pPr algn="l"/>
            <a:r>
              <a:rPr lang="pt-BR" sz="4000" b="1" smtClean="0"/>
              <a:t>Alguns Números:</a:t>
            </a:r>
          </a:p>
        </p:txBody>
      </p:sp>
      <p:graphicFrame>
        <p:nvGraphicFramePr>
          <p:cNvPr id="12" name="Gráfico 11"/>
          <p:cNvGraphicFramePr>
            <a:graphicFrameLocks/>
          </p:cNvGraphicFramePr>
          <p:nvPr/>
        </p:nvGraphicFramePr>
        <p:xfrm>
          <a:off x="3927" y="1132498"/>
          <a:ext cx="4307541" cy="272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4401765" y="1132161"/>
          <a:ext cx="4735045" cy="2739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áfico 20"/>
          <p:cNvGraphicFramePr>
            <a:graphicFrameLocks/>
          </p:cNvGraphicFramePr>
          <p:nvPr/>
        </p:nvGraphicFramePr>
        <p:xfrm>
          <a:off x="256422" y="4226917"/>
          <a:ext cx="4119035" cy="211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/>
        </p:nvGraphicFramePr>
        <p:xfrm>
          <a:off x="5019799" y="3868043"/>
          <a:ext cx="4120689" cy="267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39750" y="879475"/>
            <a:ext cx="3527425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Tempo Médio de Treinamento das Pessoas (h/h) 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716463" y="908050"/>
            <a:ext cx="4176712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Número de Funcionários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68313" y="3429000"/>
            <a:ext cx="3743325" cy="719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Nível de Formalização dos Processos Técnicos e Operacionais 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5003800" y="3933825"/>
            <a:ext cx="3889375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Possui CRCC Petrobras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algn="l"/>
            <a:r>
              <a:rPr lang="pt-BR" sz="4000" b="1" smtClean="0"/>
              <a:t>Alguns Números: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39750" y="952500"/>
            <a:ext cx="3527425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Processos Produtivos Existentes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716463" y="908050"/>
            <a:ext cx="4176712" cy="388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Processos Produtivos Críticos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68313" y="4149725"/>
            <a:ext cx="3743325" cy="358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Perspectivas Expansão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5003800" y="4121150"/>
            <a:ext cx="3889375" cy="3873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 smtClean="0">
                <a:latin typeface="+mj-lt"/>
                <a:cs typeface="Arial" pitchFamily="34" charset="0"/>
              </a:rPr>
              <a:t>Realiza Planejamento Estratégico</a:t>
            </a:r>
          </a:p>
        </p:txBody>
      </p:sp>
      <p:graphicFrame>
        <p:nvGraphicFramePr>
          <p:cNvPr id="17" name="Gráfico 16"/>
          <p:cNvGraphicFramePr>
            <a:graphicFrameLocks/>
          </p:cNvGraphicFramePr>
          <p:nvPr/>
        </p:nvGraphicFramePr>
        <p:xfrm>
          <a:off x="0" y="1297360"/>
          <a:ext cx="4572000" cy="263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/>
        </p:nvGraphicFramePr>
        <p:xfrm>
          <a:off x="4421634" y="1275916"/>
          <a:ext cx="4716016" cy="284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/>
        </p:nvGraphicFramePr>
        <p:xfrm>
          <a:off x="474663" y="4512295"/>
          <a:ext cx="404279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áfico 19"/>
          <p:cNvGraphicFramePr>
            <a:graphicFrameLocks/>
          </p:cNvGraphicFramePr>
          <p:nvPr/>
        </p:nvGraphicFramePr>
        <p:xfrm>
          <a:off x="4866382" y="4298938"/>
          <a:ext cx="4032448" cy="219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pt-BR" sz="4000" b="1" smtClean="0"/>
              <a:t>Perspectivas de utilização do Mapeamento</a:t>
            </a:r>
          </a:p>
        </p:txBody>
      </p:sp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95288" y="2178050"/>
            <a:ext cx="85693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3000">
                <a:latin typeface="Calibri" pitchFamily="34" charset="0"/>
              </a:rPr>
              <a:t> Entendimento mais acurado da capacidade das empresas gaúchas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3000">
                <a:latin typeface="Calibri" pitchFamily="34" charset="0"/>
              </a:rPr>
              <a:t> Fomento de parcerias entre empresas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pt-BR" sz="3000">
                <a:latin typeface="Calibri" pitchFamily="34" charset="0"/>
              </a:rPr>
              <a:t>Articulação entre as fases de projeto de produto e projeto de fabricação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/>
            <a:r>
              <a:rPr lang="pt-BR" sz="3600" b="1" smtClean="0"/>
              <a:t>Rede prospectiva global:</a:t>
            </a:r>
            <a:br>
              <a:rPr lang="pt-BR" sz="3600" b="1" smtClean="0"/>
            </a:br>
            <a:r>
              <a:rPr lang="pt-BR" sz="3200" smtClean="0"/>
              <a:t>Padronização do processo de fomento à parcerias</a:t>
            </a:r>
          </a:p>
        </p:txBody>
      </p:sp>
      <p:pic>
        <p:nvPicPr>
          <p:cNvPr id="26626" name="Imagem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3" y="2517775"/>
            <a:ext cx="6335712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UK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997200"/>
            <a:ext cx="92868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SD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8538" y="3500438"/>
            <a:ext cx="10683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Aberdeen City Counci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3860800"/>
            <a:ext cx="669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3" descr="NOF_Energy_Logo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9588" y="3887788"/>
            <a:ext cx="8477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3575" y="4508500"/>
            <a:ext cx="15922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3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5488" y="5287963"/>
            <a:ext cx="536575" cy="534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633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3800" y="4724400"/>
            <a:ext cx="4826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5" descr="http://t1.gstatic.com/images?q=tbn:ANd9GcSKHtjYnfQxQ4uXFjpGzf4yYrpV9QXVnjsUCYLHWpm-xBg84V5WcA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51100" y="3844925"/>
            <a:ext cx="1000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Imagem 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11638" y="5445125"/>
            <a:ext cx="8334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Imagem 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48038" y="3357563"/>
            <a:ext cx="12890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7" name="Imagem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908175" y="2852738"/>
            <a:ext cx="10699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2"/>
          <p:cNvPicPr>
            <a:picLocks noChangeAspect="1" noChangeArrowheads="1"/>
          </p:cNvPicPr>
          <p:nvPr/>
        </p:nvPicPr>
        <p:blipFill>
          <a:blip r:embed="rId14"/>
          <a:srcRect b="12872"/>
          <a:stretch>
            <a:fillRect/>
          </a:stretch>
        </p:blipFill>
        <p:spPr bwMode="auto">
          <a:xfrm>
            <a:off x="4608513" y="1557338"/>
            <a:ext cx="4535487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Estudo de caso</a:t>
            </a:r>
          </a:p>
        </p:txBody>
      </p:sp>
      <p:pic>
        <p:nvPicPr>
          <p:cNvPr id="27650" name="Imagem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3284538"/>
            <a:ext cx="4068762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5734050"/>
            <a:ext cx="21685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m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1268413"/>
            <a:ext cx="457993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262</Words>
  <Application>Microsoft Office PowerPoint</Application>
  <PresentationFormat>Apresentação na tela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9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Wingdings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Projeto de mapeamento e Estudo de caso válvula controle de fluxo</vt:lpstr>
      <vt:lpstr>Contexto Geral do projeto</vt:lpstr>
      <vt:lpstr>Empresas Mapeadas</vt:lpstr>
      <vt:lpstr>Alguns Números: </vt:lpstr>
      <vt:lpstr>Alguns Números:</vt:lpstr>
      <vt:lpstr>Alguns Números:</vt:lpstr>
      <vt:lpstr>Perspectivas de utilização do Mapeamento</vt:lpstr>
      <vt:lpstr>Rede prospectiva global: Padronização do processo de fomento à parcerias</vt:lpstr>
      <vt:lpstr>Estudo de caso</vt:lpstr>
      <vt:lpstr>Característica do produto</vt:lpstr>
      <vt:lpstr>Processo de desenvolvimento do produto</vt:lpstr>
      <vt:lpstr>Pressupostos de fabricação</vt:lpstr>
      <vt:lpstr>Empresas com capacidade de fundição, usinagem* e montagem do Corpo</vt:lpstr>
      <vt:lpstr>Empresas com capacidade de fornecer subcomponentes usinados</vt:lpstr>
      <vt:lpstr>Empresa com processo de revestimento*</vt:lpstr>
      <vt:lpstr>Conclusões: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Guimaraes;Christiano Cruz Ambros;"Sara Rudnicki" &lt;sara@agdi.rs.gov.br&gt;</dc:creator>
  <cp:keywords>Rio Grande do Sul</cp:keywords>
  <cp:lastModifiedBy>AGDI</cp:lastModifiedBy>
  <cp:revision>164</cp:revision>
  <cp:lastPrinted>2013-09-18T11:43:22Z</cp:lastPrinted>
  <dcterms:created xsi:type="dcterms:W3CDTF">2013-09-10T15:20:27Z</dcterms:created>
  <dcterms:modified xsi:type="dcterms:W3CDTF">2014-03-12T20:58:56Z</dcterms:modified>
</cp:coreProperties>
</file>