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82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91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0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0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91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80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19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4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17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46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0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468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32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8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98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4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45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34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2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03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83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34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2879-4FBE-45D6-B3E6-971547913582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2D5D-7CE1-489C-A0D9-EEBBF88E6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Operação manual 5"/>
          <p:cNvSpPr/>
          <p:nvPr/>
        </p:nvSpPr>
        <p:spPr>
          <a:xfrm rot="5400000">
            <a:off x="3064536" y="-228755"/>
            <a:ext cx="3014933" cy="9144002"/>
          </a:xfrm>
          <a:prstGeom prst="flowChartManualOperati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53359" y="3466083"/>
            <a:ext cx="6637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2ª Encontro </a:t>
            </a:r>
            <a:r>
              <a:rPr lang="pt-BR" sz="3600" b="1" dirty="0"/>
              <a:t>do </a:t>
            </a:r>
            <a:r>
              <a:rPr lang="pt-BR" sz="3600" b="1" dirty="0" smtClean="0"/>
              <a:t>Fórum de Gás Natural, Petróleo e Indústria Naval do </a:t>
            </a:r>
            <a:r>
              <a:rPr lang="pt-BR" sz="3600" b="1" dirty="0"/>
              <a:t>RS</a:t>
            </a:r>
            <a:endParaRPr lang="pt-BR" sz="33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6226554" y="6181654"/>
            <a:ext cx="44954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 smtClean="0">
                <a:solidFill>
                  <a:schemeClr val="bg1">
                    <a:lumMod val="50000"/>
                  </a:schemeClr>
                </a:solidFill>
              </a:rPr>
              <a:t>05 </a:t>
            </a:r>
            <a:r>
              <a:rPr lang="pt-BR" sz="2100" dirty="0" smtClean="0">
                <a:solidFill>
                  <a:schemeClr val="bg1">
                    <a:lumMod val="50000"/>
                  </a:schemeClr>
                </a:solidFill>
              </a:rPr>
              <a:t>de Outubro de 2014</a:t>
            </a:r>
            <a:endParaRPr lang="pt-BR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6" y="307990"/>
            <a:ext cx="2460651" cy="26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2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3937992" y="-3937992"/>
            <a:ext cx="1268016" cy="914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67" y="123253"/>
            <a:ext cx="1990727" cy="870943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96818" y="240134"/>
            <a:ext cx="6413500" cy="754062"/>
          </a:xfrm>
        </p:spPr>
        <p:txBody>
          <a:bodyPr/>
          <a:lstStyle/>
          <a:p>
            <a:pPr eaLnBrk="1" hangingPunct="1"/>
            <a:r>
              <a:rPr lang="pt-BR" b="1" dirty="0" smtClean="0"/>
              <a:t>Programas e Projetos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266177" y="2668644"/>
            <a:ext cx="2178679" cy="171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 smtClean="0"/>
              <a:t>3. Programa de formação de Mão de Obra: Aluno-empresa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0" y="2677270"/>
            <a:ext cx="2129334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sz="1600" b="0" dirty="0" smtClean="0"/>
              <a:t>1. Criação do Programa de Competitividade e Tecnologia para Indústria Oceânica e Naval;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pt-BR" sz="1600" b="0" dirty="0" smtClean="0"/>
          </a:p>
          <a:p>
            <a:pPr marL="0" indent="0" eaLnBrk="1" hangingPunct="1">
              <a:buNone/>
            </a:pPr>
            <a:r>
              <a:rPr lang="pt-BR" sz="1600" b="0" dirty="0" smtClean="0"/>
              <a:t>2. Projeto de análise de viabilidade técnica e econômica de um terminal de regaseificação no RS. </a:t>
            </a:r>
          </a:p>
          <a:p>
            <a:pPr marL="514350" indent="-514350" eaLnBrk="1" hangingPunct="1">
              <a:buFont typeface="Arial" charset="0"/>
              <a:buNone/>
            </a:pPr>
            <a:endParaRPr lang="pt-BR" sz="1600" b="1" dirty="0" smtClean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4780513" y="2680578"/>
            <a:ext cx="2124692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sz="1600" b="0" dirty="0"/>
              <a:t>4</a:t>
            </a:r>
            <a:r>
              <a:rPr lang="pt-BR" sz="1600" b="0" dirty="0" smtClean="0"/>
              <a:t>. </a:t>
            </a:r>
            <a:r>
              <a:rPr lang="pt-BR" altLang="en-US" sz="1600" b="0" dirty="0" smtClean="0"/>
              <a:t>Desenvolvimento </a:t>
            </a:r>
            <a:r>
              <a:rPr lang="pt-BR" altLang="en-US" sz="1600" b="0" dirty="0"/>
              <a:t>do Mercado </a:t>
            </a:r>
            <a:br>
              <a:rPr lang="pt-BR" altLang="en-US" sz="1600" b="0" dirty="0"/>
            </a:br>
            <a:r>
              <a:rPr lang="pt-BR" altLang="en-US" sz="1600" b="0" dirty="0"/>
              <a:t>Gaúcho Fornecedor de Válvulas</a:t>
            </a:r>
            <a:endParaRPr lang="pt-BR" sz="1600" b="0" dirty="0"/>
          </a:p>
        </p:txBody>
      </p:sp>
      <p:sp>
        <p:nvSpPr>
          <p:cNvPr id="9" name="Retângulo 8"/>
          <p:cNvSpPr/>
          <p:nvPr/>
        </p:nvSpPr>
        <p:spPr>
          <a:xfrm>
            <a:off x="4797943" y="1606683"/>
            <a:ext cx="2072757" cy="951358"/>
          </a:xfrm>
          <a:prstGeom prst="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600" dirty="0">
                <a:latin typeface="Arial" pitchFamily="34" charset="0"/>
                <a:cs typeface="Arial" pitchFamily="34" charset="0"/>
              </a:rPr>
              <a:t>Capacidade Industrial e Desempenho Empresarial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43811" y="1612221"/>
            <a:ext cx="2101045" cy="951358"/>
          </a:xfrm>
          <a:prstGeom prst="rect">
            <a:avLst/>
          </a:prstGeom>
          <a:solidFill>
            <a:srgbClr val="0070C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600" dirty="0">
                <a:latin typeface="Arial" pitchFamily="34" charset="0"/>
                <a:cs typeface="Arial" pitchFamily="34" charset="0"/>
              </a:rPr>
              <a:t>Qualificação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Profissional (empregabilidade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9184" y="1607669"/>
            <a:ext cx="1911541" cy="955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600" dirty="0">
                <a:latin typeface="Arial" pitchFamily="34" charset="0"/>
                <a:cs typeface="Arial" pitchFamily="34" charset="0"/>
              </a:rPr>
              <a:t>Inovação e Desenvolvimento Tecnológico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145560" y="1612221"/>
            <a:ext cx="1912715" cy="9458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600" dirty="0">
                <a:latin typeface="Arial" pitchFamily="34" charset="0"/>
                <a:cs typeface="Arial" pitchFamily="34" charset="0"/>
              </a:rPr>
              <a:t>Instrumentos de Política Industrial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 bwMode="auto">
          <a:xfrm>
            <a:off x="7145560" y="2695046"/>
            <a:ext cx="199844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sz="1600" b="0" dirty="0" smtClean="0"/>
              <a:t>5. Plano de Desenvolvimento do distrito e Porto de RG</a:t>
            </a:r>
          </a:p>
          <a:p>
            <a:pPr marL="0" indent="0" eaLnBrk="1" hangingPunct="1">
              <a:buNone/>
            </a:pPr>
            <a:endParaRPr lang="pt-BR" sz="1600" dirty="0"/>
          </a:p>
          <a:p>
            <a:pPr marL="0" indent="0" eaLnBrk="1" hangingPunct="1">
              <a:buNone/>
            </a:pPr>
            <a:r>
              <a:rPr lang="pt-BR" sz="1600" b="0" dirty="0" smtClean="0"/>
              <a:t>6. Potencial exploratório da Baci</a:t>
            </a:r>
            <a:r>
              <a:rPr lang="pt-BR" sz="1600" dirty="0" smtClean="0"/>
              <a:t>a de Pelotas</a:t>
            </a:r>
            <a:endParaRPr lang="pt-BR" sz="1600" b="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17252" y="2695046"/>
            <a:ext cx="2053087" cy="12558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3937992" y="-3937992"/>
            <a:ext cx="1268016" cy="914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433" name="Título 1"/>
          <p:cNvSpPr>
            <a:spLocks noGrp="1"/>
          </p:cNvSpPr>
          <p:nvPr>
            <p:ph type="title"/>
          </p:nvPr>
        </p:nvSpPr>
        <p:spPr>
          <a:xfrm>
            <a:off x="181294" y="177601"/>
            <a:ext cx="6337747" cy="912812"/>
          </a:xfrm>
        </p:spPr>
        <p:txBody>
          <a:bodyPr>
            <a:noAutofit/>
          </a:bodyPr>
          <a:lstStyle/>
          <a:p>
            <a:pPr eaLnBrk="1" hangingPunct="1"/>
            <a:r>
              <a:rPr lang="pt-BR" sz="2800" b="1" dirty="0" smtClean="0"/>
              <a:t>1. Programa de </a:t>
            </a:r>
            <a:r>
              <a:rPr lang="pt-BR" sz="2800" b="1" dirty="0"/>
              <a:t>C</a:t>
            </a:r>
            <a:r>
              <a:rPr lang="pt-BR" sz="2800" b="1" dirty="0" smtClean="0"/>
              <a:t>ompetitividade e Tecnologia para Indústria Oceânica e Naval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>
          <a:xfrm>
            <a:off x="422696" y="1805727"/>
            <a:ext cx="8413750" cy="5257618"/>
          </a:xfrm>
        </p:spPr>
        <p:txBody>
          <a:bodyPr/>
          <a:lstStyle/>
          <a:p>
            <a:pPr eaLnBrk="1" hangingPunct="1"/>
            <a:r>
              <a:rPr lang="pt-BR" dirty="0" smtClean="0"/>
              <a:t>Escritório de Gestão de Projetos orientado conforme o modelo a seguir, sediado no OCEANTEC/FURG</a:t>
            </a:r>
          </a:p>
          <a:p>
            <a:pPr marL="0" indent="0" eaLnBrk="1" hangingPunct="1">
              <a:buNone/>
            </a:pPr>
            <a:endParaRPr lang="pt-BR" dirty="0" smtClean="0"/>
          </a:p>
          <a:p>
            <a:pPr eaLnBrk="1" hangingPunct="1"/>
            <a:r>
              <a:rPr lang="pt-BR" dirty="0" smtClean="0"/>
              <a:t>O objetivo do Programa é promover a produtividade na indústria Oceânica gaúcha e elevá-la à níveis mundiais</a:t>
            </a:r>
          </a:p>
          <a:p>
            <a:pPr marL="0" indent="0" eaLnBrk="1" hangingPunct="1">
              <a:buNone/>
            </a:pPr>
            <a:endParaRPr lang="pt-BR" dirty="0" smtClean="0"/>
          </a:p>
          <a:p>
            <a:pPr eaLnBrk="1" hangingPunct="1"/>
            <a:r>
              <a:rPr lang="pt-BR" dirty="0" smtClean="0"/>
              <a:t>Composto por um grupo técnico responsável pela gestão, prospecção dos projetos, captação de recursos e aprovação de projetos;</a:t>
            </a:r>
          </a:p>
        </p:txBody>
      </p:sp>
      <p:pic>
        <p:nvPicPr>
          <p:cNvPr id="5" name="Espaço Reservado para Conteúdo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67" y="123253"/>
            <a:ext cx="1990727" cy="8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8763" y="1300163"/>
            <a:ext cx="8885237" cy="5762557"/>
            <a:chOff x="258763" y="1300163"/>
            <a:chExt cx="8885237" cy="5762557"/>
          </a:xfrm>
        </p:grpSpPr>
        <p:sp>
          <p:nvSpPr>
            <p:cNvPr id="5" name="Seta para a direita 4"/>
            <p:cNvSpPr/>
            <p:nvPr/>
          </p:nvSpPr>
          <p:spPr>
            <a:xfrm rot="16200000">
              <a:off x="-1991519" y="4185444"/>
              <a:ext cx="5153025" cy="357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b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586288" y="2155825"/>
              <a:ext cx="4038600" cy="5048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0" dirty="0" smtClean="0">
                  <a:solidFill>
                    <a:schemeClr val="bg1"/>
                  </a:solidFill>
                </a:rPr>
                <a:t>Diretoria executiva</a:t>
              </a:r>
              <a:endParaRPr lang="pt-BR" b="0" dirty="0">
                <a:solidFill>
                  <a:schemeClr val="bg1"/>
                </a:solidFill>
              </a:endParaRP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586288" y="2811463"/>
              <a:ext cx="4038600" cy="860425"/>
            </a:xfrm>
            <a:prstGeom prst="roundRect">
              <a:avLst/>
            </a:prstGeom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b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91075" y="3016250"/>
              <a:ext cx="3629025" cy="450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0" dirty="0"/>
                <a:t>Solicitação de </a:t>
              </a:r>
              <a:r>
                <a:rPr lang="pt-BR" b="0" dirty="0" smtClean="0"/>
                <a:t>Projetos </a:t>
              </a:r>
              <a:r>
                <a:rPr lang="pt-BR" b="0" dirty="0"/>
                <a:t>por </a:t>
              </a:r>
              <a:r>
                <a:rPr lang="pt-BR" b="0" dirty="0" smtClean="0"/>
                <a:t>Eixos</a:t>
              </a:r>
              <a:endParaRPr lang="pt-BR" b="0" dirty="0"/>
            </a:p>
          </p:txBody>
        </p:sp>
        <p:sp>
          <p:nvSpPr>
            <p:cNvPr id="9" name="Seta para baixo 8"/>
            <p:cNvSpPr/>
            <p:nvPr/>
          </p:nvSpPr>
          <p:spPr>
            <a:xfrm>
              <a:off x="6196013" y="3695700"/>
              <a:ext cx="831850" cy="5080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b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3794078" y="4223985"/>
              <a:ext cx="5349922" cy="2838735"/>
            </a:xfrm>
            <a:prstGeom prst="round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100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pt-BR" b="0" dirty="0">
                  <a:solidFill>
                    <a:srgbClr val="FFFFFF"/>
                  </a:solidFill>
                  <a:cs typeface="Arial" charset="0"/>
                </a:rPr>
                <a:t>Portfolio do P</a:t>
              </a:r>
              <a:r>
                <a:rPr lang="pt-BR" b="0" dirty="0" smtClean="0">
                  <a:solidFill>
                    <a:srgbClr val="FFFFFF"/>
                  </a:solidFill>
                  <a:cs typeface="Arial" charset="0"/>
                </a:rPr>
                <a:t>rograma</a:t>
              </a:r>
            </a:p>
            <a:p>
              <a:pPr algn="ctr">
                <a:defRPr/>
              </a:pPr>
              <a:endParaRPr lang="pt-BR" sz="1100" b="0" dirty="0">
                <a:solidFill>
                  <a:srgbClr val="FFFFFF"/>
                </a:solidFill>
                <a:cs typeface="Arial" charset="0"/>
              </a:endParaRPr>
            </a:p>
            <a:p>
              <a:pPr algn="ctr">
                <a:defRPr/>
              </a:pPr>
              <a:r>
                <a:rPr lang="pt-BR" b="0" dirty="0">
                  <a:solidFill>
                    <a:srgbClr val="FFFFFF"/>
                  </a:solidFill>
                  <a:cs typeface="Arial" charset="0"/>
                </a:rPr>
                <a:t>Eixos </a:t>
              </a:r>
              <a:r>
                <a:rPr lang="pt-BR" b="0" dirty="0" smtClean="0">
                  <a:solidFill>
                    <a:srgbClr val="FFFFFF"/>
                  </a:solidFill>
                  <a:cs typeface="Arial" charset="0"/>
                </a:rPr>
                <a:t>de Projetos</a:t>
              </a:r>
              <a:endParaRPr lang="pt-BR" b="0" dirty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997058" y="5248275"/>
              <a:ext cx="1090612" cy="941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Engenharia 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de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Produto 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Tecnologia 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de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Materiais</a:t>
              </a:r>
              <a:endParaRPr lang="pt-BR" sz="12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07854" y="5248275"/>
              <a:ext cx="1038225" cy="941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Tecnologias de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Construção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,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Montagem 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Edificação</a:t>
              </a:r>
              <a:endParaRPr lang="pt-BR" sz="12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551556" y="5243513"/>
              <a:ext cx="1038225" cy="941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Tecnologias de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Processos 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de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Negócios 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Informação</a:t>
              </a:r>
              <a:endParaRPr lang="pt-BR" sz="12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7745356" y="5243513"/>
              <a:ext cx="1308311" cy="941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Infraestrutura 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Desenvolvimento 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da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Força </a:t>
              </a:r>
              <a:r>
                <a:rPr lang="pt-BR" sz="1200" dirty="0">
                  <a:solidFill>
                    <a:schemeClr val="tx1"/>
                  </a:solidFill>
                  <a:cs typeface="Arial" charset="0"/>
                </a:rPr>
                <a:t>de </a:t>
              </a:r>
              <a:r>
                <a:rPr lang="pt-BR" sz="1200" dirty="0" smtClean="0">
                  <a:solidFill>
                    <a:schemeClr val="tx1"/>
                  </a:solidFill>
                  <a:cs typeface="Arial" charset="0"/>
                </a:rPr>
                <a:t>Trabalho</a:t>
              </a:r>
              <a:endParaRPr lang="pt-BR" sz="12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586288" y="6294438"/>
              <a:ext cx="4038600" cy="5048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0" dirty="0">
                  <a:solidFill>
                    <a:schemeClr val="bg1"/>
                  </a:solidFill>
                </a:rPr>
                <a:t>Aprovação de </a:t>
              </a:r>
              <a:r>
                <a:rPr lang="pt-BR" b="0" dirty="0" smtClean="0">
                  <a:solidFill>
                    <a:schemeClr val="bg1"/>
                  </a:solidFill>
                </a:rPr>
                <a:t>projetos</a:t>
              </a:r>
              <a:endParaRPr lang="pt-BR" b="0" dirty="0">
                <a:solidFill>
                  <a:schemeClr val="bg1"/>
                </a:solidFill>
              </a:endParaRPr>
            </a:p>
          </p:txBody>
        </p:sp>
        <p:sp>
          <p:nvSpPr>
            <p:cNvPr id="16" name="Seta para a direita 15"/>
            <p:cNvSpPr/>
            <p:nvPr/>
          </p:nvSpPr>
          <p:spPr>
            <a:xfrm rot="10800000">
              <a:off x="3194050" y="5649913"/>
              <a:ext cx="600075" cy="5318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b="0"/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273050" y="6510338"/>
              <a:ext cx="2455863" cy="384175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0" dirty="0">
                  <a:solidFill>
                    <a:schemeClr val="tx1"/>
                  </a:solidFill>
                </a:rPr>
                <a:t>Execução de projetos</a:t>
              </a:r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258763" y="5159375"/>
              <a:ext cx="2157412" cy="1171575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pt-BR" sz="1600" b="0" dirty="0">
                  <a:solidFill>
                    <a:schemeClr val="tx1"/>
                  </a:solidFill>
                </a:rPr>
                <a:t>Transferência de tecnologia: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pt-BR" sz="1600" b="0" dirty="0">
                  <a:solidFill>
                    <a:schemeClr val="tx1"/>
                  </a:solidFill>
                </a:rPr>
                <a:t>Conferências 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pt-BR" sz="1600" b="0" dirty="0">
                  <a:solidFill>
                    <a:schemeClr val="tx1"/>
                  </a:solidFill>
                </a:rPr>
                <a:t>Reuniões técnicas</a:t>
              </a:r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258763" y="4464050"/>
              <a:ext cx="2020887" cy="384175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0" dirty="0">
                  <a:solidFill>
                    <a:schemeClr val="tx1"/>
                  </a:solidFill>
                </a:rPr>
                <a:t>Implementação</a:t>
              </a:r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258763" y="3398838"/>
              <a:ext cx="2470150" cy="873125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0" dirty="0">
                  <a:solidFill>
                    <a:schemeClr val="tx1"/>
                  </a:solidFill>
                </a:rPr>
                <a:t>Feedback:</a:t>
              </a:r>
            </a:p>
            <a:p>
              <a:pPr algn="ctr">
                <a:defRPr/>
              </a:pPr>
              <a:r>
                <a:rPr lang="pt-BR" sz="1600" b="0" dirty="0">
                  <a:solidFill>
                    <a:schemeClr val="tx1"/>
                  </a:solidFill>
                </a:rPr>
                <a:t>Métricas (avaliação)/benchmarking</a:t>
              </a:r>
            </a:p>
          </p:txBody>
        </p:sp>
        <p:sp>
          <p:nvSpPr>
            <p:cNvPr id="21" name="Chave direita 20"/>
            <p:cNvSpPr/>
            <p:nvPr/>
          </p:nvSpPr>
          <p:spPr>
            <a:xfrm>
              <a:off x="2728913" y="3748088"/>
              <a:ext cx="465137" cy="3109912"/>
            </a:xfrm>
            <a:prstGeom prst="rightBrace">
              <a:avLst>
                <a:gd name="adj1" fmla="val 8333"/>
                <a:gd name="adj2" fmla="val 6975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b="0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1050925" y="2374900"/>
              <a:ext cx="3030538" cy="900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pt-BR" sz="1600" b="0" dirty="0"/>
                <a:t>               </a:t>
              </a:r>
              <a:r>
                <a:rPr lang="pt-BR" sz="1600" b="0" dirty="0" smtClean="0"/>
                <a:t>    Sponsors</a:t>
              </a:r>
              <a:endParaRPr lang="pt-BR" sz="1600" b="0" dirty="0"/>
            </a:p>
          </p:txBody>
        </p:sp>
        <p:sp>
          <p:nvSpPr>
            <p:cNvPr id="23" name="Seta para baixo 22"/>
            <p:cNvSpPr/>
            <p:nvPr/>
          </p:nvSpPr>
          <p:spPr>
            <a:xfrm rot="16200000">
              <a:off x="586581" y="2524919"/>
              <a:ext cx="573088" cy="3556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b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63588" y="1300163"/>
              <a:ext cx="3986212" cy="750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0" dirty="0" smtClean="0"/>
                <a:t>Estaleiros / Epecistas / Indústria da construção / governo e instituição de ensino</a:t>
              </a:r>
              <a:endParaRPr lang="pt-BR" sz="1600" b="0" dirty="0"/>
            </a:p>
          </p:txBody>
        </p:sp>
        <p:pic>
          <p:nvPicPr>
            <p:cNvPr id="1948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76338" y="2557463"/>
              <a:ext cx="650875" cy="534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94038" y="2452688"/>
              <a:ext cx="4000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8375" y="2455863"/>
              <a:ext cx="466725" cy="793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55950" y="2830513"/>
              <a:ext cx="3524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Seta dobrada 28"/>
            <p:cNvSpPr/>
            <p:nvPr/>
          </p:nvSpPr>
          <p:spPr>
            <a:xfrm rot="5400000">
              <a:off x="5468938" y="808038"/>
              <a:ext cx="798512" cy="2074862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b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tângulo 29"/>
          <p:cNvSpPr/>
          <p:nvPr/>
        </p:nvSpPr>
        <p:spPr>
          <a:xfrm rot="5400000">
            <a:off x="3937992" y="-3937992"/>
            <a:ext cx="1268016" cy="914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81294" y="177601"/>
            <a:ext cx="6337747" cy="912812"/>
          </a:xfrm>
        </p:spPr>
        <p:txBody>
          <a:bodyPr>
            <a:noAutofit/>
          </a:bodyPr>
          <a:lstStyle/>
          <a:p>
            <a:pPr eaLnBrk="1" hangingPunct="1"/>
            <a:r>
              <a:rPr lang="pt-BR" sz="2800" b="1" dirty="0" smtClean="0"/>
              <a:t>1. Programa de </a:t>
            </a:r>
            <a:r>
              <a:rPr lang="pt-BR" sz="2800" b="1" dirty="0"/>
              <a:t>C</a:t>
            </a:r>
            <a:r>
              <a:rPr lang="pt-BR" sz="2800" b="1" dirty="0" smtClean="0"/>
              <a:t>ompetitividade e Tecnologia para Indústria Oceânica e Naval</a:t>
            </a:r>
          </a:p>
        </p:txBody>
      </p:sp>
      <p:pic>
        <p:nvPicPr>
          <p:cNvPr id="32" name="Espaço Reservado para Conteúdo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67" y="123253"/>
            <a:ext cx="1990727" cy="8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6378" y="28838"/>
            <a:ext cx="8724645" cy="6821677"/>
          </a:xfrm>
          <a:custGeom>
            <a:avLst/>
            <a:gdLst>
              <a:gd name="connsiteX0" fmla="*/ 0 w 8928992"/>
              <a:gd name="connsiteY0" fmla="*/ 0 h 6552728"/>
              <a:gd name="connsiteX1" fmla="*/ 8928992 w 8928992"/>
              <a:gd name="connsiteY1" fmla="*/ 0 h 6552728"/>
              <a:gd name="connsiteX2" fmla="*/ 8928992 w 8928992"/>
              <a:gd name="connsiteY2" fmla="*/ 6552728 h 6552728"/>
              <a:gd name="connsiteX3" fmla="*/ 0 w 8928992"/>
              <a:gd name="connsiteY3" fmla="*/ 6552728 h 6552728"/>
              <a:gd name="connsiteX4" fmla="*/ 0 w 8928992"/>
              <a:gd name="connsiteY4" fmla="*/ 0 h 6552728"/>
              <a:gd name="connsiteX0" fmla="*/ 0 w 9024786"/>
              <a:gd name="connsiteY0" fmla="*/ 0 h 6665940"/>
              <a:gd name="connsiteX1" fmla="*/ 9024786 w 9024786"/>
              <a:gd name="connsiteY1" fmla="*/ 113212 h 6665940"/>
              <a:gd name="connsiteX2" fmla="*/ 9024786 w 9024786"/>
              <a:gd name="connsiteY2" fmla="*/ 6665940 h 6665940"/>
              <a:gd name="connsiteX3" fmla="*/ 95794 w 9024786"/>
              <a:gd name="connsiteY3" fmla="*/ 6665940 h 6665940"/>
              <a:gd name="connsiteX4" fmla="*/ 0 w 9024786"/>
              <a:gd name="connsiteY4" fmla="*/ 0 h 6665940"/>
              <a:gd name="connsiteX0" fmla="*/ 0 w 9024786"/>
              <a:gd name="connsiteY0" fmla="*/ 0 h 6665940"/>
              <a:gd name="connsiteX1" fmla="*/ 9024786 w 9024786"/>
              <a:gd name="connsiteY1" fmla="*/ 113212 h 6665940"/>
              <a:gd name="connsiteX2" fmla="*/ 8815780 w 9024786"/>
              <a:gd name="connsiteY2" fmla="*/ 6517894 h 6665940"/>
              <a:gd name="connsiteX3" fmla="*/ 95794 w 9024786"/>
              <a:gd name="connsiteY3" fmla="*/ 6665940 h 6665940"/>
              <a:gd name="connsiteX4" fmla="*/ 0 w 9024786"/>
              <a:gd name="connsiteY4" fmla="*/ 0 h 6665940"/>
              <a:gd name="connsiteX0" fmla="*/ 0 w 8920284"/>
              <a:gd name="connsiteY0" fmla="*/ 0 h 6665940"/>
              <a:gd name="connsiteX1" fmla="*/ 8920284 w 8920284"/>
              <a:gd name="connsiteY1" fmla="*/ 235132 h 6665940"/>
              <a:gd name="connsiteX2" fmla="*/ 8815780 w 8920284"/>
              <a:gd name="connsiteY2" fmla="*/ 6517894 h 6665940"/>
              <a:gd name="connsiteX3" fmla="*/ 95794 w 8920284"/>
              <a:gd name="connsiteY3" fmla="*/ 6665940 h 6665940"/>
              <a:gd name="connsiteX4" fmla="*/ 0 w 8920284"/>
              <a:gd name="connsiteY4" fmla="*/ 0 h 6665940"/>
              <a:gd name="connsiteX0" fmla="*/ 0 w 8873392"/>
              <a:gd name="connsiteY0" fmla="*/ 0 h 6619048"/>
              <a:gd name="connsiteX1" fmla="*/ 8873392 w 8873392"/>
              <a:gd name="connsiteY1" fmla="*/ 188240 h 6619048"/>
              <a:gd name="connsiteX2" fmla="*/ 8768888 w 8873392"/>
              <a:gd name="connsiteY2" fmla="*/ 6471002 h 6619048"/>
              <a:gd name="connsiteX3" fmla="*/ 48902 w 8873392"/>
              <a:gd name="connsiteY3" fmla="*/ 6619048 h 6619048"/>
              <a:gd name="connsiteX4" fmla="*/ 0 w 8873392"/>
              <a:gd name="connsiteY4" fmla="*/ 0 h 6619048"/>
              <a:gd name="connsiteX0" fmla="*/ 0 w 8768888"/>
              <a:gd name="connsiteY0" fmla="*/ 239418 h 6858466"/>
              <a:gd name="connsiteX1" fmla="*/ 8402877 w 8768888"/>
              <a:gd name="connsiteY1" fmla="*/ 0 h 6858466"/>
              <a:gd name="connsiteX2" fmla="*/ 8768888 w 8768888"/>
              <a:gd name="connsiteY2" fmla="*/ 6710420 h 6858466"/>
              <a:gd name="connsiteX3" fmla="*/ 48902 w 8768888"/>
              <a:gd name="connsiteY3" fmla="*/ 6858466 h 6858466"/>
              <a:gd name="connsiteX4" fmla="*/ 0 w 8768888"/>
              <a:gd name="connsiteY4" fmla="*/ 239418 h 6858466"/>
              <a:gd name="connsiteX0" fmla="*/ 0 w 8777602"/>
              <a:gd name="connsiteY0" fmla="*/ 551251 h 6858466"/>
              <a:gd name="connsiteX1" fmla="*/ 8411591 w 8777602"/>
              <a:gd name="connsiteY1" fmla="*/ 0 h 6858466"/>
              <a:gd name="connsiteX2" fmla="*/ 8777602 w 8777602"/>
              <a:gd name="connsiteY2" fmla="*/ 6710420 h 6858466"/>
              <a:gd name="connsiteX3" fmla="*/ 57616 w 8777602"/>
              <a:gd name="connsiteY3" fmla="*/ 6858466 h 6858466"/>
              <a:gd name="connsiteX4" fmla="*/ 0 w 8777602"/>
              <a:gd name="connsiteY4" fmla="*/ 551251 h 6858466"/>
              <a:gd name="connsiteX0" fmla="*/ 0 w 8777602"/>
              <a:gd name="connsiteY0" fmla="*/ 551251 h 7045567"/>
              <a:gd name="connsiteX1" fmla="*/ 8411591 w 8777602"/>
              <a:gd name="connsiteY1" fmla="*/ 0 h 7045567"/>
              <a:gd name="connsiteX2" fmla="*/ 8777602 w 8777602"/>
              <a:gd name="connsiteY2" fmla="*/ 6710420 h 7045567"/>
              <a:gd name="connsiteX3" fmla="*/ 75043 w 8777602"/>
              <a:gd name="connsiteY3" fmla="*/ 7045567 h 7045567"/>
              <a:gd name="connsiteX4" fmla="*/ 0 w 8777602"/>
              <a:gd name="connsiteY4" fmla="*/ 551251 h 7045567"/>
              <a:gd name="connsiteX0" fmla="*/ 0 w 8812454"/>
              <a:gd name="connsiteY0" fmla="*/ 150322 h 7045567"/>
              <a:gd name="connsiteX1" fmla="*/ 8446443 w 8812454"/>
              <a:gd name="connsiteY1" fmla="*/ 0 h 7045567"/>
              <a:gd name="connsiteX2" fmla="*/ 8812454 w 8812454"/>
              <a:gd name="connsiteY2" fmla="*/ 6710420 h 7045567"/>
              <a:gd name="connsiteX3" fmla="*/ 109895 w 8812454"/>
              <a:gd name="connsiteY3" fmla="*/ 7045567 h 7045567"/>
              <a:gd name="connsiteX4" fmla="*/ 0 w 8812454"/>
              <a:gd name="connsiteY4" fmla="*/ 150322 h 704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2454" h="7045567">
                <a:moveTo>
                  <a:pt x="0" y="150322"/>
                </a:moveTo>
                <a:lnTo>
                  <a:pt x="8446443" y="0"/>
                </a:lnTo>
                <a:lnTo>
                  <a:pt x="8812454" y="6710420"/>
                </a:lnTo>
                <a:lnTo>
                  <a:pt x="109895" y="7045567"/>
                </a:lnTo>
                <a:lnTo>
                  <a:pt x="0" y="15032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114300" sx="103000" sy="103000" algn="ctr" rotWithShape="0">
              <a:schemeClr val="tx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39552" y="1052736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 smtClean="0">
                <a:latin typeface="Euphemia" panose="020B05030401020201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Programação:</a:t>
            </a:r>
            <a:endParaRPr lang="pt-BR" sz="1500" dirty="0" smtClean="0">
              <a:latin typeface="Arial" panose="020B0604020202020204" pitchFamily="34" charset="0"/>
              <a:ea typeface="Adobe Song Std L" panose="02020300000000000000" pitchFamily="18" charset="-128"/>
              <a:cs typeface="Arial" panose="020B0604020202020204" pitchFamily="34" charset="0"/>
            </a:endParaRPr>
          </a:p>
          <a:p>
            <a:endParaRPr lang="pt-BR" sz="1500" dirty="0">
              <a:latin typeface="Arial" panose="020B0604020202020204" pitchFamily="34" charset="0"/>
              <a:ea typeface="Adobe Song Std L" panose="02020300000000000000" pitchFamily="18" charset="-128"/>
              <a:cs typeface="Arial" panose="020B0604020202020204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395536" y="1556792"/>
          <a:ext cx="8064896" cy="519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648072"/>
                <a:gridCol w="3600400"/>
                <a:gridCol w="3096344"/>
              </a:tblGrid>
              <a:tr h="818903">
                <a:tc grid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 DE COMPETITIVIDADE E TECNOLOGIA DA INDÚSTRIA NAVAL E OFFSHORE GAÚCHA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PLANO DE DESENVOLVIMENTO DO APL POLO NAVAL E OFFSHORE DE RIO GRANDE E ENTORNO</a:t>
                      </a:r>
                    </a:p>
                    <a:p>
                      <a:pPr algn="ctr"/>
                      <a:endParaRPr lang="pt-BR" sz="1050" dirty="0"/>
                    </a:p>
                  </a:txBody>
                  <a:tcPr anchor="ctr"/>
                </a:tc>
              </a:tr>
              <a:tr h="375760">
                <a:tc rowSpan="8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05/11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08:30</a:t>
                      </a:r>
                      <a:endParaRPr lang="pt-BR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Cadastramento</a:t>
                      </a:r>
                      <a:endParaRPr lang="pt-B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0087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09:00</a:t>
                      </a:r>
                      <a:endParaRPr lang="pt-BR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Cerimônia de abertura</a:t>
                      </a:r>
                      <a:endParaRPr lang="pt-B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90872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09:30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Questões Centrais para a Produtividade da Indústria Naval Nacional</a:t>
                      </a:r>
                    </a:p>
                    <a:p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Emerson Brant, 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Gerente de Práticas de Implementação de Empreendimentos</a:t>
                      </a:r>
                      <a:endParaRPr lang="pt-B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74745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10:00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Tecnológico e Inovação na Construção Naval</a:t>
                      </a:r>
                      <a:endParaRPr lang="pt-B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Soichiro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Inoue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Diretor Vice-Presidente MHI do Brasil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37576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11:00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Coffe</a:t>
                      </a:r>
                      <a:r>
                        <a:rPr lang="pt-BR" sz="1200" dirty="0" smtClean="0"/>
                        <a:t> Break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60527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11:15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Técnicas</a:t>
                      </a:r>
                      <a:r>
                        <a:rPr lang="pt-BR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avançadas de produção: Case IMG</a:t>
                      </a:r>
                      <a:endParaRPr lang="pt-B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Sr. Rainer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Gaede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Marketing-Sales-Design</a:t>
                      </a:r>
                      <a:endParaRPr lang="pt-BR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37576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11:45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Conclusões</a:t>
                      </a:r>
                      <a:r>
                        <a:rPr lang="pt-BR" sz="1200" baseline="0" dirty="0" smtClean="0"/>
                        <a:t> Finais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37576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12:00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Almoço Livre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2180"/>
            <a:ext cx="2078365" cy="909285"/>
          </a:xfrm>
          <a:prstGeom prst="rect">
            <a:avLst/>
          </a:prstGeom>
        </p:spPr>
      </p:pic>
      <p:pic>
        <p:nvPicPr>
          <p:cNvPr id="12" name="Picture 2" descr="logo_furg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4" y="370473"/>
            <a:ext cx="869236" cy="1142626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181" y="482787"/>
            <a:ext cx="381642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6378" y="28838"/>
            <a:ext cx="8724645" cy="6821677"/>
          </a:xfrm>
          <a:custGeom>
            <a:avLst/>
            <a:gdLst>
              <a:gd name="connsiteX0" fmla="*/ 0 w 8928992"/>
              <a:gd name="connsiteY0" fmla="*/ 0 h 6552728"/>
              <a:gd name="connsiteX1" fmla="*/ 8928992 w 8928992"/>
              <a:gd name="connsiteY1" fmla="*/ 0 h 6552728"/>
              <a:gd name="connsiteX2" fmla="*/ 8928992 w 8928992"/>
              <a:gd name="connsiteY2" fmla="*/ 6552728 h 6552728"/>
              <a:gd name="connsiteX3" fmla="*/ 0 w 8928992"/>
              <a:gd name="connsiteY3" fmla="*/ 6552728 h 6552728"/>
              <a:gd name="connsiteX4" fmla="*/ 0 w 8928992"/>
              <a:gd name="connsiteY4" fmla="*/ 0 h 6552728"/>
              <a:gd name="connsiteX0" fmla="*/ 0 w 9024786"/>
              <a:gd name="connsiteY0" fmla="*/ 0 h 6665940"/>
              <a:gd name="connsiteX1" fmla="*/ 9024786 w 9024786"/>
              <a:gd name="connsiteY1" fmla="*/ 113212 h 6665940"/>
              <a:gd name="connsiteX2" fmla="*/ 9024786 w 9024786"/>
              <a:gd name="connsiteY2" fmla="*/ 6665940 h 6665940"/>
              <a:gd name="connsiteX3" fmla="*/ 95794 w 9024786"/>
              <a:gd name="connsiteY3" fmla="*/ 6665940 h 6665940"/>
              <a:gd name="connsiteX4" fmla="*/ 0 w 9024786"/>
              <a:gd name="connsiteY4" fmla="*/ 0 h 6665940"/>
              <a:gd name="connsiteX0" fmla="*/ 0 w 9024786"/>
              <a:gd name="connsiteY0" fmla="*/ 0 h 6665940"/>
              <a:gd name="connsiteX1" fmla="*/ 9024786 w 9024786"/>
              <a:gd name="connsiteY1" fmla="*/ 113212 h 6665940"/>
              <a:gd name="connsiteX2" fmla="*/ 8815780 w 9024786"/>
              <a:gd name="connsiteY2" fmla="*/ 6517894 h 6665940"/>
              <a:gd name="connsiteX3" fmla="*/ 95794 w 9024786"/>
              <a:gd name="connsiteY3" fmla="*/ 6665940 h 6665940"/>
              <a:gd name="connsiteX4" fmla="*/ 0 w 9024786"/>
              <a:gd name="connsiteY4" fmla="*/ 0 h 6665940"/>
              <a:gd name="connsiteX0" fmla="*/ 0 w 8920284"/>
              <a:gd name="connsiteY0" fmla="*/ 0 h 6665940"/>
              <a:gd name="connsiteX1" fmla="*/ 8920284 w 8920284"/>
              <a:gd name="connsiteY1" fmla="*/ 235132 h 6665940"/>
              <a:gd name="connsiteX2" fmla="*/ 8815780 w 8920284"/>
              <a:gd name="connsiteY2" fmla="*/ 6517894 h 6665940"/>
              <a:gd name="connsiteX3" fmla="*/ 95794 w 8920284"/>
              <a:gd name="connsiteY3" fmla="*/ 6665940 h 6665940"/>
              <a:gd name="connsiteX4" fmla="*/ 0 w 8920284"/>
              <a:gd name="connsiteY4" fmla="*/ 0 h 6665940"/>
              <a:gd name="connsiteX0" fmla="*/ 0 w 8873392"/>
              <a:gd name="connsiteY0" fmla="*/ 0 h 6619048"/>
              <a:gd name="connsiteX1" fmla="*/ 8873392 w 8873392"/>
              <a:gd name="connsiteY1" fmla="*/ 188240 h 6619048"/>
              <a:gd name="connsiteX2" fmla="*/ 8768888 w 8873392"/>
              <a:gd name="connsiteY2" fmla="*/ 6471002 h 6619048"/>
              <a:gd name="connsiteX3" fmla="*/ 48902 w 8873392"/>
              <a:gd name="connsiteY3" fmla="*/ 6619048 h 6619048"/>
              <a:gd name="connsiteX4" fmla="*/ 0 w 8873392"/>
              <a:gd name="connsiteY4" fmla="*/ 0 h 6619048"/>
              <a:gd name="connsiteX0" fmla="*/ 0 w 8768888"/>
              <a:gd name="connsiteY0" fmla="*/ 239418 h 6858466"/>
              <a:gd name="connsiteX1" fmla="*/ 8402877 w 8768888"/>
              <a:gd name="connsiteY1" fmla="*/ 0 h 6858466"/>
              <a:gd name="connsiteX2" fmla="*/ 8768888 w 8768888"/>
              <a:gd name="connsiteY2" fmla="*/ 6710420 h 6858466"/>
              <a:gd name="connsiteX3" fmla="*/ 48902 w 8768888"/>
              <a:gd name="connsiteY3" fmla="*/ 6858466 h 6858466"/>
              <a:gd name="connsiteX4" fmla="*/ 0 w 8768888"/>
              <a:gd name="connsiteY4" fmla="*/ 239418 h 6858466"/>
              <a:gd name="connsiteX0" fmla="*/ 0 w 8777602"/>
              <a:gd name="connsiteY0" fmla="*/ 551251 h 6858466"/>
              <a:gd name="connsiteX1" fmla="*/ 8411591 w 8777602"/>
              <a:gd name="connsiteY1" fmla="*/ 0 h 6858466"/>
              <a:gd name="connsiteX2" fmla="*/ 8777602 w 8777602"/>
              <a:gd name="connsiteY2" fmla="*/ 6710420 h 6858466"/>
              <a:gd name="connsiteX3" fmla="*/ 57616 w 8777602"/>
              <a:gd name="connsiteY3" fmla="*/ 6858466 h 6858466"/>
              <a:gd name="connsiteX4" fmla="*/ 0 w 8777602"/>
              <a:gd name="connsiteY4" fmla="*/ 551251 h 6858466"/>
              <a:gd name="connsiteX0" fmla="*/ 0 w 8777602"/>
              <a:gd name="connsiteY0" fmla="*/ 551251 h 7045567"/>
              <a:gd name="connsiteX1" fmla="*/ 8411591 w 8777602"/>
              <a:gd name="connsiteY1" fmla="*/ 0 h 7045567"/>
              <a:gd name="connsiteX2" fmla="*/ 8777602 w 8777602"/>
              <a:gd name="connsiteY2" fmla="*/ 6710420 h 7045567"/>
              <a:gd name="connsiteX3" fmla="*/ 75043 w 8777602"/>
              <a:gd name="connsiteY3" fmla="*/ 7045567 h 7045567"/>
              <a:gd name="connsiteX4" fmla="*/ 0 w 8777602"/>
              <a:gd name="connsiteY4" fmla="*/ 551251 h 7045567"/>
              <a:gd name="connsiteX0" fmla="*/ 0 w 8812454"/>
              <a:gd name="connsiteY0" fmla="*/ 150322 h 7045567"/>
              <a:gd name="connsiteX1" fmla="*/ 8446443 w 8812454"/>
              <a:gd name="connsiteY1" fmla="*/ 0 h 7045567"/>
              <a:gd name="connsiteX2" fmla="*/ 8812454 w 8812454"/>
              <a:gd name="connsiteY2" fmla="*/ 6710420 h 7045567"/>
              <a:gd name="connsiteX3" fmla="*/ 109895 w 8812454"/>
              <a:gd name="connsiteY3" fmla="*/ 7045567 h 7045567"/>
              <a:gd name="connsiteX4" fmla="*/ 0 w 8812454"/>
              <a:gd name="connsiteY4" fmla="*/ 150322 h 704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2454" h="7045567">
                <a:moveTo>
                  <a:pt x="0" y="150322"/>
                </a:moveTo>
                <a:lnTo>
                  <a:pt x="8446443" y="0"/>
                </a:lnTo>
                <a:lnTo>
                  <a:pt x="8812454" y="6710420"/>
                </a:lnTo>
                <a:lnTo>
                  <a:pt x="109895" y="7045567"/>
                </a:lnTo>
                <a:lnTo>
                  <a:pt x="0" y="15032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114300" sx="103000" sy="103000" algn="ctr" rotWithShape="0">
              <a:schemeClr val="tx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395536" y="1572728"/>
          <a:ext cx="8064896" cy="528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3384376"/>
                <a:gridCol w="3528392"/>
              </a:tblGrid>
              <a:tr h="818903">
                <a:tc grid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 DE COMPETITIVIDADE E TECNOLOGIA DA INDÚSTRIA NAVAL E OFFSHORE GAÚCHA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PLANO DE DESENVOLVIMENTO DO APL POLO NAVAL E OFFSHORE DE RIO GRANDE E ENTORNO</a:t>
                      </a:r>
                    </a:p>
                    <a:p>
                      <a:pPr algn="ctr"/>
                      <a:endParaRPr lang="pt-BR" sz="1050" dirty="0"/>
                    </a:p>
                  </a:txBody>
                  <a:tcPr anchor="ctr"/>
                </a:tc>
              </a:tr>
              <a:tr h="375760">
                <a:tc rowSpan="8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05/11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13:30</a:t>
                      </a:r>
                      <a:endParaRPr lang="pt-BR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Cadastramento</a:t>
                      </a:r>
                      <a:endParaRPr lang="pt-B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087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14:00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Visita ao Estaleiro ERG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Palestra “Planejamento para o Desenvolvimento </a:t>
                      </a:r>
                      <a:r>
                        <a:rPr lang="pt-B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Regional”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Weiss – Global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pt-BR" sz="900" dirty="0"/>
                    </a:p>
                  </a:txBody>
                  <a:tcPr anchor="ctr"/>
                </a:tc>
              </a:tr>
              <a:tr h="6592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14:30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Plano de Desenvolvimento do APL Polo Naval e Offshore de Rio Grande e Entorno</a:t>
                      </a:r>
                      <a:endParaRPr lang="pt-B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Danilo </a:t>
                      </a:r>
                      <a:r>
                        <a:rPr lang="pt-BR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Giroldo</a:t>
                      </a:r>
                      <a:r>
                        <a:rPr lang="pt-B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Diretor Presidente da Associação APL Polo Naval e Offshore de Rio Grande e Entorno</a:t>
                      </a:r>
                      <a:endParaRPr lang="pt-BR" sz="800" dirty="0"/>
                    </a:p>
                  </a:txBody>
                  <a:tcPr anchor="ctr"/>
                </a:tc>
              </a:tr>
              <a:tr h="669905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15:00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Apoio ao Plano de Desenvolvimento de </a:t>
                      </a:r>
                      <a:r>
                        <a:rPr lang="pt-B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APLs</a:t>
                      </a: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o</a:t>
                      </a:r>
                      <a:endParaRPr lang="pt-B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setor de Petróleo, Gás e Naval</a:t>
                      </a:r>
                      <a:endParaRPr lang="pt-B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Jorge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Boeira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Coordenador da Área de Energia ABDI</a:t>
                      </a:r>
                      <a:endParaRPr lang="pt-BR" sz="900" dirty="0"/>
                    </a:p>
                  </a:txBody>
                  <a:tcPr anchor="ctr"/>
                </a:tc>
              </a:tr>
              <a:tr h="865624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15:30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FUNDOAPL: Oportunidades para projetos cooperativos entre associados do APL</a:t>
                      </a:r>
                      <a:endParaRPr lang="pt-B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Arthur Rocha Baptista – Diretor de Desenvolvimento Econômico e Social da Associação APL Polo Naval</a:t>
                      </a:r>
                      <a:endParaRPr lang="pt-BR" dirty="0"/>
                    </a:p>
                  </a:txBody>
                  <a:tcPr anchor="ctr"/>
                </a:tc>
              </a:tr>
              <a:tr h="28956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16:00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5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r>
                        <a:rPr lang="pt-BR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-break</a:t>
                      </a:r>
                      <a:endParaRPr lang="pt-BR" sz="1050" dirty="0"/>
                    </a:p>
                  </a:txBody>
                  <a:tcPr anchor="ctr"/>
                </a:tc>
              </a:tr>
              <a:tr h="37576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16:15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50" b="1" dirty="0" smtClean="0"/>
                        <a:t>Grupos de trabalho: </a:t>
                      </a:r>
                    </a:p>
                    <a:p>
                      <a:r>
                        <a:rPr lang="pt-BR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GT1 – </a:t>
                      </a:r>
                      <a:r>
                        <a:rPr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Treinamento e Capacitação de Recursos Humanos</a:t>
                      </a:r>
                    </a:p>
                    <a:p>
                      <a:r>
                        <a:rPr lang="pt-BR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GT2 – </a:t>
                      </a:r>
                      <a:r>
                        <a:rPr lang="pt-BR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Econômico e Social</a:t>
                      </a:r>
                    </a:p>
                    <a:p>
                      <a:r>
                        <a:rPr lang="pt-BR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GT3 – </a:t>
                      </a:r>
                      <a:r>
                        <a:rPr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 e Logística</a:t>
                      </a:r>
                      <a:endParaRPr lang="pt-BR" sz="700" b="0" dirty="0"/>
                    </a:p>
                  </a:txBody>
                  <a:tcPr anchor="ctr"/>
                </a:tc>
              </a:tr>
              <a:tr h="37576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18:15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Plenária e Encaminhamentos Finais</a:t>
                      </a:r>
                      <a:endParaRPr lang="pt-BR" sz="1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9552" y="1052736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 smtClean="0">
                <a:latin typeface="Euphemia" panose="020B05030401020201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Programação:</a:t>
            </a:r>
            <a:endParaRPr lang="pt-BR" sz="1500" dirty="0" smtClean="0">
              <a:latin typeface="Arial" panose="020B0604020202020204" pitchFamily="34" charset="0"/>
              <a:ea typeface="Adobe So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endParaRPr lang="pt-BR" sz="1500" dirty="0">
              <a:latin typeface="Arial" panose="020B0604020202020204" pitchFamily="34" charset="0"/>
              <a:ea typeface="Adobe So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2180"/>
            <a:ext cx="2078365" cy="909285"/>
          </a:xfrm>
          <a:prstGeom prst="rect">
            <a:avLst/>
          </a:prstGeom>
        </p:spPr>
      </p:pic>
      <p:pic>
        <p:nvPicPr>
          <p:cNvPr id="12" name="Picture 2" descr="logo_furg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4" y="370473"/>
            <a:ext cx="869236" cy="1142626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181" y="482787"/>
            <a:ext cx="381642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6378" y="28838"/>
            <a:ext cx="8724645" cy="6821677"/>
          </a:xfrm>
          <a:custGeom>
            <a:avLst/>
            <a:gdLst>
              <a:gd name="connsiteX0" fmla="*/ 0 w 8928992"/>
              <a:gd name="connsiteY0" fmla="*/ 0 h 6552728"/>
              <a:gd name="connsiteX1" fmla="*/ 8928992 w 8928992"/>
              <a:gd name="connsiteY1" fmla="*/ 0 h 6552728"/>
              <a:gd name="connsiteX2" fmla="*/ 8928992 w 8928992"/>
              <a:gd name="connsiteY2" fmla="*/ 6552728 h 6552728"/>
              <a:gd name="connsiteX3" fmla="*/ 0 w 8928992"/>
              <a:gd name="connsiteY3" fmla="*/ 6552728 h 6552728"/>
              <a:gd name="connsiteX4" fmla="*/ 0 w 8928992"/>
              <a:gd name="connsiteY4" fmla="*/ 0 h 6552728"/>
              <a:gd name="connsiteX0" fmla="*/ 0 w 9024786"/>
              <a:gd name="connsiteY0" fmla="*/ 0 h 6665940"/>
              <a:gd name="connsiteX1" fmla="*/ 9024786 w 9024786"/>
              <a:gd name="connsiteY1" fmla="*/ 113212 h 6665940"/>
              <a:gd name="connsiteX2" fmla="*/ 9024786 w 9024786"/>
              <a:gd name="connsiteY2" fmla="*/ 6665940 h 6665940"/>
              <a:gd name="connsiteX3" fmla="*/ 95794 w 9024786"/>
              <a:gd name="connsiteY3" fmla="*/ 6665940 h 6665940"/>
              <a:gd name="connsiteX4" fmla="*/ 0 w 9024786"/>
              <a:gd name="connsiteY4" fmla="*/ 0 h 6665940"/>
              <a:gd name="connsiteX0" fmla="*/ 0 w 9024786"/>
              <a:gd name="connsiteY0" fmla="*/ 0 h 6665940"/>
              <a:gd name="connsiteX1" fmla="*/ 9024786 w 9024786"/>
              <a:gd name="connsiteY1" fmla="*/ 113212 h 6665940"/>
              <a:gd name="connsiteX2" fmla="*/ 8815780 w 9024786"/>
              <a:gd name="connsiteY2" fmla="*/ 6517894 h 6665940"/>
              <a:gd name="connsiteX3" fmla="*/ 95794 w 9024786"/>
              <a:gd name="connsiteY3" fmla="*/ 6665940 h 6665940"/>
              <a:gd name="connsiteX4" fmla="*/ 0 w 9024786"/>
              <a:gd name="connsiteY4" fmla="*/ 0 h 6665940"/>
              <a:gd name="connsiteX0" fmla="*/ 0 w 8920284"/>
              <a:gd name="connsiteY0" fmla="*/ 0 h 6665940"/>
              <a:gd name="connsiteX1" fmla="*/ 8920284 w 8920284"/>
              <a:gd name="connsiteY1" fmla="*/ 235132 h 6665940"/>
              <a:gd name="connsiteX2" fmla="*/ 8815780 w 8920284"/>
              <a:gd name="connsiteY2" fmla="*/ 6517894 h 6665940"/>
              <a:gd name="connsiteX3" fmla="*/ 95794 w 8920284"/>
              <a:gd name="connsiteY3" fmla="*/ 6665940 h 6665940"/>
              <a:gd name="connsiteX4" fmla="*/ 0 w 8920284"/>
              <a:gd name="connsiteY4" fmla="*/ 0 h 6665940"/>
              <a:gd name="connsiteX0" fmla="*/ 0 w 8873392"/>
              <a:gd name="connsiteY0" fmla="*/ 0 h 6619048"/>
              <a:gd name="connsiteX1" fmla="*/ 8873392 w 8873392"/>
              <a:gd name="connsiteY1" fmla="*/ 188240 h 6619048"/>
              <a:gd name="connsiteX2" fmla="*/ 8768888 w 8873392"/>
              <a:gd name="connsiteY2" fmla="*/ 6471002 h 6619048"/>
              <a:gd name="connsiteX3" fmla="*/ 48902 w 8873392"/>
              <a:gd name="connsiteY3" fmla="*/ 6619048 h 6619048"/>
              <a:gd name="connsiteX4" fmla="*/ 0 w 8873392"/>
              <a:gd name="connsiteY4" fmla="*/ 0 h 6619048"/>
              <a:gd name="connsiteX0" fmla="*/ 0 w 8768888"/>
              <a:gd name="connsiteY0" fmla="*/ 239418 h 6858466"/>
              <a:gd name="connsiteX1" fmla="*/ 8402877 w 8768888"/>
              <a:gd name="connsiteY1" fmla="*/ 0 h 6858466"/>
              <a:gd name="connsiteX2" fmla="*/ 8768888 w 8768888"/>
              <a:gd name="connsiteY2" fmla="*/ 6710420 h 6858466"/>
              <a:gd name="connsiteX3" fmla="*/ 48902 w 8768888"/>
              <a:gd name="connsiteY3" fmla="*/ 6858466 h 6858466"/>
              <a:gd name="connsiteX4" fmla="*/ 0 w 8768888"/>
              <a:gd name="connsiteY4" fmla="*/ 239418 h 6858466"/>
              <a:gd name="connsiteX0" fmla="*/ 0 w 8777602"/>
              <a:gd name="connsiteY0" fmla="*/ 551251 h 6858466"/>
              <a:gd name="connsiteX1" fmla="*/ 8411591 w 8777602"/>
              <a:gd name="connsiteY1" fmla="*/ 0 h 6858466"/>
              <a:gd name="connsiteX2" fmla="*/ 8777602 w 8777602"/>
              <a:gd name="connsiteY2" fmla="*/ 6710420 h 6858466"/>
              <a:gd name="connsiteX3" fmla="*/ 57616 w 8777602"/>
              <a:gd name="connsiteY3" fmla="*/ 6858466 h 6858466"/>
              <a:gd name="connsiteX4" fmla="*/ 0 w 8777602"/>
              <a:gd name="connsiteY4" fmla="*/ 551251 h 6858466"/>
              <a:gd name="connsiteX0" fmla="*/ 0 w 8777602"/>
              <a:gd name="connsiteY0" fmla="*/ 551251 h 7045567"/>
              <a:gd name="connsiteX1" fmla="*/ 8411591 w 8777602"/>
              <a:gd name="connsiteY1" fmla="*/ 0 h 7045567"/>
              <a:gd name="connsiteX2" fmla="*/ 8777602 w 8777602"/>
              <a:gd name="connsiteY2" fmla="*/ 6710420 h 7045567"/>
              <a:gd name="connsiteX3" fmla="*/ 75043 w 8777602"/>
              <a:gd name="connsiteY3" fmla="*/ 7045567 h 7045567"/>
              <a:gd name="connsiteX4" fmla="*/ 0 w 8777602"/>
              <a:gd name="connsiteY4" fmla="*/ 551251 h 7045567"/>
              <a:gd name="connsiteX0" fmla="*/ 0 w 8812454"/>
              <a:gd name="connsiteY0" fmla="*/ 150322 h 7045567"/>
              <a:gd name="connsiteX1" fmla="*/ 8446443 w 8812454"/>
              <a:gd name="connsiteY1" fmla="*/ 0 h 7045567"/>
              <a:gd name="connsiteX2" fmla="*/ 8812454 w 8812454"/>
              <a:gd name="connsiteY2" fmla="*/ 6710420 h 7045567"/>
              <a:gd name="connsiteX3" fmla="*/ 109895 w 8812454"/>
              <a:gd name="connsiteY3" fmla="*/ 7045567 h 7045567"/>
              <a:gd name="connsiteX4" fmla="*/ 0 w 8812454"/>
              <a:gd name="connsiteY4" fmla="*/ 150322 h 704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2454" h="7045567">
                <a:moveTo>
                  <a:pt x="0" y="150322"/>
                </a:moveTo>
                <a:lnTo>
                  <a:pt x="8446443" y="0"/>
                </a:lnTo>
                <a:lnTo>
                  <a:pt x="8812454" y="6710420"/>
                </a:lnTo>
                <a:lnTo>
                  <a:pt x="109895" y="7045567"/>
                </a:lnTo>
                <a:lnTo>
                  <a:pt x="0" y="15032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114300" sx="103000" sy="103000" algn="ctr" rotWithShape="0">
              <a:schemeClr val="tx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395536" y="1556792"/>
          <a:ext cx="8064896" cy="408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648072"/>
                <a:gridCol w="3600400"/>
                <a:gridCol w="3096344"/>
              </a:tblGrid>
              <a:tr h="818903">
                <a:tc grid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 DE COMPETITIVIDADE E TECNOLOGIA DA INDÚSTRIA NAVAL E OFFSHORE GAÚCHA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PLANO DE DESENVOLVIMENTO DO APL POLO NAVAL E OFFSHORE DE RIO GRANDE E ENTORNO</a:t>
                      </a:r>
                    </a:p>
                    <a:p>
                      <a:pPr algn="ctr"/>
                      <a:endParaRPr lang="pt-BR" sz="1050" dirty="0"/>
                    </a:p>
                  </a:txBody>
                  <a:tcPr anchor="ctr"/>
                </a:tc>
              </a:tr>
              <a:tr h="375760">
                <a:tc rowSpan="4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06/11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08:30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Grupos de Trabalho: com líderes guiando cada GT</a:t>
                      </a:r>
                      <a:endParaRPr lang="pt-B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 dos participantes em </a:t>
                      </a: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GTs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garantindo a participação de Empresas, </a:t>
                      </a: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IEPs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Governos, para o levantamento de demandas e sistematização de uma carteira de projetos.</a:t>
                      </a:r>
                    </a:p>
                    <a:p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GT1:Engenharia de Produto e Tecnologia de Materiais;</a:t>
                      </a:r>
                    </a:p>
                    <a:p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GT2: Tecnologias de Construção, Montagem e Edificação;</a:t>
                      </a:r>
                    </a:p>
                    <a:p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GT3: Tecnologias de Processos de Negócios e Informação</a:t>
                      </a:r>
                    </a:p>
                    <a:p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GT4: Infraestrutura e Desenvolvimento da Força de Trabalho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0087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10:30</a:t>
                      </a:r>
                      <a:endParaRPr lang="pt-BR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Coffe</a:t>
                      </a:r>
                      <a:r>
                        <a:rPr lang="pt-BR" sz="1200" dirty="0" smtClean="0"/>
                        <a:t> Break</a:t>
                      </a:r>
                      <a:endParaRPr lang="pt-B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90872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10:45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das propostas de projeto por GT em Plenária</a:t>
                      </a:r>
                      <a:endParaRPr lang="pt-BR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74745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12:00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Encaminhamentos finais 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9552" y="1052736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 smtClean="0">
                <a:latin typeface="Euphemia" panose="020B05030401020201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Programação:</a:t>
            </a:r>
            <a:endParaRPr lang="pt-BR" sz="1500" dirty="0" smtClean="0">
              <a:latin typeface="Arial" panose="020B0604020202020204" pitchFamily="34" charset="0"/>
              <a:ea typeface="Adobe So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endParaRPr lang="pt-BR" sz="1500" dirty="0">
              <a:latin typeface="Arial" panose="020B0604020202020204" pitchFamily="34" charset="0"/>
              <a:ea typeface="Adobe So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2180"/>
            <a:ext cx="2078365" cy="909285"/>
          </a:xfrm>
          <a:prstGeom prst="rect">
            <a:avLst/>
          </a:prstGeom>
        </p:spPr>
      </p:pic>
      <p:pic>
        <p:nvPicPr>
          <p:cNvPr id="12" name="Picture 2" descr="logo_furg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4" y="370473"/>
            <a:ext cx="869236" cy="1142626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181" y="482787"/>
            <a:ext cx="381642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640</Words>
  <Application>Microsoft Office PowerPoint</Application>
  <PresentationFormat>Apresentação na tela 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Adobe Song Std L</vt:lpstr>
      <vt:lpstr>Arial</vt:lpstr>
      <vt:lpstr>Calibri</vt:lpstr>
      <vt:lpstr>Calibri Light</vt:lpstr>
      <vt:lpstr>Euphemia</vt:lpstr>
      <vt:lpstr>1_Tema do Office</vt:lpstr>
      <vt:lpstr>Tema do Office</vt:lpstr>
      <vt:lpstr>Apresentação do PowerPoint</vt:lpstr>
      <vt:lpstr>Programas e Projetos</vt:lpstr>
      <vt:lpstr>1. Programa de Competitividade e Tecnologia para Indústria Oceânica e Naval</vt:lpstr>
      <vt:lpstr>1. Programa de Competitividade e Tecnologia para Indústria Oceânica e Naval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Mayer</dc:creator>
  <cp:lastModifiedBy>Rodrigo Rocha</cp:lastModifiedBy>
  <cp:revision>47</cp:revision>
  <dcterms:created xsi:type="dcterms:W3CDTF">2014-07-02T20:17:03Z</dcterms:created>
  <dcterms:modified xsi:type="dcterms:W3CDTF">2014-11-04T10:24:46Z</dcterms:modified>
</cp:coreProperties>
</file>