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7" r:id="rId13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1070C-AC10-49BD-A343-40F0D8C3FBF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65186-C454-4E1F-BCA9-C812C415E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4430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55704-977A-4361-86F9-505A6D8577FF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D1D97-5A90-452E-BB00-A244EA6939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21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378E3-1A57-4165-B019-B63DB4D2FE96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B88D-32A1-476D-AA3D-055A7650C7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orge.boeira@abdi.com.br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://www.abdi.com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ackgrou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5740400"/>
          </a:xfrm>
          <a:prstGeom prst="rect">
            <a:avLst/>
          </a:prstGeom>
          <a:solidFill>
            <a:srgbClr val="00642D">
              <a:alpha val="16862"/>
            </a:srgbClr>
          </a:solidFill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 bwMode="auto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6" name="Retângulo de cantos arredondados 5"/>
          <p:cNvSpPr>
            <a:spLocks noChangeArrowheads="1"/>
          </p:cNvSpPr>
          <p:nvPr/>
        </p:nvSpPr>
        <p:spPr bwMode="auto">
          <a:xfrm>
            <a:off x="0" y="5373216"/>
            <a:ext cx="9144000" cy="648072"/>
          </a:xfrm>
          <a:prstGeom prst="roundRect">
            <a:avLst>
              <a:gd name="adj" fmla="val 0"/>
            </a:avLst>
          </a:prstGeom>
          <a:solidFill>
            <a:srgbClr val="00642D">
              <a:alpha val="85097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74000"/>
              </a:lnSpc>
              <a:buClr>
                <a:srgbClr val="009999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55576" y="5206321"/>
            <a:ext cx="8287858" cy="95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pt-BR" sz="2200" b="1" dirty="0" smtClean="0">
                <a:solidFill>
                  <a:schemeClr val="bg1"/>
                </a:solidFill>
              </a:rPr>
              <a:t>Convênio </a:t>
            </a:r>
            <a:r>
              <a:rPr lang="pt-BR" sz="2200" b="1" dirty="0">
                <a:solidFill>
                  <a:schemeClr val="bg1"/>
                </a:solidFill>
              </a:rPr>
              <a:t>“Apoio ao Plano de Desenvolvimento de </a:t>
            </a:r>
            <a:r>
              <a:rPr lang="pt-BR" sz="2200" b="1" dirty="0" err="1">
                <a:solidFill>
                  <a:schemeClr val="bg1"/>
                </a:solidFill>
              </a:rPr>
              <a:t>APLs</a:t>
            </a:r>
            <a:r>
              <a:rPr lang="pt-BR" sz="2200" b="1" dirty="0">
                <a:solidFill>
                  <a:schemeClr val="bg1"/>
                </a:solidFill>
              </a:rPr>
              <a:t> para o setor </a:t>
            </a:r>
            <a:r>
              <a:rPr lang="pt-BR" sz="2200" b="1" dirty="0" smtClean="0">
                <a:solidFill>
                  <a:schemeClr val="bg1"/>
                </a:solidFill>
              </a:rPr>
              <a:t>                      de </a:t>
            </a:r>
            <a:r>
              <a:rPr lang="pt-BR" sz="2200" b="1" dirty="0">
                <a:solidFill>
                  <a:schemeClr val="bg1"/>
                </a:solidFill>
              </a:rPr>
              <a:t>Petróleo, Gás e Naval</a:t>
            </a:r>
            <a:r>
              <a:rPr lang="pt-BR" sz="2200" b="1" dirty="0" smtClean="0">
                <a:solidFill>
                  <a:schemeClr val="bg1"/>
                </a:solidFill>
              </a:rPr>
              <a:t>” - </a:t>
            </a:r>
            <a:r>
              <a:rPr lang="pt-BR" sz="2000" b="1" dirty="0" smtClean="0">
                <a:solidFill>
                  <a:schemeClr val="bg1"/>
                </a:solidFill>
              </a:rPr>
              <a:t>Novembro/2014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52" y="5877272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9552" y="6237312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9" name="Imagem 4" descr="Marca 10 anos abd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3789040"/>
            <a:ext cx="39179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12474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Maragogipe e Entorno</a:t>
            </a:r>
            <a:endParaRPr lang="pt-BR" sz="1200" dirty="0"/>
          </a:p>
        </p:txBody>
      </p:sp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68888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Exemplos de </a:t>
            </a: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P</a:t>
            </a: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rojetos </a:t>
            </a: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E</a:t>
            </a: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struturantes</a:t>
            </a:r>
            <a:endParaRPr lang="pt-BR" sz="2800" b="1" dirty="0">
              <a:solidFill>
                <a:srgbClr val="267B4C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0877252"/>
              </p:ext>
            </p:extLst>
          </p:nvPr>
        </p:nvGraphicFramePr>
        <p:xfrm>
          <a:off x="571472" y="1643050"/>
          <a:ext cx="7992887" cy="50370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92887"/>
              </a:tblGrid>
              <a:tr h="115212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Mapear as demandas por bens e serviços das grandes empresas do APL.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Mapear as empresas instaladas na região do APL.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Elaborar uma matriz demanda x oferta para identificar os gaps de fornecimento existentes na região.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Criar uma identidade para o APL (vocação produtiva).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Fomentar a criação do Fórum de Municípios do APL.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Propor incentivos fiscais e financeiros para melhorar o ambiente de negócios na região.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Diagnosticar as empresas instaladas na região do APL para conhecer o seu nível de maturidade empresarial.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Criar um Grupo de Trabalho composto pelos Governos Federal, Estadual e Municipal e membros da Governança para discutir estratégias de melhoria da infraestrutura logística na região do APL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</a:t>
                      </a:r>
                      <a:endParaRPr lang="pt-BR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1466" marR="61466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2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12474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APL </a:t>
            </a:r>
            <a:r>
              <a:rPr lang="pt-BR" sz="2800" b="1" dirty="0" err="1" smtClean="0"/>
              <a:t>Polo</a:t>
            </a:r>
            <a:r>
              <a:rPr lang="pt-BR" sz="2800" b="1" dirty="0" smtClean="0"/>
              <a:t> Naval e </a:t>
            </a:r>
            <a:r>
              <a:rPr lang="pt-BR" sz="2800" b="1" dirty="0" err="1" smtClean="0"/>
              <a:t>Offshore</a:t>
            </a:r>
            <a:r>
              <a:rPr lang="pt-BR" sz="2800" b="1" dirty="0" smtClean="0"/>
              <a:t> de Rio Grande e Entorno</a:t>
            </a:r>
            <a:endParaRPr lang="pt-BR" sz="1200" dirty="0"/>
          </a:p>
        </p:txBody>
      </p:sp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68888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Exemplos de </a:t>
            </a: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P</a:t>
            </a: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rojetos </a:t>
            </a: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E</a:t>
            </a: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struturantes</a:t>
            </a:r>
            <a:endParaRPr lang="pt-BR" sz="2800" b="1" dirty="0">
              <a:solidFill>
                <a:srgbClr val="267B4C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0877252"/>
              </p:ext>
            </p:extLst>
          </p:nvPr>
        </p:nvGraphicFramePr>
        <p:xfrm>
          <a:off x="571472" y="1643050"/>
          <a:ext cx="7992887" cy="13243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92887"/>
              </a:tblGrid>
              <a:tr h="115212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pt-BR" sz="2000" b="1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pt-BR" sz="2000" b="1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 ser priorizado.</a:t>
                      </a:r>
                    </a:p>
                  </a:txBody>
                  <a:tcPr marL="61466" marR="61466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2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Background.jpg"/>
          <p:cNvPicPr>
            <a:picLocks noChangeAspect="1"/>
          </p:cNvPicPr>
          <p:nvPr/>
        </p:nvPicPr>
        <p:blipFill>
          <a:blip r:embed="rId2" cstate="print"/>
          <a:srcRect l="10882" r="54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642D">
              <a:alpha val="16862"/>
            </a:srgbClr>
          </a:solidFill>
          <a:ln w="9525">
            <a:noFill/>
            <a:miter lim="800000"/>
            <a:headEnd/>
            <a:tailEnd/>
          </a:ln>
        </p:spPr>
      </p:pic>
      <p:sp>
        <p:nvSpPr>
          <p:cNvPr id="6" name="Retângulo 6"/>
          <p:cNvSpPr>
            <a:spLocks noChangeArrowheads="1"/>
          </p:cNvSpPr>
          <p:nvPr/>
        </p:nvSpPr>
        <p:spPr bwMode="auto">
          <a:xfrm>
            <a:off x="2643174" y="3643314"/>
            <a:ext cx="4229116" cy="35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pt-BR" altLang="pt-BR" sz="2800" dirty="0">
              <a:solidFill>
                <a:schemeClr val="tx1"/>
              </a:solidFill>
              <a:latin typeface="Calibri" pitchFamily="34" charset="0"/>
              <a:cs typeface="Lucida Sans Unicode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b="1" dirty="0" smtClean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rPr>
              <a:t>Muito Obrigado!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pt-BR" altLang="pt-BR" sz="2800" b="1" dirty="0" smtClean="0">
              <a:solidFill>
                <a:schemeClr val="tx1"/>
              </a:solidFill>
              <a:latin typeface="Calibri" pitchFamily="34" charset="0"/>
              <a:cs typeface="Lucida Sans Unicode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 dirty="0" smtClean="0">
                <a:latin typeface="Calibri" pitchFamily="34" charset="0"/>
                <a:cs typeface="Lucida Sans Unicode" pitchFamily="34" charset="0"/>
              </a:rPr>
              <a:t>Jorge  Luís Ferreira </a:t>
            </a:r>
            <a:r>
              <a:rPr lang="pt-BR" altLang="pt-BR" sz="1600" dirty="0" err="1" smtClean="0">
                <a:latin typeface="Calibri" pitchFamily="34" charset="0"/>
                <a:cs typeface="Lucida Sans Unicode" pitchFamily="34" charset="0"/>
              </a:rPr>
              <a:t>Boeira</a:t>
            </a:r>
            <a:endParaRPr lang="pt-BR" altLang="pt-BR" sz="1600" dirty="0" smtClean="0">
              <a:latin typeface="Calibri" pitchFamily="34" charset="0"/>
              <a:cs typeface="Lucida Sans Unicode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 dirty="0" smtClean="0">
                <a:latin typeface="Calibri" pitchFamily="34" charset="0"/>
                <a:cs typeface="Lucida Sans Unicode" pitchFamily="34" charset="0"/>
              </a:rPr>
              <a:t>Coordenador – Área de Energia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 dirty="0" smtClean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  <a:hlinkClick r:id="rId3"/>
              </a:rPr>
              <a:t>jorge.boeira@abdi.com.br</a:t>
            </a:r>
            <a:endParaRPr lang="pt-BR" altLang="pt-BR" sz="1600" dirty="0">
              <a:latin typeface="Calibri" pitchFamily="34" charset="0"/>
              <a:cs typeface="Lucida Sans Unicode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pt-BR" altLang="pt-BR" sz="1600" dirty="0">
              <a:solidFill>
                <a:schemeClr val="tx1"/>
              </a:solidFill>
              <a:latin typeface="Calibri" pitchFamily="34" charset="0"/>
              <a:cs typeface="Lucida Sans Unicode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rPr>
              <a:t>+55 61 3962 8700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 dirty="0" smtClean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  <a:hlinkClick r:id="rId4"/>
              </a:rPr>
              <a:t>www.abdi.com.br</a:t>
            </a:r>
            <a:r>
              <a:rPr lang="pt-BR" altLang="pt-BR" sz="1600" dirty="0" smtClean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rPr>
              <a:t> </a:t>
            </a:r>
            <a:endParaRPr lang="pt-BR" altLang="pt-BR" sz="1600" dirty="0">
              <a:solidFill>
                <a:schemeClr val="tx1"/>
              </a:solidFill>
              <a:latin typeface="Calibri" pitchFamily="34" charset="0"/>
              <a:cs typeface="Lucida Sans Unicode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pt-BR" altLang="pt-BR" sz="2800" dirty="0">
              <a:solidFill>
                <a:schemeClr val="tx1"/>
              </a:solidFill>
              <a:latin typeface="Calibri" pitchFamily="34" charset="0"/>
              <a:cs typeface="Lucida Sans Unicode" pitchFamily="34" charset="0"/>
            </a:endParaRPr>
          </a:p>
        </p:txBody>
      </p:sp>
      <p:pic>
        <p:nvPicPr>
          <p:cNvPr id="9" name="Imagem 8" descr="ABDI_nova logo.pequen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1" y="3319471"/>
            <a:ext cx="1008111" cy="548296"/>
          </a:xfrm>
          <a:prstGeom prst="rect">
            <a:avLst/>
          </a:prstGeom>
        </p:spPr>
      </p:pic>
      <p:pic>
        <p:nvPicPr>
          <p:cNvPr id="10" name="Imagem 9" descr="ABDI+Marcas em curvas_NOVAS.jpg"/>
          <p:cNvPicPr>
            <a:picLocks noChangeAspect="1"/>
          </p:cNvPicPr>
          <p:nvPr/>
        </p:nvPicPr>
        <p:blipFill>
          <a:blip r:embed="rId6" cstate="print"/>
          <a:srcRect l="27179"/>
          <a:stretch>
            <a:fillRect/>
          </a:stretch>
        </p:blipFill>
        <p:spPr>
          <a:xfrm>
            <a:off x="4932039" y="3377878"/>
            <a:ext cx="2952329" cy="412139"/>
          </a:xfrm>
          <a:prstGeom prst="rect">
            <a:avLst/>
          </a:prstGeom>
        </p:spPr>
      </p:pic>
      <p:pic>
        <p:nvPicPr>
          <p:cNvPr id="11" name="Imagem 10" descr="logotipo_brasilMaior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43808" y="3286124"/>
            <a:ext cx="1806124" cy="574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268760"/>
            <a:ext cx="8136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2009-2011: </a:t>
            </a:r>
            <a:r>
              <a:rPr lang="pt-BR" sz="2400" dirty="0"/>
              <a:t>Rede de Melhoria da Gestão para o Desenvolvimento da Cadeia Nacional de Fornecedores de Bens e Serviços da Petrobras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b="1" dirty="0"/>
              <a:t>2011-2012: </a:t>
            </a:r>
            <a:r>
              <a:rPr lang="pt-BR" sz="2400" dirty="0"/>
              <a:t>Alinhamento com os objetivos do Plano Brasil </a:t>
            </a:r>
            <a:r>
              <a:rPr lang="pt-BR" sz="2400" dirty="0" smtClean="0"/>
              <a:t>Maior</a:t>
            </a:r>
          </a:p>
          <a:p>
            <a:endParaRPr lang="pt-BR" sz="2400" dirty="0"/>
          </a:p>
          <a:p>
            <a:r>
              <a:rPr lang="pt-BR" sz="2400" b="1" dirty="0"/>
              <a:t>2012: </a:t>
            </a:r>
            <a:r>
              <a:rPr lang="pt-BR" sz="2400" dirty="0"/>
              <a:t>Convênio celebrado entre MDIC e ABDI para o setor de P, </a:t>
            </a:r>
            <a:r>
              <a:rPr lang="pt-BR" sz="2400" dirty="0" smtClean="0"/>
              <a:t>G </a:t>
            </a:r>
            <a:r>
              <a:rPr lang="pt-BR" sz="2400" dirty="0"/>
              <a:t>&amp; N que está apoiando 12 empresas (BA, MG, PE e RS</a:t>
            </a:r>
            <a:r>
              <a:rPr lang="pt-BR" sz="2400" dirty="0" smtClean="0"/>
              <a:t>)</a:t>
            </a:r>
          </a:p>
          <a:p>
            <a:endParaRPr lang="pt-BR" sz="2400" dirty="0"/>
          </a:p>
          <a:p>
            <a:r>
              <a:rPr lang="pt-BR" sz="2400" b="1" dirty="0"/>
              <a:t>2012: </a:t>
            </a:r>
            <a:r>
              <a:rPr lang="pt-BR" sz="2400" dirty="0"/>
              <a:t>Memorando de Entendimento PETROBRAS – ABDI – </a:t>
            </a:r>
            <a:r>
              <a:rPr lang="pt-BR" sz="2400" dirty="0" smtClean="0"/>
              <a:t>MDIC</a:t>
            </a:r>
          </a:p>
          <a:p>
            <a:endParaRPr lang="pt-BR" sz="2400" dirty="0"/>
          </a:p>
          <a:p>
            <a:r>
              <a:rPr lang="pt-BR" sz="2400" b="1" dirty="0"/>
              <a:t>2013: </a:t>
            </a:r>
            <a:r>
              <a:rPr lang="pt-BR" sz="2400" dirty="0"/>
              <a:t>Projeto IND P&amp;G 75</a:t>
            </a:r>
          </a:p>
          <a:p>
            <a:endParaRPr lang="pt-BR" sz="1600" dirty="0"/>
          </a:p>
        </p:txBody>
      </p:sp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2927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Histórico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2927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Alinhamento PBM</a:t>
            </a:r>
          </a:p>
        </p:txBody>
      </p:sp>
      <p:sp>
        <p:nvSpPr>
          <p:cNvPr id="8" name="Forma livre 7"/>
          <p:cNvSpPr/>
          <p:nvPr/>
        </p:nvSpPr>
        <p:spPr>
          <a:xfrm>
            <a:off x="2712170" y="1723504"/>
            <a:ext cx="3804046" cy="3804046"/>
          </a:xfrm>
          <a:custGeom>
            <a:avLst/>
            <a:gdLst>
              <a:gd name="connsiteX0" fmla="*/ 0 w 3804046"/>
              <a:gd name="connsiteY0" fmla="*/ 1902023 h 3804046"/>
              <a:gd name="connsiteX1" fmla="*/ 1902023 w 3804046"/>
              <a:gd name="connsiteY1" fmla="*/ 0 h 3804046"/>
              <a:gd name="connsiteX2" fmla="*/ 3804046 w 3804046"/>
              <a:gd name="connsiteY2" fmla="*/ 1902023 h 3804046"/>
              <a:gd name="connsiteX3" fmla="*/ 1902023 w 3804046"/>
              <a:gd name="connsiteY3" fmla="*/ 3804046 h 3804046"/>
              <a:gd name="connsiteX4" fmla="*/ 0 w 3804046"/>
              <a:gd name="connsiteY4" fmla="*/ 1902023 h 38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4046" h="3804046">
                <a:moveTo>
                  <a:pt x="0" y="1902023"/>
                </a:moveTo>
                <a:cubicBezTo>
                  <a:pt x="0" y="851565"/>
                  <a:pt x="851565" y="0"/>
                  <a:pt x="1902023" y="0"/>
                </a:cubicBezTo>
                <a:cubicBezTo>
                  <a:pt x="2952481" y="0"/>
                  <a:pt x="3804046" y="851565"/>
                  <a:pt x="3804046" y="1902023"/>
                </a:cubicBezTo>
                <a:cubicBezTo>
                  <a:pt x="3804046" y="2952481"/>
                  <a:pt x="2952481" y="3804046"/>
                  <a:pt x="1902023" y="3804046"/>
                </a:cubicBezTo>
                <a:cubicBezTo>
                  <a:pt x="851565" y="3804046"/>
                  <a:pt x="0" y="2952481"/>
                  <a:pt x="0" y="1902023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577410" tIns="577410" rIns="577410" bIns="577410" spcCol="1270" anchor="ctr"/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600" b="1" dirty="0"/>
              <a:t>Posicionar a indústria nacional  na cadeia de valor global de P&amp;G e Naval de forma competitiva e sustentável</a:t>
            </a:r>
            <a:endParaRPr lang="pt-BR" sz="1600" dirty="0"/>
          </a:p>
        </p:txBody>
      </p: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5064125" y="1076027"/>
            <a:ext cx="2838450" cy="3743325"/>
            <a:chOff x="5063404" y="548675"/>
            <a:chExt cx="2839067" cy="3744416"/>
          </a:xfrm>
        </p:grpSpPr>
        <p:sp>
          <p:nvSpPr>
            <p:cNvPr id="10" name="Forma livre 9"/>
            <p:cNvSpPr/>
            <p:nvPr/>
          </p:nvSpPr>
          <p:spPr>
            <a:xfrm>
              <a:off x="5063404" y="548675"/>
              <a:ext cx="1980006" cy="1980006"/>
            </a:xfrm>
            <a:custGeom>
              <a:avLst/>
              <a:gdLst>
                <a:gd name="connsiteX0" fmla="*/ 0 w 1980006"/>
                <a:gd name="connsiteY0" fmla="*/ 990003 h 1980006"/>
                <a:gd name="connsiteX1" fmla="*/ 990003 w 1980006"/>
                <a:gd name="connsiteY1" fmla="*/ 0 h 1980006"/>
                <a:gd name="connsiteX2" fmla="*/ 1980006 w 1980006"/>
                <a:gd name="connsiteY2" fmla="*/ 990003 h 1980006"/>
                <a:gd name="connsiteX3" fmla="*/ 990003 w 1980006"/>
                <a:gd name="connsiteY3" fmla="*/ 1980006 h 1980006"/>
                <a:gd name="connsiteX4" fmla="*/ 0 w 1980006"/>
                <a:gd name="connsiteY4" fmla="*/ 990003 h 198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6" h="1980006">
                  <a:moveTo>
                    <a:pt x="0" y="990003"/>
                  </a:moveTo>
                  <a:cubicBezTo>
                    <a:pt x="0" y="443239"/>
                    <a:pt x="443239" y="0"/>
                    <a:pt x="990003" y="0"/>
                  </a:cubicBezTo>
                  <a:cubicBezTo>
                    <a:pt x="1536767" y="0"/>
                    <a:pt x="1980006" y="443239"/>
                    <a:pt x="1980006" y="990003"/>
                  </a:cubicBezTo>
                  <a:cubicBezTo>
                    <a:pt x="1980006" y="1536767"/>
                    <a:pt x="1536767" y="1980006"/>
                    <a:pt x="990003" y="1980006"/>
                  </a:cubicBezTo>
                  <a:cubicBezTo>
                    <a:pt x="443239" y="1980006"/>
                    <a:pt x="0" y="1536767"/>
                    <a:pt x="0" y="990003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307745" tIns="307745" rIns="307745" bIns="307745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/>
                <a:t>Ampliar a participação de bens e serviços de empresas nacionais para P&amp;G e Naval</a:t>
              </a:r>
              <a:endParaRPr lang="pt-BR" sz="1400"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922465" y="2313085"/>
              <a:ext cx="1980006" cy="1980006"/>
            </a:xfrm>
            <a:custGeom>
              <a:avLst/>
              <a:gdLst>
                <a:gd name="connsiteX0" fmla="*/ 0 w 1980006"/>
                <a:gd name="connsiteY0" fmla="*/ 990003 h 1980006"/>
                <a:gd name="connsiteX1" fmla="*/ 990003 w 1980006"/>
                <a:gd name="connsiteY1" fmla="*/ 0 h 1980006"/>
                <a:gd name="connsiteX2" fmla="*/ 1980006 w 1980006"/>
                <a:gd name="connsiteY2" fmla="*/ 990003 h 1980006"/>
                <a:gd name="connsiteX3" fmla="*/ 990003 w 1980006"/>
                <a:gd name="connsiteY3" fmla="*/ 1980006 h 1980006"/>
                <a:gd name="connsiteX4" fmla="*/ 0 w 1980006"/>
                <a:gd name="connsiteY4" fmla="*/ 990003 h 198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6" h="1980006">
                  <a:moveTo>
                    <a:pt x="0" y="990003"/>
                  </a:moveTo>
                  <a:cubicBezTo>
                    <a:pt x="0" y="443239"/>
                    <a:pt x="443239" y="0"/>
                    <a:pt x="990003" y="0"/>
                  </a:cubicBezTo>
                  <a:cubicBezTo>
                    <a:pt x="1536767" y="0"/>
                    <a:pt x="1980006" y="443239"/>
                    <a:pt x="1980006" y="990003"/>
                  </a:cubicBezTo>
                  <a:cubicBezTo>
                    <a:pt x="1980006" y="1536767"/>
                    <a:pt x="1536767" y="1980006"/>
                    <a:pt x="990003" y="1980006"/>
                  </a:cubicBezTo>
                  <a:cubicBezTo>
                    <a:pt x="443239" y="1980006"/>
                    <a:pt x="0" y="1536767"/>
                    <a:pt x="0" y="990003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307745" tIns="307745" rIns="307745" bIns="307745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/>
                <a:t>Diversificar as exportações e promover a </a:t>
              </a:r>
              <a:r>
                <a:rPr lang="pt-BR" sz="1400" b="1" dirty="0" err="1"/>
                <a:t>internacionaliza-ção</a:t>
              </a:r>
              <a:r>
                <a:rPr lang="pt-BR" sz="1400" b="1" dirty="0"/>
                <a:t> das empresas brasileiras</a:t>
              </a:r>
              <a:endParaRPr lang="pt-BR" sz="1400" dirty="0"/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2627313" y="4614565"/>
            <a:ext cx="3960812" cy="1982787"/>
            <a:chOff x="2560564" y="4087651"/>
            <a:chExt cx="3960440" cy="1983181"/>
          </a:xfrm>
        </p:grpSpPr>
        <p:sp>
          <p:nvSpPr>
            <p:cNvPr id="13" name="Forma livre 12"/>
            <p:cNvSpPr/>
            <p:nvPr/>
          </p:nvSpPr>
          <p:spPr>
            <a:xfrm>
              <a:off x="4540998" y="4090826"/>
              <a:ext cx="1980006" cy="1980006"/>
            </a:xfrm>
            <a:custGeom>
              <a:avLst/>
              <a:gdLst>
                <a:gd name="connsiteX0" fmla="*/ 0 w 1980006"/>
                <a:gd name="connsiteY0" fmla="*/ 990003 h 1980006"/>
                <a:gd name="connsiteX1" fmla="*/ 990003 w 1980006"/>
                <a:gd name="connsiteY1" fmla="*/ 0 h 1980006"/>
                <a:gd name="connsiteX2" fmla="*/ 1980006 w 1980006"/>
                <a:gd name="connsiteY2" fmla="*/ 990003 h 1980006"/>
                <a:gd name="connsiteX3" fmla="*/ 990003 w 1980006"/>
                <a:gd name="connsiteY3" fmla="*/ 1980006 h 1980006"/>
                <a:gd name="connsiteX4" fmla="*/ 0 w 1980006"/>
                <a:gd name="connsiteY4" fmla="*/ 990003 h 198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6" h="1980006">
                  <a:moveTo>
                    <a:pt x="0" y="990003"/>
                  </a:moveTo>
                  <a:cubicBezTo>
                    <a:pt x="0" y="443239"/>
                    <a:pt x="443239" y="0"/>
                    <a:pt x="990003" y="0"/>
                  </a:cubicBezTo>
                  <a:cubicBezTo>
                    <a:pt x="1536767" y="0"/>
                    <a:pt x="1980006" y="443239"/>
                    <a:pt x="1980006" y="990003"/>
                  </a:cubicBezTo>
                  <a:cubicBezTo>
                    <a:pt x="1980006" y="1536767"/>
                    <a:pt x="1536767" y="1980006"/>
                    <a:pt x="990003" y="1980006"/>
                  </a:cubicBezTo>
                  <a:cubicBezTo>
                    <a:pt x="443239" y="1980006"/>
                    <a:pt x="0" y="1536767"/>
                    <a:pt x="0" y="990003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307745" tIns="307745" rIns="307745" bIns="307745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/>
                <a:t>Promover a Inovação, incentivando a cooperação e o desenvolvimento tecnológico</a:t>
              </a:r>
              <a:endParaRPr lang="pt-BR" sz="1400" dirty="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2560564" y="4087651"/>
              <a:ext cx="1980006" cy="1980006"/>
            </a:xfrm>
            <a:custGeom>
              <a:avLst/>
              <a:gdLst>
                <a:gd name="connsiteX0" fmla="*/ 0 w 1980006"/>
                <a:gd name="connsiteY0" fmla="*/ 990003 h 1980006"/>
                <a:gd name="connsiteX1" fmla="*/ 990003 w 1980006"/>
                <a:gd name="connsiteY1" fmla="*/ 0 h 1980006"/>
                <a:gd name="connsiteX2" fmla="*/ 1980006 w 1980006"/>
                <a:gd name="connsiteY2" fmla="*/ 990003 h 1980006"/>
                <a:gd name="connsiteX3" fmla="*/ 990003 w 1980006"/>
                <a:gd name="connsiteY3" fmla="*/ 1980006 h 1980006"/>
                <a:gd name="connsiteX4" fmla="*/ 0 w 1980006"/>
                <a:gd name="connsiteY4" fmla="*/ 990003 h 198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6" h="1980006">
                  <a:moveTo>
                    <a:pt x="0" y="990003"/>
                  </a:moveTo>
                  <a:cubicBezTo>
                    <a:pt x="0" y="443239"/>
                    <a:pt x="443239" y="0"/>
                    <a:pt x="990003" y="0"/>
                  </a:cubicBezTo>
                  <a:cubicBezTo>
                    <a:pt x="1536767" y="0"/>
                    <a:pt x="1980006" y="443239"/>
                    <a:pt x="1980006" y="990003"/>
                  </a:cubicBezTo>
                  <a:cubicBezTo>
                    <a:pt x="1980006" y="1536767"/>
                    <a:pt x="1536767" y="1980006"/>
                    <a:pt x="990003" y="1980006"/>
                  </a:cubicBezTo>
                  <a:cubicBezTo>
                    <a:pt x="443239" y="1980006"/>
                    <a:pt x="0" y="1536767"/>
                    <a:pt x="0" y="990003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307745" tIns="307745" rIns="307745" bIns="307745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/>
                <a:t>Incentivar polos produtivos e tecnológicos e a formação de empresas âncoras da Cadeia de Fornecedores de P&amp;G e Naval</a:t>
              </a:r>
              <a:endParaRPr lang="pt-BR" sz="1400" dirty="0"/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1152525" y="1076027"/>
            <a:ext cx="2951163" cy="3600450"/>
            <a:chOff x="1151828" y="548680"/>
            <a:chExt cx="2951906" cy="3600400"/>
          </a:xfrm>
        </p:grpSpPr>
        <p:sp>
          <p:nvSpPr>
            <p:cNvPr id="16" name="Forma livre 15"/>
            <p:cNvSpPr/>
            <p:nvPr/>
          </p:nvSpPr>
          <p:spPr>
            <a:xfrm>
              <a:off x="2123728" y="548680"/>
              <a:ext cx="1980006" cy="1980006"/>
            </a:xfrm>
            <a:custGeom>
              <a:avLst/>
              <a:gdLst>
                <a:gd name="connsiteX0" fmla="*/ 0 w 1980006"/>
                <a:gd name="connsiteY0" fmla="*/ 990003 h 1980006"/>
                <a:gd name="connsiteX1" fmla="*/ 990003 w 1980006"/>
                <a:gd name="connsiteY1" fmla="*/ 0 h 1980006"/>
                <a:gd name="connsiteX2" fmla="*/ 1980006 w 1980006"/>
                <a:gd name="connsiteY2" fmla="*/ 990003 h 1980006"/>
                <a:gd name="connsiteX3" fmla="*/ 990003 w 1980006"/>
                <a:gd name="connsiteY3" fmla="*/ 1980006 h 1980006"/>
                <a:gd name="connsiteX4" fmla="*/ 0 w 1980006"/>
                <a:gd name="connsiteY4" fmla="*/ 990003 h 198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6" h="1980006">
                  <a:moveTo>
                    <a:pt x="0" y="990003"/>
                  </a:moveTo>
                  <a:cubicBezTo>
                    <a:pt x="0" y="443239"/>
                    <a:pt x="443239" y="0"/>
                    <a:pt x="990003" y="0"/>
                  </a:cubicBezTo>
                  <a:cubicBezTo>
                    <a:pt x="1536767" y="0"/>
                    <a:pt x="1980006" y="443239"/>
                    <a:pt x="1980006" y="990003"/>
                  </a:cubicBezTo>
                  <a:cubicBezTo>
                    <a:pt x="1980006" y="1536767"/>
                    <a:pt x="1536767" y="1980006"/>
                    <a:pt x="990003" y="1980006"/>
                  </a:cubicBezTo>
                  <a:cubicBezTo>
                    <a:pt x="443239" y="1980006"/>
                    <a:pt x="0" y="1536767"/>
                    <a:pt x="0" y="990003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307745" tIns="307745" rIns="307745" bIns="307745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/>
                <a:t>Aumentar Qualificação de RH</a:t>
              </a:r>
              <a:endParaRPr lang="pt-BR" sz="1400" dirty="0"/>
            </a:p>
          </p:txBody>
        </p:sp>
        <p:sp>
          <p:nvSpPr>
            <p:cNvPr id="17" name="Forma livre 16"/>
            <p:cNvSpPr/>
            <p:nvPr/>
          </p:nvSpPr>
          <p:spPr>
            <a:xfrm>
              <a:off x="1151828" y="2169074"/>
              <a:ext cx="1980006" cy="1980006"/>
            </a:xfrm>
            <a:custGeom>
              <a:avLst/>
              <a:gdLst>
                <a:gd name="connsiteX0" fmla="*/ 0 w 1980006"/>
                <a:gd name="connsiteY0" fmla="*/ 990003 h 1980006"/>
                <a:gd name="connsiteX1" fmla="*/ 990003 w 1980006"/>
                <a:gd name="connsiteY1" fmla="*/ 0 h 1980006"/>
                <a:gd name="connsiteX2" fmla="*/ 1980006 w 1980006"/>
                <a:gd name="connsiteY2" fmla="*/ 990003 h 1980006"/>
                <a:gd name="connsiteX3" fmla="*/ 990003 w 1980006"/>
                <a:gd name="connsiteY3" fmla="*/ 1980006 h 1980006"/>
                <a:gd name="connsiteX4" fmla="*/ 0 w 1980006"/>
                <a:gd name="connsiteY4" fmla="*/ 990003 h 198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6" h="1980006">
                  <a:moveTo>
                    <a:pt x="0" y="990003"/>
                  </a:moveTo>
                  <a:cubicBezTo>
                    <a:pt x="0" y="443239"/>
                    <a:pt x="443239" y="0"/>
                    <a:pt x="990003" y="0"/>
                  </a:cubicBezTo>
                  <a:cubicBezTo>
                    <a:pt x="1536767" y="0"/>
                    <a:pt x="1980006" y="443239"/>
                    <a:pt x="1980006" y="990003"/>
                  </a:cubicBezTo>
                  <a:cubicBezTo>
                    <a:pt x="1980006" y="1536767"/>
                    <a:pt x="1536767" y="1980006"/>
                    <a:pt x="990003" y="1980006"/>
                  </a:cubicBezTo>
                  <a:cubicBezTo>
                    <a:pt x="443239" y="1980006"/>
                    <a:pt x="0" y="1536767"/>
                    <a:pt x="0" y="990003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307745" tIns="307745" rIns="307745" bIns="307745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/>
                <a:t>Ampliar o Investimento e a Capacidade de Gestão</a:t>
              </a:r>
              <a:endParaRPr lang="pt-BR" sz="1400" dirty="0"/>
            </a:p>
          </p:txBody>
        </p:sp>
      </p:grpSp>
      <p:sp>
        <p:nvSpPr>
          <p:cNvPr id="2" name="Elipse 1"/>
          <p:cNvSpPr/>
          <p:nvPr/>
        </p:nvSpPr>
        <p:spPr>
          <a:xfrm>
            <a:off x="2339752" y="4365104"/>
            <a:ext cx="2592288" cy="249289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844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28596" y="1214422"/>
            <a:ext cx="8136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ampliação, a preços competitivos, da capacidade de oferta da indústria nacional frente às demandas da cadeia global de petróleo, gás e naval, </a:t>
            </a:r>
          </a:p>
          <a:p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por meio </a:t>
            </a:r>
          </a:p>
          <a:p>
            <a:pPr marL="722313" indent="-269875">
              <a:buFont typeface="+mj-lt"/>
              <a:buAutoNum type="arabicPeriod"/>
            </a:pPr>
            <a:r>
              <a:rPr lang="pt-BR" sz="2400" b="1" dirty="0"/>
              <a:t>da estruturação da governança de </a:t>
            </a:r>
            <a:r>
              <a:rPr lang="pt-BR" sz="2400" b="1" dirty="0" err="1"/>
              <a:t>APLs</a:t>
            </a:r>
            <a:r>
              <a:rPr lang="pt-BR" sz="2400" b="1" dirty="0"/>
              <a:t> (arranjos produtivos locais), </a:t>
            </a:r>
          </a:p>
          <a:p>
            <a:pPr marL="722313" indent="-269875">
              <a:buFont typeface="+mj-lt"/>
              <a:buAutoNum type="arabicPeriod"/>
            </a:pPr>
            <a:r>
              <a:rPr lang="pt-BR" sz="2400" b="1" dirty="0"/>
              <a:t>do desenvolvimento de fornecedores e </a:t>
            </a:r>
          </a:p>
          <a:p>
            <a:pPr marL="722313" indent="-269875">
              <a:buFont typeface="+mj-lt"/>
              <a:buAutoNum type="arabicPeriod"/>
            </a:pPr>
            <a:r>
              <a:rPr lang="pt-BR" sz="2400" b="1" dirty="0"/>
              <a:t>do apoio à formulação de projetos estruturantes decorrentes das discussões a serem realizadas com representantes dos governos estaduais e municipais, da indústria e das instituições técnico-científicas.</a:t>
            </a:r>
          </a:p>
          <a:p>
            <a:endParaRPr lang="pt-BR" sz="2400" b="1" dirty="0"/>
          </a:p>
          <a:p>
            <a:r>
              <a:rPr lang="pt-BR" sz="2400" b="1" dirty="0"/>
              <a:t>Duração: 24 meses</a:t>
            </a:r>
          </a:p>
          <a:p>
            <a:endParaRPr lang="pt-BR" sz="1600" b="1" dirty="0"/>
          </a:p>
        </p:txBody>
      </p:sp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2927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xmlns="" val="21880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268760"/>
            <a:ext cx="81369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Prestar </a:t>
            </a:r>
            <a:r>
              <a:rPr lang="pt-BR" sz="2000" b="1" dirty="0"/>
              <a:t>consultoria para estruturação da governança dos 5 </a:t>
            </a:r>
            <a:r>
              <a:rPr lang="pt-BR" sz="2000" b="1" dirty="0" err="1" smtClean="0"/>
              <a:t>APLs</a:t>
            </a:r>
            <a:endParaRPr lang="pt-BR" sz="2000" dirty="0"/>
          </a:p>
          <a:p>
            <a:endParaRPr lang="pt-BR" sz="1400" dirty="0"/>
          </a:p>
        </p:txBody>
      </p:sp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2927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Ação 1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9649751"/>
              </p:ext>
            </p:extLst>
          </p:nvPr>
        </p:nvGraphicFramePr>
        <p:xfrm>
          <a:off x="611560" y="2348880"/>
          <a:ext cx="7920880" cy="30878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877140"/>
                <a:gridCol w="5043740"/>
              </a:tblGrid>
              <a:tr h="432048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Atividades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062" marR="660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062" marR="660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083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</a:rPr>
                        <a:t>Prestar consultoria para estruturação da governança local e as necessidades específicas de cada APL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062" marR="660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Atividades relacionadas à animação e organização de todas as ações, visando o envolvimento e o comprometimento das entidades no projeto.</a:t>
                      </a:r>
                    </a:p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Atividades relacionadas à gestão e o monitoramento poderão ocorrer por meio da contratação de consultoria e especialistas, da realização de reuniões, seminários técnicos e para a realização de missões de benchmarking.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062" marR="660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08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196752"/>
            <a:ext cx="81369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Desenvolver fornecedores de porte médio e médio-grande </a:t>
            </a:r>
          </a:p>
          <a:p>
            <a:endParaRPr lang="pt-BR" sz="2200" dirty="0"/>
          </a:p>
          <a:p>
            <a:endParaRPr lang="pt-BR" sz="1400" dirty="0"/>
          </a:p>
        </p:txBody>
      </p:sp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2927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Ação 2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3297195"/>
              </p:ext>
            </p:extLst>
          </p:nvPr>
        </p:nvGraphicFramePr>
        <p:xfrm>
          <a:off x="641562" y="1988840"/>
          <a:ext cx="7890878" cy="451889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34294"/>
                <a:gridCol w="5256584"/>
              </a:tblGrid>
              <a:tr h="37011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Atividades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Selecionar as dezoito (18) empresas do </a:t>
                      </a: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</a:t>
                      </a:r>
                      <a:endParaRPr lang="pt-BR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5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3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Escolha </a:t>
                      </a:r>
                      <a:r>
                        <a:rPr lang="pt-BR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empresas com perfil adequado aos critérios de seleção obrigatórios e classificatórios que serão definidos por cada comitê gestor nos APL</a:t>
                      </a:r>
                      <a:r>
                        <a:rPr lang="pt-BR" sz="13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13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Executar a metodologia do projeto para as dezoito (18) empresas selecionadas</a:t>
                      </a: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3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metodologia em utilização pelo projeto piloto MDIC+ABDI abrange atividades de </a:t>
                      </a:r>
                      <a:r>
                        <a:rPr lang="pt-BR" sz="13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coaching</a:t>
                      </a:r>
                      <a:r>
                        <a:rPr lang="pt-BR" sz="13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13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mentoring</a:t>
                      </a:r>
                      <a:r>
                        <a:rPr lang="pt-BR" sz="13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3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 a alta administração das empresas em termos de estratégias de mercado, modernização, expansão industrial, criação de novas linhas de negócios, gestão da inovação, financiamento e desenvolvimento da rede de fornecedores de cada empresa.</a:t>
                      </a:r>
                    </a:p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13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Entregar Plano de Negócios para cada empresa selecionada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Plano de Negócios customizado para cada empresa, contendo: </a:t>
                      </a:r>
                      <a:r>
                        <a:rPr lang="pt-BR" sz="1300" b="0" dirty="0" smtClean="0">
                          <a:solidFill>
                            <a:schemeClr val="tx1"/>
                          </a:solidFill>
                          <a:effectLst/>
                        </a:rPr>
                        <a:t>resumo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executivo do plano de negócios; </a:t>
                      </a:r>
                      <a:r>
                        <a:rPr lang="pt-BR" sz="1300" b="0" dirty="0" smtClean="0">
                          <a:solidFill>
                            <a:schemeClr val="tx1"/>
                          </a:solidFill>
                          <a:effectLst/>
                        </a:rPr>
                        <a:t>análise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de mercado; </a:t>
                      </a:r>
                      <a:r>
                        <a:rPr lang="pt-BR" sz="1300" b="0" dirty="0" smtClean="0">
                          <a:solidFill>
                            <a:schemeClr val="tx1"/>
                          </a:solidFill>
                          <a:effectLst/>
                        </a:rPr>
                        <a:t>oportunidades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de mercado identificadas; </a:t>
                      </a:r>
                      <a:r>
                        <a:rPr lang="pt-BR" sz="1300" b="0" dirty="0" smtClean="0">
                          <a:solidFill>
                            <a:schemeClr val="tx1"/>
                          </a:solidFill>
                          <a:effectLst/>
                        </a:rPr>
                        <a:t>descrição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da ampliação do novo negócio/expansão; </a:t>
                      </a:r>
                      <a:r>
                        <a:rPr lang="pt-BR" sz="1300" b="0" dirty="0" smtClean="0">
                          <a:solidFill>
                            <a:schemeClr val="tx1"/>
                          </a:solidFill>
                          <a:effectLst/>
                        </a:rPr>
                        <a:t>análise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de viabilidade técnica-econômica da implantação do novo negócio</a:t>
                      </a:r>
                      <a:r>
                        <a:rPr lang="pt-BR" sz="1300" b="0" dirty="0" smtClean="0">
                          <a:solidFill>
                            <a:schemeClr val="tx1"/>
                          </a:solidFill>
                          <a:effectLst/>
                        </a:rPr>
                        <a:t>;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análise de viabilidade financeira do projeto; </a:t>
                      </a:r>
                      <a:r>
                        <a:rPr lang="pt-BR" sz="1300" b="0" dirty="0" smtClean="0">
                          <a:solidFill>
                            <a:schemeClr val="tx1"/>
                          </a:solidFill>
                          <a:effectLst/>
                        </a:rPr>
                        <a:t>plano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de marketing e de vendas; </a:t>
                      </a:r>
                      <a:r>
                        <a:rPr lang="pt-BR" sz="1300" b="0" dirty="0" smtClean="0">
                          <a:solidFill>
                            <a:schemeClr val="tx1"/>
                          </a:solidFill>
                          <a:effectLst/>
                        </a:rPr>
                        <a:t>cronograma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da implantação das soluções propostas.</a:t>
                      </a:r>
                      <a:endParaRPr lang="pt-BR" sz="13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48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12474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Apoio aos projetos </a:t>
            </a:r>
            <a:r>
              <a:rPr lang="pt-BR" sz="2000" b="1" dirty="0"/>
              <a:t>estruturantes nos </a:t>
            </a:r>
            <a:r>
              <a:rPr lang="pt-BR" sz="2000" b="1" dirty="0" err="1"/>
              <a:t>APLs</a:t>
            </a:r>
            <a:r>
              <a:rPr lang="pt-BR" sz="2000" b="1" dirty="0"/>
              <a:t>, envolvendo a cooperação entre empresas e instituições científicas e </a:t>
            </a:r>
            <a:r>
              <a:rPr lang="pt-BR" sz="2000" b="1" dirty="0" smtClean="0"/>
              <a:t>tecnológicas</a:t>
            </a:r>
            <a:endParaRPr lang="pt-BR" sz="1200" dirty="0"/>
          </a:p>
        </p:txBody>
      </p:sp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2927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Ação 3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9721051"/>
              </p:ext>
            </p:extLst>
          </p:nvPr>
        </p:nvGraphicFramePr>
        <p:xfrm>
          <a:off x="683569" y="2060848"/>
          <a:ext cx="7992887" cy="4652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808311"/>
                <a:gridCol w="5184576"/>
              </a:tblGrid>
              <a:tr h="35551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Atividades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Identificar a oferta de infraestrutura e de serviços técnico-científicos das ICT locais.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Consiste no levantamento de toda a infraestrutura e serviços técnico-científicos atuais e previstos das </a:t>
                      </a:r>
                      <a:r>
                        <a:rPr lang="pt-BR" sz="1300" b="0" dirty="0" smtClean="0">
                          <a:solidFill>
                            <a:schemeClr val="tx1"/>
                          </a:solidFill>
                          <a:effectLst/>
                        </a:rPr>
                        <a:t>   ICT </a:t>
                      </a: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voltadas para atender demandas da cadeia de petróleo, gás e naval de cada APL.</a:t>
                      </a:r>
                      <a:endParaRPr lang="pt-BR" sz="13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969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Identificar as demandas tecnológicas das empresas nos </a:t>
                      </a:r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APLs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selecionados.</a:t>
                      </a: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 no levantamento de todas as demandas tecnológicas atuais e futuras das empresas fornecedoras da cadeia de petróleo, gás e naval de cada APL.</a:t>
                      </a: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969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Promover a cooperação tecnológica entre as empresas e as ICT locais.</a:t>
                      </a: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Realização de encontros técnicos entre ICT e empresas do APL para apresentação dos resultados do mapeamento do potencial técnico-científico e demandas tecnológicas empresariais, promover a discussão quanto aos resultados e dar </a:t>
                      </a:r>
                      <a:r>
                        <a:rPr lang="pt-BR" sz="13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encaminhamento </a:t>
                      </a:r>
                      <a:r>
                        <a:rPr lang="pt-BR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eventuais acordos de cooperação entre ICT e empresas.</a:t>
                      </a: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969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Elaborar projetos estruturantes para os APL</a:t>
                      </a:r>
                      <a:endParaRPr lang="pt-BR" sz="14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300" b="0" dirty="0">
                          <a:solidFill>
                            <a:schemeClr val="tx1"/>
                          </a:solidFill>
                          <a:effectLst/>
                        </a:rPr>
                        <a:t>Atividades relacionadas à elaboração de projetos estruturantes de interesse do APL discutidos com a governança e o grupo gestor, envolvendo desde aspectos de natureza legal, institucional, técnico-econômico, captação de recursos etc.</a:t>
                      </a:r>
                      <a:endParaRPr lang="pt-BR" sz="13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92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12474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Suape e Entorno</a:t>
            </a:r>
            <a:endParaRPr lang="pt-BR" sz="1200" dirty="0"/>
          </a:p>
        </p:txBody>
      </p:sp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68888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Exemplos de </a:t>
            </a: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P</a:t>
            </a: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rojetos </a:t>
            </a: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E</a:t>
            </a: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struturantes</a:t>
            </a:r>
            <a:endParaRPr lang="pt-BR" sz="2800" b="1" dirty="0">
              <a:solidFill>
                <a:srgbClr val="267B4C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520593"/>
              </p:ext>
            </p:extLst>
          </p:nvPr>
        </p:nvGraphicFramePr>
        <p:xfrm>
          <a:off x="642910" y="1785926"/>
          <a:ext cx="7992887" cy="411871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808311"/>
                <a:gridCol w="5184576"/>
              </a:tblGrid>
              <a:tr h="35551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Mapeamento do potencial tecnológico das empresas da região do APL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 mapeamento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contemplará: </a:t>
                      </a: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i) mapeamento das empresas metal-mecânicas por município, por especialização, capacidade produtiva, número de empregados, etc.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pt-BR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ii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) i</a:t>
                      </a: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dentificação de complementariedades, redundâncias e sinergias. </a:t>
                      </a:r>
                      <a:r>
                        <a:rPr lang="pt-BR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iii</a:t>
                      </a: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d</a:t>
                      </a: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esenvolvimento do planejamento estratégico da cadeia em PE e </a:t>
                      </a:r>
                      <a:r>
                        <a:rPr lang="pt-BR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iv</a:t>
                      </a: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) benchmarking de modelos de governança de cadeias e definição da governança</a:t>
                      </a:r>
                    </a:p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969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Elaboração de um </a:t>
                      </a:r>
                      <a:r>
                        <a:rPr lang="pt-BR" sz="180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Book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Tecnológico do estado</a:t>
                      </a:r>
                      <a:endParaRPr lang="pt-B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</a:rPr>
                        <a:t>Levantamento de toda a infraestrutura e serviços técnico-científicos atuais e previstos das  ICT voltadas para atender demandas da cadeia de petróleo, gás e naval do estado de Pernambuco apoiando à promoção e a cooperação entre  universidades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e empresas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86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71472" y="100010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Vale do Aço</a:t>
            </a:r>
            <a:endParaRPr lang="pt-BR" sz="1200" dirty="0"/>
          </a:p>
        </p:txBody>
      </p:sp>
      <p:pic>
        <p:nvPicPr>
          <p:cNvPr id="6" name="Imagem 5" descr="Marca 10 anos abdi_med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160240" cy="81532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288" y="260350"/>
            <a:ext cx="568888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Exemplos de </a:t>
            </a: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P</a:t>
            </a: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rojetos </a:t>
            </a:r>
            <a:r>
              <a:rPr lang="pt-BR" sz="2800" b="1" dirty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E</a:t>
            </a:r>
            <a:r>
              <a:rPr lang="pt-BR" sz="2800" b="1" dirty="0" smtClean="0">
                <a:solidFill>
                  <a:srgbClr val="267B4C"/>
                </a:solidFill>
                <a:latin typeface="Calibri" pitchFamily="34" charset="0"/>
                <a:ea typeface="+mj-ea"/>
                <a:cs typeface="Calibri" pitchFamily="34" charset="0"/>
              </a:rPr>
              <a:t>struturantes</a:t>
            </a:r>
            <a:endParaRPr lang="pt-BR" sz="2800" b="1" dirty="0">
              <a:solidFill>
                <a:srgbClr val="267B4C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3447885"/>
              </p:ext>
            </p:extLst>
          </p:nvPr>
        </p:nvGraphicFramePr>
        <p:xfrm>
          <a:off x="642910" y="1571636"/>
          <a:ext cx="7992887" cy="52149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808311"/>
                <a:gridCol w="5184576"/>
              </a:tblGrid>
              <a:tr h="36669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871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Estudo para o </a:t>
                      </a: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reordenamento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do espaço industrial da região</a:t>
                      </a:r>
                      <a:endParaRPr lang="pt-BR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  <a:effectLst/>
                        </a:rPr>
                        <a:t>Levantamento das áreas existentes e com possibilidade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de transformação em distritos industrias que facilitem a instalação de empresas, bem como o levantamento da infraestrutura necessária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955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Criação de um Centro de Excelência em Engenharia</a:t>
                      </a:r>
                      <a:endParaRPr lang="pt-B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do modelo conceitual de um Centro de Excelência em Engenharia na região do Vale do Aço em Minas Gerais. O estudo contemplará: i) levantamento das demandas de serviços de engenharia pelas empresas locais; ii) levantamento das exigências, em relação à capacidade de engenharia das empresas fornecedoras, na visão de empresas demandantes; iii) benchmarkings nacionais e internacionais; iv) elaboração de um modelo conceitual de um Centro de Excelência em Engenharia de acordo com as especificidades levantadas e v) proposição de diretrizes e estratégias para um modelo de negócio autossustentável do Centro de Excelência em Engenharia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6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66" marR="614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97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1174</Words>
  <Application>Microsoft Office PowerPoint</Application>
  <PresentationFormat>Apresentação na tela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szerbinato</dc:creator>
  <cp:lastModifiedBy>FURG</cp:lastModifiedBy>
  <cp:revision>98</cp:revision>
  <dcterms:created xsi:type="dcterms:W3CDTF">2014-04-09T18:28:12Z</dcterms:created>
  <dcterms:modified xsi:type="dcterms:W3CDTF">2014-11-05T14:23:14Z</dcterms:modified>
</cp:coreProperties>
</file>