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9" r:id="rId2"/>
    <p:sldId id="332" r:id="rId3"/>
    <p:sldId id="336" r:id="rId4"/>
    <p:sldId id="349" r:id="rId5"/>
    <p:sldId id="357" r:id="rId6"/>
    <p:sldId id="358" r:id="rId7"/>
    <p:sldId id="337" r:id="rId8"/>
    <p:sldId id="338" r:id="rId9"/>
    <p:sldId id="346" r:id="rId10"/>
    <p:sldId id="350" r:id="rId11"/>
    <p:sldId id="351" r:id="rId12"/>
    <p:sldId id="340" r:id="rId13"/>
    <p:sldId id="352" r:id="rId14"/>
    <p:sldId id="353" r:id="rId15"/>
    <p:sldId id="354" r:id="rId16"/>
    <p:sldId id="355" r:id="rId17"/>
    <p:sldId id="335" r:id="rId18"/>
    <p:sldId id="347" r:id="rId19"/>
    <p:sldId id="343" r:id="rId20"/>
    <p:sldId id="345" r:id="rId21"/>
    <p:sldId id="344" r:id="rId22"/>
    <p:sldId id="342" r:id="rId23"/>
    <p:sldId id="327" r:id="rId24"/>
    <p:sldId id="263" r:id="rId25"/>
  </p:sldIdLst>
  <p:sldSz cx="9144000" cy="5143500" type="screen16x9"/>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xmlns="">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FC"/>
    <a:srgbClr val="FCFCFC"/>
    <a:srgbClr val="FCFCFD"/>
    <a:srgbClr val="FCFDFD"/>
    <a:srgbClr val="FDFDFD"/>
    <a:srgbClr val="FDFDFE"/>
    <a:srgbClr val="FDFEFE"/>
    <a:srgbClr val="FEFEFE"/>
    <a:srgbClr val="FEFEFF"/>
    <a:srgbClr val="FE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155" autoAdjust="0"/>
  </p:normalViewPr>
  <p:slideViewPr>
    <p:cSldViewPr snapToObjects="1" showGuides="1">
      <p:cViewPr>
        <p:scale>
          <a:sx n="93" d="100"/>
          <a:sy n="93" d="100"/>
        </p:scale>
        <p:origin x="-726" y="150"/>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outlineViewPr>
    <p:cViewPr>
      <p:scale>
        <a:sx n="33" d="100"/>
        <a:sy n="33" d="100"/>
      </p:scale>
      <p:origin x="0" y="-1278"/>
    </p:cViewPr>
  </p:outlin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4/28/2021</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smtClean="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4/28/2021</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smtClean="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pPr marL="0" indent="0">
              <a:buFontTx/>
              <a:buNone/>
            </a:pPr>
            <a:r>
              <a:rPr lang="id-ID" dirty="0" smtClean="0"/>
              <a:t>Komunitas</a:t>
            </a:r>
          </a:p>
          <a:p>
            <a:pPr marL="0" indent="0">
              <a:buFontTx/>
              <a:buNone/>
            </a:pPr>
            <a:r>
              <a:rPr lang="id-ID" dirty="0" smtClean="0"/>
              <a:t>Membiarkan</a:t>
            </a:r>
            <a:r>
              <a:rPr lang="id-ID" baseline="0" dirty="0" smtClean="0"/>
              <a:t> pelanggaran sama dengan melakukan</a:t>
            </a:r>
            <a:endParaRPr lang="en-US" dirty="0"/>
          </a:p>
        </p:txBody>
      </p:sp>
      <p:sp>
        <p:nvSpPr>
          <p:cNvPr id="10" name="Slide Number Placeholder 9"/>
          <p:cNvSpPr>
            <a:spLocks noGrp="1"/>
          </p:cNvSpPr>
          <p:nvPr>
            <p:ph type="sldNum" sz="quarter" idx="10"/>
          </p:nvPr>
        </p:nvSpPr>
        <p:spPr/>
        <p:txBody>
          <a:bodyPr/>
          <a:lstStyle/>
          <a:p>
            <a:r>
              <a:rPr lang="en-US" smtClean="0"/>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577263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153217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5</a:t>
            </a:fld>
            <a:endParaRPr lang="en-US" b="1" dirty="0"/>
          </a:p>
        </p:txBody>
      </p:sp>
    </p:spTree>
    <p:extLst>
      <p:ext uri="{BB962C8B-B14F-4D97-AF65-F5344CB8AC3E}">
        <p14:creationId xmlns:p14="http://schemas.microsoft.com/office/powerpoint/2010/main" val="415515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15</a:t>
            </a:fld>
            <a:endParaRPr lang="en-US" b="1" dirty="0"/>
          </a:p>
        </p:txBody>
      </p:sp>
    </p:spTree>
    <p:extLst>
      <p:ext uri="{BB962C8B-B14F-4D97-AF65-F5344CB8AC3E}">
        <p14:creationId xmlns:p14="http://schemas.microsoft.com/office/powerpoint/2010/main" val="163847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16</a:t>
            </a:fld>
            <a:endParaRPr lang="en-US" b="1" dirty="0"/>
          </a:p>
        </p:txBody>
      </p:sp>
    </p:spTree>
    <p:extLst>
      <p:ext uri="{BB962C8B-B14F-4D97-AF65-F5344CB8AC3E}">
        <p14:creationId xmlns:p14="http://schemas.microsoft.com/office/powerpoint/2010/main" val="2469416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17</a:t>
            </a:fld>
            <a:endParaRPr lang="en-US" b="1" dirty="0"/>
          </a:p>
        </p:txBody>
      </p:sp>
    </p:spTree>
    <p:extLst>
      <p:ext uri="{BB962C8B-B14F-4D97-AF65-F5344CB8AC3E}">
        <p14:creationId xmlns:p14="http://schemas.microsoft.com/office/powerpoint/2010/main" val="427770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smtClean="0"/>
              <a:t>Chart </a:t>
            </a:r>
            <a:fld id="{4CBF50E3-ED67-46F2-ABFC-A36EE1082CF7}" type="slidenum">
              <a:rPr lang="en-US" b="1" smtClean="0"/>
              <a:pPr/>
              <a:t>24</a:t>
            </a:fld>
            <a:endParaRPr lang="en-US" b="1" dirty="0"/>
          </a:p>
        </p:txBody>
      </p:sp>
    </p:spTree>
    <p:extLst>
      <p:ext uri="{BB962C8B-B14F-4D97-AF65-F5344CB8AC3E}">
        <p14:creationId xmlns:p14="http://schemas.microsoft.com/office/powerpoint/2010/main" val="191577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2932113"/>
            <a:ext cx="8601073"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noFill/>
          <a:ln>
            <a:noFill/>
          </a:ln>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6" name="Textplatzhalter 5"/>
          <p:cNvSpPr>
            <a:spLocks noGrp="1"/>
          </p:cNvSpPr>
          <p:nvPr>
            <p:ph type="body" sz="quarter" idx="11" hasCustomPrompt="1"/>
          </p:nvPr>
        </p:nvSpPr>
        <p:spPr>
          <a:xfrm>
            <a:off x="179389" y="2926794"/>
            <a:ext cx="8601073" cy="2057956"/>
          </a:xfrm>
          <a:solidFill>
            <a:srgbClr val="0070C0">
              <a:alpha val="70000"/>
            </a:srgb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smtClean="0"/>
              <a:t>   </a:t>
            </a:r>
            <a:endParaRPr lang="de-DE" dirty="0"/>
          </a:p>
        </p:txBody>
      </p:sp>
      <p:sp>
        <p:nvSpPr>
          <p:cNvPr id="2" name="Title 1"/>
          <p:cNvSpPr>
            <a:spLocks noGrp="1"/>
          </p:cNvSpPr>
          <p:nvPr>
            <p:ph type="ctrTitle" hasCustomPrompt="1"/>
          </p:nvPr>
        </p:nvSpPr>
        <p:spPr bwMode="gray">
          <a:xfrm>
            <a:off x="358773" y="2926794"/>
            <a:ext cx="8421689" cy="1031637"/>
          </a:xfrm>
          <a:noFill/>
        </p:spPr>
        <p:txBody>
          <a:bodyPr lIns="108000" tIns="0"/>
          <a:lstStyle>
            <a:lvl1pPr>
              <a:defRPr sz="2000">
                <a:solidFill>
                  <a:schemeClr val="bg1"/>
                </a:solidFill>
              </a:defRPr>
            </a:lvl1pPr>
          </a:lstStyle>
          <a:p>
            <a:r>
              <a:rPr lang="en-US" dirty="0" err="1" smtClean="0"/>
              <a:t>Presentationtitle</a:t>
            </a:r>
            <a:r>
              <a:rPr lang="en-US" dirty="0" smtClean="0"/>
              <a:t/>
            </a:r>
            <a:br>
              <a:rPr lang="en-US" dirty="0" smtClean="0"/>
            </a:br>
            <a:r>
              <a:rPr lang="en-US" dirty="0" smtClean="0"/>
              <a:t>up to maximum 2 lines</a:t>
            </a:r>
            <a:endParaRPr lang="en-US" dirty="0"/>
          </a:p>
        </p:txBody>
      </p:sp>
      <p:sp>
        <p:nvSpPr>
          <p:cNvPr id="3" name="Subtitle 2"/>
          <p:cNvSpPr>
            <a:spLocks noGrp="1"/>
          </p:cNvSpPr>
          <p:nvPr>
            <p:ph type="subTitle" idx="1" hasCustomPrompt="1"/>
          </p:nvPr>
        </p:nvSpPr>
        <p:spPr bwMode="gray">
          <a:xfrm>
            <a:off x="358773" y="3958431"/>
            <a:ext cx="8421689" cy="840025"/>
          </a:xfr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a:t>
            </a:r>
            <a:br>
              <a:rPr lang="en-US" dirty="0" smtClean="0"/>
            </a:br>
            <a:r>
              <a:rPr lang="en-US" dirty="0" smtClean="0"/>
              <a:t>Job Description</a:t>
            </a:r>
            <a:br>
              <a:rPr lang="en-US" dirty="0" smtClean="0"/>
            </a:br>
            <a:r>
              <a:rPr lang="en-US" dirty="0" smtClean="0"/>
              <a:t>Institute</a:t>
            </a:r>
            <a:endParaRPr lang="en-US" dirty="0"/>
          </a:p>
        </p:txBody>
      </p:sp>
    </p:spTree>
    <p:extLst>
      <p:ext uri="{BB962C8B-B14F-4D97-AF65-F5344CB8AC3E}">
        <p14:creationId xmlns:p14="http://schemas.microsoft.com/office/powerpoint/2010/main" val="149792829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887790" y="1239837"/>
            <a:ext cx="3348037"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hasCustomPrompt="1"/>
          </p:nvPr>
        </p:nvSpPr>
        <p:spPr bwMode="gray">
          <a:xfrm>
            <a:off x="179389" y="1239838"/>
            <a:ext cx="3529012" cy="3563937"/>
          </a:xfrm>
          <a:noFill/>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3" name="Date Placeholder 2"/>
          <p:cNvSpPr>
            <a:spLocks noGrp="1"/>
          </p:cNvSpPr>
          <p:nvPr>
            <p:ph type="dt" sz="half" idx="15"/>
          </p:nvPr>
        </p:nvSpPr>
        <p:spPr/>
        <p:txBody>
          <a:bodyPr/>
          <a:lstStyle/>
          <a:p>
            <a:endParaRPr lang="en-US" dirty="0"/>
          </a:p>
        </p:txBody>
      </p:sp>
      <p:sp>
        <p:nvSpPr>
          <p:cNvPr id="5" name="Footer Placeholder 4"/>
          <p:cNvSpPr>
            <a:spLocks noGrp="1"/>
          </p:cNvSpPr>
          <p:nvPr>
            <p:ph type="ftr" sz="quarter" idx="16"/>
          </p:nvPr>
        </p:nvSpPr>
        <p:spPr/>
        <p:txBody>
          <a:bodyPr/>
          <a:lstStyle/>
          <a:p>
            <a:r>
              <a:rPr lang="en-US" smtClean="0"/>
              <a:t>Parallel Processing using GPU</a:t>
            </a:r>
            <a:endParaRPr lang="en-US" dirty="0"/>
          </a:p>
        </p:txBody>
      </p:sp>
      <p:sp>
        <p:nvSpPr>
          <p:cNvPr id="6" name="Slide Number Placeholder 5"/>
          <p:cNvSpPr>
            <a:spLocks noGrp="1"/>
          </p:cNvSpPr>
          <p:nvPr>
            <p:ph type="sldNum" sz="quarter" idx="17"/>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182335617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651502" y="1239837"/>
            <a:ext cx="1584325"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hasCustomPrompt="1"/>
          </p:nvPr>
        </p:nvSpPr>
        <p:spPr bwMode="gray">
          <a:xfrm>
            <a:off x="179387" y="1239838"/>
            <a:ext cx="5292725" cy="3563937"/>
          </a:xfrm>
          <a:noFill/>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3" name="Date Placeholder 2"/>
          <p:cNvSpPr>
            <a:spLocks noGrp="1"/>
          </p:cNvSpPr>
          <p:nvPr>
            <p:ph type="dt" sz="half" idx="15"/>
          </p:nvPr>
        </p:nvSpPr>
        <p:spPr/>
        <p:txBody>
          <a:bodyPr/>
          <a:lstStyle/>
          <a:p>
            <a:endParaRPr lang="en-US" dirty="0"/>
          </a:p>
        </p:txBody>
      </p:sp>
      <p:sp>
        <p:nvSpPr>
          <p:cNvPr id="5" name="Footer Placeholder 4"/>
          <p:cNvSpPr>
            <a:spLocks noGrp="1"/>
          </p:cNvSpPr>
          <p:nvPr>
            <p:ph type="ftr" sz="quarter" idx="16"/>
          </p:nvPr>
        </p:nvSpPr>
        <p:spPr/>
        <p:txBody>
          <a:bodyPr/>
          <a:lstStyle/>
          <a:p>
            <a:r>
              <a:rPr lang="en-US" smtClean="0"/>
              <a:t>Parallel Processing using GPU</a:t>
            </a:r>
            <a:endParaRPr lang="en-US" dirty="0"/>
          </a:p>
        </p:txBody>
      </p:sp>
      <p:sp>
        <p:nvSpPr>
          <p:cNvPr id="6" name="Slide Number Placeholder 5"/>
          <p:cNvSpPr>
            <a:spLocks noGrp="1"/>
          </p:cNvSpPr>
          <p:nvPr>
            <p:ph type="sldNum" sz="quarter" idx="17"/>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111981639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237412" cy="3563937"/>
          </a:xfrm>
          <a:noFill/>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3" name="Date Placeholder 2"/>
          <p:cNvSpPr>
            <a:spLocks noGrp="1"/>
          </p:cNvSpPr>
          <p:nvPr>
            <p:ph type="dt" sz="half" idx="15"/>
          </p:nvPr>
        </p:nvSpPr>
        <p:spPr/>
        <p:txBody>
          <a:bodyPr/>
          <a:lstStyle/>
          <a:p>
            <a:endParaRPr lang="en-US" dirty="0"/>
          </a:p>
        </p:txBody>
      </p:sp>
      <p:sp>
        <p:nvSpPr>
          <p:cNvPr id="5" name="Footer Placeholder 4"/>
          <p:cNvSpPr>
            <a:spLocks noGrp="1"/>
          </p:cNvSpPr>
          <p:nvPr>
            <p:ph type="ftr" sz="quarter" idx="16"/>
          </p:nvPr>
        </p:nvSpPr>
        <p:spPr/>
        <p:txBody>
          <a:bodyPr/>
          <a:lstStyle/>
          <a:p>
            <a:r>
              <a:rPr lang="en-US" smtClean="0"/>
              <a:t>Parallel Processing using GPU</a:t>
            </a:r>
            <a:endParaRPr lang="en-US" dirty="0"/>
          </a:p>
        </p:txBody>
      </p:sp>
      <p:sp>
        <p:nvSpPr>
          <p:cNvPr id="6" name="Slide Number Placeholder 5"/>
          <p:cNvSpPr>
            <a:spLocks noGrp="1"/>
          </p:cNvSpPr>
          <p:nvPr>
            <p:ph type="sldNum" sz="quarter" idx="17"/>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102531602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_ Small Text Area">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3604262"/>
            <a:ext cx="8601075" cy="1380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0150"/>
          </a:xfrm>
          <a:noFill/>
          <a:ln>
            <a:noFill/>
          </a:ln>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15" name="Textplatzhalter 5"/>
          <p:cNvSpPr>
            <a:spLocks noGrp="1"/>
          </p:cNvSpPr>
          <p:nvPr>
            <p:ph type="body" sz="quarter" idx="11" hasCustomPrompt="1"/>
          </p:nvPr>
        </p:nvSpPr>
        <p:spPr>
          <a:xfrm>
            <a:off x="179389" y="3604260"/>
            <a:ext cx="8601073" cy="1380489"/>
          </a:xfrm>
          <a:solidFill>
            <a:schemeClr val="accent1">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smtClean="0"/>
              <a:t>   </a:t>
            </a:r>
            <a:endParaRPr lang="de-DE" dirty="0"/>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en-US" dirty="0" err="1" smtClean="0"/>
              <a:t>Presentationtitle</a:t>
            </a:r>
            <a:r>
              <a:rPr lang="en-US" dirty="0" smtClean="0"/>
              <a:t/>
            </a:r>
            <a:br>
              <a:rPr lang="en-US" dirty="0" smtClean="0"/>
            </a:br>
            <a:r>
              <a:rPr lang="en-US" dirty="0" smtClean="0"/>
              <a:t>up to maximum</a:t>
            </a:r>
            <a:br>
              <a:rPr lang="en-US" dirty="0" smtClean="0"/>
            </a:br>
            <a:r>
              <a:rPr lang="en-US" dirty="0" smtClean="0"/>
              <a:t>2 lines</a:t>
            </a:r>
            <a:endParaRPr lang="en-US" dirty="0"/>
          </a:p>
        </p:txBody>
      </p:sp>
    </p:spTree>
    <p:extLst>
      <p:ext uri="{BB962C8B-B14F-4D97-AF65-F5344CB8AC3E}">
        <p14:creationId xmlns:p14="http://schemas.microsoft.com/office/powerpoint/2010/main" val="231430064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noFill/>
        </p:spPr>
        <p:txBody>
          <a:bodyPr lIns="0" tIns="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smtClean="0"/>
              <a:t>Click to edit Master text styles</a:t>
            </a:r>
          </a:p>
        </p:txBody>
      </p:sp>
      <p:sp>
        <p:nvSpPr>
          <p:cNvPr id="2" name="Titel 1"/>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
        <p:nvSpPr>
          <p:cNvPr id="3" name="Datumsplatzhalter 2"/>
          <p:cNvSpPr>
            <a:spLocks noGrp="1"/>
          </p:cNvSpPr>
          <p:nvPr>
            <p:ph type="dt" sz="half" idx="11"/>
          </p:nvPr>
        </p:nvSpPr>
        <p:spPr/>
        <p:txBody>
          <a:bodyPr/>
          <a:lstStyle/>
          <a:p>
            <a:endParaRPr lang="en-US" dirty="0"/>
          </a:p>
        </p:txBody>
      </p:sp>
      <p:sp>
        <p:nvSpPr>
          <p:cNvPr id="5" name="Fußzeilenplatzhalter 4"/>
          <p:cNvSpPr>
            <a:spLocks noGrp="1"/>
          </p:cNvSpPr>
          <p:nvPr>
            <p:ph type="ftr" sz="quarter" idx="12"/>
          </p:nvPr>
        </p:nvSpPr>
        <p:spPr/>
        <p:txBody>
          <a:bodyPr/>
          <a:lstStyle/>
          <a:p>
            <a:r>
              <a:rPr lang="en-US" smtClean="0"/>
              <a:t>Parallel Processing using GPU</a:t>
            </a:r>
            <a:endParaRPr lang="en-US" dirty="0"/>
          </a:p>
        </p:txBody>
      </p:sp>
      <p:sp>
        <p:nvSpPr>
          <p:cNvPr id="6" name="Foliennummernplatzhalter 5"/>
          <p:cNvSpPr>
            <a:spLocks noGrp="1"/>
          </p:cNvSpPr>
          <p:nvPr>
            <p:ph type="sldNum" sz="quarter" idx="13"/>
          </p:nvPr>
        </p:nvSpPr>
        <p:spPr/>
        <p:txBody>
          <a:bodyPr/>
          <a:lstStyle/>
          <a:p>
            <a:r>
              <a:rPr lang="en-US" smtClean="0"/>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3296948856"/>
      </p:ext>
    </p:extLst>
  </p:cSld>
  <p:clrMapOvr>
    <a:masterClrMapping/>
  </p:clrMapOvr>
  <p:transition spd="slow">
    <p:wipe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el 4"/>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
        <p:nvSpPr>
          <p:cNvPr id="6" name="Datumsplatzhalter 5"/>
          <p:cNvSpPr>
            <a:spLocks noGrp="1"/>
          </p:cNvSpPr>
          <p:nvPr>
            <p:ph type="dt" sz="half" idx="14"/>
          </p:nvPr>
        </p:nvSpPr>
        <p:spPr/>
        <p:txBody>
          <a:bodyPr/>
          <a:lstStyle/>
          <a:p>
            <a:endParaRPr lang="en-US" dirty="0"/>
          </a:p>
        </p:txBody>
      </p:sp>
      <p:sp>
        <p:nvSpPr>
          <p:cNvPr id="7" name="Fußzeilenplatzhalter 6"/>
          <p:cNvSpPr>
            <a:spLocks noGrp="1"/>
          </p:cNvSpPr>
          <p:nvPr>
            <p:ph type="ftr" sz="quarter" idx="15"/>
          </p:nvPr>
        </p:nvSpPr>
        <p:spPr/>
        <p:txBody>
          <a:bodyPr/>
          <a:lstStyle/>
          <a:p>
            <a:r>
              <a:rPr lang="en-US" smtClean="0"/>
              <a:t>Parallel Processing using GPU</a:t>
            </a:r>
            <a:endParaRPr lang="en-US" dirty="0"/>
          </a:p>
        </p:txBody>
      </p:sp>
      <p:sp>
        <p:nvSpPr>
          <p:cNvPr id="8" name="Foliennummernplatzhalter 7"/>
          <p:cNvSpPr>
            <a:spLocks noGrp="1"/>
          </p:cNvSpPr>
          <p:nvPr>
            <p:ph type="sldNum" sz="quarter" idx="16"/>
          </p:nvPr>
        </p:nvSpPr>
        <p:spPr/>
        <p:txBody>
          <a:bodyPr/>
          <a:lstStyle/>
          <a:p>
            <a:r>
              <a:rPr lang="en-US" smtClean="0"/>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44627540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80000" indent="-180000">
              <a:buClr>
                <a:schemeClr val="accent1"/>
              </a:buClr>
              <a:buFont typeface="Arial" panose="020B0604020202020204" pitchFamily="34" charset="0"/>
              <a:buChar char="■"/>
              <a:defRPr baseline="0"/>
            </a:lvl1pPr>
            <a:lvl2pPr marL="360000" indent="-180975">
              <a:buFont typeface="Arial" panose="020B0604020202020204" pitchFamily="34" charset="0"/>
              <a:buChar char="□"/>
              <a:defRPr/>
            </a:lvl2pPr>
            <a:lvl3pPr marL="540000" indent="-180000">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Date Placeholder 1"/>
          <p:cNvSpPr>
            <a:spLocks noGrp="1"/>
          </p:cNvSpPr>
          <p:nvPr>
            <p:ph type="dt" sz="half" idx="14"/>
          </p:nvPr>
        </p:nvSpPr>
        <p:spPr/>
        <p:txBody>
          <a:bodyPr/>
          <a:lstStyle/>
          <a:p>
            <a:endParaRPr lang="en-US"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Slide Number Placeholder 3"/>
          <p:cNvSpPr>
            <a:spLocks noGrp="1"/>
          </p:cNvSpPr>
          <p:nvPr>
            <p:ph type="sldNum" sz="quarter" idx="16"/>
          </p:nvPr>
        </p:nvSpPr>
        <p:spPr/>
        <p:txBody>
          <a:bodyPr/>
          <a:lstStyle/>
          <a:p>
            <a:r>
              <a:rPr lang="en-US" smtClean="0"/>
              <a:t>Chart </a:t>
            </a:r>
            <a:fld id="{91D913BA-B0D8-4B51-9328-DFAA0B370309}" type="slidenum">
              <a:rPr lang="en-US" b="1" smtClean="0"/>
              <a:pPr/>
              <a:t>‹#›</a:t>
            </a:fld>
            <a:endParaRPr lang="en-US" b="1" dirty="0"/>
          </a:p>
        </p:txBody>
      </p:sp>
      <p:sp>
        <p:nvSpPr>
          <p:cNvPr id="5" name="Titel 4"/>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348107534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5" y="1239837"/>
            <a:ext cx="3349625"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0"/>
          <p:cNvSpPr>
            <a:spLocks noGrp="1"/>
          </p:cNvSpPr>
          <p:nvPr>
            <p:ph type="body" sz="quarter" idx="14"/>
          </p:nvPr>
        </p:nvSpPr>
        <p:spPr bwMode="gray">
          <a:xfrm>
            <a:off x="3886201" y="1239837"/>
            <a:ext cx="3349625"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5"/>
          </p:nvPr>
        </p:nvSpPr>
        <p:spPr/>
        <p:txBody>
          <a:bodyPr/>
          <a:lstStyle/>
          <a:p>
            <a:endParaRPr lang="en-US" dirty="0"/>
          </a:p>
        </p:txBody>
      </p:sp>
      <p:sp>
        <p:nvSpPr>
          <p:cNvPr id="4" name="Footer Placeholder 3"/>
          <p:cNvSpPr>
            <a:spLocks noGrp="1"/>
          </p:cNvSpPr>
          <p:nvPr>
            <p:ph type="ftr" sz="quarter" idx="16"/>
          </p:nvPr>
        </p:nvSpPr>
        <p:spPr/>
        <p:txBody>
          <a:bodyPr/>
          <a:lstStyle/>
          <a:p>
            <a:r>
              <a:rPr lang="en-US" smtClean="0"/>
              <a:t>Parallel Processing using GPU</a:t>
            </a:r>
            <a:endParaRPr lang="en-US" dirty="0"/>
          </a:p>
        </p:txBody>
      </p:sp>
      <p:sp>
        <p:nvSpPr>
          <p:cNvPr id="5" name="Slide Number Placeholder 4"/>
          <p:cNvSpPr>
            <a:spLocks noGrp="1"/>
          </p:cNvSpPr>
          <p:nvPr>
            <p:ph type="sldNum" sz="quarter" idx="17"/>
          </p:nvPr>
        </p:nvSpPr>
        <p:spPr/>
        <p:txBody>
          <a:bodyPr/>
          <a:lstStyle/>
          <a:p>
            <a:r>
              <a:rPr lang="en-US" dirty="0" smtClean="0"/>
              <a:t>Chart </a:t>
            </a:r>
            <a:fld id="{91D913BA-B0D8-4B51-9328-DFAA0B370309}" type="slidenum">
              <a:rPr lang="en-US" b="1" smtClean="0"/>
              <a:pPr/>
              <a:t>‹#›</a:t>
            </a:fld>
            <a:endParaRPr lang="en-US" b="1" dirty="0"/>
          </a:p>
        </p:txBody>
      </p:sp>
      <p:sp>
        <p:nvSpPr>
          <p:cNvPr id="6" name="Titel 5"/>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3066185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1584325"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0"/>
          <p:cNvSpPr>
            <a:spLocks noGrp="1"/>
          </p:cNvSpPr>
          <p:nvPr>
            <p:ph type="body" sz="quarter" idx="14"/>
          </p:nvPr>
        </p:nvSpPr>
        <p:spPr bwMode="gray">
          <a:xfrm>
            <a:off x="2124076" y="1239837"/>
            <a:ext cx="1585913"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0"/>
          <p:cNvSpPr>
            <a:spLocks noGrp="1"/>
          </p:cNvSpPr>
          <p:nvPr>
            <p:ph type="body" sz="quarter" idx="15"/>
          </p:nvPr>
        </p:nvSpPr>
        <p:spPr bwMode="gray">
          <a:xfrm>
            <a:off x="3886985" y="1239837"/>
            <a:ext cx="1585913"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0"/>
          <p:cNvSpPr>
            <a:spLocks noGrp="1"/>
          </p:cNvSpPr>
          <p:nvPr>
            <p:ph type="body" sz="quarter" idx="16"/>
          </p:nvPr>
        </p:nvSpPr>
        <p:spPr bwMode="gray">
          <a:xfrm>
            <a:off x="5649913" y="1239837"/>
            <a:ext cx="1585913"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7"/>
          </p:nvPr>
        </p:nvSpPr>
        <p:spPr/>
        <p:txBody>
          <a:bodyPr/>
          <a:lstStyle/>
          <a:p>
            <a:endParaRPr lang="en-US" dirty="0"/>
          </a:p>
        </p:txBody>
      </p:sp>
      <p:sp>
        <p:nvSpPr>
          <p:cNvPr id="4" name="Footer Placeholder 3"/>
          <p:cNvSpPr>
            <a:spLocks noGrp="1"/>
          </p:cNvSpPr>
          <p:nvPr>
            <p:ph type="ftr" sz="quarter" idx="18"/>
          </p:nvPr>
        </p:nvSpPr>
        <p:spPr/>
        <p:txBody>
          <a:bodyPr/>
          <a:lstStyle/>
          <a:p>
            <a:r>
              <a:rPr lang="en-US" smtClean="0"/>
              <a:t>Parallel Processing using GPU</a:t>
            </a:r>
            <a:endParaRPr lang="en-US" dirty="0"/>
          </a:p>
        </p:txBody>
      </p:sp>
      <p:sp>
        <p:nvSpPr>
          <p:cNvPr id="5" name="Slide Number Placeholder 4"/>
          <p:cNvSpPr>
            <a:spLocks noGrp="1"/>
          </p:cNvSpPr>
          <p:nvPr>
            <p:ph type="sldNum" sz="quarter" idx="19"/>
          </p:nvPr>
        </p:nvSpPr>
        <p:spPr/>
        <p:txBody>
          <a:bodyPr/>
          <a:lstStyle/>
          <a:p>
            <a:r>
              <a:rPr lang="en-US" smtClean="0"/>
              <a:t>Chart </a:t>
            </a:r>
            <a:fld id="{91D913BA-B0D8-4B51-9328-DFAA0B370309}" type="slidenum">
              <a:rPr lang="en-US" b="1" smtClean="0"/>
              <a:pPr/>
              <a:t>‹#›</a:t>
            </a:fld>
            <a:endParaRPr lang="en-US" b="1" dirty="0"/>
          </a:p>
        </p:txBody>
      </p:sp>
      <p:sp>
        <p:nvSpPr>
          <p:cNvPr id="6" name="Titel 5"/>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40536681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671649"/>
            <a:ext cx="1584325" cy="313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0"/>
          <p:cNvSpPr>
            <a:spLocks noGrp="1"/>
          </p:cNvSpPr>
          <p:nvPr>
            <p:ph type="body" sz="quarter" idx="14"/>
          </p:nvPr>
        </p:nvSpPr>
        <p:spPr bwMode="gray">
          <a:xfrm>
            <a:off x="2124076" y="1671649"/>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10"/>
          <p:cNvSpPr>
            <a:spLocks noGrp="1"/>
          </p:cNvSpPr>
          <p:nvPr>
            <p:ph type="body" sz="quarter" idx="15"/>
          </p:nvPr>
        </p:nvSpPr>
        <p:spPr bwMode="gray">
          <a:xfrm>
            <a:off x="3886985" y="1671649"/>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10"/>
          <p:cNvSpPr>
            <a:spLocks noGrp="1"/>
          </p:cNvSpPr>
          <p:nvPr>
            <p:ph type="body" sz="quarter" idx="16"/>
          </p:nvPr>
        </p:nvSpPr>
        <p:spPr bwMode="gray">
          <a:xfrm>
            <a:off x="5649913" y="1671649"/>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quarter" idx="17" hasCustomPrompt="1"/>
          </p:nvPr>
        </p:nvSpPr>
        <p:spPr bwMode="gray">
          <a:xfrm>
            <a:off x="358776" y="1239838"/>
            <a:ext cx="1584325" cy="287797"/>
          </a:xfrm>
          <a:solidFill>
            <a:schemeClr val="accent1"/>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smtClean="0"/>
              <a:t>Topic 1</a:t>
            </a:r>
          </a:p>
        </p:txBody>
      </p:sp>
      <p:sp>
        <p:nvSpPr>
          <p:cNvPr id="14" name="Text Placeholder 3"/>
          <p:cNvSpPr>
            <a:spLocks noGrp="1"/>
          </p:cNvSpPr>
          <p:nvPr>
            <p:ph type="body" sz="quarter" idx="18" hasCustomPrompt="1"/>
          </p:nvPr>
        </p:nvSpPr>
        <p:spPr bwMode="gray">
          <a:xfrm>
            <a:off x="2124076" y="1239838"/>
            <a:ext cx="1584325" cy="287797"/>
          </a:xfrm>
          <a:solidFill>
            <a:schemeClr val="accent2"/>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smtClean="0"/>
              <a:t>Topic 2</a:t>
            </a:r>
          </a:p>
        </p:txBody>
      </p:sp>
      <p:sp>
        <p:nvSpPr>
          <p:cNvPr id="15" name="Text Placeholder 3"/>
          <p:cNvSpPr>
            <a:spLocks noGrp="1"/>
          </p:cNvSpPr>
          <p:nvPr>
            <p:ph type="body" sz="quarter" idx="19" hasCustomPrompt="1"/>
          </p:nvPr>
        </p:nvSpPr>
        <p:spPr bwMode="gray">
          <a:xfrm>
            <a:off x="3888573" y="1239838"/>
            <a:ext cx="1584325" cy="287797"/>
          </a:xfrm>
          <a:solidFill>
            <a:schemeClr val="accent3"/>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smtClean="0"/>
              <a:t>Topic 3</a:t>
            </a:r>
          </a:p>
        </p:txBody>
      </p:sp>
      <p:sp>
        <p:nvSpPr>
          <p:cNvPr id="16" name="Text Placeholder 3"/>
          <p:cNvSpPr>
            <a:spLocks noGrp="1"/>
          </p:cNvSpPr>
          <p:nvPr>
            <p:ph type="body" sz="quarter" idx="20" hasCustomPrompt="1"/>
          </p:nvPr>
        </p:nvSpPr>
        <p:spPr bwMode="gray">
          <a:xfrm>
            <a:off x="5644193" y="1239838"/>
            <a:ext cx="1584325" cy="287797"/>
          </a:xfrm>
          <a:solidFill>
            <a:schemeClr val="accent4"/>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smtClean="0"/>
              <a:t>Topic 4</a:t>
            </a:r>
          </a:p>
        </p:txBody>
      </p:sp>
      <p:sp>
        <p:nvSpPr>
          <p:cNvPr id="3" name="Date Placeholder 2"/>
          <p:cNvSpPr>
            <a:spLocks noGrp="1"/>
          </p:cNvSpPr>
          <p:nvPr>
            <p:ph type="dt" sz="half" idx="21"/>
          </p:nvPr>
        </p:nvSpPr>
        <p:spPr/>
        <p:txBody>
          <a:bodyPr/>
          <a:lstStyle/>
          <a:p>
            <a:endParaRPr lang="en-US" dirty="0"/>
          </a:p>
        </p:txBody>
      </p:sp>
      <p:sp>
        <p:nvSpPr>
          <p:cNvPr id="5" name="Footer Placeholder 4"/>
          <p:cNvSpPr>
            <a:spLocks noGrp="1"/>
          </p:cNvSpPr>
          <p:nvPr>
            <p:ph type="ftr" sz="quarter" idx="22"/>
          </p:nvPr>
        </p:nvSpPr>
        <p:spPr/>
        <p:txBody>
          <a:bodyPr/>
          <a:lstStyle/>
          <a:p>
            <a:r>
              <a:rPr lang="en-US" smtClean="0"/>
              <a:t>Parallel Processing using GPU</a:t>
            </a:r>
            <a:endParaRPr lang="en-US" dirty="0"/>
          </a:p>
        </p:txBody>
      </p:sp>
      <p:sp>
        <p:nvSpPr>
          <p:cNvPr id="6" name="Slide Number Placeholder 5"/>
          <p:cNvSpPr>
            <a:spLocks noGrp="1"/>
          </p:cNvSpPr>
          <p:nvPr>
            <p:ph type="sldNum" sz="quarter" idx="23"/>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68435982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124075" y="1239837"/>
            <a:ext cx="5111751"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hasCustomPrompt="1"/>
          </p:nvPr>
        </p:nvSpPr>
        <p:spPr bwMode="gray">
          <a:xfrm>
            <a:off x="179388" y="1239838"/>
            <a:ext cx="1763712" cy="3563937"/>
          </a:xfrm>
          <a:noFill/>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3" name="Date Placeholder 2"/>
          <p:cNvSpPr>
            <a:spLocks noGrp="1"/>
          </p:cNvSpPr>
          <p:nvPr>
            <p:ph type="dt" sz="half" idx="15"/>
          </p:nvPr>
        </p:nvSpPr>
        <p:spPr/>
        <p:txBody>
          <a:bodyPr/>
          <a:lstStyle/>
          <a:p>
            <a:endParaRPr lang="en-US" dirty="0"/>
          </a:p>
        </p:txBody>
      </p:sp>
      <p:sp>
        <p:nvSpPr>
          <p:cNvPr id="5" name="Footer Placeholder 4"/>
          <p:cNvSpPr>
            <a:spLocks noGrp="1"/>
          </p:cNvSpPr>
          <p:nvPr>
            <p:ph type="ftr" sz="quarter" idx="16"/>
          </p:nvPr>
        </p:nvSpPr>
        <p:spPr/>
        <p:txBody>
          <a:bodyPr/>
          <a:lstStyle/>
          <a:p>
            <a:r>
              <a:rPr lang="en-US" smtClean="0"/>
              <a:t>Parallel Processing using GPU</a:t>
            </a:r>
            <a:endParaRPr lang="en-US" dirty="0"/>
          </a:p>
        </p:txBody>
      </p:sp>
      <p:sp>
        <p:nvSpPr>
          <p:cNvPr id="6" name="Slide Number Placeholder 5"/>
          <p:cNvSpPr>
            <a:spLocks noGrp="1"/>
          </p:cNvSpPr>
          <p:nvPr>
            <p:ph type="sldNum" sz="quarter" idx="17"/>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17516719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en-US" dirty="0"/>
          </a:p>
        </p:txBody>
      </p:sp>
      <p:sp>
        <p:nvSpPr>
          <p:cNvPr id="3" name="Text Placeholder 2"/>
          <p:cNvSpPr>
            <a:spLocks noGrp="1"/>
          </p:cNvSpPr>
          <p:nvPr>
            <p:ph type="body" idx="1"/>
          </p:nvPr>
        </p:nvSpPr>
        <p:spPr bwMode="gray">
          <a:xfrm>
            <a:off x="358776" y="1239837"/>
            <a:ext cx="6877051" cy="3563938"/>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4" name="Date Placeholder 3"/>
          <p:cNvSpPr>
            <a:spLocks noGrp="1"/>
          </p:cNvSpPr>
          <p:nvPr>
            <p:ph type="dt" sz="half" idx="2"/>
          </p:nvPr>
        </p:nvSpPr>
        <p:spPr bwMode="gray">
          <a:xfrm>
            <a:off x="7416801" y="4155928"/>
            <a:ext cx="1547813" cy="467268"/>
          </a:xfrm>
          <a:prstGeom prst="rect">
            <a:avLst/>
          </a:prstGeom>
        </p:spPr>
        <p:txBody>
          <a:bodyPr vert="horz" lIns="108000" tIns="0" rIns="0" bIns="0" rtlCol="0" anchor="t"/>
          <a:lstStyle>
            <a:lvl1pPr algn="l">
              <a:defRPr sz="1050">
                <a:solidFill>
                  <a:schemeClr val="tx1"/>
                </a:solidFill>
              </a:defRPr>
            </a:lvl1pPr>
          </a:lstStyle>
          <a:p>
            <a:endParaRPr lang="en-US" dirty="0"/>
          </a:p>
        </p:txBody>
      </p:sp>
      <p:sp>
        <p:nvSpPr>
          <p:cNvPr id="5" name="Footer Placeholder 4"/>
          <p:cNvSpPr>
            <a:spLocks noGrp="1"/>
          </p:cNvSpPr>
          <p:nvPr>
            <p:ph type="ftr" sz="quarter" idx="3"/>
          </p:nvPr>
        </p:nvSpPr>
        <p:spPr bwMode="gray">
          <a:xfrm>
            <a:off x="7416801" y="3562453"/>
            <a:ext cx="1547813" cy="521465"/>
          </a:xfrm>
          <a:prstGeom prst="rect">
            <a:avLst/>
          </a:prstGeom>
        </p:spPr>
        <p:txBody>
          <a:bodyPr vert="horz" lIns="108000" tIns="0" rIns="0" bIns="0" rtlCol="0" anchor="b"/>
          <a:lstStyle>
            <a:lvl1pPr algn="l">
              <a:defRPr sz="1050" b="1">
                <a:solidFill>
                  <a:schemeClr val="tx1"/>
                </a:solidFill>
              </a:defRPr>
            </a:lvl1pPr>
          </a:lstStyle>
          <a:p>
            <a:r>
              <a:rPr lang="en-US" smtClean="0"/>
              <a:t>Parallel Processing using GPU</a:t>
            </a:r>
            <a:endParaRPr lang="en-US" dirty="0"/>
          </a:p>
        </p:txBody>
      </p:sp>
      <p:sp>
        <p:nvSpPr>
          <p:cNvPr id="6" name="Slide Number Placeholder 5"/>
          <p:cNvSpPr>
            <a:spLocks noGrp="1"/>
          </p:cNvSpPr>
          <p:nvPr>
            <p:ph type="sldNum" sz="quarter" idx="4"/>
          </p:nvPr>
        </p:nvSpPr>
        <p:spPr bwMode="gray">
          <a:xfrm>
            <a:off x="7416801" y="4623195"/>
            <a:ext cx="1547813" cy="180580"/>
          </a:xfrm>
          <a:prstGeom prst="rect">
            <a:avLst/>
          </a:prstGeom>
        </p:spPr>
        <p:txBody>
          <a:bodyPr vert="horz" lIns="108000" tIns="0" rIns="0" bIns="0" rtlCol="0" anchor="b"/>
          <a:lstStyle>
            <a:lvl1pPr algn="l">
              <a:defRPr sz="1050" b="0">
                <a:solidFill>
                  <a:schemeClr val="tx1"/>
                </a:solidFill>
              </a:defRPr>
            </a:lvl1pPr>
          </a:lstStyle>
          <a:p>
            <a:r>
              <a:rPr lang="en-US" dirty="0" smtClean="0"/>
              <a:t>Chart </a:t>
            </a:r>
            <a:fld id="{91D913BA-B0D8-4B51-9328-DFAA0B370309}" type="slidenum">
              <a:rPr lang="en-US" b="1" smtClean="0"/>
              <a:pPr/>
              <a:t>‹#›</a:t>
            </a:fld>
            <a:endParaRPr lang="en-US" b="1"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bwMode="gray">
          <a:xfrm>
            <a:off x="177170" y="1031579"/>
            <a:ext cx="7238834" cy="252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64921" y="85056"/>
            <a:ext cx="1171575" cy="103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2" r:id="rId3"/>
    <p:sldLayoutId id="2147483650" r:id="rId4"/>
    <p:sldLayoutId id="2147483664" r:id="rId5"/>
    <p:sldLayoutId id="2147483652" r:id="rId6"/>
    <p:sldLayoutId id="2147483653" r:id="rId7"/>
    <p:sldLayoutId id="2147483660" r:id="rId8"/>
    <p:sldLayoutId id="2147483654" r:id="rId9"/>
    <p:sldLayoutId id="2147483655" r:id="rId10"/>
    <p:sldLayoutId id="2147483656" r:id="rId11"/>
    <p:sldLayoutId id="2147483657" r:id="rId12"/>
  </p:sldLayoutIdLst>
  <p:transition>
    <p:fade/>
  </p:transition>
  <p:timing>
    <p:tnLst>
      <p:par>
        <p:cTn id="1" dur="indefinite" restart="never" nodeType="tmRoot"/>
      </p:par>
    </p:tnLst>
  </p:timing>
  <p:hf sldNum="0" hdr="0" dt="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nvidia.com/cuda/cuda-c-programming-guide/index.html" TargetMode="External"/><Relationship Id="rId2" Type="http://schemas.openxmlformats.org/officeDocument/2006/relationships/hyperlink" Target="https://developer.nvidia.com/blog/cuda-refresher-cuda-programming-model/#:~:text=CUDA%20kernels%20are%20subdivided%20into,are%20grouped%20into%20a%20grid.&amp;text=Each%20kernel%20is%20executed%20on,hardware%20resources%20available%20in%20GPU" TargetMode="External"/><Relationship Id="rId1" Type="http://schemas.openxmlformats.org/officeDocument/2006/relationships/slideLayout" Target="../slideLayouts/slideLayout5.xml"/><Relationship Id="rId4" Type="http://schemas.openxmlformats.org/officeDocument/2006/relationships/hyperlink" Target="https://developer.nvidia.com/how-to-cuda-pyth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nvidia.com/cuda-toolkit"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358773" y="1088822"/>
            <a:ext cx="8533707" cy="3794916"/>
          </a:xfrm>
        </p:spPr>
      </p:pic>
      <p:sp>
        <p:nvSpPr>
          <p:cNvPr id="8" name="Textplatzhalter 7"/>
          <p:cNvSpPr>
            <a:spLocks noGrp="1"/>
          </p:cNvSpPr>
          <p:nvPr>
            <p:ph type="body" sz="quarter" idx="11"/>
          </p:nvPr>
        </p:nvSpPr>
        <p:spPr>
          <a:xfrm>
            <a:off x="179389" y="2929453"/>
            <a:ext cx="8601073" cy="2057956"/>
          </a:xfrm>
        </p:spPr>
        <p:txBody>
          <a:bodyPr/>
          <a:lstStyle/>
          <a:p>
            <a:endParaRPr lang="de-DE" dirty="0"/>
          </a:p>
        </p:txBody>
      </p:sp>
      <p:sp>
        <p:nvSpPr>
          <p:cNvPr id="3" name="Titel 2"/>
          <p:cNvSpPr>
            <a:spLocks noGrp="1"/>
          </p:cNvSpPr>
          <p:nvPr>
            <p:ph type="ctrTitle"/>
          </p:nvPr>
        </p:nvSpPr>
        <p:spPr/>
        <p:txBody>
          <a:bodyPr/>
          <a:lstStyle/>
          <a:p>
            <a:r>
              <a:rPr lang="id-ID" dirty="0" smtClean="0"/>
              <a:t>Parallel Processing using GPU</a:t>
            </a:r>
            <a:endParaRPr lang="de-DE" dirty="0"/>
          </a:p>
        </p:txBody>
      </p:sp>
      <p:sp>
        <p:nvSpPr>
          <p:cNvPr id="6" name="Untertitel 5"/>
          <p:cNvSpPr>
            <a:spLocks noGrp="1"/>
          </p:cNvSpPr>
          <p:nvPr>
            <p:ph type="subTitle" idx="1"/>
          </p:nvPr>
        </p:nvSpPr>
        <p:spPr/>
        <p:txBody>
          <a:bodyPr/>
          <a:lstStyle/>
          <a:p>
            <a:r>
              <a:rPr lang="en-US" dirty="0" smtClean="0"/>
              <a:t>Johannes Sianipar</a:t>
            </a:r>
          </a:p>
          <a:p>
            <a:r>
              <a:rPr lang="id-ID" dirty="0" smtClean="0"/>
              <a:t>29 April </a:t>
            </a:r>
            <a:r>
              <a:rPr lang="de-DE" dirty="0" smtClean="0"/>
              <a:t>202</a:t>
            </a:r>
            <a:r>
              <a:rPr lang="id-ID" dirty="0" smtClean="0"/>
              <a:t>1</a:t>
            </a:r>
            <a:endParaRPr lang="de-DE" dirty="0"/>
          </a:p>
        </p:txBody>
      </p:sp>
    </p:spTree>
    <p:extLst>
      <p:ext uri="{BB962C8B-B14F-4D97-AF65-F5344CB8AC3E}">
        <p14:creationId xmlns:p14="http://schemas.microsoft.com/office/powerpoint/2010/main" val="307362610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id-ID" dirty="0" smtClean="0"/>
              <a:t>T</a:t>
            </a:r>
            <a:r>
              <a:rPr lang="en-US" dirty="0" smtClean="0"/>
              <a:t>wo </a:t>
            </a:r>
            <a:r>
              <a:rPr lang="en-US" dirty="0"/>
              <a:t>keywords widely used in CUDA programming model: </a:t>
            </a:r>
            <a:endParaRPr lang="id-ID" dirty="0" smtClean="0"/>
          </a:p>
          <a:p>
            <a:pPr lvl="1"/>
            <a:r>
              <a:rPr lang="en-US" i="1" dirty="0" smtClean="0"/>
              <a:t>host</a:t>
            </a:r>
            <a:r>
              <a:rPr lang="en-US" dirty="0"/>
              <a:t> and </a:t>
            </a:r>
            <a:r>
              <a:rPr lang="en-US" i="1" dirty="0"/>
              <a:t>device</a:t>
            </a:r>
            <a:r>
              <a:rPr lang="en-US" dirty="0" smtClean="0"/>
              <a:t>.</a:t>
            </a:r>
            <a:endParaRPr lang="id-ID" dirty="0" smtClean="0"/>
          </a:p>
          <a:p>
            <a:pPr lvl="1"/>
            <a:r>
              <a:rPr lang="en-US" dirty="0"/>
              <a:t>The host is the CPU available in the system. The system memory associated with the CPU is called host memory. </a:t>
            </a:r>
            <a:endParaRPr lang="id-ID" dirty="0" smtClean="0"/>
          </a:p>
          <a:p>
            <a:pPr lvl="1"/>
            <a:r>
              <a:rPr lang="en-US" dirty="0" smtClean="0"/>
              <a:t>The </a:t>
            </a:r>
            <a:r>
              <a:rPr lang="en-US" dirty="0"/>
              <a:t>GPU is called a device and GPU memory likewise called device memory</a:t>
            </a:r>
            <a:r>
              <a:rPr lang="en-US" dirty="0" smtClean="0"/>
              <a:t>.</a:t>
            </a:r>
            <a:endParaRPr lang="id-ID" dirty="0" smtClean="0"/>
          </a:p>
          <a:p>
            <a:pPr fontAlgn="base"/>
            <a:r>
              <a:rPr lang="en-US" dirty="0"/>
              <a:t>To execute any CUDA program, there are three main steps:</a:t>
            </a:r>
          </a:p>
          <a:p>
            <a:pPr lvl="1" fontAlgn="base"/>
            <a:r>
              <a:rPr lang="en-US" dirty="0"/>
              <a:t>Copy the input data from host memory to device memory, also known as host-to-device transfer.</a:t>
            </a:r>
          </a:p>
          <a:p>
            <a:pPr lvl="1" fontAlgn="base"/>
            <a:r>
              <a:rPr lang="en-US" dirty="0"/>
              <a:t>Load the GPU program and execute, caching data on-chip for performance.</a:t>
            </a:r>
          </a:p>
          <a:p>
            <a:pPr lvl="1" fontAlgn="base"/>
            <a:r>
              <a:rPr lang="en-US" dirty="0"/>
              <a:t>Copy the results from device memory to host memory, also called device-to-host transfer.</a:t>
            </a:r>
          </a:p>
          <a:p>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CUDA (Cont.)</a:t>
            </a:r>
            <a:endParaRPr lang="id-ID" dirty="0"/>
          </a:p>
        </p:txBody>
      </p:sp>
    </p:spTree>
    <p:extLst>
      <p:ext uri="{BB962C8B-B14F-4D97-AF65-F5344CB8AC3E}">
        <p14:creationId xmlns:p14="http://schemas.microsoft.com/office/powerpoint/2010/main" val="33938312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8777" y="1239837"/>
            <a:ext cx="4399396" cy="3563938"/>
          </a:xfrm>
        </p:spPr>
        <p:txBody>
          <a:bodyPr/>
          <a:lstStyle/>
          <a:p>
            <a:r>
              <a:rPr lang="en-US" dirty="0"/>
              <a:t>The kernel is a function executed on </a:t>
            </a:r>
            <a:r>
              <a:rPr lang="en-US" dirty="0" smtClean="0"/>
              <a:t>the </a:t>
            </a:r>
            <a:r>
              <a:rPr lang="en-US" dirty="0"/>
              <a:t>GPU</a:t>
            </a:r>
            <a:r>
              <a:rPr lang="en-US" dirty="0" smtClean="0"/>
              <a:t>.</a:t>
            </a:r>
            <a:endParaRPr lang="id-ID" dirty="0" smtClean="0"/>
          </a:p>
          <a:p>
            <a:r>
              <a:rPr lang="en-US" dirty="0"/>
              <a:t>The parallel portion of your applications is executed K times in parallel by K different CUDA threads, as opposed to only one time like regular C/C++ </a:t>
            </a:r>
            <a:r>
              <a:rPr lang="en-US" dirty="0" smtClean="0"/>
              <a:t>functions</a:t>
            </a:r>
            <a:endParaRPr lang="id-ID" dirty="0" smtClean="0"/>
          </a:p>
          <a:p>
            <a:r>
              <a:rPr lang="en-US" dirty="0"/>
              <a:t>Every CUDA kernel starts with a __global__ declaration specifier. </a:t>
            </a:r>
          </a:p>
          <a:p>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CUDA Kernel</a:t>
            </a:r>
            <a:endParaRPr lang="id-ID" dirty="0"/>
          </a:p>
        </p:txBody>
      </p:sp>
      <p:pic>
        <p:nvPicPr>
          <p:cNvPr id="1026" name="Picture 2" descr="https://developer.nvidia.com/blog/wp-content/uploads/2020/06/kernel-as-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172" y="2067471"/>
            <a:ext cx="2460495" cy="2736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gray">
          <a:xfrm>
            <a:off x="3635896" y="4883409"/>
            <a:ext cx="4002596" cy="14401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id-ID" sz="800" dirty="0"/>
              <a:t>https://developer.nvidia.com/blog/cuda-refresher-cuda-programming-model/</a:t>
            </a:r>
            <a:endParaRPr lang="id-ID" sz="800" dirty="0" smtClean="0"/>
          </a:p>
        </p:txBody>
      </p:sp>
    </p:spTree>
    <p:extLst>
      <p:ext uri="{BB962C8B-B14F-4D97-AF65-F5344CB8AC3E}">
        <p14:creationId xmlns:p14="http://schemas.microsoft.com/office/powerpoint/2010/main" val="18270805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a:t>CUDA </a:t>
            </a:r>
            <a:r>
              <a:rPr lang="id-ID" dirty="0" smtClean="0"/>
              <a:t>Kernel (Cont.)</a:t>
            </a:r>
            <a:endParaRPr lang="id-ID" dirty="0"/>
          </a:p>
        </p:txBody>
      </p:sp>
      <p:sp>
        <p:nvSpPr>
          <p:cNvPr id="5" name="TextBox 4"/>
          <p:cNvSpPr txBox="1"/>
          <p:nvPr/>
        </p:nvSpPr>
        <p:spPr bwMode="gray">
          <a:xfrm>
            <a:off x="1259632" y="1707654"/>
            <a:ext cx="4320480" cy="2592288"/>
          </a:xfrm>
          <a:prstGeom prst="rect">
            <a:avLst/>
          </a:prstGeom>
          <a:noFill/>
        </p:spPr>
        <p:txBody>
          <a:bodyPr wrap="square" lIns="0" tIns="0" rIns="0" bIns="0" rtlCol="0">
            <a:noAutofit/>
          </a:bodyPr>
          <a:lstStyle/>
          <a:p>
            <a:pPr>
              <a:buClr>
                <a:schemeClr val="accent1"/>
              </a:buClr>
              <a:buSzPct val="90000"/>
            </a:pPr>
            <a:r>
              <a:rPr lang="id-ID" sz="1200" dirty="0">
                <a:latin typeface="Bahnschrift" panose="020B0502040204020203" pitchFamily="34" charset="0"/>
              </a:rPr>
              <a:t>// Kernel definition</a:t>
            </a:r>
          </a:p>
          <a:p>
            <a:pPr>
              <a:buClr>
                <a:schemeClr val="accent1"/>
              </a:buClr>
              <a:buSzPct val="90000"/>
            </a:pPr>
            <a:r>
              <a:rPr lang="id-ID" sz="1200" dirty="0">
                <a:latin typeface="Bahnschrift" panose="020B0502040204020203" pitchFamily="34" charset="0"/>
              </a:rPr>
              <a:t>__global__ void VecAdd(float* A, float* B, float* C)</a:t>
            </a:r>
          </a:p>
          <a:p>
            <a:pPr>
              <a:buClr>
                <a:schemeClr val="accent1"/>
              </a:buClr>
              <a:buSzPct val="90000"/>
            </a:pPr>
            <a:r>
              <a:rPr lang="id-ID" sz="1200" dirty="0">
                <a:latin typeface="Bahnschrift" panose="020B0502040204020203" pitchFamily="34" charset="0"/>
              </a:rPr>
              <a:t>{</a:t>
            </a:r>
          </a:p>
          <a:p>
            <a:pPr>
              <a:buClr>
                <a:schemeClr val="accent1"/>
              </a:buClr>
              <a:buSzPct val="90000"/>
            </a:pPr>
            <a:r>
              <a:rPr lang="id-ID" sz="1200" dirty="0">
                <a:latin typeface="Bahnschrift" panose="020B0502040204020203" pitchFamily="34" charset="0"/>
              </a:rPr>
              <a:t>    int i = threadIdx.x;</a:t>
            </a:r>
          </a:p>
          <a:p>
            <a:pPr>
              <a:buClr>
                <a:schemeClr val="accent1"/>
              </a:buClr>
              <a:buSzPct val="90000"/>
            </a:pPr>
            <a:r>
              <a:rPr lang="id-ID" sz="1200" dirty="0">
                <a:latin typeface="Bahnschrift" panose="020B0502040204020203" pitchFamily="34" charset="0"/>
              </a:rPr>
              <a:t>    C[i] = A[i] + B[i];</a:t>
            </a:r>
          </a:p>
          <a:p>
            <a:pPr>
              <a:buClr>
                <a:schemeClr val="accent1"/>
              </a:buClr>
              <a:buSzPct val="90000"/>
            </a:pPr>
            <a:r>
              <a:rPr lang="id-ID" sz="1200" dirty="0">
                <a:latin typeface="Bahnschrift" panose="020B0502040204020203" pitchFamily="34" charset="0"/>
              </a:rPr>
              <a:t>}</a:t>
            </a:r>
          </a:p>
          <a:p>
            <a:pPr>
              <a:buClr>
                <a:schemeClr val="accent1"/>
              </a:buClr>
              <a:buSzPct val="90000"/>
            </a:pPr>
            <a:endParaRPr lang="id-ID" sz="1200" dirty="0">
              <a:latin typeface="Bahnschrift" panose="020B0502040204020203" pitchFamily="34" charset="0"/>
            </a:endParaRPr>
          </a:p>
          <a:p>
            <a:pPr>
              <a:buClr>
                <a:schemeClr val="accent1"/>
              </a:buClr>
              <a:buSzPct val="90000"/>
            </a:pPr>
            <a:r>
              <a:rPr lang="id-ID" sz="1200" dirty="0">
                <a:latin typeface="Bahnschrift" panose="020B0502040204020203" pitchFamily="34" charset="0"/>
              </a:rPr>
              <a:t>int main()</a:t>
            </a:r>
          </a:p>
          <a:p>
            <a:pPr>
              <a:buClr>
                <a:schemeClr val="accent1"/>
              </a:buClr>
              <a:buSzPct val="90000"/>
            </a:pPr>
            <a:r>
              <a:rPr lang="id-ID" sz="1200" dirty="0">
                <a:latin typeface="Bahnschrift" panose="020B0502040204020203" pitchFamily="34" charset="0"/>
              </a:rPr>
              <a:t>{</a:t>
            </a:r>
          </a:p>
          <a:p>
            <a:pPr>
              <a:buClr>
                <a:schemeClr val="accent1"/>
              </a:buClr>
              <a:buSzPct val="90000"/>
            </a:pPr>
            <a:r>
              <a:rPr lang="id-ID" sz="1200" dirty="0">
                <a:latin typeface="Bahnschrift" panose="020B0502040204020203" pitchFamily="34" charset="0"/>
              </a:rPr>
              <a:t>    ...</a:t>
            </a:r>
          </a:p>
          <a:p>
            <a:pPr>
              <a:buClr>
                <a:schemeClr val="accent1"/>
              </a:buClr>
              <a:buSzPct val="90000"/>
            </a:pPr>
            <a:r>
              <a:rPr lang="id-ID" sz="1200" dirty="0">
                <a:latin typeface="Bahnschrift" panose="020B0502040204020203" pitchFamily="34" charset="0"/>
              </a:rPr>
              <a:t>    // Kernel invocation with N threads</a:t>
            </a:r>
          </a:p>
          <a:p>
            <a:pPr>
              <a:buClr>
                <a:schemeClr val="accent1"/>
              </a:buClr>
              <a:buSzPct val="90000"/>
            </a:pPr>
            <a:r>
              <a:rPr lang="id-ID" sz="1200" dirty="0">
                <a:latin typeface="Bahnschrift" panose="020B0502040204020203" pitchFamily="34" charset="0"/>
              </a:rPr>
              <a:t>    VecAdd&lt;&lt;&lt;1, N&gt;&gt;&gt;(A, B, C);</a:t>
            </a:r>
          </a:p>
          <a:p>
            <a:pPr>
              <a:buClr>
                <a:schemeClr val="accent1"/>
              </a:buClr>
              <a:buSzPct val="90000"/>
            </a:pPr>
            <a:r>
              <a:rPr lang="id-ID" sz="1200" dirty="0">
                <a:latin typeface="Bahnschrift" panose="020B0502040204020203" pitchFamily="34" charset="0"/>
              </a:rPr>
              <a:t>    ...</a:t>
            </a:r>
          </a:p>
          <a:p>
            <a:pPr>
              <a:buClr>
                <a:schemeClr val="accent1"/>
              </a:buClr>
              <a:buSzPct val="90000"/>
            </a:pPr>
            <a:r>
              <a:rPr lang="id-ID" sz="1200" dirty="0">
                <a:latin typeface="Bahnschrift" panose="020B0502040204020203" pitchFamily="34" charset="0"/>
              </a:rPr>
              <a:t>}</a:t>
            </a:r>
            <a:endParaRPr lang="id-ID" sz="1200" dirty="0" smtClean="0">
              <a:latin typeface="Bahnschrift" panose="020B0502040204020203" pitchFamily="34" charset="0"/>
            </a:endParaRPr>
          </a:p>
        </p:txBody>
      </p:sp>
    </p:spTree>
    <p:extLst>
      <p:ext uri="{BB962C8B-B14F-4D97-AF65-F5344CB8AC3E}">
        <p14:creationId xmlns:p14="http://schemas.microsoft.com/office/powerpoint/2010/main" val="31668706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 group of threads is called a CUDA block. CUDA blocks are grouped into a grid. A kernel is executed as a grid of blocks of </a:t>
            </a:r>
            <a:r>
              <a:rPr lang="en-US" dirty="0" smtClean="0"/>
              <a:t>threads</a:t>
            </a:r>
            <a:endParaRPr lang="id-ID" dirty="0" smtClean="0"/>
          </a:p>
          <a:p>
            <a:r>
              <a:rPr lang="en-US" dirty="0"/>
              <a:t>Each CUDA block is executed by one streaming multiprocessor (SM) and cannot be migrated to other SMs in GPU (except during preemption, debugging, or CUDA dynamic parallelism). </a:t>
            </a: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a:t>CUDA </a:t>
            </a:r>
            <a:r>
              <a:rPr lang="id-ID" dirty="0" smtClean="0"/>
              <a:t>Block</a:t>
            </a:r>
            <a:endParaRPr lang="id-ID" dirty="0"/>
          </a:p>
        </p:txBody>
      </p:sp>
      <p:pic>
        <p:nvPicPr>
          <p:cNvPr id="2052" name="Picture 4" descr="Figure 2. CUDA kernels are subdivided into blo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03798"/>
            <a:ext cx="5082183" cy="16506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bwMode="gray">
          <a:xfrm>
            <a:off x="2930241" y="4659759"/>
            <a:ext cx="4002596" cy="14401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id-ID" sz="800" dirty="0"/>
              <a:t>https://developer.nvidia.com/blog/cuda-refresher-cuda-programming-model/</a:t>
            </a:r>
            <a:endParaRPr lang="id-ID" sz="800" dirty="0" smtClean="0"/>
          </a:p>
        </p:txBody>
      </p:sp>
    </p:spTree>
    <p:extLst>
      <p:ext uri="{BB962C8B-B14F-4D97-AF65-F5344CB8AC3E}">
        <p14:creationId xmlns:p14="http://schemas.microsoft.com/office/powerpoint/2010/main" val="31345177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One </a:t>
            </a:r>
            <a:r>
              <a:rPr lang="en-US" dirty="0"/>
              <a:t>SM can run several concurrent CUDA blocks depending on the resources needed by CUDA blocks. </a:t>
            </a:r>
            <a:endParaRPr lang="id-ID" dirty="0" smtClean="0"/>
          </a:p>
          <a:p>
            <a:r>
              <a:rPr lang="en-US" dirty="0" smtClean="0"/>
              <a:t>Each </a:t>
            </a:r>
            <a:r>
              <a:rPr lang="en-US" dirty="0"/>
              <a:t>kernel is executed on one device and CUDA supports running multiple kernels on a device at one </a:t>
            </a:r>
            <a:r>
              <a:rPr lang="en-US" dirty="0" smtClean="0"/>
              <a:t>time</a:t>
            </a: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Cuda - Hardware</a:t>
            </a:r>
            <a:endParaRPr lang="id-ID" dirty="0"/>
          </a:p>
        </p:txBody>
      </p:sp>
      <p:pic>
        <p:nvPicPr>
          <p:cNvPr id="2050" name="Picture 2" descr="https://developer.nvidia.com/blog/wp-content/uploads/2020/06/kernel-execution-on-gpu-1-625x4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211710"/>
            <a:ext cx="3987005" cy="27940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gray">
          <a:xfrm>
            <a:off x="3130323" y="4991360"/>
            <a:ext cx="4002596" cy="14401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id-ID" sz="800" dirty="0"/>
              <a:t>https://developer.nvidia.com/blog/cuda-refresher-cuda-programming-model/</a:t>
            </a:r>
            <a:endParaRPr lang="id-ID" sz="800" dirty="0" smtClean="0"/>
          </a:p>
        </p:txBody>
      </p:sp>
    </p:spTree>
    <p:extLst>
      <p:ext uri="{BB962C8B-B14F-4D97-AF65-F5344CB8AC3E}">
        <p14:creationId xmlns:p14="http://schemas.microsoft.com/office/powerpoint/2010/main" val="21027010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id-ID"/>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Memory Hierarchy in GPU</a:t>
            </a:r>
            <a:endParaRPr lang="id-ID" dirty="0"/>
          </a:p>
        </p:txBody>
      </p:sp>
      <p:pic>
        <p:nvPicPr>
          <p:cNvPr id="4098" name="Picture 2" descr="https://developer.nvidia.com/blog/wp-content/uploads/2020/06/memory-hierarchy-in-gpus-1-625x3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26740"/>
            <a:ext cx="595312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4371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Registers—These </a:t>
            </a:r>
            <a:r>
              <a:rPr lang="en-US" dirty="0"/>
              <a:t>are private to each thread, which means that registers assigned to a thread are not visible to other threads. The compiler makes decisions about register utilization.</a:t>
            </a:r>
          </a:p>
          <a:p>
            <a:r>
              <a:rPr lang="en-US" dirty="0"/>
              <a:t>L1/Shared memory (SMEM)—Every SM has a fast, on-chip scratchpad memory that can be used as L1 cache and shared memory. All threads in a CUDA block can share shared memory, and all CUDA blocks running on a given SM can share the physical memory resource provided by the </a:t>
            </a:r>
            <a:r>
              <a:rPr lang="en-US" dirty="0" smtClean="0"/>
              <a:t>SM.</a:t>
            </a:r>
            <a:endParaRPr lang="en-US" dirty="0"/>
          </a:p>
          <a:p>
            <a:r>
              <a:rPr lang="en-US" dirty="0"/>
              <a:t>Read-only memory—Each SM has an instruction cache, constant memory,  texture memory and RO cache, which is read-only to kernel code.</a:t>
            </a:r>
          </a:p>
          <a:p>
            <a:r>
              <a:rPr lang="en-US" dirty="0"/>
              <a:t>L2 cache—The L2 cache is shared across all SMs, so every thread in every CUDA block can access this memory. The NVIDIA A100 GPU has increased the L2 cache size to 40 MB as compared to 6 MB in V100 GPUs.</a:t>
            </a:r>
          </a:p>
          <a:p>
            <a:r>
              <a:rPr lang="en-US" dirty="0"/>
              <a:t>Global memory—This is the framebuffer size of the GPU and DRAM sitting in the GPU.</a:t>
            </a: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Memory Hierarchy in GPU</a:t>
            </a:r>
            <a:endParaRPr lang="id-ID" dirty="0"/>
          </a:p>
        </p:txBody>
      </p:sp>
    </p:spTree>
    <p:extLst>
      <p:ext uri="{BB962C8B-B14F-4D97-AF65-F5344CB8AC3E}">
        <p14:creationId xmlns:p14="http://schemas.microsoft.com/office/powerpoint/2010/main" val="16924662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8776" y="1239836"/>
            <a:ext cx="6877051" cy="3780185"/>
          </a:xfrm>
        </p:spPr>
        <p:txBody>
          <a:bodyPr>
            <a:normAutofit fontScale="92500" lnSpcReduction="10000"/>
          </a:bodyPr>
          <a:lstStyle/>
          <a:p>
            <a:r>
              <a:rPr lang="id-ID" dirty="0" smtClean="0"/>
              <a:t>pyCuda</a:t>
            </a:r>
          </a:p>
          <a:p>
            <a:pPr lvl="1"/>
            <a:r>
              <a:rPr lang="id-ID" dirty="0"/>
              <a:t>Python programming environment for </a:t>
            </a:r>
            <a:r>
              <a:rPr lang="id-ID" dirty="0" smtClean="0"/>
              <a:t>CUDA</a:t>
            </a:r>
          </a:p>
          <a:p>
            <a:r>
              <a:rPr lang="id-ID" dirty="0"/>
              <a:t>Numba</a:t>
            </a:r>
          </a:p>
          <a:p>
            <a:pPr lvl="1"/>
            <a:r>
              <a:rPr lang="en-US" dirty="0"/>
              <a:t>an open source JIT compiler that translates a subset of Python and </a:t>
            </a:r>
            <a:r>
              <a:rPr lang="en-US" dirty="0" err="1"/>
              <a:t>NumPy</a:t>
            </a:r>
            <a:r>
              <a:rPr lang="en-US" dirty="0"/>
              <a:t> code into fast machine code</a:t>
            </a:r>
            <a:r>
              <a:rPr lang="en-US" dirty="0" smtClean="0"/>
              <a:t>.</a:t>
            </a:r>
            <a:endParaRPr lang="id-ID" dirty="0" smtClean="0"/>
          </a:p>
          <a:p>
            <a:r>
              <a:rPr lang="id-ID" dirty="0" smtClean="0"/>
              <a:t>pyTorch</a:t>
            </a:r>
          </a:p>
          <a:p>
            <a:pPr lvl="1"/>
            <a:r>
              <a:rPr lang="en-US" dirty="0" smtClean="0"/>
              <a:t>an</a:t>
            </a:r>
            <a:r>
              <a:rPr lang="en-US" dirty="0"/>
              <a:t> open source machine learning library based on the Torch </a:t>
            </a:r>
            <a:r>
              <a:rPr lang="en-US" dirty="0" smtClean="0"/>
              <a:t>library,</a:t>
            </a:r>
            <a:r>
              <a:rPr lang="id-ID" dirty="0" smtClean="0"/>
              <a:t> </a:t>
            </a:r>
            <a:r>
              <a:rPr lang="en-US" dirty="0" smtClean="0"/>
              <a:t>used </a:t>
            </a:r>
            <a:r>
              <a:rPr lang="en-US" dirty="0"/>
              <a:t>for applications such as computer vision and natural language </a:t>
            </a:r>
            <a:r>
              <a:rPr lang="en-US" dirty="0" smtClean="0"/>
              <a:t>processing</a:t>
            </a:r>
            <a:r>
              <a:rPr lang="id-ID" dirty="0" smtClean="0"/>
              <a:t>, </a:t>
            </a:r>
            <a:r>
              <a:rPr lang="en-US" dirty="0" smtClean="0"/>
              <a:t>primarily </a:t>
            </a:r>
            <a:r>
              <a:rPr lang="en-US" dirty="0"/>
              <a:t>developed by Facebook's AI Research lab (FAIR)</a:t>
            </a:r>
            <a:endParaRPr lang="id-ID" dirty="0" smtClean="0"/>
          </a:p>
          <a:p>
            <a:r>
              <a:rPr lang="id-ID" dirty="0" smtClean="0"/>
              <a:t>TensorFlow</a:t>
            </a:r>
          </a:p>
          <a:p>
            <a:pPr lvl="1"/>
            <a:r>
              <a:rPr lang="en-US" dirty="0"/>
              <a:t>a free and open-source software library for machine learning. It can be used across a range of tasks but has a particular focus on training and inference of deep neural networks</a:t>
            </a:r>
            <a:r>
              <a:rPr lang="en-US" dirty="0" smtClean="0"/>
              <a:t>.</a:t>
            </a:r>
            <a:endParaRPr lang="id-ID" dirty="0" smtClean="0"/>
          </a:p>
          <a:p>
            <a:r>
              <a:rPr lang="id-ID" dirty="0" smtClean="0"/>
              <a:t>Keras</a:t>
            </a:r>
          </a:p>
          <a:p>
            <a:pPr lvl="1"/>
            <a:r>
              <a:rPr lang="en-US" dirty="0" smtClean="0"/>
              <a:t>an </a:t>
            </a:r>
            <a:r>
              <a:rPr lang="en-US" dirty="0"/>
              <a:t>open-source software library that provides a Python interface for artificial neural networks. </a:t>
            </a:r>
            <a:r>
              <a:rPr lang="en-US" dirty="0" err="1"/>
              <a:t>Keras</a:t>
            </a:r>
            <a:r>
              <a:rPr lang="en-US" dirty="0"/>
              <a:t> acts as an interface for the </a:t>
            </a:r>
            <a:r>
              <a:rPr lang="en-US" dirty="0" err="1"/>
              <a:t>TensorFlow</a:t>
            </a:r>
            <a:r>
              <a:rPr lang="en-US" dirty="0"/>
              <a:t> library</a:t>
            </a:r>
            <a:endParaRPr lang="id-ID" dirty="0" smtClean="0"/>
          </a:p>
          <a:p>
            <a:pPr lvl="2"/>
            <a:endParaRPr lang="id-ID" dirty="0" smtClean="0"/>
          </a:p>
          <a:p>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Libraries (GPU)</a:t>
            </a:r>
            <a:endParaRPr lang="en-US" dirty="0"/>
          </a:p>
        </p:txBody>
      </p:sp>
    </p:spTree>
    <p:extLst>
      <p:ext uri="{BB962C8B-B14F-4D97-AF65-F5344CB8AC3E}">
        <p14:creationId xmlns:p14="http://schemas.microsoft.com/office/powerpoint/2010/main" val="4377000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a:t>Libraries (GPU)</a:t>
            </a:r>
            <a:endParaRPr lang="id-ID" dirty="0"/>
          </a:p>
        </p:txBody>
      </p:sp>
      <p:pic>
        <p:nvPicPr>
          <p:cNvPr id="5" name="Picture 4"/>
          <p:cNvPicPr>
            <a:picLocks noChangeAspect="1"/>
          </p:cNvPicPr>
          <p:nvPr/>
        </p:nvPicPr>
        <p:blipFill>
          <a:blip r:embed="rId2"/>
          <a:stretch>
            <a:fillRect/>
          </a:stretch>
        </p:blipFill>
        <p:spPr>
          <a:xfrm>
            <a:off x="1957208" y="1073988"/>
            <a:ext cx="4566510" cy="3937830"/>
          </a:xfrm>
          <a:prstGeom prst="rect">
            <a:avLst/>
          </a:prstGeom>
        </p:spPr>
      </p:pic>
    </p:spTree>
    <p:extLst>
      <p:ext uri="{BB962C8B-B14F-4D97-AF65-F5344CB8AC3E}">
        <p14:creationId xmlns:p14="http://schemas.microsoft.com/office/powerpoint/2010/main" val="1530647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id-ID" dirty="0"/>
              <a:t>PyCUDA lets you access Nvidia’s CUDA parallel computation API from </a:t>
            </a:r>
            <a:r>
              <a:rPr lang="id-ID" dirty="0" smtClean="0"/>
              <a:t>Python</a:t>
            </a:r>
          </a:p>
          <a:p>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PyCuda</a:t>
            </a:r>
            <a:endParaRPr lang="id-ID" dirty="0"/>
          </a:p>
        </p:txBody>
      </p:sp>
      <p:sp>
        <p:nvSpPr>
          <p:cNvPr id="5" name="TextBox 4"/>
          <p:cNvSpPr txBox="1"/>
          <p:nvPr/>
        </p:nvSpPr>
        <p:spPr bwMode="gray">
          <a:xfrm>
            <a:off x="1577040" y="1699524"/>
            <a:ext cx="5688632" cy="3308179"/>
          </a:xfrm>
          <a:prstGeom prst="rect">
            <a:avLst/>
          </a:prstGeom>
          <a:noFill/>
        </p:spPr>
        <p:txBody>
          <a:bodyPr wrap="square" lIns="0" tIns="0" rIns="0" bIns="0" rtlCol="0">
            <a:noAutofit/>
          </a:bodyPr>
          <a:lstStyle/>
          <a:p>
            <a:pPr>
              <a:buClr>
                <a:schemeClr val="accent1"/>
              </a:buClr>
              <a:buSzPct val="90000"/>
            </a:pPr>
            <a:r>
              <a:rPr lang="id-ID" sz="1000" dirty="0"/>
              <a:t>import pycuda.autoinit</a:t>
            </a:r>
          </a:p>
          <a:p>
            <a:pPr>
              <a:buClr>
                <a:schemeClr val="accent1"/>
              </a:buClr>
              <a:buSzPct val="90000"/>
            </a:pPr>
            <a:r>
              <a:rPr lang="id-ID" sz="1000" dirty="0"/>
              <a:t>import pycuda.driver as drv</a:t>
            </a:r>
          </a:p>
          <a:p>
            <a:pPr>
              <a:buClr>
                <a:schemeClr val="accent1"/>
              </a:buClr>
              <a:buSzPct val="90000"/>
            </a:pPr>
            <a:r>
              <a:rPr lang="id-ID" sz="1000" dirty="0"/>
              <a:t>import numpy</a:t>
            </a:r>
          </a:p>
          <a:p>
            <a:pPr>
              <a:buClr>
                <a:schemeClr val="accent1"/>
              </a:buClr>
              <a:buSzPct val="90000"/>
            </a:pPr>
            <a:endParaRPr lang="id-ID" sz="1000" dirty="0"/>
          </a:p>
          <a:p>
            <a:pPr>
              <a:buClr>
                <a:schemeClr val="accent1"/>
              </a:buClr>
              <a:buSzPct val="90000"/>
            </a:pPr>
            <a:r>
              <a:rPr lang="id-ID" sz="1000" dirty="0"/>
              <a:t>from pycuda.compiler import SourceModule</a:t>
            </a:r>
          </a:p>
          <a:p>
            <a:pPr>
              <a:buClr>
                <a:schemeClr val="accent1"/>
              </a:buClr>
              <a:buSzPct val="90000"/>
            </a:pPr>
            <a:r>
              <a:rPr lang="id-ID" sz="1000" dirty="0"/>
              <a:t>mod = SourceModule("""</a:t>
            </a:r>
          </a:p>
          <a:p>
            <a:pPr>
              <a:buClr>
                <a:schemeClr val="accent1"/>
              </a:buClr>
              <a:buSzPct val="90000"/>
            </a:pPr>
            <a:r>
              <a:rPr lang="id-ID" sz="1000" dirty="0"/>
              <a:t>__global__ void multiply_them(float *dest, float *a, float *b)</a:t>
            </a:r>
          </a:p>
          <a:p>
            <a:pPr>
              <a:buClr>
                <a:schemeClr val="accent1"/>
              </a:buClr>
              <a:buSzPct val="90000"/>
            </a:pPr>
            <a:r>
              <a:rPr lang="id-ID" sz="1000" dirty="0"/>
              <a:t>{</a:t>
            </a:r>
          </a:p>
          <a:p>
            <a:pPr>
              <a:buClr>
                <a:schemeClr val="accent1"/>
              </a:buClr>
              <a:buSzPct val="90000"/>
            </a:pPr>
            <a:r>
              <a:rPr lang="id-ID" sz="1000" dirty="0"/>
              <a:t>  const int i = threadIdx.x;</a:t>
            </a:r>
          </a:p>
          <a:p>
            <a:pPr>
              <a:buClr>
                <a:schemeClr val="accent1"/>
              </a:buClr>
              <a:buSzPct val="90000"/>
            </a:pPr>
            <a:r>
              <a:rPr lang="id-ID" sz="1000" dirty="0"/>
              <a:t>  dest[i] = a[i] * b[i];</a:t>
            </a:r>
          </a:p>
          <a:p>
            <a:pPr>
              <a:buClr>
                <a:schemeClr val="accent1"/>
              </a:buClr>
              <a:buSzPct val="90000"/>
            </a:pPr>
            <a:r>
              <a:rPr lang="id-ID" sz="1000" dirty="0"/>
              <a:t>}</a:t>
            </a:r>
          </a:p>
          <a:p>
            <a:pPr>
              <a:buClr>
                <a:schemeClr val="accent1"/>
              </a:buClr>
              <a:buSzPct val="90000"/>
            </a:pPr>
            <a:r>
              <a:rPr lang="id-ID" sz="1000" dirty="0"/>
              <a:t>""")</a:t>
            </a:r>
          </a:p>
          <a:p>
            <a:pPr>
              <a:buClr>
                <a:schemeClr val="accent1"/>
              </a:buClr>
              <a:buSzPct val="90000"/>
            </a:pPr>
            <a:r>
              <a:rPr lang="id-ID" sz="1000" dirty="0" smtClean="0"/>
              <a:t>multiply_them </a:t>
            </a:r>
            <a:r>
              <a:rPr lang="id-ID" sz="1000" dirty="0"/>
              <a:t>= mod.get_function("multiply_them")</a:t>
            </a:r>
          </a:p>
          <a:p>
            <a:pPr>
              <a:buClr>
                <a:schemeClr val="accent1"/>
              </a:buClr>
              <a:buSzPct val="90000"/>
            </a:pPr>
            <a:r>
              <a:rPr lang="id-ID" sz="1000" dirty="0" smtClean="0"/>
              <a:t>a </a:t>
            </a:r>
            <a:r>
              <a:rPr lang="id-ID" sz="1000" dirty="0"/>
              <a:t>= numpy.random.randn(400).astype(numpy.float32)</a:t>
            </a:r>
          </a:p>
          <a:p>
            <a:pPr>
              <a:buClr>
                <a:schemeClr val="accent1"/>
              </a:buClr>
              <a:buSzPct val="90000"/>
            </a:pPr>
            <a:r>
              <a:rPr lang="id-ID" sz="1000" dirty="0"/>
              <a:t>b = numpy.random.randn(400).astype(numpy.float32)</a:t>
            </a:r>
          </a:p>
          <a:p>
            <a:pPr>
              <a:buClr>
                <a:schemeClr val="accent1"/>
              </a:buClr>
              <a:buSzPct val="90000"/>
            </a:pPr>
            <a:r>
              <a:rPr lang="id-ID" sz="1000" dirty="0" smtClean="0"/>
              <a:t>dest </a:t>
            </a:r>
            <a:r>
              <a:rPr lang="id-ID" sz="1000" dirty="0"/>
              <a:t>= numpy.zeros_like(a)</a:t>
            </a:r>
          </a:p>
          <a:p>
            <a:pPr>
              <a:buClr>
                <a:schemeClr val="accent1"/>
              </a:buClr>
              <a:buSzPct val="90000"/>
            </a:pPr>
            <a:r>
              <a:rPr lang="id-ID" sz="1000" dirty="0"/>
              <a:t>multiply_them(</a:t>
            </a:r>
          </a:p>
          <a:p>
            <a:pPr>
              <a:buClr>
                <a:schemeClr val="accent1"/>
              </a:buClr>
              <a:buSzPct val="90000"/>
            </a:pPr>
            <a:r>
              <a:rPr lang="id-ID" sz="1000" dirty="0"/>
              <a:t>        drv.Out(dest), drv.In(a), drv.In(b),</a:t>
            </a:r>
          </a:p>
          <a:p>
            <a:pPr>
              <a:buClr>
                <a:schemeClr val="accent1"/>
              </a:buClr>
              <a:buSzPct val="90000"/>
            </a:pPr>
            <a:r>
              <a:rPr lang="id-ID" sz="1000" dirty="0"/>
              <a:t>        block=(400,1,1), grid=(1,1))</a:t>
            </a:r>
          </a:p>
          <a:p>
            <a:pPr>
              <a:buClr>
                <a:schemeClr val="accent1"/>
              </a:buClr>
              <a:buSzPct val="90000"/>
            </a:pPr>
            <a:endParaRPr lang="id-ID" sz="1000" dirty="0"/>
          </a:p>
          <a:p>
            <a:pPr>
              <a:buClr>
                <a:schemeClr val="accent1"/>
              </a:buClr>
              <a:buSzPct val="90000"/>
            </a:pPr>
            <a:r>
              <a:rPr lang="id-ID" sz="1000" dirty="0"/>
              <a:t>print(dest-a*b)</a:t>
            </a:r>
            <a:endParaRPr lang="id-ID" sz="1000" dirty="0" smtClean="0"/>
          </a:p>
        </p:txBody>
      </p:sp>
    </p:spTree>
    <p:extLst>
      <p:ext uri="{BB962C8B-B14F-4D97-AF65-F5344CB8AC3E}">
        <p14:creationId xmlns:p14="http://schemas.microsoft.com/office/powerpoint/2010/main" val="5817036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8776" y="1239836"/>
            <a:ext cx="6877051" cy="3780185"/>
          </a:xfrm>
        </p:spPr>
        <p:txBody>
          <a:bodyPr/>
          <a:lstStyle/>
          <a:p>
            <a:r>
              <a:rPr lang="en-US" b="1" dirty="0"/>
              <a:t>how you can organize code so that some portions run in </a:t>
            </a:r>
            <a:r>
              <a:rPr lang="en-US" b="1" dirty="0" smtClean="0"/>
              <a:t>parallel,</a:t>
            </a:r>
            <a:r>
              <a:rPr lang="id-ID" b="1" dirty="0" smtClean="0"/>
              <a:t> </a:t>
            </a:r>
            <a:r>
              <a:rPr lang="en-US" b="1" dirty="0" smtClean="0"/>
              <a:t>potentially </a:t>
            </a:r>
            <a:r>
              <a:rPr lang="en-US" b="1" dirty="0"/>
              <a:t>on multiple CPUs or </a:t>
            </a:r>
            <a:r>
              <a:rPr lang="id-ID" b="1" dirty="0" smtClean="0"/>
              <a:t>GPUs</a:t>
            </a:r>
            <a:endParaRPr lang="id-ID" dirty="0" smtClean="0"/>
          </a:p>
          <a:p>
            <a:endParaRPr lang="id-ID" dirty="0" smtClean="0"/>
          </a:p>
        </p:txBody>
      </p:sp>
      <p:sp>
        <p:nvSpPr>
          <p:cNvPr id="4" name="Footer Placeholder 3"/>
          <p:cNvSpPr>
            <a:spLocks noGrp="1"/>
          </p:cNvSpPr>
          <p:nvPr>
            <p:ph type="ftr" sz="quarter" idx="15"/>
          </p:nvPr>
        </p:nvSpPr>
        <p:spPr/>
        <p:txBody>
          <a:bodyPr/>
          <a:lstStyle/>
          <a:p>
            <a:r>
              <a:rPr lang="en-US" smtClean="0"/>
              <a:t>Parallel Processing using GPU</a:t>
            </a:r>
            <a:endParaRPr lang="en-US" dirty="0"/>
          </a:p>
        </p:txBody>
      </p:sp>
      <p:sp>
        <p:nvSpPr>
          <p:cNvPr id="6" name="Title 5"/>
          <p:cNvSpPr>
            <a:spLocks noGrp="1"/>
          </p:cNvSpPr>
          <p:nvPr>
            <p:ph type="title"/>
          </p:nvPr>
        </p:nvSpPr>
        <p:spPr/>
        <p:txBody>
          <a:bodyPr/>
          <a:lstStyle/>
          <a:p>
            <a:r>
              <a:rPr lang="id-ID" dirty="0" smtClean="0"/>
              <a:t>Parallel </a:t>
            </a:r>
            <a:r>
              <a:rPr lang="id-ID" dirty="0"/>
              <a:t>Processing</a:t>
            </a:r>
            <a:endParaRPr lang="en-US" dirty="0"/>
          </a:p>
        </p:txBody>
      </p:sp>
    </p:spTree>
    <p:extLst>
      <p:ext uri="{BB962C8B-B14F-4D97-AF65-F5344CB8AC3E}">
        <p14:creationId xmlns:p14="http://schemas.microsoft.com/office/powerpoint/2010/main" val="107068734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 </a:t>
            </a:r>
            <a:r>
              <a:rPr lang="en-US" dirty="0"/>
              <a:t>Python compiler from Anaconda that can compile Python code for execution on CUDA®-capable </a:t>
            </a:r>
            <a:r>
              <a:rPr lang="en-US" dirty="0" smtClean="0"/>
              <a:t>GPUs. </a:t>
            </a:r>
            <a:endParaRPr lang="id-ID" dirty="0" smtClean="0"/>
          </a:p>
          <a:p>
            <a:r>
              <a:rPr lang="en-US" dirty="0" smtClean="0"/>
              <a:t>With </a:t>
            </a:r>
            <a:r>
              <a:rPr lang="en-US" dirty="0"/>
              <a:t>CUDA Python and </a:t>
            </a:r>
            <a:r>
              <a:rPr lang="en-US" dirty="0" err="1"/>
              <a:t>Numba</a:t>
            </a:r>
            <a:r>
              <a:rPr lang="en-US" dirty="0"/>
              <a:t>, you get the best of both worlds: </a:t>
            </a:r>
            <a:endParaRPr lang="id-ID" dirty="0" smtClean="0"/>
          </a:p>
          <a:p>
            <a:pPr lvl="1"/>
            <a:r>
              <a:rPr lang="en-US" dirty="0" smtClean="0"/>
              <a:t>rapid </a:t>
            </a:r>
            <a:r>
              <a:rPr lang="en-US" dirty="0"/>
              <a:t>iterative development with Python combined with the speed of a compiled language targeting both CPUs and NVIDIA GPUs.</a:t>
            </a: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Numba</a:t>
            </a:r>
            <a:endParaRPr lang="id-ID" dirty="0"/>
          </a:p>
        </p:txBody>
      </p:sp>
      <p:sp>
        <p:nvSpPr>
          <p:cNvPr id="5" name="TextBox 4"/>
          <p:cNvSpPr txBox="1"/>
          <p:nvPr/>
        </p:nvSpPr>
        <p:spPr bwMode="gray">
          <a:xfrm>
            <a:off x="251520" y="2643311"/>
            <a:ext cx="3816424" cy="2160464"/>
          </a:xfrm>
          <a:prstGeom prst="rect">
            <a:avLst/>
          </a:prstGeom>
          <a:noFill/>
        </p:spPr>
        <p:txBody>
          <a:bodyPr wrap="square" lIns="0" tIns="0" rIns="0" bIns="0" rtlCol="0">
            <a:noAutofit/>
          </a:bodyPr>
          <a:lstStyle/>
          <a:p>
            <a:pPr>
              <a:buClr>
                <a:schemeClr val="accent1"/>
              </a:buClr>
              <a:buSzPct val="90000"/>
            </a:pPr>
            <a:r>
              <a:rPr lang="id-ID" sz="1200" dirty="0">
                <a:latin typeface="Bahnschrift" pitchFamily="34" charset="0"/>
              </a:rPr>
              <a:t>import numpy as np</a:t>
            </a:r>
          </a:p>
          <a:p>
            <a:pPr>
              <a:buClr>
                <a:schemeClr val="accent1"/>
              </a:buClr>
              <a:buSzPct val="90000"/>
            </a:pPr>
            <a:r>
              <a:rPr lang="id-ID" sz="1200" dirty="0">
                <a:latin typeface="Bahnschrift" pitchFamily="34" charset="0"/>
              </a:rPr>
              <a:t>from timeit import default_timer as timer</a:t>
            </a:r>
          </a:p>
          <a:p>
            <a:pPr>
              <a:buClr>
                <a:schemeClr val="accent1"/>
              </a:buClr>
              <a:buSzPct val="90000"/>
            </a:pPr>
            <a:r>
              <a:rPr lang="id-ID" sz="1200" dirty="0">
                <a:latin typeface="Bahnschrift" pitchFamily="34" charset="0"/>
              </a:rPr>
              <a:t>from numba import vectorize</a:t>
            </a:r>
          </a:p>
          <a:p>
            <a:pPr>
              <a:buClr>
                <a:schemeClr val="accent1"/>
              </a:buClr>
              <a:buSzPct val="90000"/>
            </a:pPr>
            <a:endParaRPr lang="id-ID" sz="1200" dirty="0">
              <a:latin typeface="Bahnschrift" pitchFamily="34" charset="0"/>
            </a:endParaRPr>
          </a:p>
          <a:p>
            <a:pPr>
              <a:buClr>
                <a:schemeClr val="accent1"/>
              </a:buClr>
              <a:buSzPct val="90000"/>
            </a:pPr>
            <a:r>
              <a:rPr lang="id-ID" sz="1200" dirty="0">
                <a:latin typeface="Bahnschrift" pitchFamily="34" charset="0"/>
              </a:rPr>
              <a:t>@vectorize(["float32(float32,float32)"],target = 'cuda')</a:t>
            </a:r>
          </a:p>
          <a:p>
            <a:pPr>
              <a:buClr>
                <a:schemeClr val="accent1"/>
              </a:buClr>
              <a:buSzPct val="90000"/>
            </a:pPr>
            <a:r>
              <a:rPr lang="id-ID" sz="1200" dirty="0">
                <a:latin typeface="Bahnschrift" pitchFamily="34" charset="0"/>
              </a:rPr>
              <a:t>def VectorAdd(a,b):</a:t>
            </a:r>
          </a:p>
          <a:p>
            <a:pPr>
              <a:buClr>
                <a:schemeClr val="accent1"/>
              </a:buClr>
              <a:buSzPct val="90000"/>
            </a:pPr>
            <a:r>
              <a:rPr lang="id-ID" sz="1200" dirty="0">
                <a:latin typeface="Bahnschrift" pitchFamily="34" charset="0"/>
              </a:rPr>
              <a:t>        return a + b</a:t>
            </a:r>
          </a:p>
          <a:p>
            <a:pPr>
              <a:buClr>
                <a:schemeClr val="accent1"/>
              </a:buClr>
              <a:buSzPct val="90000"/>
            </a:pPr>
            <a:endParaRPr lang="id-ID" sz="1200" dirty="0">
              <a:latin typeface="Bahnschrift" pitchFamily="34" charset="0"/>
            </a:endParaRPr>
          </a:p>
          <a:p>
            <a:pPr>
              <a:buClr>
                <a:schemeClr val="accent1"/>
              </a:buClr>
              <a:buSzPct val="90000"/>
            </a:pPr>
            <a:r>
              <a:rPr lang="id-ID" sz="1200" dirty="0">
                <a:latin typeface="Bahnschrift" pitchFamily="34" charset="0"/>
              </a:rPr>
              <a:t>def main():</a:t>
            </a:r>
          </a:p>
          <a:p>
            <a:pPr>
              <a:buClr>
                <a:schemeClr val="accent1"/>
              </a:buClr>
              <a:buSzPct val="90000"/>
            </a:pPr>
            <a:r>
              <a:rPr lang="id-ID" sz="1200" dirty="0">
                <a:latin typeface="Bahnschrift" pitchFamily="34" charset="0"/>
              </a:rPr>
              <a:t>        N = 32000000</a:t>
            </a:r>
          </a:p>
          <a:p>
            <a:pPr>
              <a:buClr>
                <a:schemeClr val="accent1"/>
              </a:buClr>
              <a:buSzPct val="90000"/>
            </a:pPr>
            <a:r>
              <a:rPr lang="id-ID" sz="1200" dirty="0" smtClean="0">
                <a:latin typeface="Bahnschrift" pitchFamily="34" charset="0"/>
              </a:rPr>
              <a:t>        </a:t>
            </a:r>
            <a:r>
              <a:rPr lang="id-ID" sz="1200" dirty="0">
                <a:latin typeface="Bahnschrift" pitchFamily="34" charset="0"/>
              </a:rPr>
              <a:t>A = np.ones(N,dtype=np.float32)</a:t>
            </a:r>
          </a:p>
          <a:p>
            <a:pPr>
              <a:buClr>
                <a:schemeClr val="accent1"/>
              </a:buClr>
              <a:buSzPct val="90000"/>
            </a:pPr>
            <a:r>
              <a:rPr lang="id-ID" sz="1200" dirty="0">
                <a:latin typeface="Bahnschrift" pitchFamily="34" charset="0"/>
              </a:rPr>
              <a:t>        B = np.ones(N,dtype=np.float32)</a:t>
            </a:r>
          </a:p>
          <a:p>
            <a:pPr>
              <a:buClr>
                <a:schemeClr val="accent1"/>
              </a:buClr>
              <a:buSzPct val="90000"/>
            </a:pPr>
            <a:r>
              <a:rPr lang="id-ID" sz="1200" dirty="0">
                <a:latin typeface="Bahnschrift" pitchFamily="34" charset="0"/>
              </a:rPr>
              <a:t>        C = np.zeros(N,dtype=np.float32)</a:t>
            </a:r>
          </a:p>
          <a:p>
            <a:pPr>
              <a:buClr>
                <a:schemeClr val="accent1"/>
              </a:buClr>
              <a:buSzPct val="90000"/>
            </a:pPr>
            <a:endParaRPr lang="id-ID" sz="1200" dirty="0">
              <a:latin typeface="Bahnschrift" pitchFamily="34" charset="0"/>
            </a:endParaRPr>
          </a:p>
          <a:p>
            <a:pPr>
              <a:buClr>
                <a:schemeClr val="accent1"/>
              </a:buClr>
              <a:buSzPct val="90000"/>
            </a:pPr>
            <a:r>
              <a:rPr lang="id-ID" sz="1200" dirty="0">
                <a:latin typeface="Bahnschrift" pitchFamily="34" charset="0"/>
              </a:rPr>
              <a:t>        </a:t>
            </a:r>
            <a:endParaRPr lang="id-ID" sz="1200" dirty="0" smtClean="0">
              <a:latin typeface="Bahnschrift" pitchFamily="34" charset="0"/>
            </a:endParaRPr>
          </a:p>
        </p:txBody>
      </p:sp>
      <p:sp>
        <p:nvSpPr>
          <p:cNvPr id="6" name="TextBox 5"/>
          <p:cNvSpPr txBox="1"/>
          <p:nvPr/>
        </p:nvSpPr>
        <p:spPr bwMode="gray">
          <a:xfrm>
            <a:off x="3923928" y="2658203"/>
            <a:ext cx="3816424" cy="2160464"/>
          </a:xfrm>
          <a:prstGeom prst="rect">
            <a:avLst/>
          </a:prstGeom>
          <a:noFill/>
        </p:spPr>
        <p:txBody>
          <a:bodyPr wrap="square" lIns="0" tIns="0" rIns="0" bIns="0" rtlCol="0">
            <a:noAutofit/>
          </a:bodyPr>
          <a:lstStyle/>
          <a:p>
            <a:pPr>
              <a:buClr>
                <a:schemeClr val="accent1"/>
              </a:buClr>
              <a:buSzPct val="90000"/>
            </a:pPr>
            <a:r>
              <a:rPr lang="id-ID" sz="1200" dirty="0" smtClean="0">
                <a:latin typeface="Bahnschrift" pitchFamily="34" charset="0"/>
              </a:rPr>
              <a:t>        </a:t>
            </a:r>
            <a:r>
              <a:rPr lang="id-ID" sz="1200" dirty="0">
                <a:latin typeface="Bahnschrift" pitchFamily="34" charset="0"/>
              </a:rPr>
              <a:t>start = timer()</a:t>
            </a:r>
          </a:p>
          <a:p>
            <a:pPr>
              <a:buClr>
                <a:schemeClr val="accent1"/>
              </a:buClr>
              <a:buSzPct val="90000"/>
            </a:pPr>
            <a:r>
              <a:rPr lang="id-ID" sz="1200" dirty="0">
                <a:latin typeface="Bahnschrift" pitchFamily="34" charset="0"/>
              </a:rPr>
              <a:t>        C = VectorAdd(A,B)</a:t>
            </a:r>
          </a:p>
          <a:p>
            <a:pPr>
              <a:buClr>
                <a:schemeClr val="accent1"/>
              </a:buClr>
              <a:buSzPct val="90000"/>
            </a:pPr>
            <a:r>
              <a:rPr lang="id-ID" sz="1200" dirty="0">
                <a:latin typeface="Bahnschrift" pitchFamily="34" charset="0"/>
              </a:rPr>
              <a:t>        vectoradd_time = timer() - start</a:t>
            </a:r>
          </a:p>
          <a:p>
            <a:pPr>
              <a:buClr>
                <a:schemeClr val="accent1"/>
              </a:buClr>
              <a:buSzPct val="90000"/>
            </a:pPr>
            <a:endParaRPr lang="id-ID" sz="1200" dirty="0">
              <a:latin typeface="Bahnschrift" pitchFamily="34" charset="0"/>
            </a:endParaRPr>
          </a:p>
          <a:p>
            <a:pPr>
              <a:buClr>
                <a:schemeClr val="accent1"/>
              </a:buClr>
              <a:buSzPct val="90000"/>
            </a:pPr>
            <a:r>
              <a:rPr lang="id-ID" sz="1200" dirty="0">
                <a:latin typeface="Bahnschrift" pitchFamily="34" charset="0"/>
              </a:rPr>
              <a:t>        print("C[:5] = " + str(C[:5]))</a:t>
            </a:r>
          </a:p>
          <a:p>
            <a:pPr>
              <a:buClr>
                <a:schemeClr val="accent1"/>
              </a:buClr>
              <a:buSzPct val="90000"/>
            </a:pPr>
            <a:r>
              <a:rPr lang="id-ID" sz="1200" dirty="0">
                <a:latin typeface="Bahnschrift" pitchFamily="34" charset="0"/>
              </a:rPr>
              <a:t>        print("C[-5:]= " + str(C[-5:]))</a:t>
            </a:r>
          </a:p>
          <a:p>
            <a:pPr>
              <a:buClr>
                <a:schemeClr val="accent1"/>
              </a:buClr>
              <a:buSzPct val="90000"/>
            </a:pPr>
            <a:endParaRPr lang="id-ID" sz="1200" dirty="0">
              <a:latin typeface="Bahnschrift" pitchFamily="34" charset="0"/>
            </a:endParaRPr>
          </a:p>
          <a:p>
            <a:pPr>
              <a:buClr>
                <a:schemeClr val="accent1"/>
              </a:buClr>
              <a:buSzPct val="90000"/>
            </a:pPr>
            <a:r>
              <a:rPr lang="id-ID" sz="1200" dirty="0" smtClean="0">
                <a:latin typeface="Bahnschrift" pitchFamily="34" charset="0"/>
              </a:rPr>
              <a:t>        </a:t>
            </a:r>
            <a:r>
              <a:rPr lang="id-ID" sz="1200" dirty="0">
                <a:latin typeface="Bahnschrift" pitchFamily="34" charset="0"/>
              </a:rPr>
              <a:t>print("VectorAdd took %f seconds" % vectoradd_time)</a:t>
            </a:r>
          </a:p>
          <a:p>
            <a:pPr>
              <a:buClr>
                <a:schemeClr val="accent1"/>
              </a:buClr>
              <a:buSzPct val="90000"/>
            </a:pPr>
            <a:endParaRPr lang="id-ID" sz="1200" dirty="0">
              <a:latin typeface="Bahnschrift" pitchFamily="34" charset="0"/>
            </a:endParaRPr>
          </a:p>
          <a:p>
            <a:pPr>
              <a:buClr>
                <a:schemeClr val="accent1"/>
              </a:buClr>
              <a:buSzPct val="90000"/>
            </a:pPr>
            <a:r>
              <a:rPr lang="id-ID" sz="1200" dirty="0" smtClean="0">
                <a:latin typeface="Bahnschrift" pitchFamily="34" charset="0"/>
              </a:rPr>
              <a:t>if </a:t>
            </a:r>
            <a:r>
              <a:rPr lang="id-ID" sz="1200" dirty="0">
                <a:latin typeface="Bahnschrift" pitchFamily="34" charset="0"/>
              </a:rPr>
              <a:t>__name__ == '__main__':</a:t>
            </a:r>
          </a:p>
          <a:p>
            <a:pPr>
              <a:buClr>
                <a:schemeClr val="accent1"/>
              </a:buClr>
              <a:buSzPct val="90000"/>
            </a:pPr>
            <a:r>
              <a:rPr lang="id-ID" sz="1200" dirty="0">
                <a:latin typeface="Bahnschrift" pitchFamily="34" charset="0"/>
              </a:rPr>
              <a:t>        main()</a:t>
            </a:r>
            <a:endParaRPr lang="id-ID" sz="1200" dirty="0" smtClean="0">
              <a:latin typeface="Bahnschrift" pitchFamily="34" charset="0"/>
            </a:endParaRPr>
          </a:p>
        </p:txBody>
      </p:sp>
    </p:spTree>
    <p:extLst>
      <p:ext uri="{BB962C8B-B14F-4D97-AF65-F5344CB8AC3E}">
        <p14:creationId xmlns:p14="http://schemas.microsoft.com/office/powerpoint/2010/main" val="26049074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an optimized tensor library for deep learning using GPUs and CPUs.</a:t>
            </a: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PyTorch</a:t>
            </a:r>
            <a:endParaRPr lang="id-ID" dirty="0"/>
          </a:p>
        </p:txBody>
      </p:sp>
      <p:sp>
        <p:nvSpPr>
          <p:cNvPr id="5" name="TextBox 4"/>
          <p:cNvSpPr txBox="1"/>
          <p:nvPr/>
        </p:nvSpPr>
        <p:spPr bwMode="gray">
          <a:xfrm>
            <a:off x="251520" y="1563638"/>
            <a:ext cx="3348372" cy="3456384"/>
          </a:xfrm>
          <a:prstGeom prst="rect">
            <a:avLst/>
          </a:prstGeom>
          <a:noFill/>
        </p:spPr>
        <p:txBody>
          <a:bodyPr wrap="square" lIns="0" tIns="0" rIns="0" bIns="0" rtlCol="0">
            <a:noAutofit/>
          </a:bodyPr>
          <a:lstStyle/>
          <a:p>
            <a:pPr>
              <a:buClr>
                <a:schemeClr val="accent1"/>
              </a:buClr>
              <a:buSzPct val="90000"/>
            </a:pPr>
            <a:r>
              <a:rPr lang="id-ID" sz="1000" dirty="0" smtClean="0">
                <a:latin typeface="Bahnschrift" pitchFamily="34" charset="0"/>
              </a:rPr>
              <a:t>import </a:t>
            </a:r>
            <a:r>
              <a:rPr lang="id-ID" sz="1000" dirty="0">
                <a:latin typeface="Bahnschrift" pitchFamily="34" charset="0"/>
              </a:rPr>
              <a:t>torch</a:t>
            </a:r>
          </a:p>
          <a:p>
            <a:pPr>
              <a:buClr>
                <a:schemeClr val="accent1"/>
              </a:buClr>
              <a:buSzPct val="90000"/>
            </a:pPr>
            <a:r>
              <a:rPr lang="id-ID" sz="1000" dirty="0">
                <a:latin typeface="Bahnschrift" pitchFamily="34" charset="0"/>
              </a:rPr>
              <a:t>import math</a:t>
            </a:r>
          </a:p>
          <a:p>
            <a:pPr>
              <a:buClr>
                <a:schemeClr val="accent1"/>
              </a:buClr>
              <a:buSzPct val="90000"/>
            </a:pPr>
            <a:endParaRPr lang="id-ID" sz="1000" dirty="0">
              <a:latin typeface="Bahnschrift" pitchFamily="34" charset="0"/>
            </a:endParaRPr>
          </a:p>
          <a:p>
            <a:pPr>
              <a:buClr>
                <a:schemeClr val="accent1"/>
              </a:buClr>
              <a:buSzPct val="90000"/>
            </a:pPr>
            <a:r>
              <a:rPr lang="id-ID" sz="1000" dirty="0" smtClean="0">
                <a:latin typeface="Bahnschrift" pitchFamily="34" charset="0"/>
              </a:rPr>
              <a:t>dtype </a:t>
            </a:r>
            <a:r>
              <a:rPr lang="id-ID" sz="1000" dirty="0">
                <a:latin typeface="Bahnschrift" pitchFamily="34" charset="0"/>
              </a:rPr>
              <a:t>= torch.float</a:t>
            </a:r>
          </a:p>
          <a:p>
            <a:pPr>
              <a:buClr>
                <a:schemeClr val="accent1"/>
              </a:buClr>
              <a:buSzPct val="90000"/>
            </a:pPr>
            <a:r>
              <a:rPr lang="id-ID" sz="1000" dirty="0">
                <a:latin typeface="Bahnschrift" pitchFamily="34" charset="0"/>
              </a:rPr>
              <a:t>device = torch.device("cpu")</a:t>
            </a:r>
          </a:p>
          <a:p>
            <a:pPr>
              <a:buClr>
                <a:schemeClr val="accent1"/>
              </a:buClr>
              <a:buSzPct val="90000"/>
            </a:pPr>
            <a:r>
              <a:rPr lang="id-ID" sz="1000" dirty="0">
                <a:latin typeface="Bahnschrift" pitchFamily="34" charset="0"/>
              </a:rPr>
              <a:t># device = torch.device("cuda:0") # Uncomment this to run on GPU</a:t>
            </a:r>
          </a:p>
          <a:p>
            <a:pPr>
              <a:buClr>
                <a:schemeClr val="accent1"/>
              </a:buClr>
              <a:buSzPct val="90000"/>
            </a:pPr>
            <a:endParaRPr lang="id-ID" sz="1000" dirty="0">
              <a:latin typeface="Bahnschrift" pitchFamily="34" charset="0"/>
            </a:endParaRPr>
          </a:p>
          <a:p>
            <a:pPr>
              <a:buClr>
                <a:schemeClr val="accent1"/>
              </a:buClr>
              <a:buSzPct val="90000"/>
            </a:pPr>
            <a:r>
              <a:rPr lang="id-ID" sz="1000" dirty="0">
                <a:latin typeface="Bahnschrift" pitchFamily="34" charset="0"/>
              </a:rPr>
              <a:t># Create random input and output data</a:t>
            </a:r>
          </a:p>
          <a:p>
            <a:pPr>
              <a:buClr>
                <a:schemeClr val="accent1"/>
              </a:buClr>
              <a:buSzPct val="90000"/>
            </a:pPr>
            <a:r>
              <a:rPr lang="id-ID" sz="1000" dirty="0">
                <a:latin typeface="Bahnschrift" pitchFamily="34" charset="0"/>
              </a:rPr>
              <a:t>x = torch.linspace(-math.pi, math.pi, 2000, device=device, dtype=dtype)</a:t>
            </a:r>
          </a:p>
          <a:p>
            <a:pPr>
              <a:buClr>
                <a:schemeClr val="accent1"/>
              </a:buClr>
              <a:buSzPct val="90000"/>
            </a:pPr>
            <a:r>
              <a:rPr lang="id-ID" sz="1000" dirty="0">
                <a:latin typeface="Bahnschrift" pitchFamily="34" charset="0"/>
              </a:rPr>
              <a:t>y = torch.sin(x)</a:t>
            </a:r>
          </a:p>
          <a:p>
            <a:pPr>
              <a:buClr>
                <a:schemeClr val="accent1"/>
              </a:buClr>
              <a:buSzPct val="90000"/>
            </a:pPr>
            <a:endParaRPr lang="id-ID" sz="1000" dirty="0">
              <a:latin typeface="Bahnschrift" pitchFamily="34" charset="0"/>
            </a:endParaRPr>
          </a:p>
          <a:p>
            <a:pPr>
              <a:buClr>
                <a:schemeClr val="accent1"/>
              </a:buClr>
              <a:buSzPct val="90000"/>
            </a:pPr>
            <a:r>
              <a:rPr lang="id-ID" sz="1000" dirty="0">
                <a:latin typeface="Bahnschrift" pitchFamily="34" charset="0"/>
              </a:rPr>
              <a:t># Randomly initialize weights</a:t>
            </a:r>
          </a:p>
          <a:p>
            <a:pPr>
              <a:buClr>
                <a:schemeClr val="accent1"/>
              </a:buClr>
              <a:buSzPct val="90000"/>
            </a:pPr>
            <a:r>
              <a:rPr lang="id-ID" sz="1000" dirty="0">
                <a:latin typeface="Bahnschrift" pitchFamily="34" charset="0"/>
              </a:rPr>
              <a:t>a = torch.randn((), device=device, dtype=dtype)</a:t>
            </a:r>
          </a:p>
          <a:p>
            <a:pPr>
              <a:buClr>
                <a:schemeClr val="accent1"/>
              </a:buClr>
              <a:buSzPct val="90000"/>
            </a:pPr>
            <a:r>
              <a:rPr lang="id-ID" sz="1000" dirty="0">
                <a:latin typeface="Bahnschrift" pitchFamily="34" charset="0"/>
              </a:rPr>
              <a:t>b = torch.randn((), device=device, dtype=dtype)</a:t>
            </a:r>
          </a:p>
          <a:p>
            <a:pPr>
              <a:buClr>
                <a:schemeClr val="accent1"/>
              </a:buClr>
              <a:buSzPct val="90000"/>
            </a:pPr>
            <a:r>
              <a:rPr lang="id-ID" sz="1000" dirty="0">
                <a:latin typeface="Bahnschrift" pitchFamily="34" charset="0"/>
              </a:rPr>
              <a:t>c = torch.randn((), device=device, dtype=dtype)</a:t>
            </a:r>
          </a:p>
          <a:p>
            <a:pPr>
              <a:buClr>
                <a:schemeClr val="accent1"/>
              </a:buClr>
              <a:buSzPct val="90000"/>
            </a:pPr>
            <a:r>
              <a:rPr lang="id-ID" sz="1000" dirty="0">
                <a:latin typeface="Bahnschrift" pitchFamily="34" charset="0"/>
              </a:rPr>
              <a:t>d = torch.randn((), device=device, dtype=dtype)</a:t>
            </a:r>
          </a:p>
          <a:p>
            <a:pPr>
              <a:buClr>
                <a:schemeClr val="accent1"/>
              </a:buClr>
              <a:buSzPct val="90000"/>
            </a:pPr>
            <a:endParaRPr lang="id-ID" sz="1000" dirty="0">
              <a:latin typeface="Bahnschrift" pitchFamily="34" charset="0"/>
            </a:endParaRPr>
          </a:p>
          <a:p>
            <a:pPr>
              <a:buClr>
                <a:schemeClr val="accent1"/>
              </a:buClr>
              <a:buSzPct val="90000"/>
            </a:pPr>
            <a:r>
              <a:rPr lang="id-ID" sz="1000" dirty="0">
                <a:latin typeface="Bahnschrift" pitchFamily="34" charset="0"/>
              </a:rPr>
              <a:t>learning_rate = 1e-6</a:t>
            </a:r>
          </a:p>
          <a:p>
            <a:pPr>
              <a:buClr>
                <a:schemeClr val="accent1"/>
              </a:buClr>
              <a:buSzPct val="90000"/>
            </a:pPr>
            <a:r>
              <a:rPr lang="id-ID" sz="1000" dirty="0">
                <a:latin typeface="Bahnschrift" pitchFamily="34" charset="0"/>
              </a:rPr>
              <a:t>for t in range(2000):</a:t>
            </a:r>
          </a:p>
          <a:p>
            <a:pPr>
              <a:buClr>
                <a:schemeClr val="accent1"/>
              </a:buClr>
              <a:buSzPct val="90000"/>
            </a:pPr>
            <a:r>
              <a:rPr lang="id-ID" sz="1000" dirty="0">
                <a:latin typeface="Bahnschrift" pitchFamily="34" charset="0"/>
              </a:rPr>
              <a:t>    # Forward pass: compute predicted y</a:t>
            </a:r>
          </a:p>
          <a:p>
            <a:pPr>
              <a:buClr>
                <a:schemeClr val="accent1"/>
              </a:buClr>
              <a:buSzPct val="90000"/>
            </a:pPr>
            <a:r>
              <a:rPr lang="id-ID" sz="1000" dirty="0">
                <a:latin typeface="Bahnschrift" pitchFamily="34" charset="0"/>
              </a:rPr>
              <a:t>    y_pred = a + b * x + c * x ** 2 + d * x ** 3</a:t>
            </a:r>
          </a:p>
          <a:p>
            <a:pPr>
              <a:buClr>
                <a:schemeClr val="accent1"/>
              </a:buClr>
              <a:buSzPct val="90000"/>
            </a:pPr>
            <a:endParaRPr lang="id-ID" sz="1000" dirty="0">
              <a:latin typeface="Bahnschrift" pitchFamily="34" charset="0"/>
            </a:endParaRPr>
          </a:p>
          <a:p>
            <a:pPr>
              <a:buClr>
                <a:schemeClr val="accent1"/>
              </a:buClr>
              <a:buSzPct val="90000"/>
            </a:pPr>
            <a:r>
              <a:rPr lang="id-ID" sz="1000" dirty="0">
                <a:latin typeface="Bahnschrift" pitchFamily="34" charset="0"/>
              </a:rPr>
              <a:t>    </a:t>
            </a:r>
            <a:endParaRPr lang="id-ID" sz="1000" dirty="0" smtClean="0">
              <a:latin typeface="Bahnschrift" pitchFamily="34" charset="0"/>
            </a:endParaRPr>
          </a:p>
        </p:txBody>
      </p:sp>
      <p:sp>
        <p:nvSpPr>
          <p:cNvPr id="6" name="TextBox 5"/>
          <p:cNvSpPr txBox="1"/>
          <p:nvPr/>
        </p:nvSpPr>
        <p:spPr bwMode="gray">
          <a:xfrm>
            <a:off x="3877181" y="1563638"/>
            <a:ext cx="3348372" cy="3456384"/>
          </a:xfrm>
          <a:prstGeom prst="rect">
            <a:avLst/>
          </a:prstGeom>
          <a:noFill/>
        </p:spPr>
        <p:txBody>
          <a:bodyPr wrap="square" lIns="0" tIns="0" rIns="0" bIns="0" rtlCol="0">
            <a:noAutofit/>
          </a:bodyPr>
          <a:lstStyle/>
          <a:p>
            <a:pPr>
              <a:buClr>
                <a:schemeClr val="accent1"/>
              </a:buClr>
              <a:buSzPct val="90000"/>
            </a:pPr>
            <a:r>
              <a:rPr lang="id-ID" sz="1000" dirty="0" smtClean="0">
                <a:latin typeface="Bahnschrift" pitchFamily="34" charset="0"/>
              </a:rPr>
              <a:t>    </a:t>
            </a:r>
            <a:r>
              <a:rPr lang="id-ID" sz="1000" dirty="0">
                <a:latin typeface="Bahnschrift" pitchFamily="34" charset="0"/>
              </a:rPr>
              <a:t># Compute and print loss</a:t>
            </a:r>
          </a:p>
          <a:p>
            <a:pPr>
              <a:buClr>
                <a:schemeClr val="accent1"/>
              </a:buClr>
              <a:buSzPct val="90000"/>
            </a:pPr>
            <a:r>
              <a:rPr lang="id-ID" sz="1000" dirty="0">
                <a:latin typeface="Bahnschrift" pitchFamily="34" charset="0"/>
              </a:rPr>
              <a:t>    loss = (y_pred - y).pow(2).sum().item()</a:t>
            </a:r>
          </a:p>
          <a:p>
            <a:pPr>
              <a:buClr>
                <a:schemeClr val="accent1"/>
              </a:buClr>
              <a:buSzPct val="90000"/>
            </a:pPr>
            <a:r>
              <a:rPr lang="id-ID" sz="1000" dirty="0">
                <a:latin typeface="Bahnschrift" pitchFamily="34" charset="0"/>
              </a:rPr>
              <a:t>    if t % 100 == 99:</a:t>
            </a:r>
          </a:p>
          <a:p>
            <a:pPr>
              <a:buClr>
                <a:schemeClr val="accent1"/>
              </a:buClr>
              <a:buSzPct val="90000"/>
            </a:pPr>
            <a:r>
              <a:rPr lang="id-ID" sz="1000" dirty="0">
                <a:latin typeface="Bahnschrift" pitchFamily="34" charset="0"/>
              </a:rPr>
              <a:t>        print(t, loss)</a:t>
            </a:r>
          </a:p>
          <a:p>
            <a:pPr>
              <a:buClr>
                <a:schemeClr val="accent1"/>
              </a:buClr>
              <a:buSzPct val="90000"/>
            </a:pPr>
            <a:endParaRPr lang="id-ID" sz="1000" dirty="0">
              <a:latin typeface="Bahnschrift" pitchFamily="34" charset="0"/>
            </a:endParaRPr>
          </a:p>
          <a:p>
            <a:pPr>
              <a:buClr>
                <a:schemeClr val="accent1"/>
              </a:buClr>
              <a:buSzPct val="90000"/>
            </a:pPr>
            <a:r>
              <a:rPr lang="id-ID" sz="1000" dirty="0">
                <a:latin typeface="Bahnschrift" pitchFamily="34" charset="0"/>
              </a:rPr>
              <a:t>    # Backprop to compute gradients of a, b, c, d with respect to loss</a:t>
            </a:r>
          </a:p>
          <a:p>
            <a:pPr>
              <a:buClr>
                <a:schemeClr val="accent1"/>
              </a:buClr>
              <a:buSzPct val="90000"/>
            </a:pPr>
            <a:r>
              <a:rPr lang="id-ID" sz="1000" dirty="0">
                <a:latin typeface="Bahnschrift" pitchFamily="34" charset="0"/>
              </a:rPr>
              <a:t>    grad_y_pred = 2.0 * (y_pred - y)</a:t>
            </a:r>
          </a:p>
          <a:p>
            <a:pPr>
              <a:buClr>
                <a:schemeClr val="accent1"/>
              </a:buClr>
              <a:buSzPct val="90000"/>
            </a:pPr>
            <a:r>
              <a:rPr lang="id-ID" sz="1000" dirty="0">
                <a:latin typeface="Bahnschrift" pitchFamily="34" charset="0"/>
              </a:rPr>
              <a:t>    grad_a = grad_y_pred.sum()</a:t>
            </a:r>
          </a:p>
          <a:p>
            <a:pPr>
              <a:buClr>
                <a:schemeClr val="accent1"/>
              </a:buClr>
              <a:buSzPct val="90000"/>
            </a:pPr>
            <a:r>
              <a:rPr lang="id-ID" sz="1000" dirty="0">
                <a:latin typeface="Bahnschrift" pitchFamily="34" charset="0"/>
              </a:rPr>
              <a:t>    grad_b = (grad_y_pred * x).sum()</a:t>
            </a:r>
          </a:p>
          <a:p>
            <a:pPr>
              <a:buClr>
                <a:schemeClr val="accent1"/>
              </a:buClr>
              <a:buSzPct val="90000"/>
            </a:pPr>
            <a:r>
              <a:rPr lang="id-ID" sz="1000" dirty="0">
                <a:latin typeface="Bahnschrift" pitchFamily="34" charset="0"/>
              </a:rPr>
              <a:t>    grad_c = (grad_y_pred * x ** 2).sum()</a:t>
            </a:r>
          </a:p>
          <a:p>
            <a:pPr>
              <a:buClr>
                <a:schemeClr val="accent1"/>
              </a:buClr>
              <a:buSzPct val="90000"/>
            </a:pPr>
            <a:r>
              <a:rPr lang="id-ID" sz="1000" dirty="0">
                <a:latin typeface="Bahnschrift" pitchFamily="34" charset="0"/>
              </a:rPr>
              <a:t>    grad_d = (grad_y_pred * x ** 3).sum()</a:t>
            </a:r>
          </a:p>
          <a:p>
            <a:pPr>
              <a:buClr>
                <a:schemeClr val="accent1"/>
              </a:buClr>
              <a:buSzPct val="90000"/>
            </a:pPr>
            <a:endParaRPr lang="id-ID" sz="1000" dirty="0">
              <a:latin typeface="Bahnschrift" pitchFamily="34" charset="0"/>
            </a:endParaRPr>
          </a:p>
          <a:p>
            <a:pPr>
              <a:buClr>
                <a:schemeClr val="accent1"/>
              </a:buClr>
              <a:buSzPct val="90000"/>
            </a:pPr>
            <a:r>
              <a:rPr lang="id-ID" sz="1000" dirty="0">
                <a:latin typeface="Bahnschrift" pitchFamily="34" charset="0"/>
              </a:rPr>
              <a:t>    # Update weights using gradient descent</a:t>
            </a:r>
          </a:p>
          <a:p>
            <a:pPr>
              <a:buClr>
                <a:schemeClr val="accent1"/>
              </a:buClr>
              <a:buSzPct val="90000"/>
            </a:pPr>
            <a:r>
              <a:rPr lang="id-ID" sz="1000" dirty="0">
                <a:latin typeface="Bahnschrift" pitchFamily="34" charset="0"/>
              </a:rPr>
              <a:t>    a -= learning_rate * grad_a</a:t>
            </a:r>
          </a:p>
          <a:p>
            <a:pPr>
              <a:buClr>
                <a:schemeClr val="accent1"/>
              </a:buClr>
              <a:buSzPct val="90000"/>
            </a:pPr>
            <a:r>
              <a:rPr lang="id-ID" sz="1000" dirty="0">
                <a:latin typeface="Bahnschrift" pitchFamily="34" charset="0"/>
              </a:rPr>
              <a:t>    b -= learning_rate * grad_b</a:t>
            </a:r>
          </a:p>
          <a:p>
            <a:pPr>
              <a:buClr>
                <a:schemeClr val="accent1"/>
              </a:buClr>
              <a:buSzPct val="90000"/>
            </a:pPr>
            <a:r>
              <a:rPr lang="id-ID" sz="1000" dirty="0">
                <a:latin typeface="Bahnschrift" pitchFamily="34" charset="0"/>
              </a:rPr>
              <a:t>    c -= learning_rate * grad_c</a:t>
            </a:r>
          </a:p>
          <a:p>
            <a:pPr>
              <a:buClr>
                <a:schemeClr val="accent1"/>
              </a:buClr>
              <a:buSzPct val="90000"/>
            </a:pPr>
            <a:r>
              <a:rPr lang="id-ID" sz="1000" dirty="0">
                <a:latin typeface="Bahnschrift" pitchFamily="34" charset="0"/>
              </a:rPr>
              <a:t>    d -= learning_rate * grad_d</a:t>
            </a:r>
          </a:p>
          <a:p>
            <a:pPr>
              <a:buClr>
                <a:schemeClr val="accent1"/>
              </a:buClr>
              <a:buSzPct val="90000"/>
            </a:pPr>
            <a:endParaRPr lang="id-ID" sz="1000" dirty="0">
              <a:latin typeface="Bahnschrift" pitchFamily="34" charset="0"/>
            </a:endParaRPr>
          </a:p>
          <a:p>
            <a:pPr>
              <a:buClr>
                <a:schemeClr val="accent1"/>
              </a:buClr>
              <a:buSzPct val="90000"/>
            </a:pPr>
            <a:endParaRPr lang="id-ID" sz="1000" dirty="0">
              <a:latin typeface="Bahnschrift" pitchFamily="34" charset="0"/>
            </a:endParaRPr>
          </a:p>
          <a:p>
            <a:pPr>
              <a:buClr>
                <a:schemeClr val="accent1"/>
              </a:buClr>
              <a:buSzPct val="90000"/>
            </a:pPr>
            <a:r>
              <a:rPr lang="id-ID" sz="1000" dirty="0">
                <a:latin typeface="Bahnschrift" pitchFamily="34" charset="0"/>
              </a:rPr>
              <a:t>print(f'Result: y = {a.item()} + {b.item()} x + {c.item()} x^2 + {d.item()} x^3')</a:t>
            </a:r>
            <a:endParaRPr lang="id-ID" sz="1000" dirty="0" smtClean="0">
              <a:latin typeface="Bahnschrift" pitchFamily="34" charset="0"/>
            </a:endParaRPr>
          </a:p>
        </p:txBody>
      </p:sp>
    </p:spTree>
    <p:extLst>
      <p:ext uri="{BB962C8B-B14F-4D97-AF65-F5344CB8AC3E}">
        <p14:creationId xmlns:p14="http://schemas.microsoft.com/office/powerpoint/2010/main" val="14758273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err="1"/>
              <a:t>TensorFlow</a:t>
            </a:r>
            <a:r>
              <a:rPr lang="en-US" dirty="0"/>
              <a:t> is an end-to-end open source platform for machine learning</a:t>
            </a: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Tensorflow</a:t>
            </a:r>
            <a:endParaRPr lang="id-ID" dirty="0"/>
          </a:p>
        </p:txBody>
      </p:sp>
      <p:sp>
        <p:nvSpPr>
          <p:cNvPr id="5" name="TextBox 4"/>
          <p:cNvSpPr txBox="1"/>
          <p:nvPr/>
        </p:nvSpPr>
        <p:spPr bwMode="gray">
          <a:xfrm>
            <a:off x="485134" y="1563638"/>
            <a:ext cx="6768752" cy="57606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id-ID" sz="1200" dirty="0">
                <a:latin typeface="Bahnschrift" pitchFamily="34" charset="0"/>
              </a:rPr>
              <a:t>import tensorflow as tf</a:t>
            </a:r>
          </a:p>
          <a:p>
            <a:pPr>
              <a:spcBef>
                <a:spcPts val="300"/>
              </a:spcBef>
              <a:spcAft>
                <a:spcPts val="300"/>
              </a:spcAft>
              <a:buClr>
                <a:schemeClr val="accent1"/>
              </a:buClr>
              <a:buSzPct val="90000"/>
            </a:pPr>
            <a:r>
              <a:rPr lang="id-ID" sz="1200" dirty="0">
                <a:latin typeface="Bahnschrift" pitchFamily="34" charset="0"/>
              </a:rPr>
              <a:t>print("Num GPUs Available: ", len(tf.config.list_physical_devices('GPU')))</a:t>
            </a:r>
            <a:endParaRPr lang="id-ID" sz="1200" dirty="0" smtClean="0">
              <a:latin typeface="Bahnschrift" pitchFamily="34" charset="0"/>
            </a:endParaRPr>
          </a:p>
        </p:txBody>
      </p:sp>
      <p:sp>
        <p:nvSpPr>
          <p:cNvPr id="6" name="TextBox 5"/>
          <p:cNvSpPr txBox="1"/>
          <p:nvPr/>
        </p:nvSpPr>
        <p:spPr bwMode="gray">
          <a:xfrm>
            <a:off x="467075" y="2283718"/>
            <a:ext cx="3384376" cy="2160240"/>
          </a:xfrm>
          <a:prstGeom prst="rect">
            <a:avLst/>
          </a:prstGeom>
          <a:noFill/>
        </p:spPr>
        <p:txBody>
          <a:bodyPr wrap="square" lIns="0" tIns="0" rIns="0" bIns="0" rtlCol="0">
            <a:noAutofit/>
          </a:bodyPr>
          <a:lstStyle/>
          <a:p>
            <a:pPr>
              <a:buClr>
                <a:schemeClr val="accent1"/>
              </a:buClr>
              <a:buSzPct val="90000"/>
            </a:pPr>
            <a:r>
              <a:rPr lang="id-ID" sz="1200" dirty="0">
                <a:latin typeface="Bahnschrift" pitchFamily="34" charset="0"/>
              </a:rPr>
              <a:t>import tensorflow as tf</a:t>
            </a:r>
          </a:p>
          <a:p>
            <a:pPr>
              <a:buClr>
                <a:schemeClr val="accent1"/>
              </a:buClr>
              <a:buSzPct val="90000"/>
            </a:pPr>
            <a:r>
              <a:rPr lang="id-ID" sz="1200" dirty="0">
                <a:latin typeface="Bahnschrift" pitchFamily="34" charset="0"/>
              </a:rPr>
              <a:t>mnist = tf.keras.datasets.mnist</a:t>
            </a:r>
          </a:p>
          <a:p>
            <a:pPr>
              <a:buClr>
                <a:schemeClr val="accent1"/>
              </a:buClr>
              <a:buSzPct val="90000"/>
            </a:pPr>
            <a:endParaRPr lang="id-ID" sz="1200" dirty="0">
              <a:latin typeface="Bahnschrift" pitchFamily="34" charset="0"/>
            </a:endParaRPr>
          </a:p>
          <a:p>
            <a:pPr>
              <a:buClr>
                <a:schemeClr val="accent1"/>
              </a:buClr>
              <a:buSzPct val="90000"/>
            </a:pPr>
            <a:r>
              <a:rPr lang="id-ID" sz="1200" dirty="0">
                <a:latin typeface="Bahnschrift" pitchFamily="34" charset="0"/>
              </a:rPr>
              <a:t>(x_train, y_train),(x_test, y_test) = mnist.load_data()</a:t>
            </a:r>
          </a:p>
          <a:p>
            <a:pPr>
              <a:buClr>
                <a:schemeClr val="accent1"/>
              </a:buClr>
              <a:buSzPct val="90000"/>
            </a:pPr>
            <a:r>
              <a:rPr lang="id-ID" sz="1200" dirty="0">
                <a:latin typeface="Bahnschrift" pitchFamily="34" charset="0"/>
              </a:rPr>
              <a:t>x_train, x_test = x_train / 255.0, x_test / 255.0</a:t>
            </a:r>
          </a:p>
          <a:p>
            <a:pPr>
              <a:buClr>
                <a:schemeClr val="accent1"/>
              </a:buClr>
              <a:buSzPct val="90000"/>
            </a:pPr>
            <a:endParaRPr lang="id-ID" sz="1200" dirty="0">
              <a:latin typeface="Bahnschrift" pitchFamily="34" charset="0"/>
            </a:endParaRPr>
          </a:p>
          <a:p>
            <a:pPr>
              <a:buClr>
                <a:schemeClr val="accent1"/>
              </a:buClr>
              <a:buSzPct val="90000"/>
            </a:pPr>
            <a:r>
              <a:rPr lang="id-ID" sz="1200" dirty="0">
                <a:latin typeface="Bahnschrift" pitchFamily="34" charset="0"/>
              </a:rPr>
              <a:t>model = tf.keras.models.Sequential([</a:t>
            </a:r>
          </a:p>
          <a:p>
            <a:pPr>
              <a:buClr>
                <a:schemeClr val="accent1"/>
              </a:buClr>
              <a:buSzPct val="90000"/>
            </a:pPr>
            <a:r>
              <a:rPr lang="id-ID" sz="1200" dirty="0">
                <a:latin typeface="Bahnschrift" pitchFamily="34" charset="0"/>
              </a:rPr>
              <a:t>  tf.keras.layers.Flatten(input_shape=(28, 28)),</a:t>
            </a:r>
          </a:p>
          <a:p>
            <a:pPr>
              <a:buClr>
                <a:schemeClr val="accent1"/>
              </a:buClr>
              <a:buSzPct val="90000"/>
            </a:pPr>
            <a:r>
              <a:rPr lang="id-ID" sz="1200" dirty="0">
                <a:latin typeface="Bahnschrift" pitchFamily="34" charset="0"/>
              </a:rPr>
              <a:t>  tf.keras.layers.Dense(128, activation='relu'),</a:t>
            </a:r>
          </a:p>
          <a:p>
            <a:pPr>
              <a:buClr>
                <a:schemeClr val="accent1"/>
              </a:buClr>
              <a:buSzPct val="90000"/>
            </a:pPr>
            <a:r>
              <a:rPr lang="id-ID" sz="1200" dirty="0">
                <a:latin typeface="Bahnschrift" pitchFamily="34" charset="0"/>
              </a:rPr>
              <a:t>  tf.keras.layers.Dropout(0.2),</a:t>
            </a:r>
          </a:p>
          <a:p>
            <a:pPr>
              <a:buClr>
                <a:schemeClr val="accent1"/>
              </a:buClr>
              <a:buSzPct val="90000"/>
            </a:pPr>
            <a:r>
              <a:rPr lang="id-ID" sz="1200" dirty="0">
                <a:latin typeface="Bahnschrift" pitchFamily="34" charset="0"/>
              </a:rPr>
              <a:t>  tf.keras.layers.Dense(10, activation='softmax')</a:t>
            </a:r>
          </a:p>
          <a:p>
            <a:pPr>
              <a:buClr>
                <a:schemeClr val="accent1"/>
              </a:buClr>
              <a:buSzPct val="90000"/>
            </a:pPr>
            <a:r>
              <a:rPr lang="id-ID" sz="1200" dirty="0">
                <a:latin typeface="Bahnschrift" pitchFamily="34" charset="0"/>
              </a:rPr>
              <a:t>])</a:t>
            </a:r>
          </a:p>
          <a:p>
            <a:pPr>
              <a:buClr>
                <a:schemeClr val="accent1"/>
              </a:buClr>
              <a:buSzPct val="90000"/>
            </a:pPr>
            <a:endParaRPr lang="id-ID" sz="1200" dirty="0" smtClean="0">
              <a:latin typeface="Bahnschrift" pitchFamily="34" charset="0"/>
            </a:endParaRPr>
          </a:p>
        </p:txBody>
      </p:sp>
      <p:sp>
        <p:nvSpPr>
          <p:cNvPr id="7" name="TextBox 6"/>
          <p:cNvSpPr txBox="1"/>
          <p:nvPr/>
        </p:nvSpPr>
        <p:spPr bwMode="gray">
          <a:xfrm>
            <a:off x="4003407" y="2286004"/>
            <a:ext cx="3231976" cy="2160240"/>
          </a:xfrm>
          <a:prstGeom prst="rect">
            <a:avLst/>
          </a:prstGeom>
          <a:noFill/>
        </p:spPr>
        <p:txBody>
          <a:bodyPr wrap="square" lIns="0" tIns="0" rIns="0" bIns="0" rtlCol="0">
            <a:noAutofit/>
          </a:bodyPr>
          <a:lstStyle/>
          <a:p>
            <a:pPr>
              <a:buClr>
                <a:schemeClr val="accent1"/>
              </a:buClr>
              <a:buSzPct val="90000"/>
            </a:pPr>
            <a:r>
              <a:rPr lang="id-ID" sz="1200" dirty="0" smtClean="0">
                <a:latin typeface="Bahnschrift" pitchFamily="34" charset="0"/>
              </a:rPr>
              <a:t>model.compile(optimizer</a:t>
            </a:r>
            <a:r>
              <a:rPr lang="id-ID" sz="1200" dirty="0">
                <a:latin typeface="Bahnschrift" pitchFamily="34" charset="0"/>
              </a:rPr>
              <a:t>='adam',</a:t>
            </a:r>
          </a:p>
          <a:p>
            <a:pPr>
              <a:buClr>
                <a:schemeClr val="accent1"/>
              </a:buClr>
              <a:buSzPct val="90000"/>
            </a:pPr>
            <a:r>
              <a:rPr lang="id-ID" sz="1200" dirty="0">
                <a:latin typeface="Bahnschrift" pitchFamily="34" charset="0"/>
              </a:rPr>
              <a:t>              loss='sparse_categorical_crossentropy',</a:t>
            </a:r>
          </a:p>
          <a:p>
            <a:pPr>
              <a:buClr>
                <a:schemeClr val="accent1"/>
              </a:buClr>
              <a:buSzPct val="90000"/>
            </a:pPr>
            <a:r>
              <a:rPr lang="id-ID" sz="1200" dirty="0">
                <a:latin typeface="Bahnschrift" pitchFamily="34" charset="0"/>
              </a:rPr>
              <a:t>              metrics=['accuracy'])</a:t>
            </a:r>
          </a:p>
          <a:p>
            <a:pPr>
              <a:buClr>
                <a:schemeClr val="accent1"/>
              </a:buClr>
              <a:buSzPct val="90000"/>
            </a:pPr>
            <a:endParaRPr lang="id-ID" sz="1200" dirty="0">
              <a:latin typeface="Bahnschrift" pitchFamily="34" charset="0"/>
            </a:endParaRPr>
          </a:p>
          <a:p>
            <a:pPr>
              <a:buClr>
                <a:schemeClr val="accent1"/>
              </a:buClr>
              <a:buSzPct val="90000"/>
            </a:pPr>
            <a:r>
              <a:rPr lang="id-ID" sz="1200" dirty="0">
                <a:latin typeface="Bahnschrift" pitchFamily="34" charset="0"/>
              </a:rPr>
              <a:t>model.fit(x_train, y_train, epochs=5)</a:t>
            </a:r>
          </a:p>
          <a:p>
            <a:pPr>
              <a:buClr>
                <a:schemeClr val="accent1"/>
              </a:buClr>
              <a:buSzPct val="90000"/>
            </a:pPr>
            <a:r>
              <a:rPr lang="id-ID" sz="1200" dirty="0">
                <a:latin typeface="Bahnschrift" pitchFamily="34" charset="0"/>
              </a:rPr>
              <a:t>model.evaluate(x_test, y_test)</a:t>
            </a:r>
            <a:endParaRPr lang="id-ID" sz="1200" dirty="0" smtClean="0">
              <a:latin typeface="Bahnschrift" pitchFamily="34" charset="0"/>
            </a:endParaRPr>
          </a:p>
        </p:txBody>
      </p:sp>
    </p:spTree>
    <p:extLst>
      <p:ext uri="{BB962C8B-B14F-4D97-AF65-F5344CB8AC3E}">
        <p14:creationId xmlns:p14="http://schemas.microsoft.com/office/powerpoint/2010/main" val="14749508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id-ID" dirty="0" smtClean="0"/>
              <a:t>Distributed Computing with Python by Francesco </a:t>
            </a:r>
            <a:r>
              <a:rPr lang="id-ID" dirty="0" smtClean="0"/>
              <a:t>Pierfederici</a:t>
            </a:r>
          </a:p>
          <a:p>
            <a:r>
              <a:rPr lang="id-ID" dirty="0">
                <a:hlinkClick r:id="rId2"/>
              </a:rPr>
              <a:t>https://developer.nvidia.com/blog/cuda-refresher-cuda-programming-model/#:~:text=CUDA%20kernels%20are%20subdivided%20into,are%20grouped%20into%20a%20grid.&amp;text=Each%20kernel%20is%20executed%20on,hardware%20resources%20available%20in%20GPU</a:t>
            </a:r>
            <a:r>
              <a:rPr lang="id-ID" dirty="0"/>
              <a:t>.</a:t>
            </a:r>
          </a:p>
          <a:p>
            <a:r>
              <a:rPr lang="id-ID" dirty="0">
                <a:hlinkClick r:id="rId3"/>
              </a:rPr>
              <a:t>https://docs.nvidia.com/cuda/cuda-c-programming-guide/index.html</a:t>
            </a:r>
            <a:endParaRPr lang="id-ID" dirty="0"/>
          </a:p>
          <a:p>
            <a:r>
              <a:rPr lang="id-ID" dirty="0">
                <a:hlinkClick r:id="rId4"/>
              </a:rPr>
              <a:t>https://developer.nvidia.com/how-to-cuda-python</a:t>
            </a:r>
            <a:endParaRPr lang="id-ID" dirty="0"/>
          </a:p>
          <a:p>
            <a:endParaRPr lang="en-US" dirty="0"/>
          </a:p>
        </p:txBody>
      </p:sp>
      <p:sp>
        <p:nvSpPr>
          <p:cNvPr id="4" name="Footer Placeholder 3"/>
          <p:cNvSpPr>
            <a:spLocks noGrp="1"/>
          </p:cNvSpPr>
          <p:nvPr>
            <p:ph type="ftr" sz="quarter" idx="15"/>
          </p:nvPr>
        </p:nvSpPr>
        <p:spPr/>
        <p:txBody>
          <a:bodyPr/>
          <a:lstStyle/>
          <a:p>
            <a:r>
              <a:rPr lang="en-US" smtClean="0"/>
              <a:t>Parallel Processing using GPU</a:t>
            </a:r>
            <a:endParaRPr lang="en-US" dirty="0"/>
          </a:p>
        </p:txBody>
      </p:sp>
      <p:sp>
        <p:nvSpPr>
          <p:cNvPr id="6" name="Title 5"/>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135525219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ildplatzhalter 5"/>
          <p:cNvSpPr>
            <a:spLocks noGrp="1"/>
          </p:cNvSpPr>
          <p:nvPr>
            <p:ph type="pic" sz="quarter" idx="10"/>
          </p:nvPr>
        </p:nvSpPr>
        <p:spPr/>
      </p:sp>
      <p:sp>
        <p:nvSpPr>
          <p:cNvPr id="7" name="Textplatzhalter 6"/>
          <p:cNvSpPr>
            <a:spLocks noGrp="1"/>
          </p:cNvSpPr>
          <p:nvPr>
            <p:ph type="body" sz="quarter" idx="11"/>
          </p:nvPr>
        </p:nvSpPr>
        <p:spPr/>
        <p:txBody>
          <a:bodyPr/>
          <a:lstStyle/>
          <a:p>
            <a:endParaRPr lang="de-DE" dirty="0"/>
          </a:p>
        </p:txBody>
      </p:sp>
      <p:sp>
        <p:nvSpPr>
          <p:cNvPr id="21" name="Title 20"/>
          <p:cNvSpPr>
            <a:spLocks noGrp="1"/>
          </p:cNvSpPr>
          <p:nvPr>
            <p:ph type="ctrTitle"/>
          </p:nvPr>
        </p:nvSpPr>
        <p:spPr/>
        <p:txBody>
          <a:bodyPr/>
          <a:lstStyle/>
          <a:p>
            <a:r>
              <a:rPr lang="de-DE" dirty="0" err="1" smtClean="0"/>
              <a:t>Thank</a:t>
            </a:r>
            <a:r>
              <a:rPr lang="de-DE" dirty="0" smtClean="0"/>
              <a:t> </a:t>
            </a:r>
            <a:r>
              <a:rPr lang="de-DE" dirty="0" err="1" smtClean="0"/>
              <a:t>you</a:t>
            </a:r>
            <a:r>
              <a:rPr lang="de-DE" dirty="0" smtClean="0"/>
              <a:t> </a:t>
            </a:r>
            <a:br>
              <a:rPr lang="de-DE" dirty="0" smtClean="0"/>
            </a:br>
            <a:r>
              <a:rPr lang="de-DE" dirty="0" err="1" smtClean="0"/>
              <a:t>for</a:t>
            </a:r>
            <a:r>
              <a:rPr lang="de-DE" dirty="0" smtClean="0"/>
              <a:t> </a:t>
            </a:r>
            <a:r>
              <a:rPr lang="de-DE" dirty="0" err="1" smtClean="0"/>
              <a:t>your</a:t>
            </a:r>
            <a:r>
              <a:rPr lang="de-DE" dirty="0" smtClean="0"/>
              <a:t> </a:t>
            </a:r>
            <a:r>
              <a:rPr lang="de-DE" dirty="0" err="1" smtClean="0"/>
              <a:t>attention</a:t>
            </a:r>
            <a:r>
              <a:rPr lang="de-DE" dirty="0" smtClean="0"/>
              <a:t>!</a:t>
            </a:r>
            <a:endParaRPr lang="en-US" dirty="0"/>
          </a:p>
        </p:txBody>
      </p:sp>
      <p:sp>
        <p:nvSpPr>
          <p:cNvPr id="22" name="Subtitle 21"/>
          <p:cNvSpPr>
            <a:spLocks noGrp="1"/>
          </p:cNvSpPr>
          <p:nvPr>
            <p:ph type="subTitle" idx="1"/>
          </p:nvPr>
        </p:nvSpPr>
        <p:spPr/>
        <p:txBody>
          <a:bodyPr/>
          <a:lstStyle/>
          <a:p>
            <a:r>
              <a:rPr lang="de-DE" dirty="0" smtClean="0"/>
              <a:t>Johannes Sianipar</a:t>
            </a:r>
          </a:p>
          <a:p>
            <a:endParaRPr lang="de-DE" dirty="0"/>
          </a:p>
        </p:txBody>
      </p:sp>
    </p:spTree>
    <p:extLst>
      <p:ext uri="{BB962C8B-B14F-4D97-AF65-F5344CB8AC3E}">
        <p14:creationId xmlns:p14="http://schemas.microsoft.com/office/powerpoint/2010/main" val="8073573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8776" y="1239836"/>
            <a:ext cx="6877051" cy="3780185"/>
          </a:xfrm>
        </p:spPr>
        <p:txBody>
          <a:bodyPr/>
          <a:lstStyle/>
          <a:p>
            <a:r>
              <a:rPr lang="en-US" dirty="0"/>
              <a:t>Originally designed as a graphics processor</a:t>
            </a:r>
          </a:p>
          <a:p>
            <a:r>
              <a:rPr lang="id-ID" dirty="0" smtClean="0"/>
              <a:t>Originally </a:t>
            </a:r>
            <a:r>
              <a:rPr lang="id-ID" dirty="0" smtClean="0"/>
              <a:t>developed for gaming</a:t>
            </a:r>
          </a:p>
          <a:p>
            <a:r>
              <a:rPr lang="id-ID" dirty="0" smtClean="0"/>
              <a:t>Typical workloads requires arithmetic operations on large amounts of data (pixels, objects, etc) for rendering and shading</a:t>
            </a:r>
          </a:p>
          <a:p>
            <a:r>
              <a:rPr lang="id-ID" dirty="0" smtClean="0"/>
              <a:t>Designed to be good at matrix operations</a:t>
            </a:r>
          </a:p>
          <a:p>
            <a:r>
              <a:rPr lang="en-US" dirty="0" err="1" smtClean="0"/>
              <a:t>Nvidia's</a:t>
            </a:r>
            <a:r>
              <a:rPr lang="en-US" dirty="0" smtClean="0"/>
              <a:t> </a:t>
            </a:r>
            <a:r>
              <a:rPr lang="en-US" dirty="0"/>
              <a:t>GeForce 256 (1999) – first GPU</a:t>
            </a:r>
          </a:p>
          <a:p>
            <a:endParaRPr lang="id-ID" dirty="0" smtClean="0"/>
          </a:p>
        </p:txBody>
      </p:sp>
      <p:sp>
        <p:nvSpPr>
          <p:cNvPr id="4" name="Footer Placeholder 3"/>
          <p:cNvSpPr>
            <a:spLocks noGrp="1"/>
          </p:cNvSpPr>
          <p:nvPr>
            <p:ph type="ftr" sz="quarter" idx="15"/>
          </p:nvPr>
        </p:nvSpPr>
        <p:spPr/>
        <p:txBody>
          <a:bodyPr/>
          <a:lstStyle/>
          <a:p>
            <a:r>
              <a:rPr lang="en-US" smtClean="0"/>
              <a:t>Parallel Processing using GPU</a:t>
            </a:r>
            <a:endParaRPr lang="en-US" dirty="0"/>
          </a:p>
        </p:txBody>
      </p:sp>
      <p:sp>
        <p:nvSpPr>
          <p:cNvPr id="6" name="Title 5"/>
          <p:cNvSpPr>
            <a:spLocks noGrp="1"/>
          </p:cNvSpPr>
          <p:nvPr>
            <p:ph type="title"/>
          </p:nvPr>
        </p:nvSpPr>
        <p:spPr/>
        <p:txBody>
          <a:bodyPr/>
          <a:lstStyle/>
          <a:p>
            <a:r>
              <a:rPr lang="id-ID" dirty="0" smtClean="0"/>
              <a:t>History of GPU</a:t>
            </a:r>
            <a:endParaRPr lang="en-US" dirty="0"/>
          </a:p>
        </p:txBody>
      </p:sp>
      <p:pic>
        <p:nvPicPr>
          <p:cNvPr id="5" name="Picture 4" descr="http://www.pclaunches.com/entry_images/0509/06/nvidia_tesla-c1060-gpu-thumb-450x2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050498"/>
            <a:ext cx="2844118" cy="1782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4744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Embedded systems</a:t>
            </a:r>
          </a:p>
          <a:p>
            <a:r>
              <a:rPr lang="en-US" dirty="0"/>
              <a:t>Personal Computers</a:t>
            </a:r>
          </a:p>
          <a:p>
            <a:r>
              <a:rPr lang="en-US" dirty="0"/>
              <a:t>Game consoles</a:t>
            </a:r>
          </a:p>
          <a:p>
            <a:r>
              <a:rPr lang="en-US" dirty="0"/>
              <a:t>Mobile Phones</a:t>
            </a:r>
          </a:p>
          <a:p>
            <a:r>
              <a:rPr lang="en-US" dirty="0"/>
              <a:t>Workstations</a:t>
            </a:r>
          </a:p>
          <a:p>
            <a:pPr marL="0" indent="0">
              <a:buNone/>
            </a:pP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GPU Usage</a:t>
            </a:r>
            <a:endParaRPr lang="id-ID" dirty="0"/>
          </a:p>
        </p:txBody>
      </p:sp>
    </p:spTree>
    <p:extLst>
      <p:ext uri="{BB962C8B-B14F-4D97-AF65-F5344CB8AC3E}">
        <p14:creationId xmlns:p14="http://schemas.microsoft.com/office/powerpoint/2010/main" val="11592400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8776" y="1239836"/>
            <a:ext cx="6877051" cy="3780185"/>
          </a:xfrm>
        </p:spPr>
        <p:txBody>
          <a:bodyPr>
            <a:normAutofit/>
          </a:bodyPr>
          <a:lstStyle/>
          <a:p>
            <a:r>
              <a:rPr lang="en-US" dirty="0"/>
              <a:t>Linear algebra</a:t>
            </a:r>
          </a:p>
          <a:p>
            <a:r>
              <a:rPr lang="en-US" dirty="0"/>
              <a:t>Signal and image processing (FFTs)</a:t>
            </a:r>
          </a:p>
          <a:p>
            <a:r>
              <a:rPr lang="en-US" dirty="0"/>
              <a:t>Neural networks and deep learning</a:t>
            </a:r>
          </a:p>
          <a:p>
            <a:r>
              <a:rPr lang="en-US" dirty="0"/>
              <a:t>Other machine learning algorithms, including generalized linear models, gradient boosting, etc.</a:t>
            </a:r>
          </a:p>
          <a:p>
            <a:r>
              <a:rPr lang="en-US" dirty="0"/>
              <a:t>Monte Carlo simulation and particle transport</a:t>
            </a:r>
          </a:p>
          <a:p>
            <a:r>
              <a:rPr lang="en-US" dirty="0"/>
              <a:t>Fluid simulation</a:t>
            </a:r>
          </a:p>
          <a:p>
            <a:r>
              <a:rPr lang="en-US" dirty="0"/>
              <a:t>In-memory databases</a:t>
            </a:r>
          </a:p>
          <a:p>
            <a:r>
              <a:rPr lang="en-US" dirty="0" smtClean="0"/>
              <a:t>E</a:t>
            </a:r>
            <a:r>
              <a:rPr lang="id-ID" dirty="0" smtClean="0"/>
              <a:t>tc.</a:t>
            </a:r>
            <a:endParaRPr lang="id-ID" dirty="0" smtClean="0"/>
          </a:p>
          <a:p>
            <a:pPr lvl="2"/>
            <a:endParaRPr lang="id-ID" dirty="0" smtClean="0"/>
          </a:p>
          <a:p>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en-US" dirty="0"/>
              <a:t>When is a GPU a good idea?</a:t>
            </a:r>
          </a:p>
        </p:txBody>
      </p:sp>
    </p:spTree>
    <p:extLst>
      <p:ext uri="{BB962C8B-B14F-4D97-AF65-F5344CB8AC3E}">
        <p14:creationId xmlns:p14="http://schemas.microsoft.com/office/powerpoint/2010/main" val="227962621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In general, if the step of the process can be described such as “do this mathematical operation thousands of times”, then send it to the GPU. </a:t>
            </a:r>
            <a:endParaRPr lang="id-ID" dirty="0" smtClean="0"/>
          </a:p>
          <a:p>
            <a:pPr lvl="1"/>
            <a:r>
              <a:rPr lang="en-US" dirty="0" smtClean="0"/>
              <a:t>matrix </a:t>
            </a:r>
            <a:r>
              <a:rPr lang="en-US" dirty="0"/>
              <a:t>multiplication and computing the inverse of a matrix. </a:t>
            </a:r>
          </a:p>
          <a:p>
            <a:r>
              <a:rPr lang="en-US" dirty="0"/>
              <a:t>There is also a cost to changing devices and using GPUs. </a:t>
            </a:r>
            <a:endParaRPr lang="id-ID" dirty="0" smtClean="0"/>
          </a:p>
          <a:p>
            <a:pPr lvl="1"/>
            <a:r>
              <a:rPr lang="en-US" dirty="0" smtClean="0"/>
              <a:t>GPUs </a:t>
            </a:r>
            <a:r>
              <a:rPr lang="en-US" dirty="0"/>
              <a:t>don’t have direct access to the rest of your computer (except, of course for the display). </a:t>
            </a:r>
            <a:endParaRPr lang="id-ID" dirty="0" smtClean="0"/>
          </a:p>
          <a:p>
            <a:pPr lvl="1"/>
            <a:r>
              <a:rPr lang="en-US" dirty="0" smtClean="0"/>
              <a:t>Due </a:t>
            </a:r>
            <a:r>
              <a:rPr lang="en-US" dirty="0"/>
              <a:t>to this, if you are running a command on a GPU, you need to copy all of the data to the GPU first, then do the operation, then copy the result back to your computer’s main memory. </a:t>
            </a:r>
            <a:endParaRPr lang="id-ID" dirty="0" smtClean="0"/>
          </a:p>
          <a:p>
            <a:pPr lvl="1"/>
            <a:r>
              <a:rPr lang="en-US" dirty="0" err="1" smtClean="0"/>
              <a:t>TensorFlow</a:t>
            </a:r>
            <a:r>
              <a:rPr lang="en-US" dirty="0" smtClean="0"/>
              <a:t> </a:t>
            </a:r>
            <a:r>
              <a:rPr lang="en-US" dirty="0"/>
              <a:t>handles this under the hood, so the code </a:t>
            </a:r>
            <a:r>
              <a:rPr lang="en-US"/>
              <a:t>is </a:t>
            </a:r>
            <a:r>
              <a:rPr lang="en-US" smtClean="0"/>
              <a:t>simple.</a:t>
            </a:r>
            <a:endParaRPr lang="en-US" dirty="0"/>
          </a:p>
          <a:p>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en-US" dirty="0"/>
              <a:t>What types of operations should I send to the GPU</a:t>
            </a:r>
            <a:r>
              <a:rPr lang="en-US" dirty="0" smtClean="0"/>
              <a:t>?</a:t>
            </a:r>
            <a:endParaRPr lang="id-ID" dirty="0"/>
          </a:p>
        </p:txBody>
      </p:sp>
    </p:spTree>
    <p:extLst>
      <p:ext uri="{BB962C8B-B14F-4D97-AF65-F5344CB8AC3E}">
        <p14:creationId xmlns:p14="http://schemas.microsoft.com/office/powerpoint/2010/main" val="80866504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id-ID" dirty="0" smtClean="0"/>
              <a:t>Cores</a:t>
            </a:r>
            <a:endParaRPr lang="id-ID" dirty="0" smtClean="0"/>
          </a:p>
          <a:p>
            <a:pPr lvl="1"/>
            <a:r>
              <a:rPr lang="en-US" dirty="0"/>
              <a:t>CPUs consist of a few cores optimized for serial </a:t>
            </a:r>
            <a:r>
              <a:rPr lang="en-US" dirty="0" smtClean="0"/>
              <a:t>processing</a:t>
            </a:r>
            <a:endParaRPr lang="id-ID" dirty="0" smtClean="0"/>
          </a:p>
          <a:p>
            <a:pPr lvl="1"/>
            <a:r>
              <a:rPr lang="en-US" dirty="0"/>
              <a:t>GPUs consist of hundreds or thousands of smaller, efficient cores designed for parallel </a:t>
            </a:r>
            <a:r>
              <a:rPr lang="en-US" dirty="0" smtClean="0"/>
              <a:t>performance</a:t>
            </a:r>
            <a:endParaRPr lang="id-ID" dirty="0" smtClean="0"/>
          </a:p>
          <a:p>
            <a:pPr marL="179025" lvl="1" indent="0">
              <a:buNone/>
            </a:pPr>
            <a:endParaRPr lang="id-ID" dirty="0" smtClean="0"/>
          </a:p>
          <a:p>
            <a:r>
              <a:rPr lang="en-US" dirty="0" smtClean="0"/>
              <a:t>GPU</a:t>
            </a:r>
            <a:r>
              <a:rPr lang="id-ID" dirty="0" smtClean="0"/>
              <a:t> </a:t>
            </a:r>
            <a:r>
              <a:rPr lang="en-US" dirty="0" smtClean="0"/>
              <a:t>provides </a:t>
            </a:r>
            <a:r>
              <a:rPr lang="en-US" dirty="0"/>
              <a:t>much higher instruction throughput and memory bandwidth than the CPU within a similar price and power envelope. </a:t>
            </a:r>
            <a:endParaRPr lang="id-ID" dirty="0" smtClean="0"/>
          </a:p>
          <a:p>
            <a:pPr lvl="1"/>
            <a:r>
              <a:rPr lang="en-US" dirty="0" smtClean="0"/>
              <a:t>Many </a:t>
            </a:r>
            <a:r>
              <a:rPr lang="en-US" dirty="0"/>
              <a:t>applications leverage these higher capabilities to run faster on the GPU than on the </a:t>
            </a:r>
            <a:r>
              <a:rPr lang="en-US" dirty="0" smtClean="0"/>
              <a:t>CPU</a:t>
            </a:r>
            <a:endParaRPr lang="id-ID" dirty="0" smtClean="0"/>
          </a:p>
          <a:p>
            <a:endParaRPr lang="id-ID" dirty="0" smtClean="0"/>
          </a:p>
          <a:p>
            <a:endParaRPr lang="id-ID" dirty="0"/>
          </a:p>
          <a:p>
            <a:endParaRPr lang="id-ID" dirty="0" smtClean="0"/>
          </a:p>
          <a:p>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GPU &amp; CPU Specifications</a:t>
            </a:r>
            <a:endParaRPr lang="id-ID" dirty="0"/>
          </a:p>
        </p:txBody>
      </p:sp>
    </p:spTree>
    <p:extLst>
      <p:ext uri="{BB962C8B-B14F-4D97-AF65-F5344CB8AC3E}">
        <p14:creationId xmlns:p14="http://schemas.microsoft.com/office/powerpoint/2010/main" val="32137466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CPU </a:t>
            </a:r>
            <a:r>
              <a:rPr lang="en-US" dirty="0"/>
              <a:t>is designed to excel at executing a sequence of operations, called a thread, as fast as possible and can execute a few tens of these threads in </a:t>
            </a:r>
            <a:r>
              <a:rPr lang="en-US" dirty="0" smtClean="0"/>
              <a:t>parallel </a:t>
            </a:r>
            <a:endParaRPr lang="id-ID" dirty="0" smtClean="0"/>
          </a:p>
          <a:p>
            <a:r>
              <a:rPr lang="en-US" dirty="0" smtClean="0"/>
              <a:t>GPU </a:t>
            </a:r>
            <a:r>
              <a:rPr lang="en-US" dirty="0"/>
              <a:t>is designed to excel at executing thousands of them in parallel (amortizing the slower single-thread performance to achieve greater throughput)</a:t>
            </a: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GPU &amp; CPU Architecture</a:t>
            </a:r>
            <a:endParaRPr lang="id-ID" dirty="0"/>
          </a:p>
        </p:txBody>
      </p:sp>
      <p:pic>
        <p:nvPicPr>
          <p:cNvPr id="5" name="Picture 4"/>
          <p:cNvPicPr>
            <a:picLocks noChangeAspect="1"/>
          </p:cNvPicPr>
          <p:nvPr/>
        </p:nvPicPr>
        <p:blipFill>
          <a:blip r:embed="rId2"/>
          <a:stretch>
            <a:fillRect/>
          </a:stretch>
        </p:blipFill>
        <p:spPr>
          <a:xfrm>
            <a:off x="2339752" y="2459736"/>
            <a:ext cx="4896075" cy="2350893"/>
          </a:xfrm>
          <a:prstGeom prst="rect">
            <a:avLst/>
          </a:prstGeom>
        </p:spPr>
      </p:pic>
      <p:sp>
        <p:nvSpPr>
          <p:cNvPr id="6" name="TextBox 5"/>
          <p:cNvSpPr txBox="1"/>
          <p:nvPr/>
        </p:nvSpPr>
        <p:spPr bwMode="gray">
          <a:xfrm>
            <a:off x="2555775" y="4812537"/>
            <a:ext cx="4680051" cy="19548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id-ID" sz="800" dirty="0"/>
              <a:t>https://docs.nvidia.com/cuda/cuda-c-programming-guide/index.html</a:t>
            </a:r>
            <a:endParaRPr lang="id-ID" sz="800" dirty="0" smtClean="0"/>
          </a:p>
        </p:txBody>
      </p:sp>
    </p:spTree>
    <p:extLst>
      <p:ext uri="{BB962C8B-B14F-4D97-AF65-F5344CB8AC3E}">
        <p14:creationId xmlns:p14="http://schemas.microsoft.com/office/powerpoint/2010/main" val="18586811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id-ID" dirty="0" smtClean="0"/>
              <a:t>P</a:t>
            </a:r>
            <a:r>
              <a:rPr lang="en-US" dirty="0" err="1" smtClean="0"/>
              <a:t>arallel</a:t>
            </a:r>
            <a:r>
              <a:rPr lang="en-US" dirty="0" smtClean="0"/>
              <a:t> </a:t>
            </a:r>
            <a:r>
              <a:rPr lang="en-US" dirty="0"/>
              <a:t>computing platform and application programming </a:t>
            </a:r>
            <a:r>
              <a:rPr lang="en-US" dirty="0" smtClean="0"/>
              <a:t>interface</a:t>
            </a:r>
            <a:r>
              <a:rPr lang="id-ID" dirty="0" smtClean="0"/>
              <a:t> (API)</a:t>
            </a:r>
            <a:r>
              <a:rPr lang="en-US" dirty="0" smtClean="0"/>
              <a:t> </a:t>
            </a:r>
            <a:r>
              <a:rPr lang="en-US" dirty="0"/>
              <a:t>model created by </a:t>
            </a:r>
            <a:r>
              <a:rPr lang="en-US" dirty="0" err="1" smtClean="0"/>
              <a:t>Nvidia</a:t>
            </a:r>
            <a:endParaRPr lang="id-ID" dirty="0" smtClean="0"/>
          </a:p>
          <a:p>
            <a:r>
              <a:rPr lang="id-ID" dirty="0" smtClean="0"/>
              <a:t>A</a:t>
            </a:r>
            <a:r>
              <a:rPr lang="en-US" dirty="0" err="1" smtClean="0"/>
              <a:t>llows</a:t>
            </a:r>
            <a:r>
              <a:rPr lang="en-US" dirty="0" smtClean="0"/>
              <a:t> </a:t>
            </a:r>
            <a:r>
              <a:rPr lang="en-US" dirty="0"/>
              <a:t>software developers and software engineers to use a CUDA-enabled graphics processing unit for general purpose </a:t>
            </a:r>
            <a:r>
              <a:rPr lang="en-US" dirty="0" smtClean="0"/>
              <a:t>processing</a:t>
            </a:r>
            <a:r>
              <a:rPr lang="id-ID" dirty="0" smtClean="0"/>
              <a:t> </a:t>
            </a:r>
            <a:endParaRPr lang="id-ID" dirty="0"/>
          </a:p>
          <a:p>
            <a:r>
              <a:rPr lang="id-ID" dirty="0" smtClean="0"/>
              <a:t>CUDA </a:t>
            </a:r>
            <a:r>
              <a:rPr lang="id-ID" dirty="0" smtClean="0"/>
              <a:t>Toolkit</a:t>
            </a:r>
          </a:p>
          <a:p>
            <a:pPr lvl="1"/>
            <a:r>
              <a:rPr lang="id-ID" dirty="0">
                <a:hlinkClick r:id="rId2"/>
              </a:rPr>
              <a:t>https://</a:t>
            </a:r>
            <a:r>
              <a:rPr lang="id-ID" dirty="0" smtClean="0">
                <a:hlinkClick r:id="rId2"/>
              </a:rPr>
              <a:t>developer.nvidia.com/cuda-toolkit</a:t>
            </a:r>
            <a:endParaRPr lang="id-ID" dirty="0" smtClean="0"/>
          </a:p>
          <a:p>
            <a:pPr lvl="1"/>
            <a:r>
              <a:rPr lang="en-US" dirty="0"/>
              <a:t>provides a development environment for creating high performance GPU-accelerated applications</a:t>
            </a:r>
            <a:endParaRPr lang="id-ID" dirty="0"/>
          </a:p>
        </p:txBody>
      </p:sp>
      <p:sp>
        <p:nvSpPr>
          <p:cNvPr id="3" name="Footer Placeholder 2"/>
          <p:cNvSpPr>
            <a:spLocks noGrp="1"/>
          </p:cNvSpPr>
          <p:nvPr>
            <p:ph type="ftr" sz="quarter" idx="15"/>
          </p:nvPr>
        </p:nvSpPr>
        <p:spPr/>
        <p:txBody>
          <a:bodyPr/>
          <a:lstStyle/>
          <a:p>
            <a:r>
              <a:rPr lang="en-US" smtClean="0"/>
              <a:t>Parallel Processing using GPU</a:t>
            </a:r>
            <a:endParaRPr lang="en-US" dirty="0"/>
          </a:p>
        </p:txBody>
      </p:sp>
      <p:sp>
        <p:nvSpPr>
          <p:cNvPr id="4" name="Title 3"/>
          <p:cNvSpPr>
            <a:spLocks noGrp="1"/>
          </p:cNvSpPr>
          <p:nvPr>
            <p:ph type="title"/>
          </p:nvPr>
        </p:nvSpPr>
        <p:spPr/>
        <p:txBody>
          <a:bodyPr/>
          <a:lstStyle/>
          <a:p>
            <a:r>
              <a:rPr lang="id-ID" dirty="0" smtClean="0"/>
              <a:t>CUDA - Compute </a:t>
            </a:r>
            <a:r>
              <a:rPr lang="id-ID" dirty="0"/>
              <a:t>Unified Device Architecture</a:t>
            </a:r>
          </a:p>
        </p:txBody>
      </p:sp>
    </p:spTree>
    <p:extLst>
      <p:ext uri="{BB962C8B-B14F-4D97-AF65-F5344CB8AC3E}">
        <p14:creationId xmlns:p14="http://schemas.microsoft.com/office/powerpoint/2010/main" val="1891105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dae3f52a9da9add84e87244d4a27be3e5575f3"/>
  <p:tag name="ISPRING_RESOURCE_PATHS_HASH_2" val="97527d9a80d1c254cf63ecdbcf5c3445e7cf98d"/>
</p:tagLst>
</file>

<file path=ppt/theme/theme1.xml><?xml version="1.0" encoding="utf-8"?>
<a:theme xmlns:a="http://schemas.openxmlformats.org/drawingml/2006/main" name="TEMPLATE_HPI_10_EXP">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xmlns="" name="TEMPLATE_HPI_05_EXP" id="{EEEEA749-3836-4DC6-BA52-AE8D0ADE122A}" vid="{1AF48529-3759-4302-91D0-708D448B88CB}"/>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TEMPLATE_HPI_10_EXP</Template>
  <TotalTime>18450</TotalTime>
  <Words>1742</Words>
  <Application>Microsoft Office PowerPoint</Application>
  <PresentationFormat>On-screen Show (16:9)</PresentationFormat>
  <Paragraphs>266</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TEMPLATE_HPI_10_EXP</vt:lpstr>
      <vt:lpstr>Parallel Processing using GPU</vt:lpstr>
      <vt:lpstr>Parallel Processing</vt:lpstr>
      <vt:lpstr>History of GPU</vt:lpstr>
      <vt:lpstr>GPU Usage</vt:lpstr>
      <vt:lpstr>When is a GPU a good idea?</vt:lpstr>
      <vt:lpstr>What types of operations should I send to the GPU?</vt:lpstr>
      <vt:lpstr>GPU &amp; CPU Specifications</vt:lpstr>
      <vt:lpstr>GPU &amp; CPU Architecture</vt:lpstr>
      <vt:lpstr>CUDA - Compute Unified Device Architecture</vt:lpstr>
      <vt:lpstr>CUDA (Cont.)</vt:lpstr>
      <vt:lpstr>CUDA Kernel</vt:lpstr>
      <vt:lpstr>CUDA Kernel (Cont.)</vt:lpstr>
      <vt:lpstr>CUDA Block</vt:lpstr>
      <vt:lpstr>Cuda - Hardware</vt:lpstr>
      <vt:lpstr>Memory Hierarchy in GPU</vt:lpstr>
      <vt:lpstr>Memory Hierarchy in GPU</vt:lpstr>
      <vt:lpstr>Libraries (GPU)</vt:lpstr>
      <vt:lpstr>Libraries (GPU)</vt:lpstr>
      <vt:lpstr>PyCuda</vt:lpstr>
      <vt:lpstr>Numba</vt:lpstr>
      <vt:lpstr>PyTorch</vt:lpstr>
      <vt:lpstr>Tensorflow</vt:lpstr>
      <vt:lpstr>Reference</vt:lpstr>
      <vt:lpstr>Thank you  for your attention!</vt:lpstr>
    </vt:vector>
  </TitlesOfParts>
  <Company>Hasso-Plattner-Institut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(Verdana 20pt) - maximum 2 lines</dc:title>
  <dc:creator>Harungguan, Johannes</dc:creator>
  <cp:lastModifiedBy>DUKTEK</cp:lastModifiedBy>
  <cp:revision>600</cp:revision>
  <cp:lastPrinted>2014-05-07T12:19:03Z</cp:lastPrinted>
  <dcterms:created xsi:type="dcterms:W3CDTF">2015-09-14T08:05:09Z</dcterms:created>
  <dcterms:modified xsi:type="dcterms:W3CDTF">2021-04-28T22:37:21Z</dcterms:modified>
</cp:coreProperties>
</file>