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1" r:id="rId9"/>
    <p:sldId id="262" r:id="rId10"/>
    <p:sldId id="268" r:id="rId11"/>
    <p:sldId id="264" r:id="rId12"/>
    <p:sldId id="265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96FA4D-84AD-46DB-B74D-56112300C2DE}">
  <a:tblStyle styleId="{2C96FA4D-84AD-46DB-B74D-56112300C2D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0851776" y="6168367"/>
            <a:ext cx="40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746053" y="1899684"/>
            <a:ext cx="10515600" cy="43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0831610" y="6161643"/>
            <a:ext cx="4395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46053" y="770878"/>
            <a:ext cx="10515600" cy="103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6830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0851776" y="6175091"/>
            <a:ext cx="3857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8200" y="931065"/>
            <a:ext cx="10515600" cy="103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4332" y="61750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494332" y="617509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931065"/>
            <a:ext cx="10515600" cy="1036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2159242"/>
            <a:ext cx="10515600" cy="340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0" y="6350202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"/>
          <p:cNvSpPr/>
          <p:nvPr/>
        </p:nvSpPr>
        <p:spPr>
          <a:xfrm>
            <a:off x="0" y="6357654"/>
            <a:ext cx="12192000" cy="493622"/>
          </a:xfrm>
          <a:prstGeom prst="rect">
            <a:avLst/>
          </a:prstGeom>
          <a:gradFill>
            <a:gsLst>
              <a:gs pos="0">
                <a:srgbClr val="394D6F"/>
              </a:gs>
              <a:gs pos="50000">
                <a:srgbClr val="536FA2"/>
              </a:gs>
              <a:gs pos="100000">
                <a:srgbClr val="6486C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Department of Computer Science – FCAI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"/>
          <p:cNvGrpSpPr/>
          <p:nvPr/>
        </p:nvGrpSpPr>
        <p:grpSpPr>
          <a:xfrm>
            <a:off x="11353800" y="5978177"/>
            <a:ext cx="728656" cy="744049"/>
            <a:chOff x="5168164" y="434518"/>
            <a:chExt cx="1737360" cy="1737360"/>
          </a:xfrm>
        </p:grpSpPr>
        <p:sp>
          <p:nvSpPr>
            <p:cNvPr id="15" name="Google Shape;15;p1"/>
            <p:cNvSpPr/>
            <p:nvPr/>
          </p:nvSpPr>
          <p:spPr>
            <a:xfrm>
              <a:off x="5168164" y="434518"/>
              <a:ext cx="1737360" cy="173736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" name="Google Shape;16;p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265006" y="726892"/>
              <a:ext cx="1543676" cy="11526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7;p1"/>
          <p:cNvSpPr/>
          <p:nvPr/>
        </p:nvSpPr>
        <p:spPr>
          <a:xfrm>
            <a:off x="10896327" y="6189926"/>
            <a:ext cx="318521" cy="320550"/>
          </a:xfrm>
          <a:prstGeom prst="ellipse">
            <a:avLst/>
          </a:prstGeom>
          <a:solidFill>
            <a:srgbClr val="2F5496"/>
          </a:solidFill>
          <a:ln w="1905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10845054" y="6172203"/>
            <a:ext cx="412649" cy="36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5907006" y="2854394"/>
            <a:ext cx="5225467" cy="526680"/>
          </a:xfrm>
          <a:prstGeom prst="roundRect">
            <a:avLst>
              <a:gd name="adj" fmla="val 16667"/>
            </a:avLst>
          </a:prstGeom>
          <a:solidFill>
            <a:srgbClr val="3A61A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dirty="0"/>
              <a:t>NoiseSentinel: Portable IoT Stick for Detecting Modified Bike Silencers</a:t>
            </a:r>
          </a:p>
        </p:txBody>
      </p:sp>
      <p:graphicFrame>
        <p:nvGraphicFramePr>
          <p:cNvPr id="48" name="Google Shape;48;p7"/>
          <p:cNvGraphicFramePr/>
          <p:nvPr/>
        </p:nvGraphicFramePr>
        <p:xfrm>
          <a:off x="5987687" y="2914983"/>
          <a:ext cx="5067500" cy="365770"/>
        </p:xfrm>
        <a:graphic>
          <a:graphicData uri="http://schemas.openxmlformats.org/drawingml/2006/table">
            <a:tbl>
              <a:tblPr firstRow="1" bandRow="1">
                <a:noFill/>
                <a:tableStyleId>{2C96FA4D-84AD-46DB-B74D-56112300C2DE}</a:tableStyleId>
              </a:tblPr>
              <a:tblGrid>
                <a:gridCol w="253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FYP Semester: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Google Shape;49;p7"/>
          <p:cNvSpPr/>
          <p:nvPr/>
        </p:nvSpPr>
        <p:spPr>
          <a:xfrm>
            <a:off x="5907006" y="3573736"/>
            <a:ext cx="5225467" cy="526680"/>
          </a:xfrm>
          <a:prstGeom prst="roundRect">
            <a:avLst>
              <a:gd name="adj" fmla="val 16667"/>
            </a:avLst>
          </a:prstGeom>
          <a:solidFill>
            <a:srgbClr val="3A61A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" name="Google Shape;50;p7"/>
          <p:cNvGraphicFramePr/>
          <p:nvPr/>
        </p:nvGraphicFramePr>
        <p:xfrm>
          <a:off x="5987687" y="3634325"/>
          <a:ext cx="5067500" cy="365770"/>
        </p:xfrm>
        <a:graphic>
          <a:graphicData uri="http://schemas.openxmlformats.org/drawingml/2006/table">
            <a:tbl>
              <a:tblPr firstRow="1" bandRow="1">
                <a:noFill/>
                <a:tableStyleId>{2C96FA4D-84AD-46DB-B74D-56112300C2DE}</a:tableStyleId>
              </a:tblPr>
              <a:tblGrid>
                <a:gridCol w="253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FYP-ID: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Google Shape;51;p7"/>
          <p:cNvSpPr/>
          <p:nvPr/>
        </p:nvSpPr>
        <p:spPr>
          <a:xfrm>
            <a:off x="5907006" y="4291386"/>
            <a:ext cx="5225467" cy="526680"/>
          </a:xfrm>
          <a:prstGeom prst="roundRect">
            <a:avLst>
              <a:gd name="adj" fmla="val 16667"/>
            </a:avLst>
          </a:prstGeom>
          <a:solidFill>
            <a:srgbClr val="3A61A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" name="Google Shape;52;p7"/>
          <p:cNvGraphicFramePr/>
          <p:nvPr>
            <p:extLst>
              <p:ext uri="{D42A27DB-BD31-4B8C-83A1-F6EECF244321}">
                <p14:modId xmlns:p14="http://schemas.microsoft.com/office/powerpoint/2010/main" val="2168345801"/>
              </p:ext>
            </p:extLst>
          </p:nvPr>
        </p:nvGraphicFramePr>
        <p:xfrm>
          <a:off x="5987687" y="4351975"/>
          <a:ext cx="5067500" cy="365770"/>
        </p:xfrm>
        <a:graphic>
          <a:graphicData uri="http://schemas.openxmlformats.org/drawingml/2006/table">
            <a:tbl>
              <a:tblPr firstRow="1" bandRow="1">
                <a:noFill/>
                <a:tableStyleId>{2C96FA4D-84AD-46DB-B74D-56112300C2DE}</a:tableStyleId>
              </a:tblPr>
              <a:tblGrid>
                <a:gridCol w="253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Date: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02-06-202</a:t>
                      </a: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Google Shape;53;p7"/>
          <p:cNvSpPr/>
          <p:nvPr/>
        </p:nvSpPr>
        <p:spPr>
          <a:xfrm>
            <a:off x="5907006" y="5009036"/>
            <a:ext cx="5225467" cy="526680"/>
          </a:xfrm>
          <a:prstGeom prst="roundRect">
            <a:avLst>
              <a:gd name="adj" fmla="val 16667"/>
            </a:avLst>
          </a:prstGeom>
          <a:solidFill>
            <a:srgbClr val="3A61A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Google Shape;54;p7"/>
          <p:cNvGraphicFramePr/>
          <p:nvPr>
            <p:extLst>
              <p:ext uri="{D42A27DB-BD31-4B8C-83A1-F6EECF244321}">
                <p14:modId xmlns:p14="http://schemas.microsoft.com/office/powerpoint/2010/main" val="1774665338"/>
              </p:ext>
            </p:extLst>
          </p:nvPr>
        </p:nvGraphicFramePr>
        <p:xfrm>
          <a:off x="5987687" y="5069625"/>
          <a:ext cx="5067500" cy="365770"/>
        </p:xfrm>
        <a:graphic>
          <a:graphicData uri="http://schemas.openxmlformats.org/drawingml/2006/table">
            <a:tbl>
              <a:tblPr firstRow="1" bandRow="1">
                <a:noFill/>
                <a:tableStyleId>{2C96FA4D-84AD-46DB-B74D-56112300C2DE}</a:tableStyleId>
              </a:tblPr>
              <a:tblGrid>
                <a:gridCol w="253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Supervisor: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Arial"/>
                          <a:cs typeface="Arial"/>
                          <a:sym typeface="Arial"/>
                        </a:rPr>
                        <a:t>Dr Abdul Hameed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Google Shape;55;p7"/>
          <p:cNvSpPr/>
          <p:nvPr/>
        </p:nvSpPr>
        <p:spPr>
          <a:xfrm>
            <a:off x="5907006" y="859145"/>
            <a:ext cx="5225467" cy="1362598"/>
          </a:xfrm>
          <a:prstGeom prst="roundRect">
            <a:avLst>
              <a:gd name="adj" fmla="val 16667"/>
            </a:avLst>
          </a:prstGeom>
          <a:solidFill>
            <a:srgbClr val="3A61A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" name="Google Shape;56;p7"/>
          <p:cNvGraphicFramePr/>
          <p:nvPr>
            <p:extLst>
              <p:ext uri="{D42A27DB-BD31-4B8C-83A1-F6EECF244321}">
                <p14:modId xmlns:p14="http://schemas.microsoft.com/office/powerpoint/2010/main" val="1058778661"/>
              </p:ext>
            </p:extLst>
          </p:nvPr>
        </p:nvGraphicFramePr>
        <p:xfrm>
          <a:off x="5907006" y="947305"/>
          <a:ext cx="5067500" cy="731540"/>
        </p:xfrm>
        <a:graphic>
          <a:graphicData uri="http://schemas.openxmlformats.org/drawingml/2006/table">
            <a:tbl>
              <a:tblPr firstRow="1" bandRow="1">
                <a:noFill/>
                <a:tableStyleId>{2C96FA4D-84AD-46DB-B74D-56112300C2DE}</a:tableStyleId>
              </a:tblPr>
              <a:tblGrid>
                <a:gridCol w="253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Ifsan Imran: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Arial"/>
                          <a:cs typeface="Arial"/>
                          <a:sym typeface="Arial"/>
                        </a:rPr>
                        <a:t>221089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Mishkat Fatima: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Arial"/>
                          <a:cs typeface="Arial"/>
                          <a:sym typeface="Arial"/>
                        </a:rPr>
                        <a:t>221336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" name="Google Shape;57;p7"/>
          <p:cNvSpPr/>
          <p:nvPr/>
        </p:nvSpPr>
        <p:spPr>
          <a:xfrm>
            <a:off x="304273" y="3954935"/>
            <a:ext cx="5288692" cy="79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680"/>
              <a:buFont typeface="Calibri"/>
              <a:buNone/>
            </a:pPr>
            <a:r>
              <a:rPr lang="en-US" sz="468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NoiseSentinal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7"/>
          <p:cNvGrpSpPr/>
          <p:nvPr/>
        </p:nvGrpSpPr>
        <p:grpSpPr>
          <a:xfrm>
            <a:off x="1901064" y="1464086"/>
            <a:ext cx="2095111" cy="2066323"/>
            <a:chOff x="5168164" y="434518"/>
            <a:chExt cx="1737360" cy="1737360"/>
          </a:xfrm>
        </p:grpSpPr>
        <p:sp>
          <p:nvSpPr>
            <p:cNvPr id="59" name="Google Shape;59;p7"/>
            <p:cNvSpPr/>
            <p:nvPr/>
          </p:nvSpPr>
          <p:spPr>
            <a:xfrm>
              <a:off x="5168164" y="434518"/>
              <a:ext cx="1737360" cy="173736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" name="Google Shape;60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65006" y="726892"/>
              <a:ext cx="1543676" cy="1152612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10851776" y="6168367"/>
            <a:ext cx="40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graphicFrame>
        <p:nvGraphicFramePr>
          <p:cNvPr id="62" name="Google Shape;62;p7"/>
          <p:cNvGraphicFramePr/>
          <p:nvPr>
            <p:extLst>
              <p:ext uri="{D42A27DB-BD31-4B8C-83A1-F6EECF244321}">
                <p14:modId xmlns:p14="http://schemas.microsoft.com/office/powerpoint/2010/main" val="313786925"/>
              </p:ext>
            </p:extLst>
          </p:nvPr>
        </p:nvGraphicFramePr>
        <p:xfrm>
          <a:off x="5907006" y="1674035"/>
          <a:ext cx="5067500" cy="365770"/>
        </p:xfrm>
        <a:graphic>
          <a:graphicData uri="http://schemas.openxmlformats.org/drawingml/2006/table">
            <a:tbl>
              <a:tblPr firstRow="1" bandRow="1">
                <a:noFill/>
                <a:tableStyleId>{2C96FA4D-84AD-46DB-B74D-56112300C2DE}</a:tableStyleId>
              </a:tblPr>
              <a:tblGrid>
                <a:gridCol w="253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Muhammad Moiz: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lt1"/>
                          </a:solidFill>
                          <a:latin typeface="Arial"/>
                          <a:cs typeface="Arial"/>
                          <a:sym typeface="Arial"/>
                        </a:rPr>
                        <a:t>221073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33DCF-AF06-8079-4C5B-E2CB82BEA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FA9AB1-9273-B240-6DD3-458E5D2AA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the need for costly laboratory inspection of vehicles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for the officer’s testimony(shahadat) or bike in court.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courts and authorities to view evidence remotely.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easy relevant departments to monitor the progress of each case.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E69831-D1AA-FD2D-142C-FB80CFC404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8D6723-C8BF-459C-FF2B-7DDE9177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4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789171-CACD-3F38-3B31-4031AE6AF6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E3ADB1-0028-5A0E-8A4C-9D963D42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52" y="770878"/>
            <a:ext cx="10515600" cy="103607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Mockups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DDD13-2D0B-9D3E-847C-C8DAA69AC3E3}"/>
              </a:ext>
            </a:extLst>
          </p:cNvPr>
          <p:cNvSpPr txBox="1"/>
          <p:nvPr/>
        </p:nvSpPr>
        <p:spPr>
          <a:xfrm>
            <a:off x="965771" y="1806948"/>
            <a:ext cx="323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Login Screen</a:t>
            </a:r>
            <a:endParaRPr lang="en-PK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075C50-180C-029B-F22E-E0059807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4" y="2260755"/>
            <a:ext cx="2495678" cy="36831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2F9B0-08BB-391E-44C7-4BA7486C3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327" y="2260754"/>
            <a:ext cx="2248016" cy="3683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B6E3B8-F546-98FC-D214-533D041CA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913" y="2296589"/>
            <a:ext cx="2292468" cy="36831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18E678-FBD3-4E61-30B0-22B62CC407C3}"/>
              </a:ext>
            </a:extLst>
          </p:cNvPr>
          <p:cNvSpPr txBox="1"/>
          <p:nvPr/>
        </p:nvSpPr>
        <p:spPr>
          <a:xfrm>
            <a:off x="6503542" y="1806948"/>
            <a:ext cx="454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               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PK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00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B9CECE-2920-1F81-F032-234671666C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C66AD0-75F7-5615-6D72-9E707D0C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Mockups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0E0ED8-D8E5-F1ED-FA78-59D6B7635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53" y="2484144"/>
            <a:ext cx="2295098" cy="3300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137E15-A6F7-3DF8-1C45-DDB6948324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11" b="11252"/>
          <a:stretch/>
        </p:blipFill>
        <p:spPr>
          <a:xfrm>
            <a:off x="3041150" y="2484144"/>
            <a:ext cx="2424701" cy="31845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E8762B-5376-CF77-D23C-DBB86646CD72}"/>
              </a:ext>
            </a:extLst>
          </p:cNvPr>
          <p:cNvSpPr txBox="1"/>
          <p:nvPr/>
        </p:nvSpPr>
        <p:spPr>
          <a:xfrm>
            <a:off x="1893602" y="1980125"/>
            <a:ext cx="257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   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5A1334-412E-5348-97FA-BB5A536ED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461" y="2484144"/>
            <a:ext cx="1816193" cy="31845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F7E2E8-52AC-853F-B0E3-7F604FBAD689}"/>
              </a:ext>
            </a:extLst>
          </p:cNvPr>
          <p:cNvSpPr txBox="1"/>
          <p:nvPr/>
        </p:nvSpPr>
        <p:spPr>
          <a:xfrm>
            <a:off x="7582328" y="1900719"/>
            <a:ext cx="292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    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Detection</a:t>
            </a:r>
            <a:endParaRPr lang="en-PK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616BF5-C54F-EEB9-6015-DDCDD3ED9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493" y="2484144"/>
            <a:ext cx="1835244" cy="330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3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D0E4B7-DE3D-613E-CF43-A980079279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8C09D-B0BD-D407-FEBE-8B4C467DCA79}"/>
              </a:ext>
            </a:extLst>
          </p:cNvPr>
          <p:cNvSpPr txBox="1"/>
          <p:nvPr/>
        </p:nvSpPr>
        <p:spPr>
          <a:xfrm>
            <a:off x="3553146" y="2875002"/>
            <a:ext cx="50857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PK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82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/>
        </p:nvSpPr>
        <p:spPr>
          <a:xfrm>
            <a:off x="134322" y="1480744"/>
            <a:ext cx="7913226" cy="4950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Introduction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Problem Statement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Related System Analysis/Literature Review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Problem Solution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5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Mockups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0" y="338988"/>
            <a:ext cx="12192000" cy="1048968"/>
          </a:xfrm>
          <a:prstGeom prst="rect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746053" y="505050"/>
            <a:ext cx="10515600" cy="73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Table of Contents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10831610" y="6161643"/>
            <a:ext cx="43954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1" name="Google Shape;71;p8"/>
          <p:cNvSpPr txBox="1"/>
          <p:nvPr/>
        </p:nvSpPr>
        <p:spPr>
          <a:xfrm>
            <a:off x="8890370" y="13351"/>
            <a:ext cx="28833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NoiseSentinal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EF6697-A61D-7D2E-5D25-24B634369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pollution from illegal bike silencers is a growing problem.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detection methods are unreliable.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Courts demand digital, verifiable proof.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an automated, field-usable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DB6C85-879B-C6BA-F6BB-4119F7F0D6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17545B-2A81-A423-B93C-22435050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29393-E04D-C73E-B542-F7126A51B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C74D7E-310F-E5B4-BD8F-E5E3FFFA7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accurate system to detect modified silencers.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Police rely on judgment, which is often challenged.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Courts reject cases due to lack of sound proof.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process becomes ineffective against violators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2314DB-171B-C205-C9BA-F283F33F45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B4C007-829E-974A-A1DD-72729817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2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1A92B-75BC-96B9-8BF2-83E8E2F2C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handheld IoT stick to detect modified silencers.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captures exhaust audio and sends to mobile app.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generates challan with tamper-proof evidence.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uploaded to a web portal for legal access.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D0D3B-685C-9C02-9844-67E4DD9304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21357F-5858-820D-C718-762D6C59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Solution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2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33E35E-6BC1-55E4-4D1D-055DFE5D04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901F84-4970-E1F1-BA4B-42196810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System Analysis / Literature Review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0167C7-144D-2616-5F69-D6DD4FCC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41" y="1701710"/>
            <a:ext cx="10048125" cy="453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2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5709D-0856-D40D-6EC2-3514984EE5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F3AFE8-F8D4-C6D7-ABB9-9EE4A0AA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D2E37-69D3-0086-C32C-FD7D7A1491EF}"/>
              </a:ext>
            </a:extLst>
          </p:cNvPr>
          <p:cNvSpPr txBox="1"/>
          <p:nvPr/>
        </p:nvSpPr>
        <p:spPr>
          <a:xfrm>
            <a:off x="1372776" y="2034284"/>
            <a:ext cx="131905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Stick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FDA33-1598-D13A-8591-323E58DCEC0D}"/>
              </a:ext>
            </a:extLst>
          </p:cNvPr>
          <p:cNvSpPr txBox="1"/>
          <p:nvPr/>
        </p:nvSpPr>
        <p:spPr>
          <a:xfrm>
            <a:off x="9041261" y="2028337"/>
            <a:ext cx="172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C66E3-EE49-A58A-FAC0-931C010BE9BE}"/>
              </a:ext>
            </a:extLst>
          </p:cNvPr>
          <p:cNvSpPr txBox="1"/>
          <p:nvPr/>
        </p:nvSpPr>
        <p:spPr>
          <a:xfrm>
            <a:off x="5187057" y="1941950"/>
            <a:ext cx="1633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Portal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37FC5-851D-8896-D0EF-7193378A334C}"/>
              </a:ext>
            </a:extLst>
          </p:cNvPr>
          <p:cNvSpPr txBox="1"/>
          <p:nvPr/>
        </p:nvSpPr>
        <p:spPr>
          <a:xfrm>
            <a:off x="636997" y="2649837"/>
            <a:ext cx="343156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Noise/Sound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Forwarding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B8435-C189-B136-DE94-B0B8BC0EF2CA}"/>
              </a:ext>
            </a:extLst>
          </p:cNvPr>
          <p:cNvSpPr txBox="1"/>
          <p:nvPr/>
        </p:nvSpPr>
        <p:spPr>
          <a:xfrm>
            <a:off x="8188505" y="2649836"/>
            <a:ext cx="34315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&amp;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Challan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71612-5918-6DC3-3162-4194D0085EB2}"/>
              </a:ext>
            </a:extLst>
          </p:cNvPr>
          <p:cNvSpPr txBox="1"/>
          <p:nvPr/>
        </p:nvSpPr>
        <p:spPr>
          <a:xfrm>
            <a:off x="4366517" y="2649836"/>
            <a:ext cx="35240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/ Signup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Officer/Court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Registration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Challan Updates</a:t>
            </a:r>
          </a:p>
        </p:txBody>
      </p:sp>
    </p:spTree>
    <p:extLst>
      <p:ext uri="{BB962C8B-B14F-4D97-AF65-F5344CB8AC3E}">
        <p14:creationId xmlns:p14="http://schemas.microsoft.com/office/powerpoint/2010/main" val="314744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38C5EC-41D9-0F96-E7E8-C75E8D1768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silencer tampering using sound analysis.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digital evidence (audio, location, officer ID).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Auto-generate challans with mobile app.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court access to reduce in-person testimonies.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legal reliability and reduce urban noise.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FCA56-8A2B-BD11-F0BC-2396C231CF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9A6A8F-BF0C-D068-4010-DE44A07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41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601C5-5DFA-EA12-9545-1729518690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1B8745-6751-3987-2FDF-66A7F881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28B57-1A26-D9C0-596A-E88F95DF30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95" t="21492" r="13760" b="16009"/>
          <a:stretch/>
        </p:blipFill>
        <p:spPr>
          <a:xfrm>
            <a:off x="904569" y="2084438"/>
            <a:ext cx="10515600" cy="380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9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324</Words>
  <Application>Microsoft Office PowerPoint</Application>
  <PresentationFormat>Widescreen</PresentationFormat>
  <Paragraphs>94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Table of Contents</vt:lpstr>
      <vt:lpstr>Introduction</vt:lpstr>
      <vt:lpstr>Problem Statement</vt:lpstr>
      <vt:lpstr>Problem Solution</vt:lpstr>
      <vt:lpstr>Related System Analysis / Literature Review</vt:lpstr>
      <vt:lpstr>Modules</vt:lpstr>
      <vt:lpstr>Objectives</vt:lpstr>
      <vt:lpstr>Architecture Diagram</vt:lpstr>
      <vt:lpstr>Motivation</vt:lpstr>
      <vt:lpstr>Mockups</vt:lpstr>
      <vt:lpstr>Mockups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MISHKAT FATIMA</dc:creator>
  <cp:lastModifiedBy>Ifsan Imran</cp:lastModifiedBy>
  <cp:revision>20</cp:revision>
  <dcterms:modified xsi:type="dcterms:W3CDTF">2025-06-02T08:20:40Z</dcterms:modified>
</cp:coreProperties>
</file>