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88" r:id="rId4"/>
    <p:sldId id="277" r:id="rId5"/>
    <p:sldId id="278" r:id="rId6"/>
    <p:sldId id="287" r:id="rId7"/>
    <p:sldId id="301" r:id="rId8"/>
    <p:sldId id="303" r:id="rId9"/>
    <p:sldId id="298" r:id="rId10"/>
    <p:sldId id="271" r:id="rId11"/>
    <p:sldId id="292" r:id="rId12"/>
    <p:sldId id="293" r:id="rId13"/>
    <p:sldId id="294" r:id="rId14"/>
    <p:sldId id="267" r:id="rId15"/>
    <p:sldId id="295" r:id="rId16"/>
    <p:sldId id="297" r:id="rId17"/>
    <p:sldId id="296" r:id="rId18"/>
    <p:sldId id="300" r:id="rId19"/>
    <p:sldId id="260" r:id="rId20"/>
    <p:sldId id="299" r:id="rId21"/>
    <p:sldId id="304" r:id="rId22"/>
    <p:sldId id="302" r:id="rId23"/>
    <p:sldId id="265" r:id="rId24"/>
    <p:sldId id="274" r:id="rId25"/>
    <p:sldId id="305" r:id="rId26"/>
    <p:sldId id="270" r:id="rId27"/>
    <p:sldId id="269" r:id="rId28"/>
    <p:sldId id="286" r:id="rId29"/>
    <p:sldId id="285" r:id="rId30"/>
    <p:sldId id="281" r:id="rId31"/>
    <p:sldId id="282" r:id="rId32"/>
    <p:sldId id="283" r:id="rId33"/>
    <p:sldId id="284" r:id="rId34"/>
    <p:sldId id="275" r:id="rId35"/>
    <p:sldId id="276" r:id="rId36"/>
    <p:sldId id="280" r:id="rId37"/>
    <p:sldId id="279" r:id="rId38"/>
    <p:sldId id="289" r:id="rId39"/>
    <p:sldId id="290" r:id="rId40"/>
    <p:sldId id="291" r:id="rId41"/>
    <p:sldId id="262" r:id="rId42"/>
    <p:sldId id="308" r:id="rId43"/>
    <p:sldId id="309" r:id="rId44"/>
    <p:sldId id="306" r:id="rId45"/>
    <p:sldId id="316" r:id="rId46"/>
    <p:sldId id="307" r:id="rId47"/>
    <p:sldId id="310" r:id="rId48"/>
    <p:sldId id="312" r:id="rId49"/>
    <p:sldId id="313" r:id="rId50"/>
    <p:sldId id="314" r:id="rId51"/>
    <p:sldId id="315" r:id="rId52"/>
    <p:sldId id="317" r:id="rId53"/>
    <p:sldId id="318" r:id="rId54"/>
    <p:sldId id="321" r:id="rId55"/>
    <p:sldId id="320" r:id="rId56"/>
    <p:sldId id="319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44094F-90CB-426A-80A7-D70D5074E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5241FF-94B0-44EC-ACEA-81E0B53F9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4B9F61-D66A-44C8-A2FD-C0474EFDE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D0B4-845C-4418-AA14-6B02431C1E3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0A624-1E56-40BC-9E36-90BF6F81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327C72-11B1-49B4-8C6F-3C6AD820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07B1-0FFF-422A-8B1D-270F24666E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2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DE961-08CC-4A69-BAC6-C70711853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F2705A-B791-4C67-BF32-0D334A671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E53DDB-6E4D-4ED6-ADDA-4808387A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D0B4-845C-4418-AA14-6B02431C1E3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CFEA86-1CA6-42DD-8FA9-7B37436E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DC96A8-4AE7-4F80-A1E6-8E3EB093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07B1-0FFF-422A-8B1D-270F24666E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3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B2C928E-F16A-4001-833E-4B59955E5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F6F2CF-E1AE-45F1-959F-A851C1E2D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0831ED-DDEA-4379-9F83-3BDCCC32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D0B4-845C-4418-AA14-6B02431C1E3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F4675F-BE0E-48C4-9D91-368D6DD3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568D53-B3DB-400D-83DA-14CFA870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07B1-0FFF-422A-8B1D-270F24666E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2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F4556-0496-4972-BDFD-A4E2FD8B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8A7660-338A-47C9-A596-153201E8F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C11A89-74F9-4EA2-9308-040B5B0D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D0B4-845C-4418-AA14-6B02431C1E3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5A65E0-9644-45A2-9BF2-A2955FD2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1CAD1D-6EC3-440B-9E3E-847E0A9A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07B1-0FFF-422A-8B1D-270F24666E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4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5AC7C-2980-4DCD-8680-C30F09E6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4DCAEA-8F79-4804-B000-EB7ED7AC4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63EF56-FDE2-44F4-BCF5-DA9E17BF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D0B4-845C-4418-AA14-6B02431C1E3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E93632-E6E7-4D91-90C9-9753DE8F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016881-5B99-43F1-A05F-60A9E232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07B1-0FFF-422A-8B1D-270F24666E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1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B514A-C34F-46E1-99B2-561F73134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4F0BEC-F203-44EF-843F-A1F75868A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545DF8-FBC7-4758-B4D8-7F2F18FB2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AC61F4-417E-44DF-9ADB-98E90A9AA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D0B4-845C-4418-AA14-6B02431C1E3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57D44B-F384-4BAE-B3F3-7CC403C0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2706B6-BBF8-413B-8700-520AABED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07B1-0FFF-422A-8B1D-270F24666E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4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39252-B59B-46E1-B428-D47CF8A83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AEF230-1EBF-4118-ABA5-C29229D24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903AE4-91B5-4BD5-91C5-6466507A6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1678BF-3A86-492C-BA4E-4BC05CE97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B4A281F-1351-4518-BC1C-5437C7613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0DB026-8998-443E-A880-0AB0A5075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D0B4-845C-4418-AA14-6B02431C1E3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935752-BC6E-4A79-9E10-4FB82029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C8178E5-2D60-43AE-99FF-22CF4867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07B1-0FFF-422A-8B1D-270F24666E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3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9FB733-14C9-4C64-8488-DBD1A82B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B548D8-3142-4B38-B1CB-41AA5BDB0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D0B4-845C-4418-AA14-6B02431C1E3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B57AF2-7A6A-4333-8674-0F77D2AF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1A25C2-B6D4-48EE-B1FB-340824B6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07B1-0FFF-422A-8B1D-270F24666E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4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593B7CA-5383-48EC-A6E3-2871D8D42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D0B4-845C-4418-AA14-6B02431C1E3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70F429-C844-443B-BBA7-43539069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052472-A788-47A5-A19D-A2147BC0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07B1-0FFF-422A-8B1D-270F24666E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7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66B5C-F683-45F4-869D-F11F6E780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BD65E2-8B18-472C-91A3-FBF8BB2D9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8BD5B0-1ED3-4B7B-B9FB-8D2DBA57F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922C5D-55C7-48F9-BF17-CDDA1157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D0B4-845C-4418-AA14-6B02431C1E3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EBB8A9-A479-4588-A8C2-44D0B932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C72606-B4F0-4A8F-8391-674BE8FD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07B1-0FFF-422A-8B1D-270F24666E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9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086A5-23BA-4333-9FBE-0FD7700A3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7D6B9D9-0EFF-4026-AF5A-27929CE93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33E7B2-B6E8-47B6-947D-868B89F0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C2CF97-478B-4AF4-AC52-D8DCB375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D0B4-845C-4418-AA14-6B02431C1E3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41E79C-E48D-4D5F-A6A1-177F63E6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7C40D5-AEB0-4FA9-A559-A6A738ED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07B1-0FFF-422A-8B1D-270F24666E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63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60BD31A-E759-4501-8934-8B40370C8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0E55CC-5008-4FBF-AD92-E58182D7C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83BA13-F41B-42BA-92E1-41E04DCDC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AD0B4-845C-4418-AA14-6B02431C1E3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85CD4E-BCCD-4CA1-BD84-C920F47A4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45330A-93DC-4526-8077-2B2CE9B77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B07B1-0FFF-422A-8B1D-270F24666E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4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audacity/audacity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juce-framework/JUCE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supercollider/supercollider?tab=readme-ov-fi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pure-data/pure-data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bmc/xbm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tensorflow/tensorflo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apache/openoffice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hagora-io/gpt-pilot" TargetMode="External"/><Relationship Id="rId2" Type="http://schemas.openxmlformats.org/officeDocument/2006/relationships/hyperlink" Target="https://github.com/imartinez/privateG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IGC-Audio/AudioGPT" TargetMode="External"/><Relationship Id="rId5" Type="http://schemas.openxmlformats.org/officeDocument/2006/relationships/hyperlink" Target="https://github.com/geekan/MetaGPT" TargetMode="External"/><Relationship Id="rId4" Type="http://schemas.openxmlformats.org/officeDocument/2006/relationships/hyperlink" Target="https://github.com/Significant-Gravitas/AutoGPT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itguardian.com/github-actions-security-cheat-sheet/" TargetMode="External"/><Relationship Id="rId2" Type="http://schemas.openxmlformats.org/officeDocument/2006/relationships/hyperlink" Target="https://web.archive.org/web/20170602211147/http:/gitref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nk.springer.com/book/10.1007/978-1-4302-6104-9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4cUxeGkcC9goXbgTDQ0n_4TBzOO0ocPR" TargetMode="External"/><Relationship Id="rId2" Type="http://schemas.openxmlformats.org/officeDocument/2006/relationships/hyperlink" Target="https://www.youtube.com/playlist?list=PLRqwX-V7Uu6ZF9C0YMKuns9sLDzK6zoi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playlist?list=PLWKjhJtqVAbkFiqHnNaxpOPhh9tSWMXIF" TargetMode="External"/><Relationship Id="rId5" Type="http://schemas.openxmlformats.org/officeDocument/2006/relationships/hyperlink" Target="https://www.youtube.com/playlist?list=PLhW3qG5bs-L8OlICbNX9u4MZ3rAt5c5GG" TargetMode="External"/><Relationship Id="rId4" Type="http://schemas.openxmlformats.org/officeDocument/2006/relationships/hyperlink" Target="https://www.udemy.com/course/git-and-github-crash-course-creating-a-repository-from-scratch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37756-8AA2-4021-9A0E-FA2B2110B0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Git1x1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314DC9-E807-42DE-818A-FB42C3815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5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1602A-E5F1-4F63-9FDF-03D92EA8D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 and Commits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34BDB8-AD91-4EA1-B17E-8D2C81E17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D13C3C4-847D-4884-914A-7DF27D673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044" y="1925707"/>
            <a:ext cx="56102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96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8566F-D1D8-42D5-98E7-C53221BB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746998-928B-4372-AFAE-835C196D0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“main” branch (used to be called “master”) is the software as it is supposed to be</a:t>
            </a:r>
          </a:p>
          <a:p>
            <a:r>
              <a:rPr lang="en-US" dirty="0"/>
              <a:t>Ideally, the main branch contains no unused features, no unfinished code and no known bugs</a:t>
            </a:r>
          </a:p>
        </p:txBody>
      </p:sp>
    </p:spTree>
    <p:extLst>
      <p:ext uri="{BB962C8B-B14F-4D97-AF65-F5344CB8AC3E}">
        <p14:creationId xmlns:p14="http://schemas.microsoft.com/office/powerpoint/2010/main" val="934102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BAB035-132C-49FB-954A-FBBA65DB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branches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3468DD-5A59-4419-8B3C-5C9677026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“Hotfix” for urgent bug fixes</a:t>
            </a:r>
          </a:p>
          <a:p>
            <a:r>
              <a:rPr lang="en-US" dirty="0"/>
              <a:t>Developer branch for adding/restructuring/modifying code</a:t>
            </a:r>
          </a:p>
          <a:p>
            <a:r>
              <a:rPr lang="en-US" dirty="0"/>
              <a:t>Feature1 branch for adding feature 1</a:t>
            </a:r>
          </a:p>
          <a:p>
            <a:r>
              <a:rPr lang="en-US" dirty="0"/>
              <a:t>Feature2 branch for adding feature 2</a:t>
            </a:r>
          </a:p>
          <a:p>
            <a:r>
              <a:rPr lang="en-US" dirty="0"/>
              <a:t>TomFeature1 and JerryFeature1 branches if multiple people work individually on the same feature (e.g., if you have different solution approaches in mind)</a:t>
            </a:r>
          </a:p>
          <a:p>
            <a:r>
              <a:rPr lang="en-US" dirty="0" err="1"/>
              <a:t>QAbranch</a:t>
            </a:r>
            <a:r>
              <a:rPr lang="en-US" dirty="0"/>
              <a:t> (quality assurance, alpha testing, performance tests, …)</a:t>
            </a:r>
          </a:p>
          <a:p>
            <a:r>
              <a:rPr lang="en-US" dirty="0"/>
              <a:t>Production Branch (for compiling and releasing software)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19455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6B16D1-6357-4B08-A95A-97590C5D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Branches…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58F8F3-FAFB-489F-AE2A-7EB7A2B76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copies of the main branch or other branches at one point in time (commit)</a:t>
            </a:r>
          </a:p>
          <a:p>
            <a:r>
              <a:rPr lang="en-US" dirty="0"/>
              <a:t>Every branch has its own history of commits</a:t>
            </a:r>
          </a:p>
        </p:txBody>
      </p:sp>
    </p:spTree>
    <p:extLst>
      <p:ext uri="{BB962C8B-B14F-4D97-AF65-F5344CB8AC3E}">
        <p14:creationId xmlns:p14="http://schemas.microsoft.com/office/powerpoint/2010/main" val="4192192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0BD86D-5140-4D2E-B29A-09B0BDE46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DFBA02-10A4-4434-B73D-5F3E5872A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commit means you safe and describe the current state of your (local) branch (all files)</a:t>
            </a:r>
          </a:p>
          <a:p>
            <a:r>
              <a:rPr lang="en-US" dirty="0"/>
              <a:t>Every commit gets a title and a short description:</a:t>
            </a:r>
          </a:p>
          <a:p>
            <a:pPr lvl="1"/>
            <a:r>
              <a:rPr lang="en-US" dirty="0"/>
              <a:t>What has changed and</a:t>
            </a:r>
          </a:p>
          <a:p>
            <a:pPr lvl="1"/>
            <a:r>
              <a:rPr lang="en-US" dirty="0"/>
              <a:t>why</a:t>
            </a:r>
          </a:p>
          <a:p>
            <a:r>
              <a:rPr lang="en-US" dirty="0"/>
              <a:t>Best practice: Make many small commits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73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B95FD-0964-4487-9AF3-BEAE6F1F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commits?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B7507C-D76E-4200-945F-04D1A5BF3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can recover every single commit</a:t>
            </a:r>
          </a:p>
          <a:p>
            <a:pPr lvl="1"/>
            <a:r>
              <a:rPr lang="en-US" dirty="0"/>
              <a:t>if your code is broken</a:t>
            </a:r>
          </a:p>
          <a:p>
            <a:pPr lvl="1"/>
            <a:r>
              <a:rPr lang="en-US" dirty="0"/>
              <a:t>if you or your customer changed their minds and want to neglect the latest changes</a:t>
            </a:r>
          </a:p>
          <a:p>
            <a:r>
              <a:rPr lang="en-US" dirty="0"/>
              <a:t>You have a brief documentation on what you have done when and why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31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179240-B0C7-4155-B8B2-C1588120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15A957-C746-497C-8386-BE0E0380A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Branches having their own line of commits can cause conflicts:</a:t>
            </a:r>
          </a:p>
          <a:p>
            <a:pPr lvl="1"/>
            <a:r>
              <a:rPr lang="en-US" dirty="0"/>
              <a:t>What if one person changes a variable name that is also used by others</a:t>
            </a:r>
            <a:r>
              <a:rPr lang="en-US" sz="2000" dirty="0"/>
              <a:t>?</a:t>
            </a:r>
          </a:p>
          <a:p>
            <a:pPr lvl="1"/>
            <a:r>
              <a:rPr lang="en-US" dirty="0"/>
              <a:t>What if you delete a function that others are using?</a:t>
            </a:r>
          </a:p>
          <a:p>
            <a:pPr lvl="1"/>
            <a:r>
              <a:rPr lang="en-US" dirty="0"/>
              <a:t>What if two people created different files with the exact same file name?</a:t>
            </a:r>
          </a:p>
          <a:p>
            <a:r>
              <a:rPr lang="en-US" dirty="0"/>
              <a:t>Don’t worry, Git has many functions to solve / prevent conflicts</a:t>
            </a:r>
          </a:p>
        </p:txBody>
      </p:sp>
    </p:spTree>
    <p:extLst>
      <p:ext uri="{BB962C8B-B14F-4D97-AF65-F5344CB8AC3E}">
        <p14:creationId xmlns:p14="http://schemas.microsoft.com/office/powerpoint/2010/main" val="3348398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54ADF-4A48-4AE4-A909-D09F6BE4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FEC811-CA1A-4EA7-B91E-3DC7FD456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fetch downloads the latest commit of your desired branch from remote to local</a:t>
            </a:r>
          </a:p>
          <a:p>
            <a:r>
              <a:rPr lang="en-US" dirty="0"/>
              <a:t>A fetch is all you need when you have not worked on the code locally, so you simply update your local branch to the latest version</a:t>
            </a:r>
          </a:p>
          <a:p>
            <a:r>
              <a:rPr lang="en-US" dirty="0"/>
              <a:t>But what if several different local and remote commits exist?</a:t>
            </a:r>
          </a:p>
          <a:p>
            <a:r>
              <a:rPr lang="en-US" dirty="0"/>
              <a:t>This can mean that you have two versions of a branch:</a:t>
            </a:r>
          </a:p>
          <a:p>
            <a:pPr lvl="1"/>
            <a:r>
              <a:rPr lang="en-US" dirty="0"/>
              <a:t>One with your local commits</a:t>
            </a:r>
          </a:p>
          <a:p>
            <a:pPr lvl="1"/>
            <a:r>
              <a:rPr lang="en-US" dirty="0"/>
              <a:t>One with the remote commits</a:t>
            </a:r>
          </a:p>
          <a:p>
            <a:r>
              <a:rPr lang="en-US" dirty="0"/>
              <a:t>These may be conflicting</a:t>
            </a:r>
          </a:p>
        </p:txBody>
      </p:sp>
    </p:spTree>
    <p:extLst>
      <p:ext uri="{BB962C8B-B14F-4D97-AF65-F5344CB8AC3E}">
        <p14:creationId xmlns:p14="http://schemas.microsoft.com/office/powerpoint/2010/main" val="43946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1D32C-404F-46F5-9898-11CCF985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0D90E5-FD1C-42C1-B6B3-750902371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copy your commit from local to remote, you have to push it</a:t>
            </a:r>
          </a:p>
          <a:p>
            <a:r>
              <a:rPr lang="en-US" dirty="0"/>
              <a:t>You usually do not push every single commit</a:t>
            </a:r>
          </a:p>
          <a:p>
            <a:r>
              <a:rPr lang="en-US" dirty="0"/>
              <a:t>Instead, you push as soon as you’ve created a commit that shall be shared with others (e.g., when you completed a function)</a:t>
            </a:r>
          </a:p>
        </p:txBody>
      </p:sp>
    </p:spTree>
    <p:extLst>
      <p:ext uri="{BB962C8B-B14F-4D97-AF65-F5344CB8AC3E}">
        <p14:creationId xmlns:p14="http://schemas.microsoft.com/office/powerpoint/2010/main" val="470924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21A76-0588-4749-9AF2-FA85819AA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BD7866-99F7-4BDE-A2A4-EBDF0FD1B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Merge means you apply changes, e.g., from your local developer branch to your local main branch</a:t>
            </a:r>
          </a:p>
          <a:p>
            <a:r>
              <a:rPr lang="en-US" dirty="0"/>
              <a:t>If they are conflicting, you have to resolve issues:</a:t>
            </a:r>
          </a:p>
          <a:p>
            <a:pPr lvl="1"/>
            <a:r>
              <a:rPr lang="en-US" dirty="0"/>
              <a:t>Whose new lines of code are accepted?</a:t>
            </a:r>
          </a:p>
          <a:p>
            <a:pPr lvl="1"/>
            <a:r>
              <a:rPr lang="en-US" dirty="0"/>
              <a:t>In what order?</a:t>
            </a:r>
          </a:p>
          <a:p>
            <a:pPr lvl="1"/>
            <a:r>
              <a:rPr lang="en-US" dirty="0"/>
              <a:t>Do I accept deletions of code lines from on of the branches, or not?</a:t>
            </a:r>
          </a:p>
          <a:p>
            <a:pPr lvl="1"/>
            <a:r>
              <a:rPr lang="en-US" dirty="0"/>
              <a:t>What if two graphic files have the same file name but different content?</a:t>
            </a:r>
          </a:p>
          <a:p>
            <a:pPr lvl="2"/>
            <a:r>
              <a:rPr lang="en-US" dirty="0"/>
              <a:t>Do I stick to one of them?</a:t>
            </a:r>
          </a:p>
          <a:p>
            <a:pPr lvl="2"/>
            <a:r>
              <a:rPr lang="en-US" dirty="0"/>
              <a:t>Do I need to rename one file?</a:t>
            </a:r>
          </a:p>
          <a:p>
            <a:pPr lvl="2"/>
            <a:r>
              <a:rPr lang="en-US" dirty="0"/>
              <a:t>Does this means I have to change a file path in the source code?</a:t>
            </a:r>
          </a:p>
          <a:p>
            <a:pPr lvl="1"/>
            <a:r>
              <a:rPr lang="en-US" dirty="0"/>
              <a:t>… </a:t>
            </a:r>
          </a:p>
          <a:p>
            <a:pPr lvl="1"/>
            <a:r>
              <a:rPr lang="en-US" dirty="0"/>
              <a:t>Every merge is a new commit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3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4BE93-6940-485F-8B2A-7879B617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C66F8B-493B-4A35-AFFC-40C00279D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Free and Open Source Version control system</a:t>
            </a:r>
          </a:p>
          <a:p>
            <a:r>
              <a:rPr lang="en-US" dirty="0"/>
              <a:t>“Source Control Management” (SCM)</a:t>
            </a:r>
          </a:p>
          <a:p>
            <a:r>
              <a:rPr lang="en-US" dirty="0"/>
              <a:t>Managing your files, keep track of changes</a:t>
            </a:r>
          </a:p>
          <a:p>
            <a:pPr lvl="1"/>
            <a:r>
              <a:rPr lang="en-US" dirty="0"/>
              <a:t>Which file(s) have changed?</a:t>
            </a:r>
          </a:p>
          <a:p>
            <a:pPr lvl="1"/>
            <a:r>
              <a:rPr lang="en-US" dirty="0"/>
              <a:t>Who made the change(s)</a:t>
            </a:r>
          </a:p>
          <a:p>
            <a:pPr lvl="1"/>
            <a:r>
              <a:rPr lang="en-US" dirty="0"/>
              <a:t>Review/Discuss changes</a:t>
            </a:r>
          </a:p>
          <a:p>
            <a:pPr lvl="1"/>
            <a:r>
              <a:rPr lang="en-US" dirty="0"/>
              <a:t>When has it changed?</a:t>
            </a:r>
          </a:p>
          <a:p>
            <a:r>
              <a:rPr lang="en-US" dirty="0"/>
              <a:t>Mostly for software development</a:t>
            </a:r>
          </a:p>
          <a:p>
            <a:pPr lvl="1"/>
            <a:r>
              <a:rPr lang="en-US" dirty="0"/>
              <a:t>Websites</a:t>
            </a:r>
          </a:p>
          <a:p>
            <a:pPr lvl="1"/>
            <a:r>
              <a:rPr lang="en-US" dirty="0"/>
              <a:t>Commercial and Non-commercial Software</a:t>
            </a:r>
          </a:p>
          <a:p>
            <a:pPr lvl="1"/>
            <a:r>
              <a:rPr lang="en-US" dirty="0"/>
              <a:t>Writing Books / Scripts / Scores</a:t>
            </a:r>
          </a:p>
          <a:p>
            <a:r>
              <a:rPr lang="en-US" dirty="0"/>
              <a:t>Perfect for collaboration</a:t>
            </a:r>
          </a:p>
          <a:p>
            <a:r>
              <a:rPr lang="en-US" dirty="0"/>
              <a:t>If necessary, revert changes to stable/correct version</a:t>
            </a:r>
          </a:p>
        </p:txBody>
      </p:sp>
    </p:spTree>
    <p:extLst>
      <p:ext uri="{BB962C8B-B14F-4D97-AF65-F5344CB8AC3E}">
        <p14:creationId xmlns:p14="http://schemas.microsoft.com/office/powerpoint/2010/main" val="3552164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51C95-4243-4D89-B95A-A9EE31D05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A8B722-2068-46C6-8B75-D6FABB691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Pull is just a combination of fetch and merge:</a:t>
            </a:r>
          </a:p>
          <a:p>
            <a:r>
              <a:rPr lang="en-US" dirty="0"/>
              <a:t>Fetches the latest version from remote</a:t>
            </a:r>
          </a:p>
          <a:p>
            <a:r>
              <a:rPr lang="en-US" dirty="0"/>
              <a:t>Then merges your latest local version with the latest remote 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18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E64E3-E850-41AF-8F1D-60A5867DC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Clones…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8E8F0F-1C79-4C10-A147-ADC4A5626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 are meaningful when you have push access (as a collaborator of a repository)</a:t>
            </a:r>
          </a:p>
          <a:p>
            <a:r>
              <a:rPr lang="en-US" dirty="0"/>
              <a:t>… are not meaningful if you are no collaborator. In this case, you fork a project.</a:t>
            </a:r>
          </a:p>
        </p:txBody>
      </p:sp>
    </p:spTree>
    <p:extLst>
      <p:ext uri="{BB962C8B-B14F-4D97-AF65-F5344CB8AC3E}">
        <p14:creationId xmlns:p14="http://schemas.microsoft.com/office/powerpoint/2010/main" val="3746638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388758-2B58-43FD-A753-F702DA3B3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592DF2-B510-4CE7-9298-5870B51F1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forked repository is on the host</a:t>
            </a:r>
          </a:p>
          <a:p>
            <a:r>
              <a:rPr lang="en-US" dirty="0"/>
              <a:t>To create a local copy, you need to clone it (download)</a:t>
            </a:r>
          </a:p>
          <a:p>
            <a:r>
              <a:rPr lang="en-US" dirty="0"/>
              <a:t>From this point on, you can fetch and merge from the upstream project</a:t>
            </a:r>
          </a:p>
          <a:p>
            <a:r>
              <a:rPr lang="en-US" dirty="0"/>
              <a:t>You can push, fetch, merge, pull, within your fork</a:t>
            </a:r>
          </a:p>
          <a:p>
            <a:r>
              <a:rPr lang="en-US" dirty="0"/>
              <a:t>You can fetch/merge from the upstream project but not push to it</a:t>
            </a:r>
          </a:p>
          <a:p>
            <a:r>
              <a:rPr lang="en-US" dirty="0"/>
              <a:t>You can request changes/modifications to the upstream project:</a:t>
            </a:r>
          </a:p>
          <a:p>
            <a:pPr lvl="1"/>
            <a:r>
              <a:rPr lang="en-US" dirty="0"/>
              <a:t>This is called a “pull request”</a:t>
            </a:r>
          </a:p>
          <a:p>
            <a:pPr lvl="1"/>
            <a:r>
              <a:rPr lang="en-US" dirty="0"/>
              <a:t>Maintainers of the upstream project can review your request and approve / decline your pull request</a:t>
            </a:r>
          </a:p>
        </p:txBody>
      </p:sp>
    </p:spTree>
    <p:extLst>
      <p:ext uri="{BB962C8B-B14F-4D97-AF65-F5344CB8AC3E}">
        <p14:creationId xmlns:p14="http://schemas.microsoft.com/office/powerpoint/2010/main" val="648697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798CD4-993F-411F-9CA8-149F3CD0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89B0E4-D250-423A-847B-69993C663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clone is a copy of a remote repo to your local repo</a:t>
            </a:r>
          </a:p>
          <a:p>
            <a:r>
              <a:rPr lang="en-US" dirty="0"/>
              <a:t>You just choose the source and a local folder to copy it to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802052A-B3D8-4235-A1F5-24F422BB5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13" y="3040082"/>
            <a:ext cx="6236442" cy="345279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32ABBAB-1819-49DF-9694-6DDD61CCB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224" y="4442461"/>
            <a:ext cx="2297581" cy="139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76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1F27-AA89-425F-A233-B4E27BC7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EE5435-0F4B-4913-AA3A-EFB9B590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are a member of a project team, you can contribute to it directly (using a local clone)</a:t>
            </a:r>
          </a:p>
          <a:p>
            <a:r>
              <a:rPr lang="en-US" dirty="0"/>
              <a:t>When you’re not a member, you can fork public projects</a:t>
            </a:r>
          </a:p>
          <a:p>
            <a:r>
              <a:rPr lang="en-US" dirty="0"/>
              <a:t>A forked project is a copy of the “upstream”-repository, including all settings:</a:t>
            </a:r>
          </a:p>
          <a:p>
            <a:pPr lvl="1"/>
            <a:r>
              <a:rPr lang="en-US" dirty="0"/>
              <a:t>You are the owner of the copy</a:t>
            </a:r>
          </a:p>
          <a:p>
            <a:pPr lvl="1"/>
            <a:r>
              <a:rPr lang="en-US" dirty="0"/>
              <a:t>The source of the project remains known (projects stay linked)</a:t>
            </a:r>
          </a:p>
          <a:p>
            <a:pPr lvl="1"/>
            <a:r>
              <a:rPr lang="en-US" dirty="0"/>
              <a:t>You can send pull requests to the upstream project</a:t>
            </a:r>
          </a:p>
          <a:p>
            <a:pPr lvl="1"/>
            <a:r>
              <a:rPr lang="en-US" dirty="0"/>
              <a:t>You can leave the traces of the upstream and continue to develop your own project in another direction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45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FB22C-C302-41F5-B010-3CFA8D33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8AA00D-8605-468B-82F7-86E6A1C8C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53697"/>
            <a:ext cx="10515600" cy="1123265"/>
          </a:xfrm>
        </p:spPr>
        <p:txBody>
          <a:bodyPr/>
          <a:lstStyle/>
          <a:p>
            <a:r>
              <a:rPr lang="en-US" dirty="0"/>
              <a:t>A fork copies the project to your remote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r>
              <a:rPr lang="en-US" dirty="0"/>
              <a:t>To work on that locally, you clone the fork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FF56BE6-6005-4178-8D37-343715ED3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336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42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C2EB3-E022-4712-899F-379572E3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07BE07-38D3-4535-B3F5-AD608D8D5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 to add your code to the main branch</a:t>
            </a:r>
          </a:p>
          <a:p>
            <a:r>
              <a:rPr lang="en-US" dirty="0"/>
              <a:t>Give your new code/changes a title</a:t>
            </a:r>
          </a:p>
          <a:p>
            <a:r>
              <a:rPr lang="en-US" dirty="0"/>
              <a:t>Describe what is new</a:t>
            </a:r>
          </a:p>
          <a:p>
            <a:r>
              <a:rPr lang="en-US" dirty="0"/>
              <a:t>Your request should be reviewed</a:t>
            </a:r>
          </a:p>
          <a:p>
            <a:r>
              <a:rPr lang="en-US" dirty="0"/>
              <a:t>Your pull request can be rejected (hopefully with good arguments)</a:t>
            </a:r>
          </a:p>
          <a:p>
            <a:r>
              <a:rPr lang="en-US" dirty="0"/>
              <a:t>Your pull request can be approved, meaning that your changes are merged into the master branch</a:t>
            </a:r>
          </a:p>
        </p:txBody>
      </p:sp>
    </p:spTree>
    <p:extLst>
      <p:ext uri="{BB962C8B-B14F-4D97-AF65-F5344CB8AC3E}">
        <p14:creationId xmlns:p14="http://schemas.microsoft.com/office/powerpoint/2010/main" val="3914749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7D7EA-A5C7-4972-838E-60C0AACC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E6B33E-C388-4FB5-86A1-691B240B4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to discuss:</a:t>
            </a:r>
          </a:p>
          <a:p>
            <a:pPr lvl="1"/>
            <a:r>
              <a:rPr lang="en-US" dirty="0"/>
              <a:t>Bug report</a:t>
            </a:r>
          </a:p>
          <a:p>
            <a:pPr lvl="1"/>
            <a:r>
              <a:rPr lang="en-US" dirty="0"/>
              <a:t>Feature request</a:t>
            </a:r>
          </a:p>
          <a:p>
            <a:pPr lvl="1"/>
            <a:r>
              <a:rPr lang="en-US" dirty="0"/>
              <a:t>Custom templates, e.g., to suggest changes (more efficient code, different order of operations, …)</a:t>
            </a:r>
          </a:p>
        </p:txBody>
      </p:sp>
    </p:spTree>
    <p:extLst>
      <p:ext uri="{BB962C8B-B14F-4D97-AF65-F5344CB8AC3E}">
        <p14:creationId xmlns:p14="http://schemas.microsoft.com/office/powerpoint/2010/main" val="3731158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19B9E-9039-4684-95D3-2185BFF07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report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C534BD-5A02-4A64-B062-C7AE6129F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**Describe the bug**</a:t>
            </a:r>
          </a:p>
          <a:p>
            <a:pPr marL="0" indent="0">
              <a:buNone/>
            </a:pPr>
            <a:r>
              <a:rPr lang="en-US" dirty="0"/>
              <a:t>A clear and concise description of what the bug 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**To Reproduce**</a:t>
            </a:r>
          </a:p>
          <a:p>
            <a:pPr marL="0" indent="0">
              <a:buNone/>
            </a:pPr>
            <a:r>
              <a:rPr lang="en-US" dirty="0"/>
              <a:t>Steps to reproduce the behavior:</a:t>
            </a:r>
          </a:p>
          <a:p>
            <a:pPr marL="0" indent="0">
              <a:buNone/>
            </a:pPr>
            <a:r>
              <a:rPr lang="en-US" dirty="0"/>
              <a:t>1. Go to '...'</a:t>
            </a:r>
          </a:p>
          <a:p>
            <a:pPr marL="0" indent="0">
              <a:buNone/>
            </a:pPr>
            <a:r>
              <a:rPr lang="en-US" dirty="0"/>
              <a:t>2. Click on '....'</a:t>
            </a:r>
          </a:p>
          <a:p>
            <a:pPr marL="0" indent="0">
              <a:buNone/>
            </a:pPr>
            <a:r>
              <a:rPr lang="en-US" dirty="0"/>
              <a:t>3. Scroll down to '....'</a:t>
            </a:r>
          </a:p>
          <a:p>
            <a:pPr marL="0" indent="0">
              <a:buNone/>
            </a:pPr>
            <a:r>
              <a:rPr lang="en-US" dirty="0"/>
              <a:t>4. See error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**Expected behavior**</a:t>
            </a:r>
          </a:p>
          <a:p>
            <a:pPr marL="0" indent="0">
              <a:buNone/>
            </a:pPr>
            <a:r>
              <a:rPr lang="en-US" dirty="0"/>
              <a:t>A clear and concise description of what you expected to happen.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**Screenshots**</a:t>
            </a:r>
          </a:p>
          <a:p>
            <a:pPr marL="0" indent="0">
              <a:buNone/>
            </a:pPr>
            <a:r>
              <a:rPr lang="en-US" dirty="0"/>
              <a:t>If applicable, add screenshots to help explain your problem.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C4FE9882-FA8D-44EC-AF7D-D4BB75F8E618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**Desktop (please complete the following information):**</a:t>
            </a:r>
          </a:p>
          <a:p>
            <a:pPr marL="0" indent="0">
              <a:buNone/>
            </a:pPr>
            <a:r>
              <a:rPr lang="en-US" dirty="0"/>
              <a:t> - OS: [e.g. iOS]</a:t>
            </a:r>
          </a:p>
          <a:p>
            <a:pPr marL="0" indent="0">
              <a:buNone/>
            </a:pPr>
            <a:r>
              <a:rPr lang="en-US" dirty="0"/>
              <a:t> - Browser [e.g. chrome, safari]</a:t>
            </a:r>
          </a:p>
          <a:p>
            <a:pPr marL="0" indent="0">
              <a:buNone/>
            </a:pPr>
            <a:r>
              <a:rPr lang="en-US" dirty="0"/>
              <a:t> - Version [e.g. 22]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**Smartphone (please complete the following information):**</a:t>
            </a:r>
          </a:p>
          <a:p>
            <a:pPr marL="0" indent="0">
              <a:buNone/>
            </a:pPr>
            <a:r>
              <a:rPr lang="en-US" dirty="0"/>
              <a:t> - Device: [e.g. iPhone6]</a:t>
            </a:r>
          </a:p>
          <a:p>
            <a:pPr marL="0" indent="0">
              <a:buNone/>
            </a:pPr>
            <a:r>
              <a:rPr lang="en-US" dirty="0"/>
              <a:t> - OS: [e.g. iOS8.1]</a:t>
            </a:r>
          </a:p>
          <a:p>
            <a:pPr marL="0" indent="0">
              <a:buNone/>
            </a:pPr>
            <a:r>
              <a:rPr lang="en-US" dirty="0"/>
              <a:t> - Browser [e.g. stock browser, safari]</a:t>
            </a:r>
          </a:p>
          <a:p>
            <a:pPr marL="0" indent="0">
              <a:buNone/>
            </a:pPr>
            <a:r>
              <a:rPr lang="en-US" dirty="0"/>
              <a:t> - Version [e.g. 22]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**Additional context**</a:t>
            </a:r>
          </a:p>
          <a:p>
            <a:pPr marL="0" indent="0">
              <a:buNone/>
            </a:pPr>
            <a:r>
              <a:rPr lang="en-US" dirty="0"/>
              <a:t>Add any other context about the problem here.</a:t>
            </a:r>
          </a:p>
        </p:txBody>
      </p:sp>
    </p:spTree>
    <p:extLst>
      <p:ext uri="{BB962C8B-B14F-4D97-AF65-F5344CB8AC3E}">
        <p14:creationId xmlns:p14="http://schemas.microsoft.com/office/powerpoint/2010/main" val="1324729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4FD62-95EF-4A2E-95CF-550CFD547E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Famous </a:t>
            </a:r>
            <a:r>
              <a:rPr lang="en-US" dirty="0" err="1"/>
              <a:t>Github</a:t>
            </a:r>
            <a:r>
              <a:rPr lang="en-US" dirty="0"/>
              <a:t> Projects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FE127D-0E7D-4AE8-80B0-4ADD424CB1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6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BE5618-B07C-4AF3-95C0-1A56B864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02B7B6-1767-427C-8133-D01BCCCC3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transparent</a:t>
            </a:r>
          </a:p>
          <a:p>
            <a:r>
              <a:rPr lang="en-US" dirty="0"/>
              <a:t>requires an active revision to make changes</a:t>
            </a:r>
          </a:p>
          <a:p>
            <a:r>
              <a:rPr lang="en-US" dirty="0"/>
              <a:t>requires a lot of space on the (remote) hard drive</a:t>
            </a:r>
          </a:p>
          <a:p>
            <a:r>
              <a:rPr lang="en-US" dirty="0"/>
              <a:t>requires many transmissions of data between local/remote (host/client)</a:t>
            </a:r>
          </a:p>
          <a:p>
            <a:r>
              <a:rPr lang="en-US" dirty="0"/>
              <a:t>is mostly used via command line</a:t>
            </a:r>
          </a:p>
          <a:p>
            <a:r>
              <a:rPr lang="en-US" dirty="0"/>
              <a:t>is also available in many </a:t>
            </a:r>
            <a:r>
              <a:rPr lang="en-US" dirty="0" err="1"/>
              <a:t>softwares</a:t>
            </a:r>
            <a:r>
              <a:rPr lang="en-US" dirty="0"/>
              <a:t> with GUIs, like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</p:txBody>
      </p:sp>
    </p:spTree>
    <p:extLst>
      <p:ext uri="{BB962C8B-B14F-4D97-AF65-F5344CB8AC3E}">
        <p14:creationId xmlns:p14="http://schemas.microsoft.com/office/powerpoint/2010/main" val="541321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930B7-D723-4B47-A06E-E6BA5C46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Audacity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A078AE-D652-4737-BA66-83BF6B23F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https://github.com/audacity/audacity</a:t>
            </a:r>
            <a:endParaRPr lang="en-US" dirty="0"/>
          </a:p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E91BE05-81DE-4399-8F34-04B8285E0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418" y="2870495"/>
            <a:ext cx="7425810" cy="398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94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0DEBD-3D19-4344-9C59-2ACCC90F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49C64A-1F1C-42FF-990F-51785EF70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https://github.com/juce-framework/JUCE</a:t>
            </a:r>
            <a:endParaRPr lang="en-US" dirty="0"/>
          </a:p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5BA56CB-B163-4A07-A99D-742C97453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376" y="2298623"/>
            <a:ext cx="6508423" cy="455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78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645E6-51D1-47C3-A46B-B1965249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Collider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C7F1DB-F632-48DA-AFF1-8997588F9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https://github.com/supercollider/supercollider?tab=readme-ov-file</a:t>
            </a:r>
            <a:endParaRPr lang="en-US" dirty="0"/>
          </a:p>
          <a:p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AA21192-61C1-41B6-8DA1-39A3F7572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465" y="0"/>
            <a:ext cx="2647950" cy="18669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3DF51F4-655F-4E8A-AEB3-6864AD1456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335" y="2863342"/>
            <a:ext cx="38100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242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76D7A-91CA-4EF2-B014-41BF7778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812455-0CDF-4D85-B86C-C9DCCA6CF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https://github.com/pure-data/pure-data</a:t>
            </a:r>
            <a:endParaRPr lang="en-US" dirty="0"/>
          </a:p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DCCDB99-366C-4C09-801B-E8830E1E7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746" y="2385931"/>
            <a:ext cx="6434054" cy="410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77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8E2759FD-4C61-4900-A5AC-3F46E2442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036" y="2460396"/>
            <a:ext cx="7817963" cy="439760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3989430-C662-4865-BDBE-0A61C82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Kodi</a:t>
            </a:r>
            <a:r>
              <a:rPr lang="en-US" dirty="0"/>
              <a:t> – Media Center (ex-Microsoft)</a:t>
            </a:r>
            <a:br>
              <a:rPr lang="en-US" dirty="0"/>
            </a:b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A027BE-155E-460F-BCEC-8D256A712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https://github.com/xbmc/xbmc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479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F18CA-9084-47EE-BC43-E0CD39B2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Google ML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D6F30F-618D-4F60-901D-032C87764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https://github.com/tensorflow/tensorflow</a:t>
            </a:r>
            <a:endParaRPr lang="en-US" dirty="0"/>
          </a:p>
          <a:p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60E5A80-68A6-49A8-9359-BC21CE736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359" y="3429000"/>
            <a:ext cx="3751770" cy="241831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4F51707-BCF1-45A1-AF7B-610CDABC6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724" y="4001294"/>
            <a:ext cx="40671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95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32EE58-3938-4E7E-A56C-AD1FA6E1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Office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206B96-E96B-42A7-B5CB-BAEC5A001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https://github.com/apache/openoffice</a:t>
            </a:r>
            <a:endParaRPr lang="en-US" dirty="0"/>
          </a:p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1CAC38A-A475-4079-A1BA-3701558B8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510" y="2506660"/>
            <a:ext cx="609289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208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1FA32-7278-4E02-9AF0-083B912F7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EA17E7-8A89-41AD-9356-661BF7BAA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https://github.com/imartinez/privateGPT</a:t>
            </a:r>
            <a:endParaRPr lang="en-US" dirty="0"/>
          </a:p>
          <a:p>
            <a:r>
              <a:rPr lang="en-US" dirty="0">
                <a:hlinkClick r:id="rId3"/>
              </a:rPr>
              <a:t>https://github.com/Pythagora-io/gpt-pilot</a:t>
            </a:r>
            <a:endParaRPr lang="en-US" dirty="0"/>
          </a:p>
          <a:p>
            <a:r>
              <a:rPr lang="en-US" dirty="0">
                <a:hlinkClick r:id="rId4"/>
              </a:rPr>
              <a:t>https://github.com/Significant-Gravitas/AutoGPT</a:t>
            </a:r>
            <a:endParaRPr lang="en-US" dirty="0"/>
          </a:p>
          <a:p>
            <a:r>
              <a:rPr lang="en-US" dirty="0">
                <a:hlinkClick r:id="rId5"/>
              </a:rPr>
              <a:t>https://github.com/geekan/MetaGPT</a:t>
            </a:r>
            <a:endParaRPr lang="en-US" dirty="0"/>
          </a:p>
          <a:p>
            <a:r>
              <a:rPr lang="en-US" dirty="0">
                <a:hlinkClick r:id="rId6"/>
              </a:rPr>
              <a:t>https://github.com/AIGC-Audio/AudioGPT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350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99989-DC8D-4623-B630-085EC41C3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2674"/>
            <a:ext cx="10515600" cy="2852737"/>
          </a:xfrm>
        </p:spPr>
        <p:txBody>
          <a:bodyPr/>
          <a:lstStyle/>
          <a:p>
            <a:r>
              <a:rPr lang="en-US" dirty="0"/>
              <a:t>GitHub-Alternatives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17DB23-B583-4EEE-84B0-B259A6101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559" y="0"/>
            <a:ext cx="8124825" cy="410527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D69A5EC-571E-4A9A-BA68-481D80DF98FB}"/>
              </a:ext>
            </a:extLst>
          </p:cNvPr>
          <p:cNvSpPr/>
          <p:nvPr/>
        </p:nvSpPr>
        <p:spPr>
          <a:xfrm>
            <a:off x="3585328" y="4105275"/>
            <a:ext cx="860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https://survey.stackoverflow.co/2022/#section-version-control-version-control-platforms0</a:t>
            </a:r>
          </a:p>
        </p:txBody>
      </p:sp>
    </p:spTree>
    <p:extLst>
      <p:ext uri="{BB962C8B-B14F-4D97-AF65-F5344CB8AC3E}">
        <p14:creationId xmlns:p14="http://schemas.microsoft.com/office/powerpoint/2010/main" val="38145280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0B04-1B7E-44FD-BAE9-59308913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Gitlab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E02E8C-829B-4409-91B3-69F0D0A7E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</a:t>
            </a:r>
          </a:p>
          <a:p>
            <a:r>
              <a:rPr lang="en-US" dirty="0"/>
              <a:t>You can use your own server</a:t>
            </a:r>
          </a:p>
          <a:p>
            <a:r>
              <a:rPr lang="en-US" dirty="0"/>
              <a:t>Gitlab projects can easily be ported to GitHub</a:t>
            </a:r>
          </a:p>
        </p:txBody>
      </p:sp>
    </p:spTree>
    <p:extLst>
      <p:ext uri="{BB962C8B-B14F-4D97-AF65-F5344CB8AC3E}">
        <p14:creationId xmlns:p14="http://schemas.microsoft.com/office/powerpoint/2010/main" val="366314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84C42-A11A-4381-BC2F-21791E645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&amp; </a:t>
            </a:r>
            <a:r>
              <a:rPr lang="en-US" dirty="0" err="1"/>
              <a:t>Github</a:t>
            </a:r>
            <a:r>
              <a:rPr lang="en-US" dirty="0"/>
              <a:t> Tutorial Texts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40030E-142B-4949-8FA4-92E393762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https://web.archive.org/web/20170602211147/http://gitref.org/</a:t>
            </a:r>
            <a:endParaRPr lang="en-US" dirty="0"/>
          </a:p>
          <a:p>
            <a:r>
              <a:rPr lang="en-US" dirty="0">
                <a:hlinkClick r:id="rId3"/>
              </a:rPr>
              <a:t>https://blog.gitguardian.com/github-actions-security-cheat-sheet/</a:t>
            </a:r>
            <a:endParaRPr lang="en-US" dirty="0"/>
          </a:p>
          <a:p>
            <a:r>
              <a:rPr lang="en-US" dirty="0" err="1"/>
              <a:t>Włodzimierz</a:t>
            </a:r>
            <a:r>
              <a:rPr lang="en-US" dirty="0"/>
              <a:t> </a:t>
            </a:r>
            <a:r>
              <a:rPr lang="en-US" dirty="0" err="1"/>
              <a:t>Gajda</a:t>
            </a:r>
            <a:r>
              <a:rPr lang="en-US" dirty="0"/>
              <a:t>: Git Recipes. A Problem-Solution Approach, </a:t>
            </a:r>
            <a:r>
              <a:rPr lang="en-US" dirty="0" err="1"/>
              <a:t>Apress</a:t>
            </a:r>
            <a:r>
              <a:rPr lang="en-US" dirty="0"/>
              <a:t> 2013, </a:t>
            </a:r>
            <a:r>
              <a:rPr lang="en-US" dirty="0">
                <a:hlinkClick r:id="rId4"/>
              </a:rPr>
              <a:t>https://link.springer.com/book/10.1007/978-1-4302-6104-9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994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2B25E7-C9B2-4147-8E20-D9553697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BitBucket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4B41DB-E5B1-4C3D-A1DC-C489A08C2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Centered around Jira, a software for workflow management</a:t>
            </a:r>
          </a:p>
          <a:p>
            <a:r>
              <a:rPr lang="en-US" dirty="0"/>
              <a:t>Not only dedicated to </a:t>
            </a:r>
            <a:r>
              <a:rPr lang="en-US" dirty="0" err="1"/>
              <a:t>doftware</a:t>
            </a:r>
            <a:r>
              <a:rPr lang="en-US" dirty="0"/>
              <a:t> development, but to production and processes in general</a:t>
            </a:r>
          </a:p>
        </p:txBody>
      </p:sp>
    </p:spTree>
    <p:extLst>
      <p:ext uri="{BB962C8B-B14F-4D97-AF65-F5344CB8AC3E}">
        <p14:creationId xmlns:p14="http://schemas.microsoft.com/office/powerpoint/2010/main" val="8891216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F42D2F-50BF-4C60-95F8-515D063E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Git-Clients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3AA6ED-B0FB-4DBD-BCAF-30B808606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GitKraken</a:t>
            </a:r>
            <a:endParaRPr lang="en-US" dirty="0"/>
          </a:p>
          <a:p>
            <a:r>
              <a:rPr lang="en-US" dirty="0"/>
              <a:t>GitHub Desktop</a:t>
            </a:r>
          </a:p>
          <a:p>
            <a:r>
              <a:rPr lang="en-US" dirty="0" err="1"/>
              <a:t>gitk</a:t>
            </a:r>
            <a:endParaRPr lang="en-US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998358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74D526-F4C9-46C0-B6F0-935F0FA3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in GitHub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D2E4FB-AE89-4DC8-9DA1-0CDC0E7921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29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B1478-97B3-4405-82CB-B448413C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6B9F33-3DAD-444B-8383-9B9CAA0D9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Githib</a:t>
            </a:r>
            <a:r>
              <a:rPr lang="en-US" dirty="0"/>
              <a:t> knows several types of issue</a:t>
            </a:r>
          </a:p>
          <a:p>
            <a:r>
              <a:rPr lang="en-US" dirty="0"/>
              <a:t>You can also define new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42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59AAB-DF84-4D59-BB70-F82AA2C17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D5255F-2887-4A1B-BB1E-5F9E7D78C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 your feature (</a:t>
            </a:r>
            <a:r>
              <a:rPr lang="en-US" dirty="0" err="1"/>
              <a:t>Github</a:t>
            </a:r>
            <a:r>
              <a:rPr lang="en-US" dirty="0"/>
              <a:t> will help you with that)</a:t>
            </a:r>
          </a:p>
        </p:txBody>
      </p:sp>
    </p:spTree>
    <p:extLst>
      <p:ext uri="{BB962C8B-B14F-4D97-AF65-F5344CB8AC3E}">
        <p14:creationId xmlns:p14="http://schemas.microsoft.com/office/powerpoint/2010/main" val="507952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AEF62-6E87-4D93-B5DD-33612CF6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6AADFE-8E9E-4FC6-8AC9-6F7A553D2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C9FDABA-90DD-46BC-86E5-2AFD5D801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8265"/>
            <a:ext cx="12192000" cy="2761469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0C941436-263D-4FE0-93ED-9BD80618FE43}"/>
              </a:ext>
            </a:extLst>
          </p:cNvPr>
          <p:cNvSpPr/>
          <p:nvPr/>
        </p:nvSpPr>
        <p:spPr>
          <a:xfrm>
            <a:off x="838200" y="2539513"/>
            <a:ext cx="1065245" cy="4089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2678B1E-61DA-4C68-B50E-65F8F6C9C871}"/>
              </a:ext>
            </a:extLst>
          </p:cNvPr>
          <p:cNvSpPr/>
          <p:nvPr/>
        </p:nvSpPr>
        <p:spPr>
          <a:xfrm>
            <a:off x="11126755" y="4352763"/>
            <a:ext cx="1065245" cy="4089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60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D26B0-7ABD-418A-93E2-5E8D9288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1303F-CBEB-4557-8823-6CF431165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2C85933-88A4-4A62-9B98-BF6648AED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80" y="0"/>
            <a:ext cx="11988239" cy="68580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5E2418D-683C-462E-8ED4-2988D2D1DF90}"/>
              </a:ext>
            </a:extLst>
          </p:cNvPr>
          <p:cNvSpPr/>
          <p:nvPr/>
        </p:nvSpPr>
        <p:spPr>
          <a:xfrm>
            <a:off x="101880" y="4385388"/>
            <a:ext cx="2501361" cy="92373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E041A2F-D066-405B-9DEF-6F7CBE325AC3}"/>
              </a:ext>
            </a:extLst>
          </p:cNvPr>
          <p:cNvSpPr/>
          <p:nvPr/>
        </p:nvSpPr>
        <p:spPr>
          <a:xfrm>
            <a:off x="8761445" y="1166327"/>
            <a:ext cx="1735494" cy="88948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F55A0F3-B9F8-450D-AB11-A8E47BE139E3}"/>
              </a:ext>
            </a:extLst>
          </p:cNvPr>
          <p:cNvSpPr/>
          <p:nvPr/>
        </p:nvSpPr>
        <p:spPr>
          <a:xfrm>
            <a:off x="8615265" y="4041727"/>
            <a:ext cx="3262604" cy="8894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E06B68C-960C-49EE-8B35-C85FBB81D9AF}"/>
              </a:ext>
            </a:extLst>
          </p:cNvPr>
          <p:cNvSpPr/>
          <p:nvPr/>
        </p:nvSpPr>
        <p:spPr>
          <a:xfrm>
            <a:off x="761999" y="1245945"/>
            <a:ext cx="7853266" cy="279578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799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0B64E7-03A9-4F5B-BC43-A9A407EE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0FE028-8495-4611-91AD-FDEAE9B9C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35EE146-42A0-4526-9E69-0EBD8C535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59" y="0"/>
            <a:ext cx="10857081" cy="68580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33F1CBC-40CE-4C37-A1DA-C2C491B221DC}"/>
              </a:ext>
            </a:extLst>
          </p:cNvPr>
          <p:cNvSpPr/>
          <p:nvPr/>
        </p:nvSpPr>
        <p:spPr>
          <a:xfrm>
            <a:off x="5309118" y="0"/>
            <a:ext cx="2444621" cy="6810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9674F54-725A-4D0D-A535-2FBC64E270EF}"/>
              </a:ext>
            </a:extLst>
          </p:cNvPr>
          <p:cNvSpPr/>
          <p:nvPr/>
        </p:nvSpPr>
        <p:spPr>
          <a:xfrm>
            <a:off x="667459" y="804069"/>
            <a:ext cx="4706974" cy="17898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FBABB5B-9549-4BB8-BF98-28E811AEC27C}"/>
              </a:ext>
            </a:extLst>
          </p:cNvPr>
          <p:cNvSpPr/>
          <p:nvPr/>
        </p:nvSpPr>
        <p:spPr>
          <a:xfrm>
            <a:off x="667459" y="4385436"/>
            <a:ext cx="4641659" cy="210743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914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99F9D-40FF-49F0-8ADA-3E7B9A96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C57C75-64FD-4B5D-A950-D782E19FB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F3A33F4-A3B9-46FD-AFB9-4A49F2564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19" y="0"/>
            <a:ext cx="10463161" cy="685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3C22AB1-C5DC-4F41-9C65-D6487ABA720B}"/>
              </a:ext>
            </a:extLst>
          </p:cNvPr>
          <p:cNvSpPr/>
          <p:nvPr/>
        </p:nvSpPr>
        <p:spPr>
          <a:xfrm>
            <a:off x="5766318" y="2248678"/>
            <a:ext cx="5141168" cy="12596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596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E188C4-5B69-4F36-8D2D-B5E046CD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454E41-15EB-4CCE-8C1D-4A5917C6A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DC27B8C-3FB7-41B6-BB4E-E6826CD09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02" y="0"/>
            <a:ext cx="10413396" cy="68580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1CFB35B5-C4E1-41AD-873C-5CD17871E496}"/>
              </a:ext>
            </a:extLst>
          </p:cNvPr>
          <p:cNvSpPr/>
          <p:nvPr/>
        </p:nvSpPr>
        <p:spPr>
          <a:xfrm>
            <a:off x="5766318" y="2248677"/>
            <a:ext cx="5141168" cy="17354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84C42-A11A-4381-BC2F-21791E645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&amp; </a:t>
            </a:r>
            <a:r>
              <a:rPr lang="en-US" dirty="0" err="1"/>
              <a:t>Github</a:t>
            </a:r>
            <a:r>
              <a:rPr lang="en-US" dirty="0"/>
              <a:t> Tutorial Videos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40030E-142B-4949-8FA4-92E393762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https://www.youtube.com/playlist?list=PLRqwX-V7Uu6ZF9C0YMKuns9sLDzK6zoiV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https://www.youtube.com/playlist?list=PL4cUxeGkcC9goXbgTDQ0n_4TBzOO0ocPR</a:t>
            </a:r>
            <a:endParaRPr lang="en-US" dirty="0"/>
          </a:p>
          <a:p>
            <a:r>
              <a:rPr lang="en-US" dirty="0">
                <a:hlinkClick r:id="rId4"/>
              </a:rPr>
              <a:t>https://www.udemy.com/course/git-and-github-crash-course-creating-a-repository-from-scratch/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https://www.youtube.com/playlist?list=PLhW3qG5bs-L8OlICbNX9u4MZ3rAt5c5GG</a:t>
            </a:r>
            <a:endParaRPr lang="en-US" dirty="0"/>
          </a:p>
          <a:p>
            <a:r>
              <a:rPr lang="en-US" dirty="0">
                <a:hlinkClick r:id="rId6"/>
              </a:rPr>
              <a:t>https://www.youtube.com/playlist?list=PLWKjhJtqVAbkFiqHnNaxpOPhh9tSWMXIF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636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92271A3-19D0-4CAF-9753-D408DC91E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285"/>
            <a:ext cx="12192000" cy="5849429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01ED5735-6236-4D0A-9A53-09C7EFB6EB62}"/>
              </a:ext>
            </a:extLst>
          </p:cNvPr>
          <p:cNvSpPr/>
          <p:nvPr/>
        </p:nvSpPr>
        <p:spPr>
          <a:xfrm>
            <a:off x="1852904" y="504285"/>
            <a:ext cx="1422141" cy="4474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FF84C53-39CA-4033-805D-F89ECEE21374}"/>
              </a:ext>
            </a:extLst>
          </p:cNvPr>
          <p:cNvSpPr/>
          <p:nvPr/>
        </p:nvSpPr>
        <p:spPr>
          <a:xfrm>
            <a:off x="8835312" y="3777575"/>
            <a:ext cx="3126533" cy="7477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279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62D80-A1D7-4847-A56D-8F05E9CF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0F7B51-CAF4-4E70-ACA4-7234A535A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82C69BF-1E26-48FF-86B4-2AE8CC03D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285"/>
            <a:ext cx="12192000" cy="5849429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B14B752C-BF10-4AB0-8F6C-B17CEFFE33D9}"/>
              </a:ext>
            </a:extLst>
          </p:cNvPr>
          <p:cNvSpPr/>
          <p:nvPr/>
        </p:nvSpPr>
        <p:spPr>
          <a:xfrm>
            <a:off x="288472" y="4225444"/>
            <a:ext cx="3126533" cy="7477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175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2756AD-DDB6-4BB8-8FCC-5354EE0B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from your branch are merged into the Main branch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8D34DB-DCE4-49CA-B959-A20956420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321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EBC7EF-9A85-4B7B-927C-A83FBD76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you work on your own branch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FEB66F-FD67-4880-B92D-D943F6290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6780" cy="4351338"/>
          </a:xfrm>
        </p:spPr>
        <p:txBody>
          <a:bodyPr/>
          <a:lstStyle/>
          <a:p>
            <a:r>
              <a:rPr lang="en-US" dirty="0"/>
              <a:t>Include the latest changes of the main branch to avoid conflicts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9B21383-2614-4629-87D5-03B9C4ECF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6043175" cy="3949823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72EF3C9-F7E1-49AB-9DB8-D0AFE978A8BE}"/>
              </a:ext>
            </a:extLst>
          </p:cNvPr>
          <p:cNvSpPr/>
          <p:nvPr/>
        </p:nvSpPr>
        <p:spPr>
          <a:xfrm>
            <a:off x="7554320" y="3055114"/>
            <a:ext cx="2728015" cy="6771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49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22945BD-27FF-41CD-BA4C-E6FD58E82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915" y="1573697"/>
            <a:ext cx="6384973" cy="503237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EEBC7EF-9A85-4B7B-927C-A83FBD76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you work on your own branch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FEB66F-FD67-4880-B92D-D943F6290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6780" cy="4351338"/>
          </a:xfrm>
        </p:spPr>
        <p:txBody>
          <a:bodyPr/>
          <a:lstStyle/>
          <a:p>
            <a:r>
              <a:rPr lang="en-US" dirty="0"/>
              <a:t>and merge the main branch into your branch every now and then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72EF3C9-F7E1-49AB-9DB8-D0AFE978A8BE}"/>
              </a:ext>
            </a:extLst>
          </p:cNvPr>
          <p:cNvSpPr/>
          <p:nvPr/>
        </p:nvSpPr>
        <p:spPr>
          <a:xfrm>
            <a:off x="8700401" y="5733000"/>
            <a:ext cx="2728015" cy="6771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121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B18F5-E272-49FB-973B-4BEFAFD88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42F288-869E-479F-96DC-8B3FF41A8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463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BE618-6D2C-4A4F-B3B1-84DF6614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you’ve finished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447341-ACF9-49D3-962C-9705ECD7F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48608" cy="4351338"/>
          </a:xfrm>
        </p:spPr>
        <p:txBody>
          <a:bodyPr/>
          <a:lstStyle/>
          <a:p>
            <a:r>
              <a:rPr lang="en-US" dirty="0"/>
              <a:t>Delete your branch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DE383C-D02F-4BB0-8426-2E1D3C301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437" y="2361411"/>
            <a:ext cx="7271049" cy="413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62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DE734-66E9-49FA-9F42-129119ABF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Git-Terminology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7C3524-7799-4B44-AC64-E67F2B6961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37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F2557-4B95-402C-8EF1-52150532E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C6A3CE-C12F-4A68-8DE3-BBDEFE839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repository is typically one software that is worked on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One game</a:t>
            </a:r>
          </a:p>
          <a:p>
            <a:pPr lvl="1"/>
            <a:r>
              <a:rPr lang="en-US" dirty="0"/>
              <a:t>One website</a:t>
            </a:r>
          </a:p>
          <a:p>
            <a:pPr lvl="1"/>
            <a:r>
              <a:rPr lang="en-US" dirty="0"/>
              <a:t>One Book</a:t>
            </a:r>
          </a:p>
          <a:p>
            <a:pPr lvl="1"/>
            <a:r>
              <a:rPr lang="en-US" dirty="0"/>
              <a:t>One Android App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Sometimes, it is not much more than a folder structure with single files</a:t>
            </a:r>
          </a:p>
        </p:txBody>
      </p:sp>
    </p:spTree>
    <p:extLst>
      <p:ext uri="{BB962C8B-B14F-4D97-AF65-F5344CB8AC3E}">
        <p14:creationId xmlns:p14="http://schemas.microsoft.com/office/powerpoint/2010/main" val="52394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E716E-3295-4A9F-A84C-9FB4292D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AB00D5-0C0F-4A5C-B27B-94D9B24E8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repository is practically the same as a project</a:t>
            </a:r>
          </a:p>
          <a:p>
            <a:r>
              <a:rPr lang="en-US" dirty="0"/>
              <a:t>Project and Repository used to be synonyms</a:t>
            </a:r>
          </a:p>
          <a:p>
            <a:r>
              <a:rPr lang="en-US" dirty="0"/>
              <a:t>By now, projects contain a project management tool (mostly using a visual board) and can contain one or more repositories</a:t>
            </a:r>
          </a:p>
        </p:txBody>
      </p:sp>
    </p:spTree>
    <p:extLst>
      <p:ext uri="{BB962C8B-B14F-4D97-AF65-F5344CB8AC3E}">
        <p14:creationId xmlns:p14="http://schemas.microsoft.com/office/powerpoint/2010/main" val="233545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FAAE6-0470-4B47-84CC-8C5FF14E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Lines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9B201A-0ECE-48A1-AE42-D1E547EE1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and remote</a:t>
            </a:r>
          </a:p>
          <a:p>
            <a:r>
              <a:rPr lang="en-US" dirty="0"/>
              <a:t>Local:</a:t>
            </a:r>
          </a:p>
          <a:p>
            <a:pPr lvl="1"/>
            <a:r>
              <a:rPr lang="en-US" dirty="0"/>
              <a:t>Only you are working on it</a:t>
            </a:r>
          </a:p>
          <a:p>
            <a:pPr lvl="1"/>
            <a:r>
              <a:rPr lang="en-US" dirty="0"/>
              <a:t>Local is often on your PC (HDD)</a:t>
            </a:r>
          </a:p>
          <a:p>
            <a:pPr lvl="1"/>
            <a:r>
              <a:rPr lang="en-US" dirty="0"/>
              <a:t>Local can also mean on a cloud / server accessible (read/write access) by your PC</a:t>
            </a:r>
          </a:p>
          <a:p>
            <a:r>
              <a:rPr lang="en-US" dirty="0"/>
              <a:t>Remote:</a:t>
            </a:r>
          </a:p>
          <a:p>
            <a:pPr lvl="1"/>
            <a:r>
              <a:rPr lang="en-US" dirty="0"/>
              <a:t>Remote code is available for you and others</a:t>
            </a:r>
          </a:p>
          <a:p>
            <a:pPr lvl="1"/>
            <a:r>
              <a:rPr lang="en-US" dirty="0"/>
              <a:t>Nobody is working on it, except for push / merge</a:t>
            </a:r>
          </a:p>
        </p:txBody>
      </p:sp>
    </p:spTree>
    <p:extLst>
      <p:ext uri="{BB962C8B-B14F-4D97-AF65-F5344CB8AC3E}">
        <p14:creationId xmlns:p14="http://schemas.microsoft.com/office/powerpoint/2010/main" val="849661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1799</Words>
  <Application>Microsoft Office PowerPoint</Application>
  <PresentationFormat>Breitbild</PresentationFormat>
  <Paragraphs>231</Paragraphs>
  <Slides>56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Office</vt:lpstr>
      <vt:lpstr>Git1x1</vt:lpstr>
      <vt:lpstr>Git</vt:lpstr>
      <vt:lpstr>Git…</vt:lpstr>
      <vt:lpstr>Git &amp; Github Tutorial Texts</vt:lpstr>
      <vt:lpstr>Git &amp; Github Tutorial Videos</vt:lpstr>
      <vt:lpstr>Git-Terminology</vt:lpstr>
      <vt:lpstr>Repository</vt:lpstr>
      <vt:lpstr>Project</vt:lpstr>
      <vt:lpstr>2 Lines</vt:lpstr>
      <vt:lpstr>Branches and Commits</vt:lpstr>
      <vt:lpstr>Main</vt:lpstr>
      <vt:lpstr>Other branches</vt:lpstr>
      <vt:lpstr>Branches… </vt:lpstr>
      <vt:lpstr>Commit</vt:lpstr>
      <vt:lpstr>Why commits?</vt:lpstr>
      <vt:lpstr>Dangers</vt:lpstr>
      <vt:lpstr>Fetch</vt:lpstr>
      <vt:lpstr>Push</vt:lpstr>
      <vt:lpstr>Merge</vt:lpstr>
      <vt:lpstr>Pull</vt:lpstr>
      <vt:lpstr>Clones… </vt:lpstr>
      <vt:lpstr>Clone</vt:lpstr>
      <vt:lpstr>Clone</vt:lpstr>
      <vt:lpstr>Fork</vt:lpstr>
      <vt:lpstr>Fork</vt:lpstr>
      <vt:lpstr>Pull Request</vt:lpstr>
      <vt:lpstr>Issues</vt:lpstr>
      <vt:lpstr>Bug report</vt:lpstr>
      <vt:lpstr>Famous Github Projects</vt:lpstr>
      <vt:lpstr>Audacity</vt:lpstr>
      <vt:lpstr>JUCE</vt:lpstr>
      <vt:lpstr>Super Collider</vt:lpstr>
      <vt:lpstr>Pure Data</vt:lpstr>
      <vt:lpstr>Kodi – Media Center (ex-Microsoft) </vt:lpstr>
      <vt:lpstr>TensorFlow – Google ML</vt:lpstr>
      <vt:lpstr>Open Office</vt:lpstr>
      <vt:lpstr>GPTs</vt:lpstr>
      <vt:lpstr>GitHub-Alternatives</vt:lpstr>
      <vt:lpstr>Gitlab</vt:lpstr>
      <vt:lpstr>BitBucket</vt:lpstr>
      <vt:lpstr>Git-Clients</vt:lpstr>
      <vt:lpstr>Issues in GitHub</vt:lpstr>
      <vt:lpstr>Issues</vt:lpstr>
      <vt:lpstr>Homework: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Updates from your branch are merged into the Main branch</vt:lpstr>
      <vt:lpstr>While you work on your own branch</vt:lpstr>
      <vt:lpstr>While you work on your own branch</vt:lpstr>
      <vt:lpstr>PowerPoint-Präsentation</vt:lpstr>
      <vt:lpstr>When you’ve finished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 Ziemer</dc:creator>
  <cp:lastModifiedBy>Tim Ziemer</cp:lastModifiedBy>
  <cp:revision>115</cp:revision>
  <dcterms:created xsi:type="dcterms:W3CDTF">2024-03-07T09:26:15Z</dcterms:created>
  <dcterms:modified xsi:type="dcterms:W3CDTF">2024-05-07T10:52:32Z</dcterms:modified>
</cp:coreProperties>
</file>