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645" r:id="rId5"/>
    <p:sldId id="775" r:id="rId6"/>
    <p:sldId id="776" r:id="rId7"/>
    <p:sldId id="779" r:id="rId8"/>
    <p:sldId id="777" r:id="rId9"/>
    <p:sldId id="782" r:id="rId10"/>
    <p:sldId id="783" r:id="rId11"/>
    <p:sldId id="784" r:id="rId12"/>
    <p:sldId id="785" r:id="rId13"/>
  </p:sldIdLst>
  <p:sldSz cx="9144000" cy="5143500" type="screen16x9"/>
  <p:notesSz cx="6858000" cy="9144000"/>
  <p:embeddedFontLst>
    <p:embeddedFont>
      <p:font typeface="TheSans UHH" panose="020B060402020202020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" id="{3E2AF788-D441-43C8-93DE-ADBF878BAA7E}">
          <p14:sldIdLst>
            <p14:sldId id="645"/>
          </p14:sldIdLst>
        </p14:section>
        <p14:section name="Agenda" id="{51DFB730-FB59-D749-AB4F-2445B42367D8}">
          <p14:sldIdLst>
            <p14:sldId id="775"/>
            <p14:sldId id="776"/>
            <p14:sldId id="779"/>
            <p14:sldId id="777"/>
            <p14:sldId id="782"/>
            <p14:sldId id="783"/>
            <p14:sldId id="784"/>
            <p14:sldId id="785"/>
          </p14:sldIdLst>
        </p14:section>
        <p14:section name="Kapiteltrenner" id="{392D2362-1FF5-9049-9F3B-1FC2553BDC38}">
          <p14:sldIdLst/>
        </p14:section>
        <p14:section name="Einfache Inhaltsfolien" id="{F0BE1CB9-9001-6D48-83A6-F560ABC4AF47}">
          <p14:sldIdLst/>
        </p14:section>
        <p14:section name="Diagramme, Tabellen und Zahlen" id="{4914A71D-4988-D448-9E1F-E7E889389AC6}">
          <p14:sldIdLst/>
        </p14:section>
        <p14:section name="Projektmanagement/Organisation" id="{216768CA-8D7C-2B42-8963-41329D60051B}">
          <p14:sldIdLst/>
        </p14:section>
        <p14:section name="Abschlussfolien" id="{09F17C64-0048-7B4E-B3BF-653559FD0B2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271BB"/>
    <a:srgbClr val="3B515B"/>
    <a:srgbClr val="3C515B"/>
    <a:srgbClr val="80B8DD"/>
    <a:srgbClr val="E2001A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9A441-55E6-44D2-A88D-4B46E5311E7A}" v="18" dt="2024-05-23T11:35:14.691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03.07.2024</a:t>
            </a:fld>
            <a:endParaRPr lang="de-DE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‹Nr.›</a:t>
            </a:fld>
            <a:endParaRPr lang="de-DE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03.07.2024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6240-9D1C-3843-B28E-77756B6151F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2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TheSans UHH SemiLight Caps" panose="020B0402050302020203" pitchFamily="34" charset="77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consetetur</a:t>
            </a:r>
            <a:r>
              <a:rPr lang="de-DE"/>
              <a:t>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sed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erat, sed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2883933" cy="431800"/>
          </a:xfrm>
        </p:spPr>
        <p:txBody>
          <a:bodyPr/>
          <a:lstStyle>
            <a:lvl1pPr marL="0" indent="0">
              <a:buNone/>
              <a:defRPr b="0" i="0">
                <a:latin typeface="TheSans UHH SemiLight Caps" panose="020B0402050302020203" pitchFamily="34" charset="77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</a:lstStyle>
          <a:p>
            <a:pPr lvl="0"/>
            <a:r>
              <a:rPr lang="de-DE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1"/>
            <a:ext cx="1084057" cy="401322"/>
          </a:xfrm>
        </p:spPr>
        <p:txBody>
          <a:bodyPr/>
          <a:lstStyle>
            <a:lvl1pPr marL="0" indent="0">
              <a:buNone/>
              <a:defRPr sz="1800" b="0" i="0">
                <a:latin typeface="TheSans UHH SemiLight Caps" panose="020B0402050302020203" pitchFamily="34" charset="77"/>
              </a:defRPr>
            </a:lvl1pPr>
          </a:lstStyle>
          <a:p>
            <a:pPr lvl="0"/>
            <a:r>
              <a:rPr lang="de-DE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705C76A-0CEE-5B65-5E61-E2375762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389843"/>
            <a:ext cx="2879996" cy="1437701"/>
          </a:xfrm>
        </p:spPr>
        <p:txBody>
          <a:bodyPr/>
          <a:lstStyle/>
          <a:p>
            <a:r>
              <a:rPr lang="de-DE" dirty="0"/>
              <a:t>Mathematische Beschreibung der Audioeffekte: </a:t>
            </a:r>
            <a:br>
              <a:rPr lang="de-DE" dirty="0"/>
            </a:br>
            <a:r>
              <a:rPr lang="de-DE" dirty="0"/>
              <a:t>Phaser, </a:t>
            </a:r>
            <a:r>
              <a:rPr lang="de-DE" dirty="0" err="1"/>
              <a:t>Flanger</a:t>
            </a:r>
            <a:r>
              <a:rPr lang="de-DE" dirty="0"/>
              <a:t> &amp; Chorus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6ABA5C89-5204-85CE-7E3B-09DDAC7D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4651771"/>
            <a:ext cx="2879998" cy="354896"/>
          </a:xfrm>
        </p:spPr>
        <p:txBody>
          <a:bodyPr vert="horz" wrap="square" lIns="0" tIns="36000" rIns="91440" bIns="36000" rtlCol="0" anchor="b" anchorCtr="0">
            <a:noAutofit/>
          </a:bodyPr>
          <a:lstStyle/>
          <a:p>
            <a:r>
              <a:rPr lang="de-DE" sz="1100" dirty="0">
                <a:latin typeface="TheSans UHH"/>
              </a:rPr>
              <a:t>Tim Borchert</a:t>
            </a:r>
          </a:p>
        </p:txBody>
      </p:sp>
      <p:pic>
        <p:nvPicPr>
          <p:cNvPr id="5" name="Bildplatzhalter" descr="Blick von vorne aus der Froschperspektive auf das Uni-Hauptgebäude in der Edmund-Siemers-Allee vor blauem Himmel">
            <a:extLst>
              <a:ext uri="{FF2B5EF4-FFF2-40B4-BE49-F238E27FC236}">
                <a16:creationId xmlns:a16="http://schemas.microsoft.com/office/drawing/2014/main" id="{FA30894F-7A15-E08A-7A12-40A6FCC267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212" r="21212"/>
          <a:stretch/>
        </p:blipFill>
        <p:spPr>
          <a:xfrm>
            <a:off x="3492501" y="0"/>
            <a:ext cx="5651499" cy="5143500"/>
          </a:xfrm>
        </p:spPr>
      </p:pic>
      <p:sp>
        <p:nvSpPr>
          <p:cNvPr id="11" name="Copyright">
            <a:extLst>
              <a:ext uri="{FF2B5EF4-FFF2-40B4-BE49-F238E27FC236}">
                <a16:creationId xmlns:a16="http://schemas.microsoft.com/office/drawing/2014/main" id="{11561EE1-B92F-0CA9-95E8-6566266299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842" y="4869835"/>
            <a:ext cx="1273921" cy="273665"/>
          </a:xfrm>
        </p:spPr>
        <p:txBody>
          <a:bodyPr/>
          <a:lstStyle/>
          <a:p>
            <a:r>
              <a:rPr lang="de-DE"/>
              <a:t>Foto: UHH/Lutsch</a:t>
            </a:r>
          </a:p>
        </p:txBody>
      </p:sp>
    </p:spTree>
    <p:extLst>
      <p:ext uri="{BB962C8B-B14F-4D97-AF65-F5344CB8AC3E}">
        <p14:creationId xmlns:p14="http://schemas.microsoft.com/office/powerpoint/2010/main" val="28570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D7BC-D5BC-8A34-B305-36E0ED77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87" y="915343"/>
            <a:ext cx="6192366" cy="3892718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sz="2400" dirty="0">
                <a:latin typeface="Arial"/>
                <a:cs typeface="Arial"/>
              </a:rPr>
              <a:t>1. </a:t>
            </a:r>
            <a:r>
              <a:rPr lang="en-US" sz="2400" dirty="0" err="1">
                <a:latin typeface="Arial"/>
                <a:cs typeface="Arial"/>
              </a:rPr>
              <a:t>Grundlagen</a:t>
            </a:r>
            <a:endParaRPr lang="en-US" dirty="0">
              <a:latin typeface="TheSans UHH"/>
              <a:cs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de-DE" sz="2400" dirty="0">
                <a:latin typeface="Arial"/>
                <a:cs typeface="Arial"/>
              </a:rPr>
              <a:t>2. Phaser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2400" dirty="0">
                <a:latin typeface="Arial"/>
                <a:cs typeface="Arial"/>
              </a:rPr>
              <a:t>3. </a:t>
            </a:r>
            <a:r>
              <a:rPr lang="de-DE" sz="2400" dirty="0" err="1">
                <a:latin typeface="Arial"/>
                <a:cs typeface="Arial"/>
              </a:rPr>
              <a:t>Flanger</a:t>
            </a:r>
            <a:endParaRPr lang="en-US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2400" dirty="0">
                <a:latin typeface="Arial"/>
                <a:cs typeface="Arial"/>
              </a:rPr>
              <a:t>4. Chorus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de-DE" sz="600" dirty="0">
              <a:latin typeface="Arial"/>
              <a:cs typeface="Arial"/>
            </a:endParaRPr>
          </a:p>
          <a:p>
            <a:pPr indent="-431800">
              <a:lnSpc>
                <a:spcPct val="100000"/>
              </a:lnSpc>
              <a:spcBef>
                <a:spcPts val="1200"/>
              </a:spcBef>
              <a:buAutoNum type="arabicPeriod"/>
            </a:pPr>
            <a:endParaRPr lang="de-DE" sz="6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3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t>3</a:t>
            </a:fld>
            <a:endParaRPr lang="de-DE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B3625D-4874-EAD7-C7F4-1D6D25BC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031" y="1183475"/>
            <a:ext cx="6192366" cy="3892718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de-DE" sz="2000" b="0" i="0" dirty="0">
                <a:effectLst/>
                <a:highlight>
                  <a:srgbClr val="FFFFFF"/>
                </a:highlight>
                <a:latin typeface="system-ui"/>
              </a:rPr>
              <a:t>Alle 3 Audioeffekte arbeiten mit:</a:t>
            </a:r>
          </a:p>
          <a:p>
            <a:pPr indent="-342900" algn="just">
              <a:spcBef>
                <a:spcPts val="1200"/>
              </a:spcBef>
              <a:buFontTx/>
              <a:buChar char="-"/>
            </a:pPr>
            <a:endParaRPr lang="de-DE" dirty="0">
              <a:highlight>
                <a:srgbClr val="FFFFFF"/>
              </a:highlight>
              <a:latin typeface="system-ui"/>
            </a:endParaRPr>
          </a:p>
          <a:p>
            <a:pPr indent="-342900" algn="just">
              <a:spcBef>
                <a:spcPts val="1200"/>
              </a:spcBef>
              <a:buFontTx/>
              <a:buChar char="-"/>
            </a:pPr>
            <a:r>
              <a:rPr lang="de-DE" sz="2000" b="0" i="0" dirty="0">
                <a:effectLst/>
                <a:highlight>
                  <a:srgbClr val="FFFFFF"/>
                </a:highlight>
                <a:latin typeface="system-ui"/>
              </a:rPr>
              <a:t>Manipulation von Audiosignalen</a:t>
            </a:r>
          </a:p>
          <a:p>
            <a:pPr indent="-342900" algn="just">
              <a:spcBef>
                <a:spcPts val="1200"/>
              </a:spcBef>
              <a:buFontTx/>
              <a:buChar char="-"/>
            </a:pPr>
            <a:r>
              <a:rPr lang="de-DE" dirty="0">
                <a:highlight>
                  <a:srgbClr val="FFFFFF"/>
                </a:highlight>
                <a:latin typeface="system-ui"/>
              </a:rPr>
              <a:t>Verzögerung &amp; Phasenverschiebung</a:t>
            </a:r>
          </a:p>
          <a:p>
            <a:pPr indent="-342900" algn="just">
              <a:spcBef>
                <a:spcPts val="1200"/>
              </a:spcBef>
              <a:buFontTx/>
              <a:buChar char="-"/>
            </a:pPr>
            <a:r>
              <a:rPr lang="de-DE" sz="2000" b="0" i="0" dirty="0">
                <a:effectLst/>
                <a:highlight>
                  <a:srgbClr val="FFFFFF"/>
                </a:highlight>
                <a:latin typeface="system-ui"/>
              </a:rPr>
              <a:t>Einzigart</a:t>
            </a:r>
            <a:r>
              <a:rPr lang="de-DE" dirty="0">
                <a:highlight>
                  <a:srgbClr val="FFFFFF"/>
                </a:highlight>
                <a:latin typeface="system-ui"/>
              </a:rPr>
              <a:t>ige Manipulation -&gt; charakteristischer Klang</a:t>
            </a:r>
            <a:endParaRPr lang="de-DE" sz="20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171450" indent="-171450" algn="just">
              <a:spcBef>
                <a:spcPts val="1200"/>
              </a:spcBef>
              <a:buFontTx/>
              <a:buChar char="-"/>
            </a:pPr>
            <a:endParaRPr lang="de-DE" dirty="0">
              <a:highlight>
                <a:srgbClr val="FFFFFF"/>
              </a:highlight>
              <a:latin typeface="system-ui"/>
              <a:cs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de-DE" sz="600" dirty="0">
              <a:latin typeface="Arial"/>
              <a:cs typeface="Arial"/>
            </a:endParaRPr>
          </a:p>
          <a:p>
            <a:pPr indent="-431800">
              <a:lnSpc>
                <a:spcPct val="100000"/>
              </a:lnSpc>
              <a:spcBef>
                <a:spcPts val="1200"/>
              </a:spcBef>
              <a:buAutoNum type="arabicPeriod"/>
            </a:pPr>
            <a:endParaRPr lang="de-DE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D7BC-D5BC-8A34-B305-36E0ED77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87" y="731576"/>
            <a:ext cx="6192366" cy="3892718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de-DE" sz="2400" dirty="0">
                <a:latin typeface="Arial"/>
                <a:cs typeface="Arial"/>
              </a:rPr>
              <a:t>Reihenschaltung von Allpassfiltern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de-DE" sz="18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de-DE" sz="600" dirty="0">
              <a:latin typeface="Arial"/>
              <a:cs typeface="Arial"/>
            </a:endParaRPr>
          </a:p>
          <a:p>
            <a:pPr indent="-431800">
              <a:lnSpc>
                <a:spcPct val="100000"/>
              </a:lnSpc>
              <a:spcBef>
                <a:spcPts val="1200"/>
              </a:spcBef>
              <a:buAutoNum type="arabicPeriod"/>
            </a:pPr>
            <a:endParaRPr lang="de-DE" sz="6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5144-004E-1E45-907B-65C86CA25C3F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Reihe, Diagramm, Text enthält.&#10;&#10;Automatisch generierte Beschreibung">
            <a:extLst>
              <a:ext uri="{FF2B5EF4-FFF2-40B4-BE49-F238E27FC236}">
                <a16:creationId xmlns:a16="http://schemas.microsoft.com/office/drawing/2014/main" id="{A9D929CC-7E75-5B94-F89F-D4F652AD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96787"/>
            <a:ext cx="7620000" cy="31942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59E77C3-9270-59EC-51C4-0F2B1D8B3F60}"/>
              </a:ext>
            </a:extLst>
          </p:cNvPr>
          <p:cNvSpPr txBox="1"/>
          <p:nvPr/>
        </p:nvSpPr>
        <p:spPr>
          <a:xfrm>
            <a:off x="3230126" y="4491039"/>
            <a:ext cx="26837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https://www.uaudio.de/blog/allpass-filters/</a:t>
            </a:r>
          </a:p>
          <a:p>
            <a:pPr algn="l"/>
            <a:endParaRPr lang="de-DE" sz="1600" dirty="0">
              <a:latin typeface="TheSans UHH" panose="020B05020503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69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anchor="t">
            <a:normAutofit/>
          </a:bodyPr>
          <a:lstStyle/>
          <a:p>
            <a:r>
              <a:rPr lang="en-US" dirty="0"/>
              <a:t>Phaser</a:t>
            </a:r>
          </a:p>
        </p:txBody>
      </p:sp>
      <p:pic>
        <p:nvPicPr>
          <p:cNvPr id="7" name="Inhaltsplatzhalter 6" descr="Ein Bild, das Schrift, Text, Grafiken, Typografie enthält.&#10;&#10;Automatisch generierte Beschreibung">
            <a:extLst>
              <a:ext uri="{FF2B5EF4-FFF2-40B4-BE49-F238E27FC236}">
                <a16:creationId xmlns:a16="http://schemas.microsoft.com/office/drawing/2014/main" id="{30FC11C4-F387-BEB8-A284-C1B78371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1840006"/>
            <a:ext cx="3960118" cy="1539620"/>
          </a:xfrm>
          <a:noFill/>
        </p:spPr>
      </p:pic>
      <p:pic>
        <p:nvPicPr>
          <p:cNvPr id="9" name="Inhaltsplatzhalter 8" descr="Ein Bild, das Schrift, Handschrift, Typografie, Kalligrafie enthält.&#10;&#10;Automatisch generierte Beschreibung">
            <a:extLst>
              <a:ext uri="{FF2B5EF4-FFF2-40B4-BE49-F238E27FC236}">
                <a16:creationId xmlns:a16="http://schemas.microsoft.com/office/drawing/2014/main" id="{BBB03848-64EF-730D-924E-2AD660E71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9338" y="2176302"/>
            <a:ext cx="3960812" cy="867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FF003E-5FF5-76E2-A4DD-8259BB2D2112}"/>
              </a:ext>
            </a:extLst>
          </p:cNvPr>
          <p:cNvSpPr txBox="1"/>
          <p:nvPr/>
        </p:nvSpPr>
        <p:spPr>
          <a:xfrm>
            <a:off x="1681783" y="1501452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Allpassfilter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43FEDBB-2144-C8D8-81ED-A4ADF2792D32}"/>
              </a:ext>
            </a:extLst>
          </p:cNvPr>
          <p:cNvSpPr txBox="1"/>
          <p:nvPr/>
        </p:nvSpPr>
        <p:spPr>
          <a:xfrm>
            <a:off x="6217966" y="1501452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Ausgangssignal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ED45-B71A-E5ED-07FB-EF93CE838941}"/>
              </a:ext>
            </a:extLst>
          </p:cNvPr>
          <p:cNvSpPr txBox="1">
            <a:spLocks/>
          </p:cNvSpPr>
          <p:nvPr/>
        </p:nvSpPr>
        <p:spPr>
          <a:xfrm>
            <a:off x="2161387" y="731576"/>
            <a:ext cx="6192366" cy="389271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de-DE" sz="1200" dirty="0">
                <a:latin typeface="Arial"/>
                <a:cs typeface="Arial"/>
              </a:rPr>
              <a:t>Überlagerung des Originalsignals mit einer leicht verzögerten Version desselben Signals</a:t>
            </a:r>
          </a:p>
          <a:p>
            <a:pPr marL="0" indent="0" algn="just">
              <a:buFont typeface="Wingdings" pitchFamily="2" charset="2"/>
              <a:buNone/>
            </a:pPr>
            <a:endParaRPr lang="de-DE" sz="1200" dirty="0">
              <a:latin typeface="Arial"/>
              <a:cs typeface="Arial"/>
            </a:endParaRPr>
          </a:p>
          <a:p>
            <a:pPr marL="0" indent="0" algn="just">
              <a:buFont typeface="Wingdings" pitchFamily="2" charset="2"/>
              <a:buNone/>
            </a:pPr>
            <a:endParaRPr lang="de-DE" sz="1200" dirty="0">
              <a:latin typeface="Arial"/>
              <a:cs typeface="Arial"/>
            </a:endParaRPr>
          </a:p>
          <a:p>
            <a:pPr marL="0" indent="0" algn="just">
              <a:buFont typeface="Wingdings" pitchFamily="2" charset="2"/>
              <a:buNone/>
            </a:pPr>
            <a:endParaRPr lang="de-DE" sz="12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de-DE" sz="1200" dirty="0">
              <a:latin typeface="Arial"/>
              <a:cs typeface="Arial"/>
            </a:endParaRPr>
          </a:p>
          <a:p>
            <a:pPr indent="-431800">
              <a:lnSpc>
                <a:spcPct val="100000"/>
              </a:lnSpc>
              <a:buFont typeface="Wingdings" pitchFamily="2" charset="2"/>
              <a:buAutoNum type="arabicPeriod"/>
            </a:pPr>
            <a:endParaRPr lang="de-D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2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anchor="t">
            <a:normAutofit/>
          </a:bodyPr>
          <a:lstStyle/>
          <a:p>
            <a:r>
              <a:rPr lang="en-US" dirty="0"/>
              <a:t>Flanger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0FC11C4-F387-BEB8-A284-C1B78371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23850" y="1840006"/>
            <a:ext cx="3960118" cy="1539620"/>
          </a:xfrm>
          <a:noFill/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BB03848-64EF-730D-924E-2AD660E71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859338" y="2176302"/>
            <a:ext cx="3960812" cy="867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FF003E-5FF5-76E2-A4DD-8259BB2D2112}"/>
              </a:ext>
            </a:extLst>
          </p:cNvPr>
          <p:cNvSpPr txBox="1"/>
          <p:nvPr/>
        </p:nvSpPr>
        <p:spPr>
          <a:xfrm>
            <a:off x="1386831" y="1501452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Verzögertes Signal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43FEDBB-2144-C8D8-81ED-A4ADF2792D32}"/>
              </a:ext>
            </a:extLst>
          </p:cNvPr>
          <p:cNvSpPr txBox="1"/>
          <p:nvPr/>
        </p:nvSpPr>
        <p:spPr>
          <a:xfrm>
            <a:off x="5439360" y="1501452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Periodische Verzögerungszeit</a:t>
            </a:r>
          </a:p>
        </p:txBody>
      </p:sp>
    </p:spTree>
    <p:extLst>
      <p:ext uri="{BB962C8B-B14F-4D97-AF65-F5344CB8AC3E}">
        <p14:creationId xmlns:p14="http://schemas.microsoft.com/office/powerpoint/2010/main" val="36373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anchor="t">
            <a:normAutofit/>
          </a:bodyPr>
          <a:lstStyle/>
          <a:p>
            <a:r>
              <a:rPr lang="en-US" dirty="0"/>
              <a:t>Flanger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0FC11C4-F387-BEB8-A284-C1B78371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591941" y="1893794"/>
            <a:ext cx="3960118" cy="153962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FF003E-5FF5-76E2-A4DD-8259BB2D2112}"/>
              </a:ext>
            </a:extLst>
          </p:cNvPr>
          <p:cNvSpPr txBox="1"/>
          <p:nvPr/>
        </p:nvSpPr>
        <p:spPr>
          <a:xfrm>
            <a:off x="3782361" y="1494729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Ausgangssignal</a:t>
            </a:r>
          </a:p>
        </p:txBody>
      </p:sp>
    </p:spTree>
    <p:extLst>
      <p:ext uri="{BB962C8B-B14F-4D97-AF65-F5344CB8AC3E}">
        <p14:creationId xmlns:p14="http://schemas.microsoft.com/office/powerpoint/2010/main" val="6408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anchor="t">
            <a:normAutofit/>
          </a:bodyPr>
          <a:lstStyle/>
          <a:p>
            <a:r>
              <a:rPr lang="en-US" dirty="0"/>
              <a:t>Chorus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0FC11C4-F387-BEB8-A284-C1B78371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23850" y="1840006"/>
            <a:ext cx="3960118" cy="1539620"/>
          </a:xfrm>
          <a:noFill/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BB03848-64EF-730D-924E-2AD660E71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859338" y="2176302"/>
            <a:ext cx="3960812" cy="867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FF003E-5FF5-76E2-A4DD-8259BB2D2112}"/>
              </a:ext>
            </a:extLst>
          </p:cNvPr>
          <p:cNvSpPr txBox="1"/>
          <p:nvPr/>
        </p:nvSpPr>
        <p:spPr>
          <a:xfrm>
            <a:off x="1386831" y="1501452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Verzögerte Signale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43FEDBB-2144-C8D8-81ED-A4ADF2792D32}"/>
              </a:ext>
            </a:extLst>
          </p:cNvPr>
          <p:cNvSpPr txBox="1"/>
          <p:nvPr/>
        </p:nvSpPr>
        <p:spPr>
          <a:xfrm>
            <a:off x="5972359" y="1501452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Verzögerungszeit</a:t>
            </a:r>
          </a:p>
        </p:txBody>
      </p:sp>
    </p:spTree>
    <p:extLst>
      <p:ext uri="{BB962C8B-B14F-4D97-AF65-F5344CB8AC3E}">
        <p14:creationId xmlns:p14="http://schemas.microsoft.com/office/powerpoint/2010/main" val="9681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FA4-7912-DAD1-7D7C-7697285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 anchor="t">
            <a:normAutofit/>
          </a:bodyPr>
          <a:lstStyle/>
          <a:p>
            <a:r>
              <a:rPr lang="en-US" dirty="0"/>
              <a:t>Chorus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0FC11C4-F387-BEB8-A284-C1B78371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842247" y="1880347"/>
            <a:ext cx="5459505" cy="153962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823F-E3E4-2024-6F36-7A2AB49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9D5144-004E-1E45-907B-65C86CA25C3F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FF003E-5FF5-76E2-A4DD-8259BB2D2112}"/>
              </a:ext>
            </a:extLst>
          </p:cNvPr>
          <p:cNvSpPr txBox="1"/>
          <p:nvPr/>
        </p:nvSpPr>
        <p:spPr>
          <a:xfrm>
            <a:off x="3782361" y="148800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latin typeface="TheSans UHH" panose="020B0502050302020203" pitchFamily="34" charset="77"/>
              </a:rPr>
              <a:t>Ausgangssignal</a:t>
            </a:r>
          </a:p>
        </p:txBody>
      </p:sp>
    </p:spTree>
    <p:extLst>
      <p:ext uri="{BB962C8B-B14F-4D97-AF65-F5344CB8AC3E}">
        <p14:creationId xmlns:p14="http://schemas.microsoft.com/office/powerpoint/2010/main" val="260033785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Benutzerdefiniert 19">
      <a:majorFont>
        <a:latin typeface="TheSans UHH"/>
        <a:ea typeface=""/>
        <a:cs typeface=""/>
      </a:majorFont>
      <a:minorFont>
        <a:latin typeface="TheSans UH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8C30D1FBCE6044957D2AD273926905" ma:contentTypeVersion="0" ma:contentTypeDescription="Ein neues Dokument erstellen." ma:contentTypeScope="" ma:versionID="221e8d0af3390a038184c1144247ec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c9dbded86cf89befc288727e4b9db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9E623-7DEA-40EA-8A54-2A5EF29895E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76099-763A-4686-B3F5-939F3E16EF65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0</TotalTime>
  <Words>100</Words>
  <Application>Microsoft Office PowerPoint</Application>
  <PresentationFormat>Bildschirmpräsentation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TheSans UHH</vt:lpstr>
      <vt:lpstr>Wingdings</vt:lpstr>
      <vt:lpstr>system-ui</vt:lpstr>
      <vt:lpstr>Arial</vt:lpstr>
      <vt:lpstr>TheSans UHH SemiLight Caps</vt:lpstr>
      <vt:lpstr>Benutzerdefiniertes Design</vt:lpstr>
      <vt:lpstr>Mathematische Beschreibung der Audioeffekte:  Phaser, Flanger &amp; Chorus</vt:lpstr>
      <vt:lpstr>Agenda</vt:lpstr>
      <vt:lpstr>Grundlagen</vt:lpstr>
      <vt:lpstr>Phaser</vt:lpstr>
      <vt:lpstr>Phaser</vt:lpstr>
      <vt:lpstr>Flanger</vt:lpstr>
      <vt:lpstr>Flanger</vt:lpstr>
      <vt:lpstr>Chorus</vt:lpstr>
      <vt:lpstr>Chorus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PowerPoint-Vorlage der Universität Hamburg</dc:title>
  <dc:subject/>
  <dc:creator/>
  <cp:keywords/>
  <dc:description/>
  <cp:lastModifiedBy>Tim Borchert</cp:lastModifiedBy>
  <cp:revision>2</cp:revision>
  <dcterms:created xsi:type="dcterms:W3CDTF">2023-05-30T13:23:33Z</dcterms:created>
  <dcterms:modified xsi:type="dcterms:W3CDTF">2024-07-03T06:47:29Z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0x010100D88C30D1FBCE6044957D2AD273926905</vt:lpwstr>
  </property>
</Properties>
</file>