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91" r:id="rId4"/>
    <p:sldId id="307" r:id="rId5"/>
    <p:sldId id="257" r:id="rId6"/>
    <p:sldId id="258" r:id="rId7"/>
    <p:sldId id="303" r:id="rId8"/>
    <p:sldId id="304" r:id="rId9"/>
    <p:sldId id="302" r:id="rId10"/>
    <p:sldId id="260" r:id="rId11"/>
    <p:sldId id="305" r:id="rId12"/>
    <p:sldId id="262" r:id="rId13"/>
    <p:sldId id="263" r:id="rId14"/>
    <p:sldId id="306" r:id="rId15"/>
    <p:sldId id="261" r:id="rId16"/>
    <p:sldId id="299" r:id="rId17"/>
    <p:sldId id="314" r:id="rId18"/>
    <p:sldId id="295" r:id="rId19"/>
    <p:sldId id="308" r:id="rId20"/>
    <p:sldId id="296" r:id="rId21"/>
    <p:sldId id="309" r:id="rId22"/>
    <p:sldId id="297" r:id="rId23"/>
    <p:sldId id="298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32FDDE8F-6AEE-4B49-8244-951BCE01DED1}"/>
    <pc:docChg chg="modSld sldOrd">
      <pc:chgData name="יפתח עמיר" userId="a6a3a001-e5cb-4ac0-ad29-e8efe0b6a614" providerId="ADAL" clId="{32FDDE8F-6AEE-4B49-8244-951BCE01DED1}" dt="2022-03-20T09:03:32.475" v="1"/>
      <pc:docMkLst>
        <pc:docMk/>
      </pc:docMkLst>
      <pc:sldChg chg="ord">
        <pc:chgData name="יפתח עמיר" userId="a6a3a001-e5cb-4ac0-ad29-e8efe0b6a614" providerId="ADAL" clId="{32FDDE8F-6AEE-4B49-8244-951BCE01DED1}" dt="2022-03-20T09:03:32.475" v="1"/>
        <pc:sldMkLst>
          <pc:docMk/>
          <pc:sldMk cId="1971186042" sldId="261"/>
        </pc:sldMkLst>
      </pc:sldChg>
      <pc:sldChg chg="ord">
        <pc:chgData name="יפתח עמיר" userId="a6a3a001-e5cb-4ac0-ad29-e8efe0b6a614" providerId="ADAL" clId="{32FDDE8F-6AEE-4B49-8244-951BCE01DED1}" dt="2022-03-20T09:03:32.475" v="1"/>
        <pc:sldMkLst>
          <pc:docMk/>
          <pc:sldMk cId="3894954146" sldId="299"/>
        </pc:sldMkLst>
      </pc:sldChg>
    </pc:docChg>
  </pc:docChgLst>
  <pc:docChgLst>
    <pc:chgData name="יפתח עמיר" userId="a6a3a001-e5cb-4ac0-ad29-e8efe0b6a614" providerId="ADAL" clId="{6BB0BF4E-9F2F-47EB-B8EE-3FAEF14EAF03}"/>
    <pc:docChg chg="delSld">
      <pc:chgData name="יפתח עמיר" userId="a6a3a001-e5cb-4ac0-ad29-e8efe0b6a614" providerId="ADAL" clId="{6BB0BF4E-9F2F-47EB-B8EE-3FAEF14EAF03}" dt="2024-06-02T08:42:24.311" v="0" actId="47"/>
      <pc:docMkLst>
        <pc:docMk/>
      </pc:docMkLst>
      <pc:sldChg chg="del">
        <pc:chgData name="יפתח עמיר" userId="a6a3a001-e5cb-4ac0-ad29-e8efe0b6a614" providerId="ADAL" clId="{6BB0BF4E-9F2F-47EB-B8EE-3FAEF14EAF03}" dt="2024-06-02T08:42:24.311" v="0" actId="47"/>
        <pc:sldMkLst>
          <pc:docMk/>
          <pc:sldMk cId="378283820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1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1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2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1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1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3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653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ft.vanderbilt.edu/guides-sub-pages/teamcollaborative-teachin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bU91k-C5a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Repl.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f-strings/#f-strings-a-new-and-improved-way-to-format-strings-in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accent1"/>
                </a:solidFill>
              </a:rPr>
              <a:t>STRINGS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S</a:t>
            </a:r>
            <a:r>
              <a:rPr lang="en-IL" b="1" dirty="0">
                <a:latin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IL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IL" b="1" dirty="0">
                <a:latin typeface="Consolas" panose="020B0609020204030204" pitchFamily="49" charset="0"/>
              </a:rPr>
              <a:t>g</a:t>
            </a:r>
            <a:r>
              <a:rPr lang="en-IL" b="1" dirty="0"/>
              <a:t> type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anchor="ctr"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cs typeface="Times New Roman" panose="02020603050405020304" pitchFamily="18" charset="0"/>
              </a:rPr>
              <a:t>C</a:t>
            </a:r>
            <a:r>
              <a:rPr lang="en-IL" b="1" dirty="0">
                <a:cs typeface="Times New Roman" panose="02020603050405020304" pitchFamily="18" charset="0"/>
              </a:rPr>
              <a:t>h</a:t>
            </a:r>
            <a:r>
              <a:rPr lang="en-US" b="1" dirty="0">
                <a:cs typeface="Times New Roman" panose="02020603050405020304" pitchFamily="18" charset="0"/>
              </a:rPr>
              <a:t>a</a:t>
            </a:r>
            <a:r>
              <a:rPr lang="en-IL" b="1" dirty="0" err="1">
                <a:cs typeface="Times New Roman" panose="02020603050405020304" pitchFamily="18" charset="0"/>
              </a:rPr>
              <a:t>racter</a:t>
            </a:r>
            <a:r>
              <a:rPr lang="en-US" b="1" dirty="0">
                <a:cs typeface="Times New Roman" panose="02020603050405020304" pitchFamily="18" charset="0"/>
              </a:rPr>
              <a:t>s</a:t>
            </a:r>
            <a:r>
              <a:rPr lang="en-IL" b="1" dirty="0">
                <a:cs typeface="Times New Roman" panose="02020603050405020304" pitchFamily="18" charset="0"/>
              </a:rPr>
              <a:t>	 </a:t>
            </a:r>
            <a:r>
              <a:rPr lang="en-IL" b="1" dirty="0">
                <a:cs typeface="Times New Roman" panose="02020603050405020304" pitchFamily="18" charset="0"/>
                <a:sym typeface="Wingdings" panose="05000000000000000000" pitchFamily="2" charset="2"/>
              </a:rPr>
              <a:t>	 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string[1,2,..,n]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L" b="1" dirty="0" err="1">
                <a:cs typeface="Times New Roman" panose="02020603050405020304" pitchFamily="18" charset="0"/>
                <a:sym typeface="Wingdings" panose="05000000000000000000" pitchFamily="2" charset="2"/>
              </a:rPr>
              <a:t>Sequen</a:t>
            </a:r>
            <a:r>
              <a:rPr 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IL" b="1" dirty="0">
                <a:cs typeface="Times New Roman" panose="02020603050405020304" pitchFamily="18" charset="0"/>
                <a:sym typeface="Wingdings" panose="05000000000000000000" pitchFamily="2" charset="2"/>
              </a:rPr>
              <a:t>e	 	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IL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g[1:n]</a:t>
            </a:r>
            <a:endParaRPr lang="en-IL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L" b="1" dirty="0">
                <a:cs typeface="Times New Roman" panose="02020603050405020304" pitchFamily="18" charset="0"/>
              </a:rPr>
              <a:t>Length 	</a:t>
            </a:r>
            <a:r>
              <a:rPr lang="en-IL" b="1" dirty="0">
                <a:cs typeface="Times New Roman" panose="02020603050405020304" pitchFamily="18" charset="0"/>
                <a:sym typeface="Wingdings" panose="05000000000000000000" pitchFamily="2" charset="2"/>
              </a:rPr>
              <a:t> 	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IL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IL" i="1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IL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IL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5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9" y="3429000"/>
            <a:ext cx="7622082" cy="2290433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IL" dirty="0" err="1"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g </a:t>
            </a:r>
            <a:r>
              <a:rPr lang="en-US" dirty="0" err="1"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 = [0]</a:t>
            </a:r>
          </a:p>
          <a:p>
            <a:pPr>
              <a:lnSpc>
                <a:spcPct val="110000"/>
              </a:lnSpc>
            </a:pP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Second index = [1]</a:t>
            </a:r>
          </a:p>
          <a:p>
            <a:pPr>
              <a:lnSpc>
                <a:spcPct val="110000"/>
              </a:lnSpc>
            </a:pP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Third index = [2]</a:t>
            </a:r>
          </a:p>
          <a:p>
            <a:pPr>
              <a:lnSpc>
                <a:spcPct val="110000"/>
              </a:lnSpc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IL" dirty="0" err="1">
                <a:cs typeface="Times New Roman" panose="02020603050405020304" pitchFamily="18" charset="0"/>
                <a:sym typeface="Wingdings" panose="05000000000000000000" pitchFamily="2" charset="2"/>
              </a:rPr>
              <a:t>tc</a:t>
            </a: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...</a:t>
            </a:r>
          </a:p>
          <a:p>
            <a:pPr>
              <a:lnSpc>
                <a:spcPct val="110000"/>
              </a:lnSpc>
            </a:pP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End [-1]</a:t>
            </a:r>
          </a:p>
          <a:p>
            <a:pPr>
              <a:lnSpc>
                <a:spcPct val="110000"/>
              </a:lnSpc>
            </a:pPr>
            <a:r>
              <a:rPr lang="en-IL" dirty="0">
                <a:cs typeface="Times New Roman" panose="02020603050405020304" pitchFamily="18" charset="0"/>
                <a:sym typeface="Wingdings" panose="05000000000000000000" pitchFamily="2" charset="2"/>
              </a:rPr>
              <a:t>Second from end [-2]</a:t>
            </a:r>
            <a:endParaRPr lang="en-IL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ADA584-14A7-4636-AD84-164227DD5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11818"/>
              </p:ext>
            </p:extLst>
          </p:nvPr>
        </p:nvGraphicFramePr>
        <p:xfrm>
          <a:off x="195942" y="1688090"/>
          <a:ext cx="8871858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881">
                  <a:extLst>
                    <a:ext uri="{9D8B030D-6E8A-4147-A177-3AD203B41FA5}">
                      <a16:colId xmlns:a16="http://schemas.microsoft.com/office/drawing/2014/main" val="2626563050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716613618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1988850659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3121926531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1262287843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3594231517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557419987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1045349150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2060164240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1698159099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2132195366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2461098083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1830961802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2329359880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2097599477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264397682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3099438389"/>
                    </a:ext>
                  </a:extLst>
                </a:gridCol>
                <a:gridCol w="492881">
                  <a:extLst>
                    <a:ext uri="{9D8B030D-6E8A-4147-A177-3AD203B41FA5}">
                      <a16:colId xmlns:a16="http://schemas.microsoft.com/office/drawing/2014/main" val="3134734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L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9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7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-2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-1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2712090"/>
                  </a:ext>
                </a:extLst>
              </a:tr>
            </a:tbl>
          </a:graphicData>
        </a:graphic>
      </p:graphicFrame>
      <p:pic>
        <p:nvPicPr>
          <p:cNvPr id="5" name="Picture 4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DBED9DB2-3303-4CB0-9677-D6DB9CC4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63" y="3611877"/>
            <a:ext cx="3779578" cy="19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4114800" cy="1870949"/>
          </a:xfrm>
        </p:spPr>
        <p:txBody>
          <a:bodyPr/>
          <a:lstStyle/>
          <a:p>
            <a:pPr algn="l"/>
            <a:r>
              <a:rPr lang="en-US" b="1" dirty="0"/>
              <a:t>S</a:t>
            </a:r>
            <a:r>
              <a:rPr lang="en-IL" b="1" dirty="0"/>
              <a:t>l</a:t>
            </a:r>
            <a:r>
              <a:rPr lang="en-US" b="1" dirty="0" err="1"/>
              <a:t>i</a:t>
            </a:r>
            <a:r>
              <a:rPr lang="en-IL" b="1" dirty="0"/>
              <a:t>c</a:t>
            </a:r>
            <a:r>
              <a:rPr lang="en-US" b="1" dirty="0" err="1"/>
              <a:t>i</a:t>
            </a:r>
            <a:r>
              <a:rPr lang="en-IL" b="1" dirty="0"/>
              <a:t>n</a:t>
            </a:r>
            <a:r>
              <a:rPr lang="en-US" b="1" dirty="0"/>
              <a:t>g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7424"/>
            <a:ext cx="8229600" cy="398057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k</a:t>
            </a:r>
            <a:r>
              <a:rPr lang="en-IL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L" dirty="0">
                <a:cs typeface="Times New Roman" panose="02020603050405020304" pitchFamily="18" charset="0"/>
              </a:rPr>
              <a:t>g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 “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l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IL" dirty="0">
                <a:cs typeface="Times New Roman" panose="02020603050405020304" pitchFamily="18" charset="0"/>
              </a:rPr>
              <a:t>c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” from a </a:t>
            </a:r>
            <a:r>
              <a:rPr lang="en-IL" dirty="0" err="1">
                <a:cs typeface="Times New Roman" panose="02020603050405020304" pitchFamily="18" charset="0"/>
              </a:rPr>
              <a:t>serie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L" dirty="0"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string[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L" dirty="0" err="1">
                <a:solidFill>
                  <a:srgbClr val="000000"/>
                </a:solidFill>
                <a:latin typeface="Consolas" panose="020B0609020204030204" pitchFamily="49" charset="0"/>
              </a:rPr>
              <a:t>art_number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d_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s[0:3]</a:t>
            </a:r>
          </a:p>
          <a:p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l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IL" dirty="0">
                <a:cs typeface="Times New Roman" panose="02020603050405020304" pitchFamily="18" charset="0"/>
              </a:rPr>
              <a:t>c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t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r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t 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h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</a:t>
            </a:r>
            <a:r>
              <a:rPr lang="en-IL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r</a:t>
            </a:r>
            <a:r>
              <a:rPr lang="en-IL" dirty="0">
                <a:cs typeface="Times New Roman" panose="02020603050405020304" pitchFamily="18" charset="0"/>
              </a:rPr>
              <a:t>s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L" dirty="0">
                <a:cs typeface="Times New Roman" panose="02020603050405020304" pitchFamily="18" charset="0"/>
              </a:rPr>
              <a:t>u</a:t>
            </a:r>
            <a:r>
              <a:rPr lang="en-US" dirty="0">
                <a:cs typeface="Times New Roman" panose="02020603050405020304" pitchFamily="18" charset="0"/>
              </a:rPr>
              <a:t>m</a:t>
            </a:r>
            <a:r>
              <a:rPr lang="en-IL" dirty="0">
                <a:cs typeface="Times New Roman" panose="02020603050405020304" pitchFamily="18" charset="0"/>
              </a:rPr>
              <a:t>b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r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IL" dirty="0">
                <a:cs typeface="Times New Roman" panose="02020603050405020304" pitchFamily="18" charset="0"/>
              </a:rPr>
              <a:t>s </a:t>
            </a:r>
            <a:r>
              <a:rPr lang="en-US" b="1" dirty="0">
                <a:cs typeface="Times New Roman" panose="02020603050405020304" pitchFamily="18" charset="0"/>
              </a:rPr>
              <a:t>b</a:t>
            </a:r>
            <a:r>
              <a:rPr lang="en-IL" b="1" dirty="0">
                <a:cs typeface="Times New Roman" panose="02020603050405020304" pitchFamily="18" charset="0"/>
              </a:rPr>
              <a:t>e</a:t>
            </a:r>
            <a:r>
              <a:rPr lang="en-US" b="1" dirty="0">
                <a:cs typeface="Times New Roman" panose="02020603050405020304" pitchFamily="18" charset="0"/>
              </a:rPr>
              <a:t>f</a:t>
            </a:r>
            <a:r>
              <a:rPr lang="en-IL" b="1" dirty="0">
                <a:cs typeface="Times New Roman" panose="02020603050405020304" pitchFamily="18" charset="0"/>
              </a:rPr>
              <a:t>o</a:t>
            </a:r>
            <a:r>
              <a:rPr lang="en-US" b="1" dirty="0">
                <a:cs typeface="Times New Roman" panose="02020603050405020304" pitchFamily="18" charset="0"/>
              </a:rPr>
              <a:t>r</a:t>
            </a:r>
            <a:r>
              <a:rPr lang="en-IL" b="1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h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e</a:t>
            </a:r>
            <a:r>
              <a:rPr lang="en-US" dirty="0">
                <a:cs typeface="Times New Roman" panose="02020603050405020304" pitchFamily="18" charset="0"/>
              </a:rPr>
              <a:t>c</a:t>
            </a:r>
            <a:r>
              <a:rPr lang="en-IL" dirty="0">
                <a:cs typeface="Times New Roman" panose="02020603050405020304" pitchFamily="18" charset="0"/>
              </a:rPr>
              <a:t>o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L" dirty="0">
                <a:cs typeface="Times New Roman" panose="02020603050405020304" pitchFamily="18" charset="0"/>
              </a:rPr>
              <a:t>d 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L" dirty="0">
                <a:cs typeface="Times New Roman" panose="02020603050405020304" pitchFamily="18" charset="0"/>
              </a:rPr>
              <a:t>u</a:t>
            </a:r>
            <a:r>
              <a:rPr lang="en-US" dirty="0">
                <a:cs typeface="Times New Roman" panose="02020603050405020304" pitchFamily="18" charset="0"/>
              </a:rPr>
              <a:t>m</a:t>
            </a:r>
            <a:r>
              <a:rPr lang="en-IL" dirty="0">
                <a:cs typeface="Times New Roman" panose="02020603050405020304" pitchFamily="18" charset="0"/>
              </a:rPr>
              <a:t>b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r.</a:t>
            </a:r>
          </a:p>
          <a:p>
            <a:endParaRPr lang="en-IL" dirty="0"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string[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IL" dirty="0" err="1">
                <a:solidFill>
                  <a:srgbClr val="000000"/>
                </a:solidFill>
                <a:latin typeface="Consolas" panose="020B0609020204030204" pitchFamily="49" charset="0"/>
              </a:rPr>
              <a:t>art_numb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r: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string[: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d_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IL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695C3-1F53-4ABC-AD6D-4835677B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475013"/>
            <a:ext cx="3885581" cy="21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S</a:t>
            </a:r>
            <a:r>
              <a:rPr lang="en-IL" b="1" dirty="0">
                <a:latin typeface="Consolas" panose="020B0609020204030204" pitchFamily="49" charset="0"/>
              </a:rPr>
              <a:t>t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IL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IL" b="1" dirty="0">
                <a:latin typeface="Consolas" panose="020B0609020204030204" pitchFamily="49" charset="0"/>
              </a:rPr>
              <a:t>g</a:t>
            </a:r>
            <a:r>
              <a:rPr lang="en-IL" b="1" dirty="0"/>
              <a:t> type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anchor="ctr"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cs typeface="Times New Roman" panose="02020603050405020304" pitchFamily="18" charset="0"/>
              </a:rPr>
              <a:t>C</a:t>
            </a:r>
            <a:r>
              <a:rPr lang="en-IL" b="1" dirty="0">
                <a:cs typeface="Times New Roman" panose="02020603050405020304" pitchFamily="18" charset="0"/>
              </a:rPr>
              <a:t>h</a:t>
            </a:r>
            <a:r>
              <a:rPr lang="en-US" b="1" dirty="0">
                <a:cs typeface="Times New Roman" panose="02020603050405020304" pitchFamily="18" charset="0"/>
              </a:rPr>
              <a:t>a</a:t>
            </a:r>
            <a:r>
              <a:rPr lang="en-IL" b="1" dirty="0" err="1">
                <a:cs typeface="Times New Roman" panose="02020603050405020304" pitchFamily="18" charset="0"/>
              </a:rPr>
              <a:t>racter</a:t>
            </a:r>
            <a:r>
              <a:rPr lang="en-US" b="1" dirty="0">
                <a:cs typeface="Times New Roman" panose="02020603050405020304" pitchFamily="18" charset="0"/>
              </a:rPr>
              <a:t>s</a:t>
            </a:r>
            <a:r>
              <a:rPr lang="en-IL" b="1" dirty="0">
                <a:cs typeface="Times New Roman" panose="02020603050405020304" pitchFamily="18" charset="0"/>
              </a:rPr>
              <a:t>	 </a:t>
            </a:r>
            <a:r>
              <a:rPr lang="en-IL" b="1" dirty="0">
                <a:cs typeface="Times New Roman" panose="02020603050405020304" pitchFamily="18" charset="0"/>
                <a:sym typeface="Wingdings" panose="05000000000000000000" pitchFamily="2" charset="2"/>
              </a:rPr>
              <a:t>	 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string[1,2,..,n]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L" b="1" dirty="0" err="1">
                <a:cs typeface="Times New Roman" panose="02020603050405020304" pitchFamily="18" charset="0"/>
                <a:sym typeface="Wingdings" panose="05000000000000000000" pitchFamily="2" charset="2"/>
              </a:rPr>
              <a:t>Sequen</a:t>
            </a:r>
            <a:r>
              <a:rPr 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IL" b="1" dirty="0">
                <a:cs typeface="Times New Roman" panose="02020603050405020304" pitchFamily="18" charset="0"/>
                <a:sym typeface="Wingdings" panose="05000000000000000000" pitchFamily="2" charset="2"/>
              </a:rPr>
              <a:t>e	 	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IL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g[1:n]</a:t>
            </a:r>
            <a:endParaRPr lang="en-IL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L" b="1" dirty="0">
                <a:cs typeface="Times New Roman" panose="02020603050405020304" pitchFamily="18" charset="0"/>
              </a:rPr>
              <a:t>Length 	</a:t>
            </a:r>
            <a:r>
              <a:rPr lang="en-IL" b="1" dirty="0">
                <a:cs typeface="Times New Roman" panose="02020603050405020304" pitchFamily="18" charset="0"/>
                <a:sym typeface="Wingdings" panose="05000000000000000000" pitchFamily="2" charset="2"/>
              </a:rPr>
              <a:t> 	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IL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IL" i="1" dirty="0" err="1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i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*immutable</a:t>
            </a:r>
            <a:endParaRPr lang="en-IL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IL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1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</a:t>
            </a:r>
            <a:r>
              <a:rPr lang="en-IL" b="1" dirty="0" err="1"/>
              <a:t>oncatenation</a:t>
            </a:r>
            <a:br>
              <a:rPr lang="en-IL" b="1" dirty="0"/>
            </a:br>
            <a:r>
              <a:rPr lang="en-IL" dirty="0"/>
              <a:t>(</a:t>
            </a:r>
            <a:r>
              <a:rPr lang="en-US" dirty="0"/>
              <a:t>c</a:t>
            </a:r>
            <a:r>
              <a:rPr lang="en-IL" dirty="0"/>
              <a:t>o</a:t>
            </a:r>
            <a:r>
              <a:rPr lang="en-US" dirty="0"/>
              <a:t>m</a:t>
            </a:r>
            <a:r>
              <a:rPr lang="en-IL" dirty="0"/>
              <a:t>b</a:t>
            </a:r>
            <a:r>
              <a:rPr lang="en-US" dirty="0" err="1"/>
              <a:t>i</a:t>
            </a:r>
            <a:r>
              <a:rPr lang="en-IL" dirty="0"/>
              <a:t>n</a:t>
            </a:r>
            <a:r>
              <a:rPr lang="en-US" dirty="0" err="1"/>
              <a:t>i</a:t>
            </a:r>
            <a:r>
              <a:rPr lang="en-IL" dirty="0"/>
              <a:t>ng strings)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0A948E-D3EB-4709-8761-47DE203B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76" y="4378221"/>
            <a:ext cx="4399808" cy="1990725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L" i="1" dirty="0"/>
              <a:t>“</a:t>
            </a:r>
            <a:r>
              <a:rPr lang="en-US" i="1" dirty="0"/>
              <a:t>t</a:t>
            </a:r>
            <a:r>
              <a:rPr lang="en-IL" i="1" dirty="0"/>
              <a:t>o chain together”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3F1D2-AC46-4C9F-8BC0-E4DB7F2A68C8}"/>
              </a:ext>
            </a:extLst>
          </p:cNvPr>
          <p:cNvSpPr/>
          <p:nvPr/>
        </p:nvSpPr>
        <p:spPr>
          <a:xfrm>
            <a:off x="1428350" y="2296263"/>
            <a:ext cx="628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string3 = string1 + string2</a:t>
            </a:r>
          </a:p>
        </p:txBody>
      </p:sp>
      <p:pic>
        <p:nvPicPr>
          <p:cNvPr id="4" name="Picture 3" descr="A close up of ware&#10;&#10;Description automatically generated">
            <a:extLst>
              <a:ext uri="{FF2B5EF4-FFF2-40B4-BE49-F238E27FC236}">
                <a16:creationId xmlns:a16="http://schemas.microsoft.com/office/drawing/2014/main" id="{08CECD08-69AC-4A89-8EFB-AA4D00EE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8125" y="4378221"/>
            <a:ext cx="2857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8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</a:t>
            </a:r>
            <a:r>
              <a:rPr lang="en-US" dirty="0"/>
              <a:t>u</a:t>
            </a:r>
            <a:r>
              <a:rPr lang="en-IL" dirty="0"/>
              <a:t>l</a:t>
            </a:r>
            <a:r>
              <a:rPr lang="en-US" dirty="0"/>
              <a:t>t</a:t>
            </a:r>
            <a:r>
              <a:rPr lang="en-IL" dirty="0" err="1"/>
              <a:t>i</a:t>
            </a:r>
            <a:r>
              <a:rPr lang="en-US" dirty="0"/>
              <a:t>p</a:t>
            </a:r>
            <a:r>
              <a:rPr lang="en-IL" dirty="0"/>
              <a:t>l</a:t>
            </a:r>
            <a:r>
              <a:rPr lang="en-US" dirty="0" err="1"/>
              <a:t>yi</a:t>
            </a:r>
            <a:r>
              <a:rPr lang="en-IL" dirty="0"/>
              <a:t>ng strings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3F1D2-AC46-4C9F-8BC0-E4DB7F2A68C8}"/>
              </a:ext>
            </a:extLst>
          </p:cNvPr>
          <p:cNvSpPr/>
          <p:nvPr/>
        </p:nvSpPr>
        <p:spPr>
          <a:xfrm>
            <a:off x="1428350" y="3136612"/>
            <a:ext cx="628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string2 = string1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* integer</a:t>
            </a:r>
          </a:p>
        </p:txBody>
      </p:sp>
    </p:spTree>
    <p:extLst>
      <p:ext uri="{BB962C8B-B14F-4D97-AF65-F5344CB8AC3E}">
        <p14:creationId xmlns:p14="http://schemas.microsoft.com/office/powerpoint/2010/main" val="389495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00" y="854757"/>
            <a:ext cx="6858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323975" y="1098550"/>
            <a:ext cx="6510087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699023"/>
            <a:ext cx="5143500" cy="2130028"/>
          </a:xfrm>
        </p:spPr>
        <p:txBody>
          <a:bodyPr>
            <a:normAutofit/>
          </a:bodyPr>
          <a:lstStyle/>
          <a:p>
            <a:r>
              <a:rPr lang="en-IL" sz="3750" dirty="0"/>
              <a:t>(back to)</a:t>
            </a:r>
            <a:br>
              <a:rPr lang="en-IL" sz="3750" dirty="0"/>
            </a:br>
            <a:r>
              <a:rPr lang="en-IL" sz="3750" dirty="0">
                <a:latin typeface="Consolas" panose="020B0609020204030204" pitchFamily="49" charset="0"/>
              </a:rPr>
              <a:t>string</a:t>
            </a:r>
            <a:r>
              <a:rPr lang="en-IL" sz="3750" dirty="0"/>
              <a:t> </a:t>
            </a:r>
            <a:r>
              <a:rPr lang="en-IL" sz="3750" i="1" dirty="0">
                <a:solidFill>
                  <a:srgbClr val="FF0000"/>
                </a:solidFill>
              </a:rPr>
              <a:t>methods</a:t>
            </a:r>
            <a:endParaRPr lang="en-US" sz="3750" i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00475" y="3939313"/>
            <a:ext cx="154305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8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0010"/>
            <a:ext cx="8229600" cy="57461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cs typeface="Times New Roman" panose="02020603050405020304" pitchFamily="18" charset="0"/>
              </a:rPr>
              <a:t>S</a:t>
            </a:r>
            <a:r>
              <a:rPr lang="en-IL" sz="4000" b="1" dirty="0">
                <a:cs typeface="Times New Roman" panose="02020603050405020304" pitchFamily="18" charset="0"/>
              </a:rPr>
              <a:t>t</a:t>
            </a:r>
            <a:r>
              <a:rPr lang="en-US" sz="4000" b="1" dirty="0">
                <a:cs typeface="Times New Roman" panose="02020603050405020304" pitchFamily="18" charset="0"/>
              </a:rPr>
              <a:t>r</a:t>
            </a:r>
            <a:r>
              <a:rPr lang="en-IL" sz="4000" b="1" dirty="0" err="1">
                <a:cs typeface="Times New Roman" panose="02020603050405020304" pitchFamily="18" charset="0"/>
              </a:rPr>
              <a:t>i</a:t>
            </a:r>
            <a:r>
              <a:rPr lang="en-US" sz="4000" b="1" dirty="0">
                <a:cs typeface="Times New Roman" panose="02020603050405020304" pitchFamily="18" charset="0"/>
              </a:rPr>
              <a:t>n</a:t>
            </a:r>
            <a:r>
              <a:rPr lang="en-IL" sz="4000" b="1" dirty="0">
                <a:cs typeface="Times New Roman" panose="02020603050405020304" pitchFamily="18" charset="0"/>
              </a:rPr>
              <a:t>g </a:t>
            </a:r>
            <a:r>
              <a:rPr lang="en-US" sz="4000" b="1" dirty="0">
                <a:cs typeface="Times New Roman" panose="02020603050405020304" pitchFamily="18" charset="0"/>
              </a:rPr>
              <a:t>m</a:t>
            </a:r>
            <a:r>
              <a:rPr lang="en-IL" sz="4000" b="1" dirty="0">
                <a:cs typeface="Times New Roman" panose="02020603050405020304" pitchFamily="18" charset="0"/>
              </a:rPr>
              <a:t>e</a:t>
            </a:r>
            <a:r>
              <a:rPr lang="en-US" sz="4000" b="1" dirty="0">
                <a:cs typeface="Times New Roman" panose="02020603050405020304" pitchFamily="18" charset="0"/>
              </a:rPr>
              <a:t>t</a:t>
            </a:r>
            <a:r>
              <a:rPr lang="en-IL" sz="4000" b="1" dirty="0">
                <a:cs typeface="Times New Roman" panose="02020603050405020304" pitchFamily="18" charset="0"/>
              </a:rPr>
              <a:t>h</a:t>
            </a:r>
            <a:r>
              <a:rPr lang="en-US" sz="4000" b="1" dirty="0">
                <a:cs typeface="Times New Roman" panose="02020603050405020304" pitchFamily="18" charset="0"/>
              </a:rPr>
              <a:t>o</a:t>
            </a:r>
            <a:r>
              <a:rPr lang="en-IL" sz="4000" b="1" dirty="0">
                <a:cs typeface="Times New Roman" panose="02020603050405020304" pitchFamily="18" charset="0"/>
              </a:rPr>
              <a:t>d</a:t>
            </a:r>
            <a:r>
              <a:rPr lang="en-US" sz="4000" b="1" dirty="0">
                <a:cs typeface="Times New Roman" panose="02020603050405020304" pitchFamily="18" charset="0"/>
              </a:rPr>
              <a:t>s</a:t>
            </a:r>
            <a:endParaRPr lang="en-IL" sz="4000" b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L" sz="4000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L" sz="4000" b="1" dirty="0">
                <a:latin typeface="Consolas" panose="020B0609020204030204" pitchFamily="49" charset="0"/>
              </a:rPr>
              <a:t>str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d()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4CC224-E342-4D84-B186-C6E3001E2DAA}"/>
              </a:ext>
            </a:extLst>
          </p:cNvPr>
          <p:cNvSpPr/>
          <p:nvPr/>
        </p:nvSpPr>
        <p:spPr>
          <a:xfrm>
            <a:off x="1422070" y="5169132"/>
            <a:ext cx="6299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https://docs.python.org/3/library/stdtypes.html#string-methods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584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0010"/>
            <a:ext cx="8229600" cy="57461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cs typeface="Times New Roman" panose="02020603050405020304" pitchFamily="18" charset="0"/>
              </a:rPr>
              <a:t>S</a:t>
            </a:r>
            <a:r>
              <a:rPr lang="en-IL" sz="4000" b="1" dirty="0">
                <a:cs typeface="Times New Roman" panose="02020603050405020304" pitchFamily="18" charset="0"/>
              </a:rPr>
              <a:t>t</a:t>
            </a:r>
            <a:r>
              <a:rPr lang="en-US" sz="4000" b="1" dirty="0">
                <a:cs typeface="Times New Roman" panose="02020603050405020304" pitchFamily="18" charset="0"/>
              </a:rPr>
              <a:t>r</a:t>
            </a:r>
            <a:r>
              <a:rPr lang="en-IL" sz="4000" b="1" dirty="0" err="1">
                <a:cs typeface="Times New Roman" panose="02020603050405020304" pitchFamily="18" charset="0"/>
              </a:rPr>
              <a:t>i</a:t>
            </a:r>
            <a:r>
              <a:rPr lang="en-US" sz="4000" b="1" dirty="0">
                <a:cs typeface="Times New Roman" panose="02020603050405020304" pitchFamily="18" charset="0"/>
              </a:rPr>
              <a:t>n</a:t>
            </a:r>
            <a:r>
              <a:rPr lang="en-IL" sz="4000" b="1" dirty="0">
                <a:cs typeface="Times New Roman" panose="02020603050405020304" pitchFamily="18" charset="0"/>
              </a:rPr>
              <a:t>g </a:t>
            </a:r>
            <a:r>
              <a:rPr lang="en-US" sz="4000" b="1" dirty="0">
                <a:cs typeface="Times New Roman" panose="02020603050405020304" pitchFamily="18" charset="0"/>
              </a:rPr>
              <a:t>m</a:t>
            </a:r>
            <a:r>
              <a:rPr lang="en-IL" sz="4000" b="1" dirty="0">
                <a:cs typeface="Times New Roman" panose="02020603050405020304" pitchFamily="18" charset="0"/>
              </a:rPr>
              <a:t>e</a:t>
            </a:r>
            <a:r>
              <a:rPr lang="en-US" sz="4000" b="1" dirty="0">
                <a:cs typeface="Times New Roman" panose="02020603050405020304" pitchFamily="18" charset="0"/>
              </a:rPr>
              <a:t>t</a:t>
            </a:r>
            <a:r>
              <a:rPr lang="en-IL" sz="4000" b="1" dirty="0">
                <a:cs typeface="Times New Roman" panose="02020603050405020304" pitchFamily="18" charset="0"/>
              </a:rPr>
              <a:t>h</a:t>
            </a:r>
            <a:r>
              <a:rPr lang="en-US" sz="4000" b="1" dirty="0">
                <a:cs typeface="Times New Roman" panose="02020603050405020304" pitchFamily="18" charset="0"/>
              </a:rPr>
              <a:t>o</a:t>
            </a:r>
            <a:r>
              <a:rPr lang="en-IL" sz="4000" b="1" dirty="0">
                <a:cs typeface="Times New Roman" panose="02020603050405020304" pitchFamily="18" charset="0"/>
              </a:rPr>
              <a:t>d</a:t>
            </a:r>
            <a:r>
              <a:rPr lang="en-US" sz="4000" b="1" dirty="0">
                <a:cs typeface="Times New Roman" panose="02020603050405020304" pitchFamily="18" charset="0"/>
              </a:rPr>
              <a:t>s</a:t>
            </a:r>
            <a:endParaRPr lang="en-IL" sz="4000" b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L" sz="4000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L" sz="4000" b="1" dirty="0">
                <a:latin typeface="Consolas" panose="020B0609020204030204" pitchFamily="49" charset="0"/>
              </a:rPr>
              <a:t>str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d()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EF902-848E-489D-978C-27BE46D14A3E}"/>
              </a:ext>
            </a:extLst>
          </p:cNvPr>
          <p:cNvSpPr/>
          <p:nvPr/>
        </p:nvSpPr>
        <p:spPr>
          <a:xfrm>
            <a:off x="3236538" y="5191888"/>
            <a:ext cx="26709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str</a:t>
            </a:r>
            <a:r>
              <a:rPr lang="en-US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IL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u</a:t>
            </a:r>
            <a:r>
              <a:rPr lang="en-US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IL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IL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r()</a:t>
            </a:r>
          </a:p>
          <a:p>
            <a:r>
              <a:rPr lang="en-IL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str.</a:t>
            </a:r>
            <a:r>
              <a:rPr lang="en-US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l</a:t>
            </a:r>
            <a:r>
              <a:rPr lang="en-IL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o</a:t>
            </a:r>
            <a:r>
              <a:rPr lang="en-US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IL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US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r</a:t>
            </a:r>
            <a:r>
              <a:rPr lang="en-IL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597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IL" b="1" dirty="0"/>
              <a:t>e</a:t>
            </a:r>
            <a:r>
              <a:rPr lang="en-US" b="1" dirty="0"/>
              <a:t>t</a:t>
            </a:r>
            <a:r>
              <a:rPr lang="en-IL" b="1" dirty="0"/>
              <a:t>h</a:t>
            </a:r>
            <a:r>
              <a:rPr lang="en-US" b="1" dirty="0"/>
              <a:t>o</a:t>
            </a:r>
            <a:r>
              <a:rPr lang="en-IL" b="1" dirty="0"/>
              <a:t>d</a:t>
            </a:r>
            <a:r>
              <a:rPr lang="en-US" b="1" dirty="0"/>
              <a:t>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M</a:t>
            </a:r>
            <a:r>
              <a:rPr lang="en-IL" dirty="0">
                <a:cs typeface="Times New Roman" panose="02020603050405020304" pitchFamily="18" charset="0"/>
              </a:rPr>
              <a:t>e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h</a:t>
            </a:r>
            <a:r>
              <a:rPr lang="en-US" dirty="0">
                <a:cs typeface="Times New Roman" panose="02020603050405020304" pitchFamily="18" charset="0"/>
              </a:rPr>
              <a:t>o</a:t>
            </a:r>
            <a:r>
              <a:rPr lang="en-IL" dirty="0">
                <a:cs typeface="Times New Roman" panose="02020603050405020304" pitchFamily="18" charset="0"/>
              </a:rPr>
              <a:t>d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r</a:t>
            </a:r>
            <a:r>
              <a:rPr lang="en-US" dirty="0">
                <a:cs typeface="Times New Roman" panose="02020603050405020304" pitchFamily="18" charset="0"/>
              </a:rPr>
              <a:t>e</a:t>
            </a:r>
            <a:r>
              <a:rPr lang="en-IL" dirty="0">
                <a:cs typeface="Times New Roman" panose="02020603050405020304" pitchFamily="18" charset="0"/>
              </a:rPr>
              <a:t> f</a:t>
            </a:r>
            <a:r>
              <a:rPr lang="en-US" dirty="0">
                <a:cs typeface="Times New Roman" panose="02020603050405020304" pitchFamily="18" charset="0"/>
              </a:rPr>
              <a:t>u</a:t>
            </a:r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c</a:t>
            </a:r>
            <a:r>
              <a:rPr lang="en-IL" dirty="0">
                <a:cs typeface="Times New Roman" panose="02020603050405020304" pitchFamily="18" charset="0"/>
              </a:rPr>
              <a:t>t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IL" dirty="0">
                <a:cs typeface="Times New Roman" panose="02020603050405020304" pitchFamily="18" charset="0"/>
              </a:rPr>
              <a:t>o</a:t>
            </a:r>
            <a:r>
              <a:rPr lang="en-US" dirty="0">
                <a:cs typeface="Times New Roman" panose="02020603050405020304" pitchFamily="18" charset="0"/>
              </a:rPr>
              <a:t>n</a:t>
            </a:r>
            <a:r>
              <a:rPr lang="en-IL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b</a:t>
            </a:r>
            <a:r>
              <a:rPr lang="en-IL" dirty="0">
                <a:cs typeface="Times New Roman" panose="02020603050405020304" pitchFamily="18" charset="0"/>
              </a:rPr>
              <a:t>u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IL" dirty="0">
                <a:cs typeface="Times New Roman" panose="02020603050405020304" pitchFamily="18" charset="0"/>
              </a:rPr>
              <a:t>l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</a:t>
            </a:r>
            <a:r>
              <a:rPr lang="en-IL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t</a:t>
            </a:r>
            <a:r>
              <a:rPr lang="en-IL" dirty="0">
                <a:cs typeface="Times New Roman" panose="02020603050405020304" pitchFamily="18" charset="0"/>
              </a:rPr>
              <a:t>o 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c</a:t>
            </a:r>
            <a:r>
              <a:rPr lang="en-IL" dirty="0">
                <a:cs typeface="Times New Roman" panose="02020603050405020304" pitchFamily="18" charset="0"/>
              </a:rPr>
              <a:t>l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s</a:t>
            </a:r>
            <a:r>
              <a:rPr lang="en-US" dirty="0">
                <a:cs typeface="Times New Roman" panose="02020603050405020304" pitchFamily="18" charset="0"/>
              </a:rPr>
              <a:t>s</a:t>
            </a:r>
            <a:r>
              <a:rPr lang="en-IL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v</a:t>
            </a:r>
            <a:r>
              <a:rPr lang="en-IL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r</a:t>
            </a:r>
            <a:r>
              <a:rPr lang="en-IL" dirty="0" err="1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a</a:t>
            </a:r>
            <a:r>
              <a:rPr lang="en-IL" dirty="0">
                <a:cs typeface="Times New Roman" panose="02020603050405020304" pitchFamily="18" charset="0"/>
              </a:rPr>
              <a:t>b</a:t>
            </a:r>
            <a:r>
              <a:rPr lang="en-US" dirty="0">
                <a:cs typeface="Times New Roman" panose="02020603050405020304" pitchFamily="18" charset="0"/>
              </a:rPr>
              <a:t>l</a:t>
            </a:r>
            <a:r>
              <a:rPr lang="en-IL" dirty="0">
                <a:cs typeface="Times New Roman" panose="02020603050405020304" pitchFamily="18" charset="0"/>
              </a:rPr>
              <a:t>e).</a:t>
            </a:r>
          </a:p>
          <a:p>
            <a:pPr marL="514350" indent="-514350">
              <a:buFont typeface="+mj-lt"/>
              <a:buAutoNum type="arabicPeriod"/>
            </a:pPr>
            <a:endParaRPr lang="en-IL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v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r</a:t>
            </a:r>
            <a:r>
              <a:rPr lang="en-IL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l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IL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d_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IL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21026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Fundamental v</a:t>
            </a:r>
            <a:r>
              <a:rPr lang="en-US" b="1" dirty="0"/>
              <a:t>a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a</a:t>
            </a:r>
            <a:r>
              <a:rPr lang="en-US" b="1" dirty="0"/>
              <a:t>b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7F0AA-A29E-4E42-98C5-D4470A657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3600" b="1" dirty="0"/>
              <a:t>S</a:t>
            </a:r>
            <a:r>
              <a:rPr lang="en-IL" sz="3600" b="1" dirty="0"/>
              <a:t>t</a:t>
            </a:r>
            <a:r>
              <a:rPr lang="en-US" sz="3600" b="1" dirty="0"/>
              <a:t>r</a:t>
            </a:r>
            <a:r>
              <a:rPr lang="en-IL" sz="3600" b="1" dirty="0" err="1"/>
              <a:t>i</a:t>
            </a:r>
            <a:r>
              <a:rPr lang="en-US" sz="3600" b="1" dirty="0"/>
              <a:t>n</a:t>
            </a:r>
            <a:r>
              <a:rPr lang="en-IL" sz="3600" b="1" dirty="0"/>
              <a:t>g</a:t>
            </a:r>
            <a:r>
              <a:rPr lang="en-US" sz="3600" b="1" dirty="0"/>
              <a:t>s</a:t>
            </a:r>
            <a:endParaRPr lang="en-IL" sz="3600" b="1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Integer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Float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Boolean (True/False)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64795-C588-4AF4-9058-EE4C584DF15A}"/>
              </a:ext>
            </a:extLst>
          </p:cNvPr>
          <p:cNvSpPr/>
          <p:nvPr/>
        </p:nvSpPr>
        <p:spPr>
          <a:xfrm>
            <a:off x="150581" y="6288632"/>
            <a:ext cx="610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/>
              <a:t>* So what’s not fundamental data type? Lists, Sets, Dictionaries</a:t>
            </a:r>
          </a:p>
        </p:txBody>
      </p:sp>
    </p:spTree>
    <p:extLst>
      <p:ext uri="{BB962C8B-B14F-4D97-AF65-F5344CB8AC3E}">
        <p14:creationId xmlns:p14="http://schemas.microsoft.com/office/powerpoint/2010/main" val="238884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0010"/>
            <a:ext cx="8229600" cy="57461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cs typeface="Times New Roman" panose="02020603050405020304" pitchFamily="18" charset="0"/>
              </a:rPr>
              <a:t>S</a:t>
            </a:r>
            <a:r>
              <a:rPr lang="en-IL" sz="4000" b="1" dirty="0">
                <a:cs typeface="Times New Roman" panose="02020603050405020304" pitchFamily="18" charset="0"/>
              </a:rPr>
              <a:t>t</a:t>
            </a:r>
            <a:r>
              <a:rPr lang="en-US" sz="4000" b="1" dirty="0">
                <a:cs typeface="Times New Roman" panose="02020603050405020304" pitchFamily="18" charset="0"/>
              </a:rPr>
              <a:t>r</a:t>
            </a:r>
            <a:r>
              <a:rPr lang="en-IL" sz="4000" b="1" dirty="0" err="1">
                <a:cs typeface="Times New Roman" panose="02020603050405020304" pitchFamily="18" charset="0"/>
              </a:rPr>
              <a:t>i</a:t>
            </a:r>
            <a:r>
              <a:rPr lang="en-US" sz="4000" b="1" dirty="0">
                <a:cs typeface="Times New Roman" panose="02020603050405020304" pitchFamily="18" charset="0"/>
              </a:rPr>
              <a:t>n</a:t>
            </a:r>
            <a:r>
              <a:rPr lang="en-IL" sz="4000" b="1" dirty="0">
                <a:cs typeface="Times New Roman" panose="02020603050405020304" pitchFamily="18" charset="0"/>
              </a:rPr>
              <a:t>g </a:t>
            </a:r>
            <a:r>
              <a:rPr lang="en-US" sz="4000" b="1" dirty="0">
                <a:cs typeface="Times New Roman" panose="02020603050405020304" pitchFamily="18" charset="0"/>
              </a:rPr>
              <a:t>m</a:t>
            </a:r>
            <a:r>
              <a:rPr lang="en-IL" sz="4000" b="1" dirty="0">
                <a:cs typeface="Times New Roman" panose="02020603050405020304" pitchFamily="18" charset="0"/>
              </a:rPr>
              <a:t>e</a:t>
            </a:r>
            <a:r>
              <a:rPr lang="en-US" sz="4000" b="1" dirty="0">
                <a:cs typeface="Times New Roman" panose="02020603050405020304" pitchFamily="18" charset="0"/>
              </a:rPr>
              <a:t>t</a:t>
            </a:r>
            <a:r>
              <a:rPr lang="en-IL" sz="4000" b="1" dirty="0">
                <a:cs typeface="Times New Roman" panose="02020603050405020304" pitchFamily="18" charset="0"/>
              </a:rPr>
              <a:t>h</a:t>
            </a:r>
            <a:r>
              <a:rPr lang="en-US" sz="4000" b="1" dirty="0">
                <a:cs typeface="Times New Roman" panose="02020603050405020304" pitchFamily="18" charset="0"/>
              </a:rPr>
              <a:t>o</a:t>
            </a:r>
            <a:r>
              <a:rPr lang="en-IL" sz="4000" b="1" dirty="0">
                <a:cs typeface="Times New Roman" panose="02020603050405020304" pitchFamily="18" charset="0"/>
              </a:rPr>
              <a:t>d</a:t>
            </a:r>
            <a:r>
              <a:rPr lang="en-US" sz="4000" b="1" dirty="0">
                <a:cs typeface="Times New Roman" panose="02020603050405020304" pitchFamily="18" charset="0"/>
              </a:rPr>
              <a:t>s</a:t>
            </a:r>
            <a:endParaRPr lang="en-IL" sz="4000" b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L" sz="4000" b="1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L" sz="4000" b="1" dirty="0">
                <a:latin typeface="Consolas" panose="020B0609020204030204" pitchFamily="49" charset="0"/>
              </a:rPr>
              <a:t>str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en-IL" sz="4000" b="1" dirty="0">
                <a:solidFill>
                  <a:srgbClr val="FF0000"/>
                </a:solidFill>
                <a:latin typeface="Consolas" panose="020B0609020204030204" pitchFamily="49" charset="0"/>
              </a:rPr>
              <a:t>d()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EF902-848E-489D-978C-27BE46D14A3E}"/>
              </a:ext>
            </a:extLst>
          </p:cNvPr>
          <p:cNvSpPr/>
          <p:nvPr/>
        </p:nvSpPr>
        <p:spPr>
          <a:xfrm>
            <a:off x="1315339" y="5191888"/>
            <a:ext cx="6513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sz="3200" dirty="0">
                <a:latin typeface="Consolas" panose="020B0609020204030204" pitchFamily="49" charset="0"/>
                <a:cs typeface="Times New Roman" panose="02020603050405020304" pitchFamily="18" charset="0"/>
                <a:hlinkClick r:id="rId2"/>
              </a:rPr>
              <a:t>https://youtu.be/dbU91k-C5aY</a:t>
            </a:r>
            <a:endParaRPr lang="en-IL" sz="3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4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S</a:t>
            </a:r>
            <a:r>
              <a:rPr lang="en-US" b="1" dirty="0"/>
              <a:t>t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n</a:t>
            </a:r>
            <a:r>
              <a:rPr lang="en-US" b="1" dirty="0"/>
              <a:t>g</a:t>
            </a:r>
            <a:r>
              <a:rPr lang="en-IL" b="1" dirty="0"/>
              <a:t> </a:t>
            </a:r>
            <a:r>
              <a:rPr lang="en-US" b="1" dirty="0"/>
              <a:t>m</a:t>
            </a:r>
            <a:r>
              <a:rPr lang="en-IL" b="1" dirty="0"/>
              <a:t>e</a:t>
            </a:r>
            <a:r>
              <a:rPr lang="en-US" b="1" dirty="0"/>
              <a:t>t</a:t>
            </a:r>
            <a:r>
              <a:rPr lang="en-IL" b="1" dirty="0"/>
              <a:t>h</a:t>
            </a:r>
            <a:r>
              <a:rPr lang="en-US" b="1" dirty="0"/>
              <a:t>o</a:t>
            </a:r>
            <a:r>
              <a:rPr lang="en-IL" b="1" dirty="0"/>
              <a:t>d</a:t>
            </a:r>
            <a:r>
              <a:rPr lang="en-US" b="1" dirty="0"/>
              <a:t>s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anchor="ctr"/>
          <a:lstStyle/>
          <a:p>
            <a:pPr marL="628650" indent="-628650"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r() / .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l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w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r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marL="628650" indent="-628650">
              <a:buFont typeface="Wingdings" panose="05000000000000000000" pitchFamily="2" charset="2"/>
              <a:buChar char="§"/>
            </a:pP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.find()		</a:t>
            </a:r>
            <a:r>
              <a:rPr lang="en-IL" i="1" dirty="0">
                <a:cs typeface="Times New Roman" panose="02020603050405020304" pitchFamily="18" charset="0"/>
              </a:rPr>
              <a:t>*can also use</a:t>
            </a:r>
            <a:r>
              <a:rPr lang="en-IL" dirty="0">
                <a:cs typeface="Times New Roman" panose="02020603050405020304" pitchFamily="18" charset="0"/>
              </a:rPr>
              <a:t> </a:t>
            </a:r>
            <a:r>
              <a:rPr lang="en-I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</a:p>
          <a:p>
            <a:pPr marL="628650" indent="-628650">
              <a:buFont typeface="Wingdings" panose="05000000000000000000" pitchFamily="2" charset="2"/>
              <a:buChar char="§"/>
            </a:pP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.count()</a:t>
            </a:r>
          </a:p>
          <a:p>
            <a:pPr marL="628650" indent="-628650"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strip()</a:t>
            </a:r>
          </a:p>
          <a:p>
            <a:pPr marL="628650" indent="-628650">
              <a:buFont typeface="Wingdings" panose="05000000000000000000" pitchFamily="2" charset="2"/>
              <a:buChar char="§"/>
            </a:pP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.replace()</a:t>
            </a:r>
          </a:p>
          <a:p>
            <a:pPr marL="628650" indent="-628650">
              <a:buFont typeface="Wingdings" panose="05000000000000000000" pitchFamily="2" charset="2"/>
              <a:buChar char="§"/>
            </a:pP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IL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lstrip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marL="628650" indent="-628650">
              <a:buFont typeface="Wingdings" panose="05000000000000000000" pitchFamily="2" charset="2"/>
              <a:buChar char="§"/>
            </a:pP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IL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removesuffix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9355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964"/>
            <a:ext cx="8229600" cy="288419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5400" dirty="0"/>
              <a:t>O</a:t>
            </a:r>
            <a:r>
              <a:rPr lang="en-US" sz="5400" dirty="0"/>
              <a:t>p</a:t>
            </a:r>
            <a:r>
              <a:rPr lang="en-IL" sz="5400" dirty="0"/>
              <a:t>e</a:t>
            </a:r>
            <a:r>
              <a:rPr lang="en-US" sz="5400" dirty="0"/>
              <a:t>n</a:t>
            </a:r>
            <a:r>
              <a:rPr lang="en-IL" sz="5400" dirty="0"/>
              <a:t> </a:t>
            </a:r>
            <a:r>
              <a:rPr lang="en-IL" sz="5400" dirty="0">
                <a:hlinkClick r:id="rId2" action="ppaction://hlinkfile"/>
              </a:rPr>
              <a:t>repl.it</a:t>
            </a:r>
            <a:r>
              <a:rPr lang="en-US" sz="5400" dirty="0"/>
              <a:t> </a:t>
            </a:r>
            <a:r>
              <a:rPr lang="en-US" sz="5400" dirty="0">
                <a:sym typeface="Wingdings" panose="05000000000000000000" pitchFamily="2" charset="2"/>
              </a:rPr>
              <a:t></a:t>
            </a:r>
            <a:endParaRPr lang="en-IL" sz="5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IL" sz="4000" dirty="0">
                <a:sym typeface="Wingdings" panose="05000000000000000000" pitchFamily="2" charset="2"/>
              </a:rPr>
              <a:t>5.1 to 5.C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B07C04D-D05F-43A8-B4D8-73B8197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302533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0010"/>
            <a:ext cx="8229600" cy="57461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000" b="1" dirty="0">
                <a:cs typeface="Times New Roman" panose="02020603050405020304" pitchFamily="18" charset="0"/>
              </a:rPr>
              <a:t>A</a:t>
            </a:r>
            <a:r>
              <a:rPr lang="en-US" sz="4000" b="1" dirty="0">
                <a:cs typeface="Times New Roman" panose="02020603050405020304" pitchFamily="18" charset="0"/>
              </a:rPr>
              <a:t>d</a:t>
            </a:r>
            <a:r>
              <a:rPr lang="en-IL" sz="4000" b="1" dirty="0">
                <a:cs typeface="Times New Roman" panose="02020603050405020304" pitchFamily="18" charset="0"/>
              </a:rPr>
              <a:t>v</a:t>
            </a:r>
            <a:r>
              <a:rPr lang="en-US" sz="4000" b="1" dirty="0">
                <a:cs typeface="Times New Roman" panose="02020603050405020304" pitchFamily="18" charset="0"/>
              </a:rPr>
              <a:t>a</a:t>
            </a:r>
            <a:r>
              <a:rPr lang="en-IL" sz="4000" b="1" dirty="0">
                <a:cs typeface="Times New Roman" panose="02020603050405020304" pitchFamily="18" charset="0"/>
              </a:rPr>
              <a:t>n</a:t>
            </a:r>
            <a:r>
              <a:rPr lang="en-US" sz="4000" b="1" dirty="0">
                <a:cs typeface="Times New Roman" panose="02020603050405020304" pitchFamily="18" charset="0"/>
              </a:rPr>
              <a:t>c</a:t>
            </a:r>
            <a:r>
              <a:rPr lang="en-IL" sz="4000" b="1" dirty="0">
                <a:cs typeface="Times New Roman" panose="02020603050405020304" pitchFamily="18" charset="0"/>
              </a:rPr>
              <a:t>e</a:t>
            </a:r>
            <a:r>
              <a:rPr lang="en-US" sz="4000" b="1" dirty="0">
                <a:cs typeface="Times New Roman" panose="02020603050405020304" pitchFamily="18" charset="0"/>
              </a:rPr>
              <a:t>d</a:t>
            </a:r>
            <a:r>
              <a:rPr lang="en-IL" sz="4000" b="1" dirty="0">
                <a:cs typeface="Times New Roman" panose="02020603050405020304" pitchFamily="18" charset="0"/>
              </a:rPr>
              <a:t> </a:t>
            </a:r>
            <a:r>
              <a:rPr lang="en-US" sz="4000" b="1" dirty="0">
                <a:cs typeface="Times New Roman" panose="02020603050405020304" pitchFamily="18" charset="0"/>
              </a:rPr>
              <a:t>s</a:t>
            </a:r>
            <a:r>
              <a:rPr lang="en-IL" sz="4000" b="1" dirty="0">
                <a:cs typeface="Times New Roman" panose="02020603050405020304" pitchFamily="18" charset="0"/>
              </a:rPr>
              <a:t>t</a:t>
            </a:r>
            <a:r>
              <a:rPr lang="en-US" sz="4000" b="1" dirty="0">
                <a:cs typeface="Times New Roman" panose="02020603050405020304" pitchFamily="18" charset="0"/>
              </a:rPr>
              <a:t>r</a:t>
            </a:r>
            <a:r>
              <a:rPr lang="en-IL" sz="4000" b="1" dirty="0" err="1">
                <a:cs typeface="Times New Roman" panose="02020603050405020304" pitchFamily="18" charset="0"/>
              </a:rPr>
              <a:t>i</a:t>
            </a:r>
            <a:r>
              <a:rPr lang="en-US" sz="4000" b="1" dirty="0">
                <a:cs typeface="Times New Roman" panose="02020603050405020304" pitchFamily="18" charset="0"/>
              </a:rPr>
              <a:t>n</a:t>
            </a:r>
            <a:r>
              <a:rPr lang="en-IL" sz="4000" b="1" dirty="0">
                <a:cs typeface="Times New Roman" panose="02020603050405020304" pitchFamily="18" charset="0"/>
              </a:rPr>
              <a:t>g </a:t>
            </a:r>
            <a:r>
              <a:rPr lang="en-US" sz="4000" b="1" dirty="0">
                <a:cs typeface="Times New Roman" panose="02020603050405020304" pitchFamily="18" charset="0"/>
              </a:rPr>
              <a:t>p</a:t>
            </a:r>
            <a:r>
              <a:rPr lang="en-IL" sz="4000" b="1" dirty="0">
                <a:cs typeface="Times New Roman" panose="02020603050405020304" pitchFamily="18" charset="0"/>
              </a:rPr>
              <a:t>r</a:t>
            </a:r>
            <a:r>
              <a:rPr lang="en-US" sz="4000" b="1" dirty="0" err="1">
                <a:cs typeface="Times New Roman" panose="02020603050405020304" pitchFamily="18" charset="0"/>
              </a:rPr>
              <a:t>i</a:t>
            </a:r>
            <a:r>
              <a:rPr lang="en-IL" sz="4000" b="1" dirty="0">
                <a:cs typeface="Times New Roman" panose="02020603050405020304" pitchFamily="18" charset="0"/>
              </a:rPr>
              <a:t>n</a:t>
            </a:r>
            <a:r>
              <a:rPr lang="en-US" sz="4000" b="1" dirty="0">
                <a:cs typeface="Times New Roman" panose="02020603050405020304" pitchFamily="18" charset="0"/>
              </a:rPr>
              <a:t>t</a:t>
            </a:r>
            <a:r>
              <a:rPr lang="en-IL" sz="4000" b="1" dirty="0" err="1">
                <a:cs typeface="Times New Roman" panose="02020603050405020304" pitchFamily="18" charset="0"/>
              </a:rPr>
              <a:t>i</a:t>
            </a:r>
            <a:r>
              <a:rPr lang="en-US" sz="4000" b="1" dirty="0">
                <a:cs typeface="Times New Roman" panose="02020603050405020304" pitchFamily="18" charset="0"/>
              </a:rPr>
              <a:t>n</a:t>
            </a:r>
            <a:r>
              <a:rPr lang="en-IL" sz="4000" b="1" dirty="0">
                <a:cs typeface="Times New Roman" panose="02020603050405020304" pitchFamily="18" charset="0"/>
              </a:rPr>
              <a:t>g </a:t>
            </a:r>
            <a:r>
              <a:rPr lang="en-US" sz="4000" b="1" dirty="0">
                <a:cs typeface="Times New Roman" panose="02020603050405020304" pitchFamily="18" charset="0"/>
              </a:rPr>
              <a:t>s</a:t>
            </a:r>
            <a:r>
              <a:rPr lang="en-IL" sz="4000" b="1" dirty="0">
                <a:cs typeface="Times New Roman" panose="02020603050405020304" pitchFamily="18" charset="0"/>
              </a:rPr>
              <a:t>y</a:t>
            </a:r>
            <a:r>
              <a:rPr lang="en-US" sz="4000" b="1" dirty="0">
                <a:cs typeface="Times New Roman" panose="02020603050405020304" pitchFamily="18" charset="0"/>
              </a:rPr>
              <a:t>n</a:t>
            </a:r>
            <a:r>
              <a:rPr lang="en-IL" sz="4000" b="1" dirty="0">
                <a:cs typeface="Times New Roman" panose="02020603050405020304" pitchFamily="18" charset="0"/>
              </a:rPr>
              <a:t>t</a:t>
            </a:r>
            <a:r>
              <a:rPr lang="en-US" sz="4000" b="1" dirty="0">
                <a:cs typeface="Times New Roman" panose="02020603050405020304" pitchFamily="18" charset="0"/>
              </a:rPr>
              <a:t>a</a:t>
            </a:r>
            <a:r>
              <a:rPr lang="en-IL" sz="4000" b="1" dirty="0"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None/>
            </a:pPr>
            <a:endParaRPr lang="en-IL" sz="4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"{name} is {} years old.“</a:t>
            </a:r>
            <a:endParaRPr lang="en-IL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years</a:t>
            </a:r>
            <a:endParaRPr lang="en-IL" sz="24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L" sz="2400" dirty="0">
                <a:cs typeface="Times New Roman" panose="02020603050405020304" pitchFamily="18" charset="0"/>
              </a:rPr>
              <a:t>or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"{} is {} years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'Iftach'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4CC224-E342-4D84-B186-C6E3001E2DAA}"/>
              </a:ext>
            </a:extLst>
          </p:cNvPr>
          <p:cNvSpPr/>
          <p:nvPr/>
        </p:nvSpPr>
        <p:spPr>
          <a:xfrm>
            <a:off x="457200" y="5768473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https://realpython.com/python-f-strings/#f-strings-a-new-and-improved-way-to-format-strings-in-python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008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4737"/>
            <a:ext cx="8229600" cy="47085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‘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</a:t>
            </a:r>
            <a:r>
              <a:rPr lang="en-IL" dirty="0" err="1">
                <a:solidFill>
                  <a:srgbClr val="A31515"/>
                </a:solidFill>
                <a:latin typeface="Consolas" panose="020B0609020204030204" pitchFamily="49" charset="0"/>
              </a:rPr>
              <a:t>llo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 World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9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37281"/>
            <a:ext cx="8229600" cy="38722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000" b="1" dirty="0">
                <a:latin typeface="Consolas" panose="020B0609020204030204" pitchFamily="49" charset="0"/>
              </a:rPr>
              <a:t>type(‘Hello’)</a:t>
            </a:r>
          </a:p>
          <a:p>
            <a:pPr marL="0" indent="0" algn="ctr">
              <a:buNone/>
            </a:pPr>
            <a:r>
              <a:rPr lang="en-IL" sz="4000" b="1" dirty="0">
                <a:latin typeface="Consolas" panose="020B0609020204030204" pitchFamily="49" charset="0"/>
              </a:rPr>
              <a:t>&lt;</a:t>
            </a:r>
            <a:r>
              <a:rPr lang="en-US" sz="4000" b="1" dirty="0">
                <a:latin typeface="Consolas" panose="020B0609020204030204" pitchFamily="49" charset="0"/>
              </a:rPr>
              <a:t>c</a:t>
            </a:r>
            <a:r>
              <a:rPr lang="en-IL" sz="4000" b="1" dirty="0">
                <a:latin typeface="Consolas" panose="020B0609020204030204" pitchFamily="49" charset="0"/>
              </a:rPr>
              <a:t>l</a:t>
            </a:r>
            <a:r>
              <a:rPr lang="en-US" sz="4000" b="1" dirty="0">
                <a:latin typeface="Consolas" panose="020B0609020204030204" pitchFamily="49" charset="0"/>
              </a:rPr>
              <a:t>a</a:t>
            </a:r>
            <a:r>
              <a:rPr lang="en-IL" sz="4000" b="1" dirty="0">
                <a:latin typeface="Consolas" panose="020B0609020204030204" pitchFamily="49" charset="0"/>
              </a:rPr>
              <a:t>s</a:t>
            </a:r>
            <a:r>
              <a:rPr lang="en-US" sz="4000" b="1" dirty="0">
                <a:latin typeface="Consolas" panose="020B0609020204030204" pitchFamily="49" charset="0"/>
              </a:rPr>
              <a:t>s</a:t>
            </a:r>
            <a:r>
              <a:rPr lang="en-IL" sz="4000" b="1" dirty="0">
                <a:latin typeface="Consolas" panose="020B0609020204030204" pitchFamily="49" charset="0"/>
              </a:rPr>
              <a:t> ‘</a:t>
            </a:r>
            <a:r>
              <a:rPr lang="en-US" sz="4000" b="1" dirty="0">
                <a:latin typeface="Consolas" panose="020B0609020204030204" pitchFamily="49" charset="0"/>
              </a:rPr>
              <a:t>s</a:t>
            </a:r>
            <a:r>
              <a:rPr lang="en-IL" sz="4000" b="1" dirty="0">
                <a:latin typeface="Consolas" panose="020B0609020204030204" pitchFamily="49" charset="0"/>
              </a:rPr>
              <a:t>t</a:t>
            </a:r>
            <a:r>
              <a:rPr lang="en-US" sz="4000" b="1" dirty="0">
                <a:latin typeface="Consolas" panose="020B0609020204030204" pitchFamily="49" charset="0"/>
              </a:rPr>
              <a:t>r</a:t>
            </a:r>
            <a:r>
              <a:rPr lang="en-IL" sz="4000" b="1" dirty="0">
                <a:latin typeface="Consolas" panose="020B0609020204030204" pitchFamily="49" charset="0"/>
              </a:rPr>
              <a:t>’&gt;</a:t>
            </a:r>
          </a:p>
          <a:p>
            <a:pPr marL="0" indent="0" algn="ctr">
              <a:buNone/>
            </a:pPr>
            <a:r>
              <a:rPr lang="en-IL" sz="4000" b="1" dirty="0">
                <a:latin typeface="Consolas" panose="020B0609020204030204" pitchFamily="49" charset="0"/>
              </a:rPr>
              <a:t>str(x)</a:t>
            </a:r>
          </a:p>
        </p:txBody>
      </p:sp>
      <p:pic>
        <p:nvPicPr>
          <p:cNvPr id="4" name="Picture 3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A14B2E97-F2EF-446E-9A24-FF3D0862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68" y="565782"/>
            <a:ext cx="5205663" cy="26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</a:t>
            </a:r>
            <a:r>
              <a:rPr lang="en-IL" b="1" dirty="0">
                <a:solidFill>
                  <a:schemeClr val="tx2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</a:t>
            </a:r>
            <a:r>
              <a:rPr lang="en-IL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r>
              <a:rPr lang="en-IL" b="1" dirty="0">
                <a:solidFill>
                  <a:schemeClr val="tx2"/>
                </a:solidFill>
                <a:latin typeface="Consolas" panose="020B0609020204030204" pitchFamily="49" charset="0"/>
              </a:rPr>
              <a:t>g</a:t>
            </a:r>
            <a:r>
              <a:rPr lang="en-IL" b="1" dirty="0">
                <a:solidFill>
                  <a:schemeClr val="tx2"/>
                </a:solidFill>
              </a:rPr>
              <a:t> type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anchor="ctr"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2782888" algn="l"/>
              </a:tabLst>
            </a:pPr>
            <a:r>
              <a:rPr lang="en-US" b="1" dirty="0">
                <a:cs typeface="Times New Roman" panose="02020603050405020304" pitchFamily="18" charset="0"/>
              </a:rPr>
              <a:t>C</a:t>
            </a:r>
            <a:r>
              <a:rPr lang="en-IL" b="1" dirty="0">
                <a:cs typeface="Times New Roman" panose="02020603050405020304" pitchFamily="18" charset="0"/>
              </a:rPr>
              <a:t>h</a:t>
            </a:r>
            <a:r>
              <a:rPr lang="en-US" b="1" dirty="0">
                <a:cs typeface="Times New Roman" panose="02020603050405020304" pitchFamily="18" charset="0"/>
              </a:rPr>
              <a:t>a</a:t>
            </a:r>
            <a:r>
              <a:rPr lang="en-IL" b="1" dirty="0" err="1">
                <a:cs typeface="Times New Roman" panose="02020603050405020304" pitchFamily="18" charset="0"/>
              </a:rPr>
              <a:t>racter</a:t>
            </a:r>
            <a:r>
              <a:rPr lang="en-US" b="1" dirty="0">
                <a:cs typeface="Times New Roman" panose="02020603050405020304" pitchFamily="18" charset="0"/>
              </a:rPr>
              <a:t>s</a:t>
            </a:r>
            <a:r>
              <a:rPr lang="en-IL" b="1" dirty="0">
                <a:cs typeface="Times New Roman" panose="02020603050405020304" pitchFamily="18" charset="0"/>
              </a:rPr>
              <a:t>	</a:t>
            </a:r>
            <a:r>
              <a:rPr lang="en-IL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	 	</a:t>
            </a:r>
            <a:r>
              <a:rPr lang="en-I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string[1,2,..,n]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2782888" algn="l"/>
              </a:tabLst>
            </a:pPr>
            <a:r>
              <a:rPr lang="en-IL" b="1" dirty="0" err="1">
                <a:cs typeface="Times New Roman" panose="02020603050405020304" pitchFamily="18" charset="0"/>
                <a:sym typeface="Wingdings" panose="05000000000000000000" pitchFamily="2" charset="2"/>
              </a:rPr>
              <a:t>Sequen</a:t>
            </a:r>
            <a:r>
              <a:rPr lang="en-US" b="1" dirty="0"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IL" b="1" dirty="0">
                <a:cs typeface="Times New Roman" panose="02020603050405020304" pitchFamily="18" charset="0"/>
                <a:sym typeface="Wingdings" panose="05000000000000000000" pitchFamily="2" charset="2"/>
              </a:rPr>
              <a:t>e	</a:t>
            </a:r>
            <a:r>
              <a:rPr lang="en-IL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	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I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I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g[1:n]</a:t>
            </a:r>
            <a:endParaRPr lang="en-I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  <a:tabLst>
                <a:tab pos="2782888" algn="l"/>
              </a:tabLst>
            </a:pPr>
            <a:r>
              <a:rPr lang="en-IL" b="1" dirty="0">
                <a:cs typeface="Times New Roman" panose="02020603050405020304" pitchFamily="18" charset="0"/>
              </a:rPr>
              <a:t>Length 	</a:t>
            </a:r>
            <a:r>
              <a:rPr lang="en-IL" b="1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I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I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IL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L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I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I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IL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8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19425"/>
            <a:ext cx="8229600" cy="81915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‘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</a:t>
            </a:r>
            <a:r>
              <a:rPr lang="en-IL" dirty="0" err="1">
                <a:solidFill>
                  <a:srgbClr val="A31515"/>
                </a:solidFill>
                <a:latin typeface="Consolas" panose="020B0609020204030204" pitchFamily="49" charset="0"/>
              </a:rPr>
              <a:t>llo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 World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14A2C-1D63-4A45-8FD1-CE896D82F239}"/>
              </a:ext>
            </a:extLst>
          </p:cNvPr>
          <p:cNvCxnSpPr/>
          <p:nvPr/>
        </p:nvCxnSpPr>
        <p:spPr>
          <a:xfrm flipH="1">
            <a:off x="3733800" y="1714500"/>
            <a:ext cx="657225" cy="1438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EE28E5-FF1A-4099-AD82-D1378F41FD41}"/>
              </a:ext>
            </a:extLst>
          </p:cNvPr>
          <p:cNvCxnSpPr>
            <a:cxnSpLocks/>
          </p:cNvCxnSpPr>
          <p:nvPr/>
        </p:nvCxnSpPr>
        <p:spPr>
          <a:xfrm>
            <a:off x="5219700" y="1714500"/>
            <a:ext cx="1276350" cy="1514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50C5732-6217-4212-806D-DD656027FB71}"/>
              </a:ext>
            </a:extLst>
          </p:cNvPr>
          <p:cNvSpPr/>
          <p:nvPr/>
        </p:nvSpPr>
        <p:spPr>
          <a:xfrm>
            <a:off x="4213391" y="1215509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127"/>
            <a:ext cx="8229600" cy="81915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‘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</a:t>
            </a:r>
            <a:r>
              <a:rPr lang="en-IL" dirty="0" err="1">
                <a:solidFill>
                  <a:srgbClr val="A31515"/>
                </a:solidFill>
                <a:latin typeface="Consolas" panose="020B0609020204030204" pitchFamily="49" charset="0"/>
              </a:rPr>
              <a:t>llo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 World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19BAC1-F51D-4318-A257-5F6A2715D81B}"/>
              </a:ext>
            </a:extLst>
          </p:cNvPr>
          <p:cNvSpPr txBox="1">
            <a:spLocks/>
          </p:cNvSpPr>
          <p:nvPr/>
        </p:nvSpPr>
        <p:spPr>
          <a:xfrm>
            <a:off x="457200" y="3019425"/>
            <a:ext cx="82296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L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</a:t>
            </a:r>
            <a:r>
              <a:rPr lang="en-IL" dirty="0" err="1">
                <a:solidFill>
                  <a:srgbClr val="A31515"/>
                </a:solidFill>
                <a:latin typeface="Consolas" panose="020B0609020204030204" pitchFamily="49" charset="0"/>
              </a:rPr>
              <a:t>llo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 World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IL" dirty="0"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3A226C-8CB5-49DB-89AB-DB61949022E8}"/>
              </a:ext>
            </a:extLst>
          </p:cNvPr>
          <p:cNvSpPr txBox="1">
            <a:spLocks/>
          </p:cNvSpPr>
          <p:nvPr/>
        </p:nvSpPr>
        <p:spPr>
          <a:xfrm>
            <a:off x="457200" y="4800723"/>
            <a:ext cx="8229600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L" sz="20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IL" sz="2000" dirty="0">
                <a:solidFill>
                  <a:srgbClr val="A31515"/>
                </a:solidFill>
                <a:latin typeface="Consolas" panose="020B0609020204030204" pitchFamily="49" charset="0"/>
              </a:rPr>
              <a:t>The kid said: ‘H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e</a:t>
            </a:r>
            <a:r>
              <a:rPr lang="en-IL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llo</a:t>
            </a:r>
            <a:r>
              <a:rPr lang="en-IL" sz="2000" dirty="0">
                <a:solidFill>
                  <a:srgbClr val="A31515"/>
                </a:solidFill>
                <a:latin typeface="Consolas" panose="020B0609020204030204" pitchFamily="49" charset="0"/>
              </a:rPr>
              <a:t> World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IL" sz="2000" dirty="0">
                <a:solidFill>
                  <a:srgbClr val="A31515"/>
                </a:solidFill>
                <a:latin typeface="Consolas" panose="020B0609020204030204" pitchFamily="49" charset="0"/>
              </a:rPr>
              <a:t>’ to his friend.</a:t>
            </a:r>
            <a:r>
              <a:rPr lang="en-IL" sz="2000" dirty="0"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6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b="1" dirty="0"/>
              <a:t>M</a:t>
            </a:r>
            <a:r>
              <a:rPr lang="en-US" b="1" dirty="0"/>
              <a:t>u</a:t>
            </a:r>
            <a:r>
              <a:rPr lang="en-IL" b="1" dirty="0"/>
              <a:t>l</a:t>
            </a:r>
            <a:r>
              <a:rPr lang="en-US" b="1" dirty="0"/>
              <a:t>t</a:t>
            </a:r>
            <a:r>
              <a:rPr lang="en-IL" b="1" dirty="0" err="1"/>
              <a:t>i</a:t>
            </a:r>
            <a:r>
              <a:rPr lang="en-IL" b="1" dirty="0"/>
              <a:t>-</a:t>
            </a:r>
            <a:r>
              <a:rPr lang="en-US" b="1" dirty="0"/>
              <a:t>l</a:t>
            </a:r>
            <a:r>
              <a:rPr lang="en-IL" b="1" dirty="0" err="1"/>
              <a:t>i</a:t>
            </a:r>
            <a:r>
              <a:rPr lang="en-US" b="1" dirty="0"/>
              <a:t>n</a:t>
            </a:r>
            <a:r>
              <a:rPr lang="en-IL" b="1" dirty="0"/>
              <a:t>e text in scrip</a:t>
            </a:r>
            <a:r>
              <a:rPr lang="en-US" b="1" dirty="0"/>
              <a:t>t</a:t>
            </a:r>
            <a:r>
              <a:rPr lang="en-IL" b="1" dirty="0"/>
              <a:t> - </a:t>
            </a:r>
            <a:r>
              <a:rPr lang="en-US" b="1" dirty="0"/>
              <a:t>U</a:t>
            </a:r>
            <a:r>
              <a:rPr lang="en-IL" b="1" dirty="0"/>
              <a:t>s</a:t>
            </a:r>
            <a:r>
              <a:rPr lang="en-US" b="1" dirty="0" err="1"/>
              <a:t>i</a:t>
            </a:r>
            <a:r>
              <a:rPr lang="en-IL" b="1" dirty="0"/>
              <a:t>n</a:t>
            </a:r>
            <a:r>
              <a:rPr lang="en-US" b="1" dirty="0"/>
              <a:t>g</a:t>
            </a:r>
            <a:r>
              <a:rPr lang="en-IL" b="1" dirty="0"/>
              <a:t> ‘</a:t>
            </a:r>
            <a:r>
              <a:rPr lang="en-IL" b="1" dirty="0">
                <a:latin typeface="Consolas" panose="020B0609020204030204" pitchFamily="49" charset="0"/>
              </a:rPr>
              <a:t> \ </a:t>
            </a:r>
            <a:r>
              <a:rPr lang="en-IL" b="1" dirty="0"/>
              <a:t>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6396"/>
            <a:ext cx="8229600" cy="470852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'Some variables might be very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very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very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long. You can write them down as a continuous sentence. However this might not be very readable in certain development environments.’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'Some variables might be very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very</a:t>
            </a:r>
            <a:r>
              <a:rPr lang="en-IL" sz="2400" dirty="0">
                <a:solidFill>
                  <a:srgbClr val="A31515"/>
                </a:solidFill>
                <a:latin typeface="Consolas" panose="020B060902020403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very long. You can write them down as a </a:t>
            </a:r>
            <a:r>
              <a:rPr lang="en-IL" sz="24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continuous sentence. However this might</a:t>
            </a:r>
            <a:r>
              <a:rPr lang="en-IL" sz="2400" dirty="0">
                <a:solidFill>
                  <a:srgbClr val="A31515"/>
                </a:solidFill>
                <a:latin typeface="Consolas" panose="020B060902020403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not be very readable in certain </a:t>
            </a:r>
            <a:r>
              <a:rPr lang="en-IL" sz="24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development environments.</a:t>
            </a:r>
            <a:r>
              <a:rPr lang="en-IL" sz="2400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3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FAE-E24F-4903-947A-C6D0DAB5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M</a:t>
            </a:r>
            <a:r>
              <a:rPr lang="en-US" b="1" dirty="0"/>
              <a:t>u</a:t>
            </a:r>
            <a:r>
              <a:rPr lang="en-IL" b="1" dirty="0"/>
              <a:t>l</a:t>
            </a:r>
            <a:r>
              <a:rPr lang="en-US" b="1" dirty="0"/>
              <a:t>t</a:t>
            </a:r>
            <a:r>
              <a:rPr lang="en-IL" b="1" dirty="0" err="1"/>
              <a:t>i</a:t>
            </a:r>
            <a:r>
              <a:rPr lang="en-IL" b="1" dirty="0"/>
              <a:t>-</a:t>
            </a:r>
            <a:r>
              <a:rPr lang="en-US" b="1" dirty="0"/>
              <a:t>l</a:t>
            </a:r>
            <a:r>
              <a:rPr lang="en-IL" b="1" dirty="0" err="1"/>
              <a:t>i</a:t>
            </a:r>
            <a:r>
              <a:rPr lang="en-US" b="1" dirty="0"/>
              <a:t>n</a:t>
            </a:r>
            <a:r>
              <a:rPr lang="en-IL" b="1" dirty="0"/>
              <a:t>e text in scrip</a:t>
            </a:r>
            <a:r>
              <a:rPr lang="en-US" b="1" dirty="0"/>
              <a:t>t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723B-AF90-4344-B86E-C3F7686E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L" dirty="0">
                <a:cs typeface="Times New Roman" panose="02020603050405020304" pitchFamily="18" charset="0"/>
              </a:rPr>
              <a:t>You can also use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</a:t>
            </a:r>
            <a:r>
              <a:rPr lang="en-IL" dirty="0">
                <a:latin typeface="Consolas" panose="020B0609020204030204" pitchFamily="49" charset="0"/>
                <a:cs typeface="Times New Roman" panose="02020603050405020304" pitchFamily="18" charset="0"/>
              </a:rPr>
              <a:t>rings</a:t>
            </a:r>
            <a:r>
              <a:rPr lang="en-IL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'''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IL" dirty="0">
                <a:solidFill>
                  <a:srgbClr val="A31515"/>
                </a:solidFill>
                <a:latin typeface="Consolas" panose="020B0609020204030204" pitchFamily="49" charset="0"/>
              </a:rPr>
              <a:t>t ‘‘’</a:t>
            </a:r>
          </a:p>
          <a:p>
            <a:pPr marL="0" indent="0">
              <a:buNone/>
            </a:pPr>
            <a:endParaRPr lang="en-IL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'''Some variables might be very 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very</a:t>
            </a:r>
            <a:endParaRPr lang="en-IL" sz="2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very long. You can write them down as a</a:t>
            </a:r>
            <a:endParaRPr lang="en-IL" sz="2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continuous sentence. However this might</a:t>
            </a:r>
            <a:endParaRPr lang="en-IL" sz="2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not be very readable in certain</a:t>
            </a:r>
            <a:endParaRPr lang="en-IL" sz="26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development environments.</a:t>
            </a:r>
            <a:r>
              <a:rPr lang="en-IL" sz="2600" dirty="0">
                <a:solidFill>
                  <a:srgbClr val="A31515"/>
                </a:solidFill>
                <a:latin typeface="Consolas" panose="020B0609020204030204" pitchFamily="49" charset="0"/>
              </a:rPr>
              <a:t>'''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L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L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7877</TotalTime>
  <Words>1050</Words>
  <Application>Microsoft Office PowerPoint</Application>
  <PresentationFormat>On-screen Show (4:3)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Times New Roman</vt:lpstr>
      <vt:lpstr>Wingdings</vt:lpstr>
      <vt:lpstr>Office Theme</vt:lpstr>
      <vt:lpstr>1_Office Theme</vt:lpstr>
      <vt:lpstr>Introduction to Python</vt:lpstr>
      <vt:lpstr>Fundamental variable types</vt:lpstr>
      <vt:lpstr>PowerPoint Presentation</vt:lpstr>
      <vt:lpstr>PowerPoint Presentation</vt:lpstr>
      <vt:lpstr>String type characteristics</vt:lpstr>
      <vt:lpstr>PowerPoint Presentation</vt:lpstr>
      <vt:lpstr>PowerPoint Presentation</vt:lpstr>
      <vt:lpstr>Multi-line text in script - Using ‘ \ ‘</vt:lpstr>
      <vt:lpstr>Multi-line text in script</vt:lpstr>
      <vt:lpstr>String type characteristics</vt:lpstr>
      <vt:lpstr>PowerPoint Presentation</vt:lpstr>
      <vt:lpstr>Slicing</vt:lpstr>
      <vt:lpstr>String type characteristics</vt:lpstr>
      <vt:lpstr>Concatenation (combining strings)</vt:lpstr>
      <vt:lpstr>Multiplying strings</vt:lpstr>
      <vt:lpstr>(back to) string methods</vt:lpstr>
      <vt:lpstr>PowerPoint Presentation</vt:lpstr>
      <vt:lpstr>PowerPoint Presentation</vt:lpstr>
      <vt:lpstr>Methods</vt:lpstr>
      <vt:lpstr>PowerPoint Presentation</vt:lpstr>
      <vt:lpstr>String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88</cp:revision>
  <dcterms:created xsi:type="dcterms:W3CDTF">2019-07-08T06:16:55Z</dcterms:created>
  <dcterms:modified xsi:type="dcterms:W3CDTF">2024-06-02T08:42:33Z</dcterms:modified>
</cp:coreProperties>
</file>