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303" r:id="rId3"/>
    <p:sldId id="291" r:id="rId4"/>
    <p:sldId id="257" r:id="rId5"/>
    <p:sldId id="296" r:id="rId6"/>
    <p:sldId id="313" r:id="rId7"/>
    <p:sldId id="258" r:id="rId8"/>
    <p:sldId id="298" r:id="rId9"/>
    <p:sldId id="306" r:id="rId10"/>
    <p:sldId id="31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161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יפתח עמיר" userId="a6a3a001-e5cb-4ac0-ad29-e8efe0b6a614" providerId="ADAL" clId="{4ED19E65-3A44-4D6E-B864-613CEC365678}"/>
    <pc:docChg chg="delSld">
      <pc:chgData name="יפתח עמיר" userId="a6a3a001-e5cb-4ac0-ad29-e8efe0b6a614" providerId="ADAL" clId="{4ED19E65-3A44-4D6E-B864-613CEC365678}" dt="2022-02-26T13:29:43.214" v="0" actId="47"/>
      <pc:docMkLst>
        <pc:docMk/>
      </pc:docMkLst>
      <pc:sldChg chg="del">
        <pc:chgData name="יפתח עמיר" userId="a6a3a001-e5cb-4ac0-ad29-e8efe0b6a614" providerId="ADAL" clId="{4ED19E65-3A44-4D6E-B864-613CEC365678}" dt="2022-02-26T13:29:43.214" v="0" actId="47"/>
        <pc:sldMkLst>
          <pc:docMk/>
          <pc:sldMk cId="1415944291" sldId="31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FA92D2FB-83F9-451C-8E0A-410ADE8F0B2C}" type="datetimeFigureOut">
              <a:rPr lang="en-US" smtClean="0"/>
              <a:pPr/>
              <a:t>2/26/2022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57C9F139-56AA-4C73-AC81-69FB89BF389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22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5BCAD085-E8A6-8845-BD4E-CB4CCA059FC4}" type="datetimeFigureOut">
              <a:rPr lang="en-US" smtClean="0"/>
              <a:pPr/>
              <a:t>2/26/2022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math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.7/library/functions.html?highlight=round#round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Rounding#Round_half_to_even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Repl.it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300" y="321733"/>
            <a:ext cx="8680116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2"/>
            <a:ext cx="6858000" cy="2840037"/>
          </a:xfrm>
        </p:spPr>
        <p:txBody>
          <a:bodyPr>
            <a:normAutofit/>
          </a:bodyPr>
          <a:lstStyle/>
          <a:p>
            <a:r>
              <a:rPr lang="en-US" sz="5000" dirty="0"/>
              <a:t>Introduction to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256436"/>
            <a:ext cx="6858000" cy="1600818"/>
          </a:xfrm>
        </p:spPr>
        <p:txBody>
          <a:bodyPr>
            <a:normAutofit/>
          </a:bodyPr>
          <a:lstStyle/>
          <a:p>
            <a:r>
              <a:rPr lang="aa-ET" dirty="0">
                <a:solidFill>
                  <a:schemeClr val="accent1"/>
                </a:solidFill>
              </a:rPr>
              <a:t>C</a:t>
            </a:r>
            <a:r>
              <a:rPr lang="en-US" dirty="0">
                <a:solidFill>
                  <a:schemeClr val="accent1"/>
                </a:solidFill>
              </a:rPr>
              <a:t>l</a:t>
            </a:r>
            <a:r>
              <a:rPr lang="aa-ET" dirty="0">
                <a:solidFill>
                  <a:schemeClr val="accent1"/>
                </a:solidFill>
              </a:rPr>
              <a:t>a</a:t>
            </a:r>
            <a:r>
              <a:rPr lang="en-US" dirty="0">
                <a:solidFill>
                  <a:schemeClr val="accent1"/>
                </a:solidFill>
              </a:rPr>
              <a:t>s</a:t>
            </a:r>
            <a:r>
              <a:rPr lang="aa-ET" dirty="0">
                <a:solidFill>
                  <a:schemeClr val="accent1"/>
                </a:solidFill>
              </a:rPr>
              <a:t>s #2 – </a:t>
            </a:r>
            <a:r>
              <a:rPr lang="en-US" dirty="0">
                <a:solidFill>
                  <a:schemeClr val="accent1"/>
                </a:solidFill>
              </a:rPr>
              <a:t>N</a:t>
            </a:r>
            <a:r>
              <a:rPr lang="aa-ET" dirty="0">
                <a:solidFill>
                  <a:schemeClr val="accent1"/>
                </a:solidFill>
              </a:rPr>
              <a:t>u</a:t>
            </a:r>
            <a:r>
              <a:rPr lang="en-US" dirty="0">
                <a:solidFill>
                  <a:schemeClr val="accent1"/>
                </a:solidFill>
              </a:rPr>
              <a:t>m</a:t>
            </a:r>
            <a:r>
              <a:rPr lang="aa-ET" dirty="0">
                <a:solidFill>
                  <a:schemeClr val="accent1"/>
                </a:solidFill>
              </a:rPr>
              <a:t>b</a:t>
            </a:r>
            <a:r>
              <a:rPr lang="en-US" dirty="0">
                <a:solidFill>
                  <a:schemeClr val="accent1"/>
                </a:solidFill>
              </a:rPr>
              <a:t>e</a:t>
            </a:r>
            <a:r>
              <a:rPr lang="aa-ET" dirty="0">
                <a:solidFill>
                  <a:schemeClr val="accent1"/>
                </a:solidFill>
              </a:rPr>
              <a:t>r</a:t>
            </a:r>
            <a:r>
              <a:rPr lang="en-US" dirty="0">
                <a:solidFill>
                  <a:schemeClr val="accent1"/>
                </a:solidFill>
              </a:rPr>
              <a:t>s and </a:t>
            </a:r>
            <a:r>
              <a:rPr lang="en-IL" dirty="0">
                <a:solidFill>
                  <a:schemeClr val="accent1"/>
                </a:solidFill>
              </a:rPr>
              <a:t>C</a:t>
            </a:r>
            <a:r>
              <a:rPr lang="en-US" dirty="0">
                <a:solidFill>
                  <a:schemeClr val="accent1"/>
                </a:solidFill>
              </a:rPr>
              <a:t>o</a:t>
            </a:r>
            <a:r>
              <a:rPr lang="en-IL" dirty="0">
                <a:solidFill>
                  <a:schemeClr val="accent1"/>
                </a:solidFill>
              </a:rPr>
              <a:t>n</a:t>
            </a:r>
            <a:r>
              <a:rPr lang="en-US" dirty="0">
                <a:solidFill>
                  <a:schemeClr val="accent1"/>
                </a:solidFill>
              </a:rPr>
              <a:t>d</a:t>
            </a:r>
            <a:r>
              <a:rPr lang="en-IL" dirty="0" err="1">
                <a:solidFill>
                  <a:schemeClr val="accent1"/>
                </a:solidFill>
              </a:rPr>
              <a:t>i</a:t>
            </a:r>
            <a:r>
              <a:rPr lang="en-US" dirty="0">
                <a:solidFill>
                  <a:schemeClr val="accent1"/>
                </a:solidFill>
              </a:rPr>
              <a:t>t</a:t>
            </a:r>
            <a:r>
              <a:rPr lang="en-IL" dirty="0" err="1">
                <a:solidFill>
                  <a:schemeClr val="accent1"/>
                </a:solidFill>
              </a:rPr>
              <a:t>i</a:t>
            </a:r>
            <a:r>
              <a:rPr lang="en-US" dirty="0">
                <a:solidFill>
                  <a:schemeClr val="accent1"/>
                </a:solidFill>
              </a:rPr>
              <a:t>o</a:t>
            </a:r>
            <a:r>
              <a:rPr lang="en-IL" dirty="0">
                <a:solidFill>
                  <a:schemeClr val="accent1"/>
                </a:solidFill>
              </a:rPr>
              <a:t>n</a:t>
            </a:r>
            <a:r>
              <a:rPr lang="en-US" dirty="0">
                <a:solidFill>
                  <a:schemeClr val="accent1"/>
                </a:solidFill>
              </a:rPr>
              <a:t>a</a:t>
            </a:r>
            <a:r>
              <a:rPr lang="en-IL" dirty="0">
                <a:solidFill>
                  <a:schemeClr val="accent1"/>
                </a:solidFill>
              </a:rPr>
              <a:t>l</a:t>
            </a:r>
            <a:r>
              <a:rPr lang="en-US" dirty="0">
                <a:solidFill>
                  <a:schemeClr val="accent1"/>
                </a:solidFill>
              </a:rPr>
              <a:t>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43300" y="4109417"/>
            <a:ext cx="20574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4723B-AF90-4344-B86E-C3F7686E7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116776"/>
            <a:ext cx="8229600" cy="26244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L" sz="3600" dirty="0">
                <a:cs typeface="Times New Roman" panose="02020603050405020304" pitchFamily="18" charset="0"/>
              </a:rPr>
              <a:t>A </a:t>
            </a:r>
            <a:r>
              <a:rPr lang="en-US" sz="3600" dirty="0">
                <a:cs typeface="Times New Roman" panose="02020603050405020304" pitchFamily="18" charset="0"/>
              </a:rPr>
              <a:t>p</a:t>
            </a:r>
            <a:r>
              <a:rPr lang="en-IL" sz="3600" dirty="0">
                <a:cs typeface="Times New Roman" panose="02020603050405020304" pitchFamily="18" charset="0"/>
              </a:rPr>
              <a:t>y</a:t>
            </a:r>
            <a:r>
              <a:rPr lang="en-US" sz="3600" dirty="0">
                <a:cs typeface="Times New Roman" panose="02020603050405020304" pitchFamily="18" charset="0"/>
              </a:rPr>
              <a:t>t</a:t>
            </a:r>
            <a:r>
              <a:rPr lang="en-IL" sz="3600" dirty="0">
                <a:cs typeface="Times New Roman" panose="02020603050405020304" pitchFamily="18" charset="0"/>
              </a:rPr>
              <a:t>h</a:t>
            </a:r>
            <a:r>
              <a:rPr lang="en-US" sz="3600" dirty="0">
                <a:cs typeface="Times New Roman" panose="02020603050405020304" pitchFamily="18" charset="0"/>
              </a:rPr>
              <a:t>o</a:t>
            </a:r>
            <a:r>
              <a:rPr lang="en-IL" sz="3600" dirty="0">
                <a:cs typeface="Times New Roman" panose="02020603050405020304" pitchFamily="18" charset="0"/>
              </a:rPr>
              <a:t>n </a:t>
            </a:r>
            <a:r>
              <a:rPr lang="en-US" sz="3600" dirty="0">
                <a:cs typeface="Times New Roman" panose="02020603050405020304" pitchFamily="18" charset="0"/>
              </a:rPr>
              <a:t>b</a:t>
            </a:r>
            <a:r>
              <a:rPr lang="en-IL" sz="3600" dirty="0">
                <a:cs typeface="Times New Roman" panose="02020603050405020304" pitchFamily="18" charset="0"/>
              </a:rPr>
              <a:t>a</a:t>
            </a:r>
            <a:r>
              <a:rPr lang="en-US" sz="3600" dirty="0">
                <a:cs typeface="Times New Roman" panose="02020603050405020304" pitchFamily="18" charset="0"/>
              </a:rPr>
              <a:t>s</a:t>
            </a:r>
            <a:r>
              <a:rPr lang="en-IL" sz="3600" dirty="0">
                <a:cs typeface="Times New Roman" panose="02020603050405020304" pitchFamily="18" charset="0"/>
              </a:rPr>
              <a:t>e </a:t>
            </a:r>
            <a:r>
              <a:rPr lang="en-US" sz="3600" dirty="0">
                <a:cs typeface="Times New Roman" panose="02020603050405020304" pitchFamily="18" charset="0"/>
              </a:rPr>
              <a:t>p</a:t>
            </a:r>
            <a:r>
              <a:rPr lang="en-IL" sz="3600" dirty="0">
                <a:cs typeface="Times New Roman" panose="02020603050405020304" pitchFamily="18" charset="0"/>
              </a:rPr>
              <a:t>a</a:t>
            </a:r>
            <a:r>
              <a:rPr lang="en-US" sz="3600" dirty="0">
                <a:cs typeface="Times New Roman" panose="02020603050405020304" pitchFamily="18" charset="0"/>
              </a:rPr>
              <a:t>c</a:t>
            </a:r>
            <a:r>
              <a:rPr lang="en-IL" sz="3600" dirty="0">
                <a:cs typeface="Times New Roman" panose="02020603050405020304" pitchFamily="18" charset="0"/>
              </a:rPr>
              <a:t>k</a:t>
            </a:r>
            <a:r>
              <a:rPr lang="en-US" sz="3600" dirty="0">
                <a:cs typeface="Times New Roman" panose="02020603050405020304" pitchFamily="18" charset="0"/>
              </a:rPr>
              <a:t>a</a:t>
            </a:r>
            <a:r>
              <a:rPr lang="en-IL" sz="3600" dirty="0">
                <a:cs typeface="Times New Roman" panose="02020603050405020304" pitchFamily="18" charset="0"/>
              </a:rPr>
              <a:t>g</a:t>
            </a:r>
            <a:r>
              <a:rPr lang="en-US" sz="3600" dirty="0">
                <a:cs typeface="Times New Roman" panose="02020603050405020304" pitchFamily="18" charset="0"/>
              </a:rPr>
              <a:t>e</a:t>
            </a:r>
            <a:r>
              <a:rPr lang="en-IL" sz="3600" dirty="0">
                <a:cs typeface="Times New Roman" panose="02020603050405020304" pitchFamily="18" charset="0"/>
              </a:rPr>
              <a:t> </a:t>
            </a:r>
            <a:r>
              <a:rPr lang="en-US" sz="3600" dirty="0">
                <a:cs typeface="Times New Roman" panose="02020603050405020304" pitchFamily="18" charset="0"/>
              </a:rPr>
              <a:t>f</a:t>
            </a:r>
            <a:r>
              <a:rPr lang="en-IL" sz="3600" dirty="0">
                <a:cs typeface="Times New Roman" panose="02020603050405020304" pitchFamily="18" charset="0"/>
              </a:rPr>
              <a:t>o</a:t>
            </a:r>
            <a:r>
              <a:rPr lang="en-US" sz="3600" dirty="0">
                <a:cs typeface="Times New Roman" panose="02020603050405020304" pitchFamily="18" charset="0"/>
              </a:rPr>
              <a:t>r</a:t>
            </a:r>
            <a:r>
              <a:rPr lang="en-IL" sz="3600" dirty="0">
                <a:cs typeface="Times New Roman" panose="02020603050405020304" pitchFamily="18" charset="0"/>
              </a:rPr>
              <a:t> </a:t>
            </a:r>
            <a:r>
              <a:rPr lang="en-US" sz="3600" dirty="0">
                <a:cs typeface="Times New Roman" panose="02020603050405020304" pitchFamily="18" charset="0"/>
              </a:rPr>
              <a:t>m</a:t>
            </a:r>
            <a:r>
              <a:rPr lang="en-IL" sz="3600" dirty="0">
                <a:cs typeface="Times New Roman" panose="02020603050405020304" pitchFamily="18" charset="0"/>
              </a:rPr>
              <a:t>a</a:t>
            </a:r>
            <a:r>
              <a:rPr lang="en-US" sz="3600" dirty="0">
                <a:cs typeface="Times New Roman" panose="02020603050405020304" pitchFamily="18" charset="0"/>
              </a:rPr>
              <a:t>t</a:t>
            </a:r>
            <a:r>
              <a:rPr lang="en-IL" sz="3600" dirty="0">
                <a:cs typeface="Times New Roman" panose="02020603050405020304" pitchFamily="18" charset="0"/>
              </a:rPr>
              <a:t>h</a:t>
            </a:r>
            <a:r>
              <a:rPr lang="en-US" sz="3600" dirty="0">
                <a:cs typeface="Times New Roman" panose="02020603050405020304" pitchFamily="18" charset="0"/>
              </a:rPr>
              <a:t>e</a:t>
            </a:r>
            <a:r>
              <a:rPr lang="en-IL" sz="3600" dirty="0" err="1">
                <a:cs typeface="Times New Roman" panose="02020603050405020304" pitchFamily="18" charset="0"/>
              </a:rPr>
              <a:t>matical</a:t>
            </a:r>
            <a:r>
              <a:rPr lang="en-IL" sz="3600" dirty="0">
                <a:cs typeface="Times New Roman" panose="02020603050405020304" pitchFamily="18" charset="0"/>
              </a:rPr>
              <a:t> </a:t>
            </a:r>
            <a:r>
              <a:rPr lang="en-US" sz="3600" dirty="0">
                <a:cs typeface="Times New Roman" panose="02020603050405020304" pitchFamily="18" charset="0"/>
              </a:rPr>
              <a:t>f</a:t>
            </a:r>
            <a:r>
              <a:rPr lang="en-IL" sz="3600" dirty="0">
                <a:cs typeface="Times New Roman" panose="02020603050405020304" pitchFamily="18" charset="0"/>
              </a:rPr>
              <a:t>u</a:t>
            </a:r>
            <a:r>
              <a:rPr lang="en-US" sz="3600" dirty="0">
                <a:cs typeface="Times New Roman" panose="02020603050405020304" pitchFamily="18" charset="0"/>
              </a:rPr>
              <a:t>n</a:t>
            </a:r>
            <a:r>
              <a:rPr lang="en-IL" sz="3600" dirty="0">
                <a:cs typeface="Times New Roman" panose="02020603050405020304" pitchFamily="18" charset="0"/>
              </a:rPr>
              <a:t>c</a:t>
            </a:r>
            <a:r>
              <a:rPr lang="en-US" sz="3600" dirty="0">
                <a:cs typeface="Times New Roman" panose="02020603050405020304" pitchFamily="18" charset="0"/>
              </a:rPr>
              <a:t>t</a:t>
            </a:r>
            <a:r>
              <a:rPr lang="en-IL" sz="3600" dirty="0" err="1">
                <a:cs typeface="Times New Roman" panose="02020603050405020304" pitchFamily="18" charset="0"/>
              </a:rPr>
              <a:t>i</a:t>
            </a:r>
            <a:r>
              <a:rPr lang="en-US" sz="3600" dirty="0">
                <a:cs typeface="Times New Roman" panose="02020603050405020304" pitchFamily="18" charset="0"/>
              </a:rPr>
              <a:t>o</a:t>
            </a:r>
            <a:r>
              <a:rPr lang="en-IL" sz="3600" dirty="0">
                <a:cs typeface="Times New Roman" panose="02020603050405020304" pitchFamily="18" charset="0"/>
              </a:rPr>
              <a:t>n</a:t>
            </a:r>
            <a:r>
              <a:rPr lang="en-US" sz="3600" dirty="0">
                <a:cs typeface="Times New Roman" panose="02020603050405020304" pitchFamily="18" charset="0"/>
              </a:rPr>
              <a:t>s.</a:t>
            </a:r>
            <a:endParaRPr lang="en-IL" sz="3600" dirty="0"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L" sz="3600" dirty="0">
                <a:cs typeface="Times New Roman" panose="02020603050405020304" pitchFamily="18" charset="0"/>
              </a:rPr>
              <a:t>e.g. </a:t>
            </a:r>
            <a:r>
              <a:rPr lang="en-IL" sz="36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math.ceil</a:t>
            </a:r>
            <a:r>
              <a:rPr lang="en-IL" sz="3600" dirty="0">
                <a:latin typeface="Consolas" panose="020B0609020204030204" pitchFamily="49" charset="0"/>
                <a:cs typeface="Times New Roman" panose="02020603050405020304" pitchFamily="18" charset="0"/>
              </a:rPr>
              <a:t>(</a:t>
            </a:r>
            <a:r>
              <a:rPr lang="en-US" sz="3600" dirty="0">
                <a:latin typeface="Consolas" panose="020B0609020204030204" pitchFamily="49" charset="0"/>
                <a:cs typeface="Times New Roman" panose="02020603050405020304" pitchFamily="18" charset="0"/>
              </a:rPr>
              <a:t>x</a:t>
            </a:r>
            <a:r>
              <a:rPr lang="en-IL" sz="3600" dirty="0">
                <a:latin typeface="Consolas" panose="020B0609020204030204" pitchFamily="49" charset="0"/>
                <a:cs typeface="Times New Roman" panose="02020603050405020304" pitchFamily="18" charset="0"/>
              </a:rPr>
              <a:t>)</a:t>
            </a:r>
            <a:endParaRPr lang="aa-ET" sz="36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6BE786-B345-458E-88A4-67EE8CB609AD}"/>
              </a:ext>
            </a:extLst>
          </p:cNvPr>
          <p:cNvSpPr/>
          <p:nvPr/>
        </p:nvSpPr>
        <p:spPr>
          <a:xfrm>
            <a:off x="2231456" y="816428"/>
            <a:ext cx="4681090" cy="984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en-US" sz="5800" b="1" dirty="0">
                <a:solidFill>
                  <a:srgbClr val="00B050"/>
                </a:solidFill>
                <a:latin typeface="Consolas" panose="020B0609020204030204" pitchFamily="49" charset="0"/>
              </a:rPr>
              <a:t>import</a:t>
            </a:r>
            <a:r>
              <a:rPr lang="en-US" sz="5800" b="1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5800" b="1" dirty="0">
                <a:solidFill>
                  <a:srgbClr val="0070C0"/>
                </a:solidFill>
                <a:latin typeface="Consolas" panose="020B0609020204030204" pitchFamily="49" charset="0"/>
              </a:rPr>
              <a:t>math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279538-58DC-4B1B-B4A6-6F75102832CA}"/>
              </a:ext>
            </a:extLst>
          </p:cNvPr>
          <p:cNvSpPr/>
          <p:nvPr/>
        </p:nvSpPr>
        <p:spPr>
          <a:xfrm>
            <a:off x="457200" y="4872020"/>
            <a:ext cx="8229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hlinkClick r:id="rId2"/>
              </a:rPr>
              <a:t>Let’s take a look at the documentation...</a:t>
            </a:r>
            <a:endParaRPr lang="aa-ET" sz="2400" dirty="0"/>
          </a:p>
        </p:txBody>
      </p:sp>
    </p:spTree>
    <p:extLst>
      <p:ext uri="{BB962C8B-B14F-4D97-AF65-F5344CB8AC3E}">
        <p14:creationId xmlns:p14="http://schemas.microsoft.com/office/powerpoint/2010/main" val="1497482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300" y="321733"/>
            <a:ext cx="8680116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2"/>
            <a:ext cx="6858000" cy="2840037"/>
          </a:xfrm>
        </p:spPr>
        <p:txBody>
          <a:bodyPr>
            <a:normAutofit/>
          </a:bodyPr>
          <a:lstStyle/>
          <a:p>
            <a:r>
              <a:rPr lang="en-US" sz="5000" dirty="0"/>
              <a:t>Numbers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43300" y="4109417"/>
            <a:ext cx="20574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681174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75" y="978102"/>
            <a:ext cx="7941325" cy="1062644"/>
          </a:xfrm>
        </p:spPr>
        <p:txBody>
          <a:bodyPr anchor="b">
            <a:normAutofit/>
          </a:bodyPr>
          <a:lstStyle/>
          <a:p>
            <a:pPr algn="l"/>
            <a:r>
              <a:rPr lang="aa-ET" b="1" dirty="0"/>
              <a:t>V</a:t>
            </a:r>
            <a:r>
              <a:rPr lang="en-US" b="1" dirty="0"/>
              <a:t>a</a:t>
            </a:r>
            <a:r>
              <a:rPr lang="aa-ET" b="1" dirty="0"/>
              <a:t>r</a:t>
            </a:r>
            <a:r>
              <a:rPr lang="en-US" b="1" dirty="0" err="1"/>
              <a:t>i</a:t>
            </a:r>
            <a:r>
              <a:rPr lang="aa-ET" b="1" dirty="0"/>
              <a:t>a</a:t>
            </a:r>
            <a:r>
              <a:rPr lang="en-US" b="1" dirty="0"/>
              <a:t>b</a:t>
            </a:r>
            <a:r>
              <a:rPr lang="aa-ET" b="1" dirty="0"/>
              <a:t>l</a:t>
            </a:r>
            <a:r>
              <a:rPr lang="en-US" b="1" dirty="0"/>
              <a:t>e</a:t>
            </a:r>
            <a:r>
              <a:rPr lang="aa-ET" b="1" dirty="0"/>
              <a:t> </a:t>
            </a:r>
            <a:r>
              <a:rPr lang="en-US" b="1" dirty="0"/>
              <a:t>t</a:t>
            </a:r>
            <a:r>
              <a:rPr lang="aa-ET" b="1" dirty="0"/>
              <a:t>y</a:t>
            </a:r>
            <a:r>
              <a:rPr lang="en-US" b="1" dirty="0"/>
              <a:t>p</a:t>
            </a:r>
            <a:r>
              <a:rPr lang="aa-ET" b="1" dirty="0"/>
              <a:t>e</a:t>
            </a:r>
            <a:r>
              <a:rPr lang="en-US" b="1" dirty="0"/>
              <a:t>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37F0AA-A29E-4E42-98C5-D4470A6577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697"/>
          <a:stretch/>
        </p:blipFill>
        <p:spPr>
          <a:xfrm>
            <a:off x="835517" y="2811104"/>
            <a:ext cx="2524860" cy="2703342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780FB1C-DC26-4941-9533-454F4C6F1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6515" y="3194840"/>
            <a:ext cx="4711627" cy="2703342"/>
          </a:xfrm>
        </p:spPr>
        <p:txBody>
          <a:bodyPr>
            <a:noAutofit/>
          </a:bodyPr>
          <a:lstStyle/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aa-ET" sz="3600" dirty="0"/>
              <a:t>Integer (</a:t>
            </a:r>
            <a:r>
              <a:rPr lang="en-US" sz="3600" dirty="0"/>
              <a:t>n</a:t>
            </a:r>
            <a:r>
              <a:rPr lang="aa-ET" sz="3600" dirty="0"/>
              <a:t>u</a:t>
            </a:r>
            <a:r>
              <a:rPr lang="en-US" sz="3600" dirty="0"/>
              <a:t>m</a:t>
            </a:r>
            <a:r>
              <a:rPr lang="aa-ET" sz="3600" dirty="0"/>
              <a:t>b</a:t>
            </a:r>
            <a:r>
              <a:rPr lang="en-US" sz="3600" dirty="0"/>
              <a:t>e</a:t>
            </a:r>
            <a:r>
              <a:rPr lang="aa-ET" sz="3600" dirty="0"/>
              <a:t>r)</a:t>
            </a:r>
            <a:endParaRPr lang="en-US" sz="3600" dirty="0"/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endParaRPr lang="aa-ET" sz="3600" dirty="0"/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aa-ET" sz="3600" dirty="0"/>
              <a:t>Float (</a:t>
            </a:r>
            <a:r>
              <a:rPr lang="en-US" sz="3600" dirty="0"/>
              <a:t>n</a:t>
            </a:r>
            <a:r>
              <a:rPr lang="aa-ET" sz="3600" dirty="0"/>
              <a:t>u</a:t>
            </a:r>
            <a:r>
              <a:rPr lang="en-US" sz="3600" dirty="0"/>
              <a:t>m</a:t>
            </a:r>
            <a:r>
              <a:rPr lang="aa-ET" sz="3600" dirty="0"/>
              <a:t>b</a:t>
            </a:r>
            <a:r>
              <a:rPr lang="en-US" sz="3600" dirty="0"/>
              <a:t>e</a:t>
            </a:r>
            <a:r>
              <a:rPr lang="aa-ET" sz="3600" dirty="0"/>
              <a:t>r)</a:t>
            </a:r>
          </a:p>
        </p:txBody>
      </p:sp>
    </p:spTree>
    <p:extLst>
      <p:ext uri="{BB962C8B-B14F-4D97-AF65-F5344CB8AC3E}">
        <p14:creationId xmlns:p14="http://schemas.microsoft.com/office/powerpoint/2010/main" val="2388842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4723B-AF90-4344-B86E-C3F7686E7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429000"/>
            <a:ext cx="8229600" cy="2624447"/>
          </a:xfrm>
        </p:spPr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r>
              <a:rPr lang="en-US" sz="3600" b="1" dirty="0">
                <a:latin typeface="Consolas" panose="020B0609020204030204" pitchFamily="49" charset="0"/>
              </a:rPr>
              <a:t>round(number[, </a:t>
            </a:r>
            <a:r>
              <a:rPr lang="en-US" sz="3600" b="1" dirty="0" err="1">
                <a:latin typeface="Consolas" panose="020B0609020204030204" pitchFamily="49" charset="0"/>
              </a:rPr>
              <a:t>ndigits</a:t>
            </a:r>
            <a:r>
              <a:rPr lang="en-US" sz="3600" b="1" dirty="0">
                <a:latin typeface="Consolas" panose="020B0609020204030204" pitchFamily="49" charset="0"/>
              </a:rPr>
              <a:t>])</a:t>
            </a:r>
          </a:p>
          <a:p>
            <a:pPr marL="0" indent="0" algn="just">
              <a:buNone/>
            </a:pPr>
            <a:r>
              <a:rPr lang="en-US" sz="3600" b="1" dirty="0">
                <a:latin typeface="Consolas" panose="020B0609020204030204" pitchFamily="49" charset="0"/>
              </a:rPr>
              <a:t>    </a:t>
            </a:r>
            <a:r>
              <a:rPr lang="en-US" sz="3600" dirty="0">
                <a:cs typeface="Times New Roman" panose="02020603050405020304" pitchFamily="18" charset="0"/>
              </a:rPr>
              <a:t>Return number rounded to </a:t>
            </a:r>
            <a:r>
              <a:rPr lang="en-US" sz="3600" dirty="0" err="1">
                <a:cs typeface="Times New Roman" panose="02020603050405020304" pitchFamily="18" charset="0"/>
              </a:rPr>
              <a:t>ndigits</a:t>
            </a:r>
            <a:r>
              <a:rPr lang="en-US" sz="3600" dirty="0">
                <a:cs typeface="Times New Roman" panose="02020603050405020304" pitchFamily="18" charset="0"/>
              </a:rPr>
              <a:t> precision after the decimal point. If </a:t>
            </a:r>
            <a:r>
              <a:rPr lang="en-US" sz="3600" dirty="0" err="1">
                <a:cs typeface="Times New Roman" panose="02020603050405020304" pitchFamily="18" charset="0"/>
              </a:rPr>
              <a:t>ndigits</a:t>
            </a:r>
            <a:r>
              <a:rPr lang="en-US" sz="3600" dirty="0">
                <a:cs typeface="Times New Roman" panose="02020603050405020304" pitchFamily="18" charset="0"/>
              </a:rPr>
              <a:t> is omitted or is None, it returns the nearest integer to its input.</a:t>
            </a:r>
            <a:endParaRPr lang="aa-ET" sz="3600" dirty="0"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6BE786-B345-458E-88A4-67EE8CB609AD}"/>
              </a:ext>
            </a:extLst>
          </p:cNvPr>
          <p:cNvSpPr/>
          <p:nvPr/>
        </p:nvSpPr>
        <p:spPr>
          <a:xfrm>
            <a:off x="3048987" y="816428"/>
            <a:ext cx="3046026" cy="984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en-US" sz="5800" b="1" dirty="0">
                <a:solidFill>
                  <a:prstClr val="black"/>
                </a:solidFill>
                <a:latin typeface="Consolas" panose="020B0609020204030204" pitchFamily="49" charset="0"/>
              </a:rPr>
              <a:t>round()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279538-58DC-4B1B-B4A6-6F75102832CA}"/>
              </a:ext>
            </a:extLst>
          </p:cNvPr>
          <p:cNvSpPr/>
          <p:nvPr/>
        </p:nvSpPr>
        <p:spPr>
          <a:xfrm>
            <a:off x="457200" y="1801313"/>
            <a:ext cx="822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2"/>
              </a:rPr>
              <a:t>https://docs.python.org/3.7/library/functions.html?highlight=round#round</a:t>
            </a:r>
            <a:endParaRPr lang="aa-ET" dirty="0"/>
          </a:p>
        </p:txBody>
      </p:sp>
    </p:spTree>
    <p:extLst>
      <p:ext uri="{BB962C8B-B14F-4D97-AF65-F5344CB8AC3E}">
        <p14:creationId xmlns:p14="http://schemas.microsoft.com/office/powerpoint/2010/main" val="45170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19FAE-E24F-4903-947A-C6D0DAB55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Let’s try</a:t>
            </a:r>
            <a:endParaRPr lang="aa-ET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4723B-AF90-4344-B86E-C3F7686E7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round(2.5)</a:t>
            </a:r>
          </a:p>
          <a:p>
            <a:pPr marL="0" indent="0" algn="ctr">
              <a:buNone/>
            </a:pPr>
            <a:endParaRPr 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round(3.5)</a:t>
            </a:r>
          </a:p>
        </p:txBody>
      </p:sp>
      <p:sp>
        <p:nvSpPr>
          <p:cNvPr id="4" name="Rectangle 3">
            <a:hlinkClick r:id="rId2"/>
            <a:extLst>
              <a:ext uri="{FF2B5EF4-FFF2-40B4-BE49-F238E27FC236}">
                <a16:creationId xmlns:a16="http://schemas.microsoft.com/office/drawing/2014/main" id="{61DD4CBA-26E0-4930-8233-CE0DDC9C2A98}"/>
              </a:ext>
            </a:extLst>
          </p:cNvPr>
          <p:cNvSpPr/>
          <p:nvPr/>
        </p:nvSpPr>
        <p:spPr>
          <a:xfrm>
            <a:off x="457200" y="5440362"/>
            <a:ext cx="822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W</a:t>
            </a:r>
            <a:r>
              <a:rPr lang="aa-ET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hat’s going on?</a:t>
            </a:r>
            <a:endParaRPr lang="aa-E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264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4723B-AF90-4344-B86E-C3F7686E7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116776"/>
            <a:ext cx="8229600" cy="26244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IL" sz="3600" dirty="0">
                <a:latin typeface="Consolas" panose="020B0609020204030204" pitchFamily="49" charset="0"/>
                <a:cs typeface="Times New Roman" panose="02020603050405020304" pitchFamily="18" charset="0"/>
              </a:rPr>
              <a:t>.1 + .2</a:t>
            </a:r>
            <a:endParaRPr lang="aa-ET" sz="36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6176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19FAE-E24F-4903-947A-C6D0DAB55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Complex numbers</a:t>
            </a:r>
            <a:endParaRPr lang="aa-ET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4723B-AF90-4344-B86E-C3F7686E7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7350" y="3788229"/>
            <a:ext cx="5829300" cy="2337934"/>
          </a:xfrm>
        </p:spPr>
        <p:txBody>
          <a:bodyPr anchor="ctr">
            <a:normAutofit fontScale="92500" lnSpcReduction="20000"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2800" dirty="0">
                <a:cs typeface="Times New Roman" panose="02020603050405020304" pitchFamily="18" charset="0"/>
              </a:rPr>
              <a:t>Real number </a:t>
            </a:r>
            <a:r>
              <a:rPr lang="en-US" sz="2800" dirty="0"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2800" b="1" i="1" dirty="0" err="1">
                <a:solidFill>
                  <a:srgbClr val="C00000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US" sz="2800" dirty="0">
                <a:cs typeface="Times New Roman" panose="02020603050405020304" pitchFamily="18" charset="0"/>
                <a:sym typeface="Wingdings" panose="05000000000000000000" pitchFamily="2" charset="2"/>
              </a:rPr>
              <a:t>  </a:t>
            </a:r>
            <a:r>
              <a:rPr lang="en-US" sz="28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number.real</a:t>
            </a:r>
            <a:endParaRPr lang="aa-ET" sz="28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sz="2800" dirty="0">
                <a:cs typeface="Times New Roman" panose="02020603050405020304" pitchFamily="18" charset="0"/>
                <a:sym typeface="Wingdings" panose="05000000000000000000" pitchFamily="2" charset="2"/>
              </a:rPr>
              <a:t>Imaginary Number  </a:t>
            </a:r>
            <a:r>
              <a:rPr lang="en-US" sz="2800" b="1" i="1" dirty="0">
                <a:solidFill>
                  <a:srgbClr val="C00000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j</a:t>
            </a:r>
            <a:r>
              <a:rPr lang="en-US" sz="2800" dirty="0">
                <a:cs typeface="Times New Roman" panose="02020603050405020304" pitchFamily="18" charset="0"/>
                <a:sym typeface="Wingdings" panose="05000000000000000000" pitchFamily="2" charset="2"/>
              </a:rPr>
              <a:t>  </a:t>
            </a:r>
            <a:r>
              <a:rPr lang="en-US" sz="28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number.imag</a:t>
            </a:r>
            <a:endParaRPr lang="en-US" sz="28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sz="2800" dirty="0">
                <a:cs typeface="Times New Roman" panose="02020603050405020304" pitchFamily="18" charset="0"/>
                <a:sym typeface="Wingdings" panose="05000000000000000000" pitchFamily="2" charset="2"/>
              </a:rPr>
              <a:t>Conjugate  </a:t>
            </a:r>
            <a:r>
              <a:rPr lang="en-US" sz="28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number.conjugate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()</a:t>
            </a:r>
            <a:endParaRPr lang="aa-ET" sz="28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13295" y="1605433"/>
            <a:ext cx="2717411" cy="10420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anchor="ctr">
            <a:spAutoFit/>
          </a:bodyPr>
          <a:lstStyle/>
          <a:p>
            <a:pPr lvl="0" algn="ctr">
              <a:lnSpc>
                <a:spcPct val="200000"/>
              </a:lnSpc>
              <a:spcBef>
                <a:spcPct val="20000"/>
              </a:spcBef>
            </a:pPr>
            <a:r>
              <a:rPr lang="en-US" sz="3600" dirty="0">
                <a:solidFill>
                  <a:prstClr val="black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X = 1 + 2j</a:t>
            </a:r>
          </a:p>
        </p:txBody>
      </p:sp>
      <p:cxnSp>
        <p:nvCxnSpPr>
          <p:cNvPr id="7" name="Curved Connector 6"/>
          <p:cNvCxnSpPr/>
          <p:nvPr/>
        </p:nvCxnSpPr>
        <p:spPr>
          <a:xfrm rot="16200000" flipV="1">
            <a:off x="4287718" y="2720174"/>
            <a:ext cx="1548280" cy="122464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/>
          <p:cNvCxnSpPr/>
          <p:nvPr/>
        </p:nvCxnSpPr>
        <p:spPr>
          <a:xfrm rot="16200000" flipV="1">
            <a:off x="4938709" y="3085311"/>
            <a:ext cx="2303698" cy="109401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5781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94426"/>
            <a:ext cx="8229600" cy="2884199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aa-ET" sz="5400" dirty="0"/>
              <a:t>O</a:t>
            </a:r>
            <a:r>
              <a:rPr lang="en-US" sz="5400" dirty="0"/>
              <a:t>p</a:t>
            </a:r>
            <a:r>
              <a:rPr lang="aa-ET" sz="5400" dirty="0"/>
              <a:t>e</a:t>
            </a:r>
            <a:r>
              <a:rPr lang="en-US" sz="5400" dirty="0"/>
              <a:t>n</a:t>
            </a:r>
            <a:r>
              <a:rPr lang="aa-ET" sz="5400" dirty="0"/>
              <a:t> </a:t>
            </a:r>
            <a:r>
              <a:rPr lang="aa-ET" sz="5400" dirty="0">
                <a:hlinkClick r:id="rId2" action="ppaction://hlinkfile"/>
              </a:rPr>
              <a:t>repl.it</a:t>
            </a:r>
            <a:r>
              <a:rPr lang="en-US" sz="5400" dirty="0"/>
              <a:t> </a:t>
            </a:r>
            <a:r>
              <a:rPr lang="en-US" sz="5400" dirty="0">
                <a:sym typeface="Wingdings" panose="05000000000000000000" pitchFamily="2" charset="2"/>
              </a:rPr>
              <a:t> </a:t>
            </a:r>
            <a:endParaRPr lang="aa-ET" sz="5400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aa-ET" sz="4000" dirty="0">
                <a:sym typeface="Wingdings" panose="05000000000000000000" pitchFamily="2" charset="2"/>
              </a:rPr>
              <a:t>“2.1. </a:t>
            </a:r>
            <a:r>
              <a:rPr lang="en-IL" sz="4000" dirty="0">
                <a:sym typeface="Wingdings" panose="05000000000000000000" pitchFamily="2" charset="2"/>
              </a:rPr>
              <a:t>Numbers</a:t>
            </a:r>
            <a:r>
              <a:rPr lang="aa-ET" sz="4000" dirty="0">
                <a:sym typeface="Wingdings" panose="05000000000000000000" pitchFamily="2" charset="2"/>
              </a:rPr>
              <a:t>: </a:t>
            </a:r>
            <a:r>
              <a:rPr lang="en-US" sz="4000" dirty="0">
                <a:sym typeface="Wingdings" panose="05000000000000000000" pitchFamily="2" charset="2"/>
              </a:rPr>
              <a:t>T</a:t>
            </a:r>
            <a:r>
              <a:rPr lang="en-IL" sz="4000" dirty="0">
                <a:sym typeface="Wingdings" panose="05000000000000000000" pitchFamily="2" charset="2"/>
              </a:rPr>
              <a:t>w</a:t>
            </a:r>
            <a:r>
              <a:rPr lang="en-US" sz="4000" dirty="0">
                <a:sym typeface="Wingdings" panose="05000000000000000000" pitchFamily="2" charset="2"/>
              </a:rPr>
              <a:t>o</a:t>
            </a:r>
            <a:r>
              <a:rPr lang="en-IL" sz="4000" dirty="0">
                <a:sym typeface="Wingdings" panose="05000000000000000000" pitchFamily="2" charset="2"/>
              </a:rPr>
              <a:t> </a:t>
            </a:r>
            <a:r>
              <a:rPr lang="en-US" sz="4000" dirty="0">
                <a:sym typeface="Wingdings" panose="05000000000000000000" pitchFamily="2" charset="2"/>
              </a:rPr>
              <a:t>d</a:t>
            </a:r>
            <a:r>
              <a:rPr lang="en-IL" sz="4000" dirty="0" err="1">
                <a:sym typeface="Wingdings" panose="05000000000000000000" pitchFamily="2" charset="2"/>
              </a:rPr>
              <a:t>i</a:t>
            </a:r>
            <a:r>
              <a:rPr lang="en-US" sz="4000" dirty="0">
                <a:sym typeface="Wingdings" panose="05000000000000000000" pitchFamily="2" charset="2"/>
              </a:rPr>
              <a:t>g</a:t>
            </a:r>
            <a:r>
              <a:rPr lang="en-IL" sz="4000" dirty="0" err="1">
                <a:sym typeface="Wingdings" panose="05000000000000000000" pitchFamily="2" charset="2"/>
              </a:rPr>
              <a:t>i</a:t>
            </a:r>
            <a:r>
              <a:rPr lang="en-US" sz="4000" dirty="0">
                <a:sym typeface="Wingdings" panose="05000000000000000000" pitchFamily="2" charset="2"/>
              </a:rPr>
              <a:t>t</a:t>
            </a:r>
            <a:r>
              <a:rPr lang="en-IL" sz="4000" dirty="0">
                <a:sym typeface="Wingdings" panose="05000000000000000000" pitchFamily="2" charset="2"/>
              </a:rPr>
              <a:t>s</a:t>
            </a:r>
            <a:r>
              <a:rPr lang="aa-ET" sz="4000" dirty="0">
                <a:sym typeface="Wingdings" panose="05000000000000000000" pitchFamily="2" charset="2"/>
              </a:rPr>
              <a:t>” </a:t>
            </a:r>
            <a:r>
              <a:rPr lang="en-US" sz="4000" dirty="0">
                <a:sym typeface="Wingdings" panose="05000000000000000000" pitchFamily="2" charset="2"/>
              </a:rPr>
              <a:t>t</a:t>
            </a:r>
            <a:r>
              <a:rPr lang="en-IL" sz="4000" dirty="0">
                <a:sym typeface="Wingdings" panose="05000000000000000000" pitchFamily="2" charset="2"/>
              </a:rPr>
              <a:t>o </a:t>
            </a:r>
            <a:endParaRPr lang="aa-ET" sz="4000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aa-ET" sz="4000" dirty="0">
                <a:sym typeface="Wingdings" panose="05000000000000000000" pitchFamily="2" charset="2"/>
              </a:rPr>
              <a:t>“</a:t>
            </a:r>
            <a:r>
              <a:rPr lang="en-IL" sz="4000" dirty="0">
                <a:sym typeface="Wingdings" panose="05000000000000000000" pitchFamily="2" charset="2"/>
              </a:rPr>
              <a:t>2</a:t>
            </a:r>
            <a:r>
              <a:rPr lang="en-US" sz="4000" dirty="0">
                <a:sym typeface="Wingdings" panose="05000000000000000000" pitchFamily="2" charset="2"/>
              </a:rPr>
              <a:t>.</a:t>
            </a:r>
            <a:r>
              <a:rPr lang="en-IL" sz="4000" dirty="0">
                <a:sym typeface="Wingdings" panose="05000000000000000000" pitchFamily="2" charset="2"/>
              </a:rPr>
              <a:t>D</a:t>
            </a:r>
            <a:r>
              <a:rPr lang="en-US" sz="4000" dirty="0">
                <a:sym typeface="Wingdings" panose="05000000000000000000" pitchFamily="2" charset="2"/>
              </a:rPr>
              <a:t>. </a:t>
            </a:r>
            <a:r>
              <a:rPr lang="en-IL" sz="4000" dirty="0">
                <a:sym typeface="Wingdings" panose="05000000000000000000" pitchFamily="2" charset="2"/>
              </a:rPr>
              <a:t>N</a:t>
            </a:r>
            <a:r>
              <a:rPr lang="en-US" sz="4000" dirty="0">
                <a:sym typeface="Wingdings" panose="05000000000000000000" pitchFamily="2" charset="2"/>
              </a:rPr>
              <a:t>u</a:t>
            </a:r>
            <a:r>
              <a:rPr lang="en-IL" sz="4000" dirty="0">
                <a:sym typeface="Wingdings" panose="05000000000000000000" pitchFamily="2" charset="2"/>
              </a:rPr>
              <a:t>m</a:t>
            </a:r>
            <a:r>
              <a:rPr lang="en-US" sz="4000" dirty="0">
                <a:sym typeface="Wingdings" panose="05000000000000000000" pitchFamily="2" charset="2"/>
              </a:rPr>
              <a:t>b</a:t>
            </a:r>
            <a:r>
              <a:rPr lang="en-IL" sz="4000" dirty="0">
                <a:sym typeface="Wingdings" panose="05000000000000000000" pitchFamily="2" charset="2"/>
              </a:rPr>
              <a:t>e</a:t>
            </a:r>
            <a:r>
              <a:rPr lang="en-US" sz="4000" dirty="0">
                <a:sym typeface="Wingdings" panose="05000000000000000000" pitchFamily="2" charset="2"/>
              </a:rPr>
              <a:t>r</a:t>
            </a:r>
            <a:r>
              <a:rPr lang="en-IL" sz="4000" dirty="0">
                <a:sym typeface="Wingdings" panose="05000000000000000000" pitchFamily="2" charset="2"/>
              </a:rPr>
              <a:t>s</a:t>
            </a:r>
            <a:r>
              <a:rPr lang="en-US" sz="4000" dirty="0">
                <a:sym typeface="Wingdings" panose="05000000000000000000" pitchFamily="2" charset="2"/>
              </a:rPr>
              <a:t>: </a:t>
            </a:r>
            <a:r>
              <a:rPr lang="en-IL" sz="4000" dirty="0">
                <a:sym typeface="Wingdings" panose="05000000000000000000" pitchFamily="2" charset="2"/>
              </a:rPr>
              <a:t>S</a:t>
            </a:r>
            <a:r>
              <a:rPr lang="en-US" sz="4000" dirty="0">
                <a:sym typeface="Wingdings" panose="05000000000000000000" pitchFamily="2" charset="2"/>
              </a:rPr>
              <a:t>c</a:t>
            </a:r>
            <a:r>
              <a:rPr lang="en-IL" sz="4000" dirty="0">
                <a:sym typeface="Wingdings" panose="05000000000000000000" pitchFamily="2" charset="2"/>
              </a:rPr>
              <a:t>h</a:t>
            </a:r>
            <a:r>
              <a:rPr lang="en-US" sz="4000" dirty="0">
                <a:sym typeface="Wingdings" panose="05000000000000000000" pitchFamily="2" charset="2"/>
              </a:rPr>
              <a:t>o</a:t>
            </a:r>
            <a:r>
              <a:rPr lang="en-IL" sz="4000" dirty="0">
                <a:sym typeface="Wingdings" panose="05000000000000000000" pitchFamily="2" charset="2"/>
              </a:rPr>
              <a:t>o</a:t>
            </a:r>
            <a:r>
              <a:rPr lang="en-US" sz="4000" dirty="0">
                <a:sym typeface="Wingdings" panose="05000000000000000000" pitchFamily="2" charset="2"/>
              </a:rPr>
              <a:t>l</a:t>
            </a:r>
            <a:r>
              <a:rPr lang="en-IL" sz="4000" dirty="0">
                <a:sym typeface="Wingdings" panose="05000000000000000000" pitchFamily="2" charset="2"/>
              </a:rPr>
              <a:t> </a:t>
            </a:r>
            <a:r>
              <a:rPr lang="en-US" sz="4000" dirty="0">
                <a:sym typeface="Wingdings" panose="05000000000000000000" pitchFamily="2" charset="2"/>
              </a:rPr>
              <a:t>d</a:t>
            </a:r>
            <a:r>
              <a:rPr lang="en-IL" sz="4000" dirty="0">
                <a:sym typeface="Wingdings" panose="05000000000000000000" pitchFamily="2" charset="2"/>
              </a:rPr>
              <a:t>e</a:t>
            </a:r>
            <a:r>
              <a:rPr lang="en-US" sz="4000" dirty="0">
                <a:sym typeface="Wingdings" panose="05000000000000000000" pitchFamily="2" charset="2"/>
              </a:rPr>
              <a:t>s</a:t>
            </a:r>
            <a:r>
              <a:rPr lang="en-IL" sz="4000" dirty="0">
                <a:sym typeface="Wingdings" panose="05000000000000000000" pitchFamily="2" charset="2"/>
              </a:rPr>
              <a:t>k</a:t>
            </a:r>
            <a:r>
              <a:rPr lang="en-US" sz="4000" dirty="0">
                <a:sym typeface="Wingdings" panose="05000000000000000000" pitchFamily="2" charset="2"/>
              </a:rPr>
              <a:t>s</a:t>
            </a:r>
            <a:r>
              <a:rPr lang="aa-ET" sz="4000" dirty="0">
                <a:sym typeface="Wingdings" panose="05000000000000000000" pitchFamily="2" charset="2"/>
              </a:rPr>
              <a:t>”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1B07C04D-D05F-43A8-B4D8-73B8197716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0" y="2776537"/>
            <a:ext cx="342900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203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A6BE786-B345-458E-88A4-67EE8CB609AD}"/>
              </a:ext>
            </a:extLst>
          </p:cNvPr>
          <p:cNvSpPr/>
          <p:nvPr/>
        </p:nvSpPr>
        <p:spPr>
          <a:xfrm>
            <a:off x="2231456" y="449060"/>
            <a:ext cx="4681090" cy="984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en-US" sz="5800" b="1" dirty="0">
                <a:solidFill>
                  <a:srgbClr val="00B050"/>
                </a:solidFill>
                <a:latin typeface="Consolas" panose="020B0609020204030204" pitchFamily="49" charset="0"/>
              </a:rPr>
              <a:t>import</a:t>
            </a:r>
            <a:r>
              <a:rPr lang="en-US" sz="5800" b="1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5800" b="1" dirty="0">
                <a:solidFill>
                  <a:srgbClr val="0070C0"/>
                </a:solidFill>
                <a:latin typeface="Consolas" panose="020B0609020204030204" pitchFamily="49" charset="0"/>
              </a:rPr>
              <a:t>math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87E7B5-4352-4437-B698-3F7D15B43BCF}"/>
              </a:ext>
            </a:extLst>
          </p:cNvPr>
          <p:cNvSpPr/>
          <p:nvPr/>
        </p:nvSpPr>
        <p:spPr>
          <a:xfrm>
            <a:off x="187630" y="3682723"/>
            <a:ext cx="8768747" cy="984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en-IL" sz="5800" b="1" dirty="0">
                <a:solidFill>
                  <a:srgbClr val="00B050"/>
                </a:solidFill>
                <a:latin typeface="Consolas" panose="020B0609020204030204" pitchFamily="49" charset="0"/>
              </a:rPr>
              <a:t>from</a:t>
            </a:r>
            <a:r>
              <a:rPr lang="en-IL" sz="5800" b="1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5800" b="1" dirty="0">
                <a:solidFill>
                  <a:srgbClr val="0070C0"/>
                </a:solidFill>
                <a:latin typeface="Consolas" panose="020B0609020204030204" pitchFamily="49" charset="0"/>
              </a:rPr>
              <a:t>math</a:t>
            </a:r>
            <a:r>
              <a:rPr lang="en-IL" sz="5800" b="1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5800" b="1" dirty="0">
                <a:solidFill>
                  <a:srgbClr val="00B050"/>
                </a:solidFill>
                <a:latin typeface="Consolas" panose="020B0609020204030204" pitchFamily="49" charset="0"/>
              </a:rPr>
              <a:t>import</a:t>
            </a:r>
            <a:r>
              <a:rPr lang="en-IL" sz="5800" b="1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IL" sz="5800" b="1" dirty="0">
                <a:solidFill>
                  <a:srgbClr val="0070C0"/>
                </a:solidFill>
                <a:latin typeface="Consolas" panose="020B0609020204030204" pitchFamily="49" charset="0"/>
              </a:rPr>
              <a:t>sqrt</a:t>
            </a:r>
            <a:endParaRPr lang="en-US" sz="58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101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4250</TotalTime>
  <Words>283</Words>
  <Application>Microsoft Office PowerPoint</Application>
  <PresentationFormat>On-screen Show (4:3)</PresentationFormat>
  <Paragraphs>31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Consolas</vt:lpstr>
      <vt:lpstr>Times New Roman</vt:lpstr>
      <vt:lpstr>Office Theme</vt:lpstr>
      <vt:lpstr>Introduction to Python</vt:lpstr>
      <vt:lpstr>Numbers</vt:lpstr>
      <vt:lpstr>Variable types</vt:lpstr>
      <vt:lpstr>PowerPoint Presentation</vt:lpstr>
      <vt:lpstr>Let’s try</vt:lpstr>
      <vt:lpstr>PowerPoint Presentation</vt:lpstr>
      <vt:lpstr>Complex numbers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 for Social Sciences</dc:title>
  <dc:creator>יפתח עמיר</dc:creator>
  <cp:lastModifiedBy>יפתח עמיר</cp:lastModifiedBy>
  <cp:revision>103</cp:revision>
  <dcterms:created xsi:type="dcterms:W3CDTF">2019-07-08T06:16:55Z</dcterms:created>
  <dcterms:modified xsi:type="dcterms:W3CDTF">2022-02-26T13:29:45Z</dcterms:modified>
</cp:coreProperties>
</file>