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304" r:id="rId3"/>
    <p:sldId id="307" r:id="rId4"/>
    <p:sldId id="281" r:id="rId5"/>
    <p:sldId id="308" r:id="rId6"/>
    <p:sldId id="318" r:id="rId7"/>
    <p:sldId id="325" r:id="rId8"/>
    <p:sldId id="321" r:id="rId9"/>
    <p:sldId id="324" r:id="rId10"/>
    <p:sldId id="319" r:id="rId11"/>
    <p:sldId id="323" r:id="rId12"/>
    <p:sldId id="322" r:id="rId1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יפתח עמיר" userId="a6a3a001-e5cb-4ac0-ad29-e8efe0b6a614" providerId="ADAL" clId="{88CC74DA-9B22-4B68-947F-FDC3282E9B74}"/>
    <pc:docChg chg="delSld">
      <pc:chgData name="יפתח עמיר" userId="a6a3a001-e5cb-4ac0-ad29-e8efe0b6a614" providerId="ADAL" clId="{88CC74DA-9B22-4B68-947F-FDC3282E9B74}" dt="2023-04-13T08:43:07.017" v="0" actId="47"/>
      <pc:docMkLst>
        <pc:docMk/>
      </pc:docMkLst>
      <pc:sldChg chg="del">
        <pc:chgData name="יפתח עמיר" userId="a6a3a001-e5cb-4ac0-ad29-e8efe0b6a614" providerId="ADAL" clId="{88CC74DA-9B22-4B68-947F-FDC3282E9B74}" dt="2023-04-13T08:43:07.017" v="0" actId="47"/>
        <pc:sldMkLst>
          <pc:docMk/>
          <pc:sldMk cId="1335203051" sldId="29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1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1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56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56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16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71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77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16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82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75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49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057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88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4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7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9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7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1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1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0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2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5BCAD085-E8A6-8845-BD4E-CB4CCA059FC4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3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2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uB1ZiZOqPE?feature=oembe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765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1122363"/>
            <a:ext cx="6858000" cy="2840037"/>
          </a:xfrm>
        </p:spPr>
        <p:txBody>
          <a:bodyPr>
            <a:normAutofit/>
          </a:bodyPr>
          <a:lstStyle/>
          <a:p>
            <a:r>
              <a:rPr lang="en-US" sz="5000" dirty="0"/>
              <a:t>Function</a:t>
            </a:r>
            <a:r>
              <a:rPr lang="en-IL" sz="5000" dirty="0"/>
              <a:t>s</a:t>
            </a:r>
            <a:endParaRPr lang="en-US" sz="5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67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31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5.2 ￗﾞￗﾩￗﾪￗﾠￗﾙￗﾝ ￗﾜￗﾕￗﾧￗﾐￗﾜￗﾙￗﾙￗﾝ ￗﾕￗﾒￗﾜￗﾕￗﾑￗﾜￗﾙￗﾙￗﾝ">
            <a:hlinkClick r:id="" action="ppaction://media"/>
            <a:extLst>
              <a:ext uri="{FF2B5EF4-FFF2-40B4-BE49-F238E27FC236}">
                <a16:creationId xmlns:a16="http://schemas.microsoft.com/office/drawing/2014/main" id="{203F16EA-6329-4545-958A-EBCC9E1C206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68158" y="1050839"/>
            <a:ext cx="8455684" cy="475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6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C39EB8-3009-424A-90FD-5BF67843F7A6}"/>
              </a:ext>
            </a:extLst>
          </p:cNvPr>
          <p:cNvSpPr txBox="1">
            <a:spLocks/>
          </p:cNvSpPr>
          <p:nvPr/>
        </p:nvSpPr>
        <p:spPr>
          <a:xfrm>
            <a:off x="609600" y="2783874"/>
            <a:ext cx="10972800" cy="129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O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O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O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endParaRPr kumimoji="0" lang="en-IL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between the m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IL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o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t’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0" lang="en-IL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o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he-I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69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450528B-194E-4606-B831-A0BCC068579D}"/>
              </a:ext>
            </a:extLst>
          </p:cNvPr>
          <p:cNvGrpSpPr/>
          <p:nvPr/>
        </p:nvGrpSpPr>
        <p:grpSpPr>
          <a:xfrm>
            <a:off x="2048257" y="2022853"/>
            <a:ext cx="8451064" cy="2479595"/>
            <a:chOff x="524263" y="1349514"/>
            <a:chExt cx="8451064" cy="247959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4FF7067-CE1D-45AA-85C4-FE3BE16AA182}"/>
                </a:ext>
              </a:extLst>
            </p:cNvPr>
            <p:cNvSpPr/>
            <p:nvPr/>
          </p:nvSpPr>
          <p:spPr>
            <a:xfrm>
              <a:off x="524263" y="1349514"/>
              <a:ext cx="80954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</a:t>
              </a:r>
              <a:r>
                <a:rPr kumimoji="0" lang="en-IL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</a:t>
              </a:r>
              <a:r>
                <a:rPr kumimoji="0" lang="en-IL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u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</a:t>
              </a:r>
              <a:r>
                <a:rPr kumimoji="0" lang="en-IL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n_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</a:t>
              </a:r>
              <a:r>
                <a:rPr kumimoji="0" lang="en-IL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</a:t>
              </a:r>
              <a:r>
                <a:rPr kumimoji="0" lang="en-IL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u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  <a:r>
                <a:rPr kumimoji="0" lang="en-IL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IL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</a:t>
              </a:r>
              <a:r>
                <a:rPr kumimoji="0" lang="en-IL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function</a:t>
              </a:r>
              <a:r>
                <a:rPr kumimoji="0" lang="en-IL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x</a:t>
              </a:r>
              <a:r>
                <a:rPr kumimoji="0" lang="en-IL" sz="3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  <a:r>
                <a:rPr kumimoji="0" lang="en-IL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x</a:t>
              </a:r>
              <a:r>
                <a:rPr kumimoji="0" lang="en-IL" sz="3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  <a:r>
                <a:rPr kumimoji="0" lang="en-IL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,...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x</a:t>
              </a:r>
              <a:r>
                <a:rPr kumimoji="0" lang="en-IL" sz="3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</a:t>
              </a:r>
              <a:r>
                <a:rPr kumimoji="0" lang="en-IL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021DB1-4901-442B-A8D3-19A04E1FF8EC}"/>
                </a:ext>
              </a:extLst>
            </p:cNvPr>
            <p:cNvSpPr/>
            <p:nvPr/>
          </p:nvSpPr>
          <p:spPr>
            <a:xfrm>
              <a:off x="3448942" y="2875002"/>
              <a:ext cx="224612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</a:t>
              </a:r>
              <a:r>
                <a:rPr kumimoji="0" lang="en-IL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u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</a:t>
              </a:r>
              <a:r>
                <a:rPr kumimoji="0" lang="en-IL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</a:t>
              </a:r>
              <a:r>
                <a:rPr kumimoji="0" lang="en-IL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</a:t>
              </a:r>
              <a:r>
                <a:rPr kumimoji="0" lang="en-IL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</a:t>
              </a:r>
              <a:r>
                <a:rPr kumimoji="0" lang="en-IL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</a:t>
              </a:r>
              <a:r>
                <a:rPr kumimoji="0" lang="en-IL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L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name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</a:t>
              </a:r>
              <a:r>
                <a:rPr kumimoji="0" lang="en-IL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u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</a:t>
              </a:r>
              <a:r>
                <a:rPr kumimoji="0" lang="en-IL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</a:t>
              </a:r>
              <a:r>
                <a:rPr kumimoji="0" lang="en-IL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</a:t>
              </a:r>
              <a:r>
                <a:rPr kumimoji="0" lang="en-IL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8E1097-4C63-4981-A3B4-1287EEAF6BDF}"/>
                </a:ext>
              </a:extLst>
            </p:cNvPr>
            <p:cNvSpPr/>
            <p:nvPr/>
          </p:nvSpPr>
          <p:spPr>
            <a:xfrm>
              <a:off x="6387759" y="2859704"/>
              <a:ext cx="2587568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r>
                <a:rPr kumimoji="0" lang="en-IL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g</a:t>
              </a:r>
              <a:r>
                <a:rPr kumimoji="0" lang="en-IL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u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</a:t>
              </a:r>
              <a:r>
                <a:rPr kumimoji="0" lang="en-IL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</a:t>
              </a:r>
              <a:r>
                <a:rPr kumimoji="0" lang="en-IL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</a:t>
              </a:r>
              <a:endPara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L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fu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</a:t>
              </a:r>
              <a:r>
                <a:rPr kumimoji="0" lang="en-IL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</a:t>
              </a:r>
              <a:r>
                <a:rPr kumimoji="0" lang="en-IL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</a:t>
              </a:r>
              <a:r>
                <a:rPr kumimoji="0" lang="en-IL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 </a:t>
              </a:r>
              <a:r>
                <a:rPr kumimoji="0" 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</a:t>
              </a:r>
              <a:r>
                <a:rPr kumimoji="0" lang="en-IL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r>
                <a:rPr kumimoji="0" lang="en-IL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u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</a:t>
              </a:r>
              <a:r>
                <a:rPr kumimoji="0" lang="en-IL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</a:t>
              </a:r>
              <a:r>
                <a:rPr kumimoji="0" lang="en-IL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226BEB8-B459-4BB0-A59B-D0E7C2128690}"/>
                </a:ext>
              </a:extLst>
            </p:cNvPr>
            <p:cNvCxnSpPr>
              <a:cxnSpLocks/>
              <a:stCxn id="7" idx="0"/>
              <a:endCxn id="4" idx="2"/>
            </p:cNvCxnSpPr>
            <p:nvPr/>
          </p:nvCxnSpPr>
          <p:spPr>
            <a:xfrm flipV="1">
              <a:off x="4572006" y="1934289"/>
              <a:ext cx="0" cy="9407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B065FE3-91C0-45B4-AB29-E7296026C2B7}"/>
                </a:ext>
              </a:extLst>
            </p:cNvPr>
            <p:cNvCxnSpPr>
              <a:cxnSpLocks/>
              <a:stCxn id="8" idx="0"/>
              <a:endCxn id="14" idx="1"/>
            </p:cNvCxnSpPr>
            <p:nvPr/>
          </p:nvCxnSpPr>
          <p:spPr>
            <a:xfrm flipH="1" flipV="1">
              <a:off x="7097749" y="2228849"/>
              <a:ext cx="583794" cy="6308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CC5CEE82-EA98-4E6A-846D-96648597BE02}"/>
                </a:ext>
              </a:extLst>
            </p:cNvPr>
            <p:cNvSpPr/>
            <p:nvPr/>
          </p:nvSpPr>
          <p:spPr>
            <a:xfrm rot="5400000">
              <a:off x="6978688" y="939831"/>
              <a:ext cx="238122" cy="233991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E1FFAD4-A335-4E02-AAAF-55CD7B20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IL" b="1" dirty="0">
                <a:solidFill>
                  <a:schemeClr val="tx2"/>
                </a:solidFill>
              </a:rPr>
              <a:t>Calling</a:t>
            </a:r>
            <a:r>
              <a:rPr lang="en-IL" dirty="0"/>
              <a:t> f</a:t>
            </a:r>
            <a:r>
              <a:rPr lang="en-US" dirty="0"/>
              <a:t>unction</a:t>
            </a:r>
            <a:r>
              <a:rPr lang="en-IL" dirty="0"/>
              <a:t>s</a:t>
            </a:r>
            <a:endParaRPr lang="he-IL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B738E1-2778-40C6-8F65-707C6F82E74E}"/>
              </a:ext>
            </a:extLst>
          </p:cNvPr>
          <p:cNvSpPr/>
          <p:nvPr/>
        </p:nvSpPr>
        <p:spPr>
          <a:xfrm>
            <a:off x="2015049" y="3553381"/>
            <a:ext cx="23717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endParaRPr kumimoji="0" lang="en-IL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kumimoji="0" lang="en-I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kumimoji="0" lang="en-I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lang="en-I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I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IL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I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I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I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I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lang="en-I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I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I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IL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kumimoji="0" lang="en-I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DA4890-7198-4B20-8664-E2264A7254F5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3200912" y="2578932"/>
            <a:ext cx="369347" cy="974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5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63211" y="2739583"/>
            <a:ext cx="3867616" cy="19389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IL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ef</a:t>
            </a:r>
            <a:r>
              <a:rPr kumimoji="0" lang="en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L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function_name</a:t>
            </a:r>
            <a:r>
              <a:rPr kumimoji="0" lang="en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L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IL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 body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L" alt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cxnSp>
        <p:nvCxnSpPr>
          <p:cNvPr id="5" name="Straight Arrow Connector 4"/>
          <p:cNvCxnSpPr>
            <a:cxnSpLocks/>
            <a:stCxn id="6" idx="2"/>
          </p:cNvCxnSpPr>
          <p:nvPr/>
        </p:nvCxnSpPr>
        <p:spPr>
          <a:xfrm>
            <a:off x="3385256" y="2249730"/>
            <a:ext cx="740542" cy="581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83339" y="1326399"/>
            <a:ext cx="2403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tells python you are declaring (creating) a function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3211" y="2739583"/>
            <a:ext cx="731890" cy="484384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>
            <a:cxnSpLocks/>
            <a:stCxn id="9" idx="2"/>
            <a:endCxn id="10" idx="0"/>
          </p:cNvCxnSpPr>
          <p:nvPr/>
        </p:nvCxnSpPr>
        <p:spPr>
          <a:xfrm flipH="1">
            <a:off x="5940653" y="2021885"/>
            <a:ext cx="21865" cy="71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38831" y="1375555"/>
            <a:ext cx="224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name of the function you choose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70904" y="2739583"/>
            <a:ext cx="2139496" cy="484384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>
            <a:cxnSpLocks/>
            <a:stCxn id="13" idx="2"/>
            <a:endCxn id="14" idx="0"/>
          </p:cNvCxnSpPr>
          <p:nvPr/>
        </p:nvCxnSpPr>
        <p:spPr>
          <a:xfrm flipH="1">
            <a:off x="7340339" y="2106541"/>
            <a:ext cx="770723" cy="630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82896" y="1460211"/>
            <a:ext cx="185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 parameters / variable(s)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39164" y="2737395"/>
            <a:ext cx="402348" cy="484384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stCxn id="20" idx="1"/>
          </p:cNvCxnSpPr>
          <p:nvPr/>
        </p:nvCxnSpPr>
        <p:spPr>
          <a:xfrm flipH="1">
            <a:off x="7255498" y="3657450"/>
            <a:ext cx="1088796" cy="113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44295" y="3195784"/>
            <a:ext cx="1635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function’s sequence of commands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72900" y="3466887"/>
            <a:ext cx="2367438" cy="484384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>
            <a:endCxn id="27" idx="1"/>
          </p:cNvCxnSpPr>
          <p:nvPr/>
        </p:nvCxnSpPr>
        <p:spPr>
          <a:xfrm flipV="1">
            <a:off x="3385256" y="4436383"/>
            <a:ext cx="1587644" cy="415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91111" y="4829529"/>
            <a:ext cx="217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the functions “returns” at the 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72900" y="4194191"/>
            <a:ext cx="1494146" cy="484384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30221CBF-ADF4-4EA1-A5EA-4A929FA7C2EF}"/>
              </a:ext>
            </a:extLst>
          </p:cNvPr>
          <p:cNvSpPr/>
          <p:nvPr/>
        </p:nvSpPr>
        <p:spPr>
          <a:xfrm rot="5400000">
            <a:off x="5403476" y="-2145797"/>
            <a:ext cx="329889" cy="677016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942E99-BF38-4EA6-878C-4991434D4BA0}"/>
              </a:ext>
            </a:extLst>
          </p:cNvPr>
          <p:cNvSpPr txBox="1"/>
          <p:nvPr/>
        </p:nvSpPr>
        <p:spPr>
          <a:xfrm>
            <a:off x="4450527" y="665738"/>
            <a:ext cx="224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 signature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51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3" grpId="0"/>
      <p:bldP spid="14" grpId="0" animBg="1"/>
      <p:bldP spid="20" grpId="0"/>
      <p:bldP spid="21" grpId="0" animBg="1"/>
      <p:bldP spid="26" grpId="0"/>
      <p:bldP spid="27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63210" y="2739583"/>
            <a:ext cx="7389091" cy="19389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IL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ef</a:t>
            </a:r>
            <a:r>
              <a:rPr kumimoji="0" lang="en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L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function_name</a:t>
            </a:r>
            <a:r>
              <a:rPr kumimoji="0" lang="en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L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IL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 body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L" alt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IL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(return_value1</a:t>
            </a:r>
            <a:r>
              <a:rPr lang="en-IL" alt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, return_value2)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cxnSp>
        <p:nvCxnSpPr>
          <p:cNvPr id="5" name="Straight Arrow Connector 4"/>
          <p:cNvCxnSpPr>
            <a:cxnSpLocks/>
            <a:stCxn id="6" idx="2"/>
          </p:cNvCxnSpPr>
          <p:nvPr/>
        </p:nvCxnSpPr>
        <p:spPr>
          <a:xfrm>
            <a:off x="3385256" y="2249730"/>
            <a:ext cx="740542" cy="581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83339" y="1326399"/>
            <a:ext cx="2403835" cy="9233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tells python you are declaring (creating) a function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3211" y="2739583"/>
            <a:ext cx="731890" cy="484384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>
            <a:cxnSpLocks/>
            <a:stCxn id="9" idx="2"/>
            <a:endCxn id="10" idx="0"/>
          </p:cNvCxnSpPr>
          <p:nvPr/>
        </p:nvCxnSpPr>
        <p:spPr>
          <a:xfrm flipH="1">
            <a:off x="5940653" y="2021885"/>
            <a:ext cx="21865" cy="71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38831" y="1375555"/>
            <a:ext cx="2247372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name of the function you choose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70904" y="2739583"/>
            <a:ext cx="2139496" cy="484384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>
            <a:cxnSpLocks/>
            <a:stCxn id="13" idx="2"/>
            <a:endCxn id="14" idx="0"/>
          </p:cNvCxnSpPr>
          <p:nvPr/>
        </p:nvCxnSpPr>
        <p:spPr>
          <a:xfrm flipH="1">
            <a:off x="7340339" y="2106541"/>
            <a:ext cx="770723" cy="630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82896" y="1460211"/>
            <a:ext cx="1856330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 parameters / variable(s)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39164" y="2737395"/>
            <a:ext cx="402348" cy="484384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 flipH="1">
            <a:off x="7365987" y="2183629"/>
            <a:ext cx="2504455" cy="1518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927768" y="1741580"/>
            <a:ext cx="1635549" cy="9233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function’s sequence of commands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72900" y="3466887"/>
            <a:ext cx="2367438" cy="484384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>
            <a:endCxn id="27" idx="1"/>
          </p:cNvCxnSpPr>
          <p:nvPr/>
        </p:nvCxnSpPr>
        <p:spPr>
          <a:xfrm flipV="1">
            <a:off x="3385256" y="4436383"/>
            <a:ext cx="1587644" cy="415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91111" y="4829529"/>
            <a:ext cx="2172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L" dirty="0">
                <a:solidFill>
                  <a:prstClr val="black"/>
                </a:solidFill>
                <a:latin typeface="Calibri"/>
              </a:rPr>
              <a:t>return can have multiple return values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72900" y="4194191"/>
            <a:ext cx="1494146" cy="484384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30221CBF-ADF4-4EA1-A5EA-4A929FA7C2EF}"/>
              </a:ext>
            </a:extLst>
          </p:cNvPr>
          <p:cNvSpPr/>
          <p:nvPr/>
        </p:nvSpPr>
        <p:spPr>
          <a:xfrm rot="5400000">
            <a:off x="5403476" y="-2145797"/>
            <a:ext cx="329889" cy="6770163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942E99-BF38-4EA6-878C-4991434D4BA0}"/>
              </a:ext>
            </a:extLst>
          </p:cNvPr>
          <p:cNvSpPr txBox="1"/>
          <p:nvPr/>
        </p:nvSpPr>
        <p:spPr>
          <a:xfrm>
            <a:off x="4450527" y="665738"/>
            <a:ext cx="2247372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 signature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635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3" grpId="0" animBg="1"/>
      <p:bldP spid="14" grpId="0" animBg="1"/>
      <p:bldP spid="20" grpId="0" animBg="1"/>
      <p:bldP spid="21" grpId="0" animBg="1"/>
      <p:bldP spid="26" grpId="0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765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1122363"/>
            <a:ext cx="6858000" cy="2840037"/>
          </a:xfrm>
        </p:spPr>
        <p:txBody>
          <a:bodyPr>
            <a:normAutofit/>
          </a:bodyPr>
          <a:lstStyle/>
          <a:p>
            <a:r>
              <a:rPr lang="en-US" sz="5000" dirty="0"/>
              <a:t>Function</a:t>
            </a:r>
            <a:r>
              <a:rPr lang="en-IL" sz="5000" dirty="0"/>
              <a:t> </a:t>
            </a:r>
            <a:r>
              <a:rPr lang="en-US" sz="5000" dirty="0">
                <a:solidFill>
                  <a:srgbClr val="FF0000"/>
                </a:solidFill>
              </a:rPr>
              <a:t>s</a:t>
            </a:r>
            <a:r>
              <a:rPr lang="en-IL" sz="5000" dirty="0">
                <a:solidFill>
                  <a:srgbClr val="FF0000"/>
                </a:solidFill>
              </a:rPr>
              <a:t>c</a:t>
            </a:r>
            <a:r>
              <a:rPr lang="en-US" sz="5000" dirty="0">
                <a:solidFill>
                  <a:srgbClr val="FF0000"/>
                </a:solidFill>
              </a:rPr>
              <a:t>o</a:t>
            </a:r>
            <a:r>
              <a:rPr lang="en-IL" sz="5000" dirty="0">
                <a:solidFill>
                  <a:srgbClr val="FF0000"/>
                </a:solidFill>
              </a:rPr>
              <a:t>p</a:t>
            </a:r>
            <a:r>
              <a:rPr lang="en-US" sz="5000" dirty="0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67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895600" y="4248272"/>
            <a:ext cx="6400800" cy="1752600"/>
          </a:xfrm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97137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6C9956C-5BC3-4F79-AB33-CA7FAD1F1892}"/>
              </a:ext>
            </a:extLst>
          </p:cNvPr>
          <p:cNvSpPr/>
          <p:nvPr/>
        </p:nvSpPr>
        <p:spPr>
          <a:xfrm>
            <a:off x="345440" y="0"/>
            <a:ext cx="8402320" cy="56388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L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5A4E7-B816-4D5A-BDC0-E45D5649410E}"/>
              </a:ext>
            </a:extLst>
          </p:cNvPr>
          <p:cNvSpPr txBox="1"/>
          <p:nvPr/>
        </p:nvSpPr>
        <p:spPr>
          <a:xfrm>
            <a:off x="1920240" y="782320"/>
            <a:ext cx="1351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x = 1</a:t>
            </a:r>
          </a:p>
          <a:p>
            <a:r>
              <a:rPr lang="en-IL" dirty="0" err="1"/>
              <a:t>my_func</a:t>
            </a:r>
            <a:r>
              <a:rPr lang="en-IL" dirty="0"/>
              <a:t>()</a:t>
            </a:r>
          </a:p>
          <a:p>
            <a:endParaRPr lang="en-IL" dirty="0"/>
          </a:p>
          <a:p>
            <a:endParaRPr lang="en-IL" dirty="0"/>
          </a:p>
          <a:p>
            <a:endParaRPr lang="en-IL" dirty="0"/>
          </a:p>
          <a:p>
            <a:endParaRPr lang="en-IL" dirty="0"/>
          </a:p>
          <a:p>
            <a:endParaRPr lang="en-IL" dirty="0"/>
          </a:p>
          <a:p>
            <a:endParaRPr lang="en-IL" dirty="0"/>
          </a:p>
          <a:p>
            <a:endParaRPr lang="en-IL" dirty="0"/>
          </a:p>
          <a:p>
            <a:endParaRPr lang="en-IL" dirty="0"/>
          </a:p>
          <a:p>
            <a:r>
              <a:rPr lang="en-IL" dirty="0"/>
              <a:t>print(x)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F18381-BA75-4093-B400-BBDA9A9F9C1F}"/>
              </a:ext>
            </a:extLst>
          </p:cNvPr>
          <p:cNvSpPr/>
          <p:nvPr/>
        </p:nvSpPr>
        <p:spPr>
          <a:xfrm>
            <a:off x="1259840" y="1354852"/>
            <a:ext cx="2946400" cy="186944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 err="1">
                <a:solidFill>
                  <a:schemeClr val="tx1"/>
                </a:solidFill>
              </a:rPr>
              <a:t>my_func</a:t>
            </a:r>
            <a:endParaRPr lang="en-IL" dirty="0">
              <a:solidFill>
                <a:schemeClr val="tx1"/>
              </a:solidFill>
            </a:endParaRPr>
          </a:p>
          <a:p>
            <a:pPr algn="ctr"/>
            <a:r>
              <a:rPr lang="en-IL" dirty="0">
                <a:solidFill>
                  <a:schemeClr val="tx1"/>
                </a:solidFill>
              </a:rPr>
              <a:t>x = 3</a:t>
            </a:r>
          </a:p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y = 2</a:t>
            </a:r>
          </a:p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397099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C39EB8-3009-424A-90FD-5BF67843F7A6}"/>
              </a:ext>
            </a:extLst>
          </p:cNvPr>
          <p:cNvSpPr txBox="1">
            <a:spLocks/>
          </p:cNvSpPr>
          <p:nvPr/>
        </p:nvSpPr>
        <p:spPr>
          <a:xfrm>
            <a:off x="609600" y="2783874"/>
            <a:ext cx="10972800" cy="129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O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O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O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endParaRPr kumimoji="0" lang="en-IL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between the m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IL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o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t’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kumimoji="0" lang="en-IL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o</a:t>
            </a:r>
            <a:r>
              <a:rPr kumimoji="0" lang="en-I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he-I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4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r>
              <a:rPr lang="en-IL" dirty="0"/>
              <a:t> </a:t>
            </a:r>
            <a:r>
              <a:rPr lang="en-US" dirty="0"/>
              <a:t>s</a:t>
            </a:r>
            <a:r>
              <a:rPr lang="en-IL" dirty="0"/>
              <a:t>c</a:t>
            </a:r>
            <a:r>
              <a:rPr lang="en-US" dirty="0"/>
              <a:t>o</a:t>
            </a:r>
            <a:r>
              <a:rPr lang="en-IL" dirty="0"/>
              <a:t>p</a:t>
            </a:r>
            <a:r>
              <a:rPr lang="en-US" dirty="0"/>
              <a:t>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L" dirty="0"/>
              <a:t>W</a:t>
            </a:r>
            <a:r>
              <a:rPr lang="en-US" dirty="0"/>
              <a:t>h</a:t>
            </a:r>
            <a:r>
              <a:rPr lang="en-IL" dirty="0"/>
              <a:t>e</a:t>
            </a:r>
            <a:r>
              <a:rPr lang="en-US" dirty="0"/>
              <a:t>n</a:t>
            </a:r>
            <a:r>
              <a:rPr lang="en-IL" dirty="0"/>
              <a:t> </a:t>
            </a:r>
            <a:r>
              <a:rPr lang="en-US" dirty="0"/>
              <a:t>a</a:t>
            </a:r>
            <a:r>
              <a:rPr lang="en-IL" dirty="0"/>
              <a:t> </a:t>
            </a:r>
            <a:r>
              <a:rPr lang="en-US" dirty="0"/>
              <a:t>function is </a:t>
            </a:r>
            <a:r>
              <a:rPr lang="en-IL" dirty="0"/>
              <a:t>called a ‘virtual space’ (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IL" dirty="0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IL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IL" dirty="0"/>
              <a:t>) is created for it in mem</a:t>
            </a:r>
            <a:r>
              <a:rPr lang="en-US" dirty="0"/>
              <a:t>o</a:t>
            </a:r>
            <a:r>
              <a:rPr lang="en-IL" dirty="0"/>
              <a:t>r</a:t>
            </a:r>
            <a:r>
              <a:rPr lang="en-US" dirty="0"/>
              <a:t>y.</a:t>
            </a:r>
            <a:r>
              <a:rPr lang="en-IL" dirty="0"/>
              <a:t> All statements with-</a:t>
            </a:r>
            <a:r>
              <a:rPr lang="en-IL" dirty="0" err="1"/>
              <a:t>i</a:t>
            </a:r>
            <a:r>
              <a:rPr lang="en-US" dirty="0"/>
              <a:t>n</a:t>
            </a:r>
            <a:r>
              <a:rPr lang="en-IL" dirty="0"/>
              <a:t> </a:t>
            </a:r>
            <a:r>
              <a:rPr lang="en-US" dirty="0"/>
              <a:t>t</a:t>
            </a:r>
            <a:r>
              <a:rPr lang="en-IL" dirty="0"/>
              <a:t>h</a:t>
            </a:r>
            <a:r>
              <a:rPr lang="en-US" dirty="0"/>
              <a:t>e</a:t>
            </a:r>
            <a:r>
              <a:rPr lang="en-IL" dirty="0"/>
              <a:t> </a:t>
            </a:r>
            <a:r>
              <a:rPr lang="en-US" dirty="0"/>
              <a:t>f</a:t>
            </a:r>
            <a:r>
              <a:rPr lang="en-IL" dirty="0"/>
              <a:t>u</a:t>
            </a:r>
            <a:r>
              <a:rPr lang="en-US" dirty="0"/>
              <a:t>n</a:t>
            </a:r>
            <a:r>
              <a:rPr lang="en-IL" dirty="0"/>
              <a:t>c</a:t>
            </a:r>
            <a:r>
              <a:rPr lang="en-US" dirty="0"/>
              <a:t>t</a:t>
            </a:r>
            <a:r>
              <a:rPr lang="en-IL" dirty="0" err="1"/>
              <a:t>i</a:t>
            </a:r>
            <a:r>
              <a:rPr lang="en-US" dirty="0"/>
              <a:t>o</a:t>
            </a:r>
            <a:r>
              <a:rPr lang="en-IL" dirty="0"/>
              <a:t>n </a:t>
            </a:r>
            <a:r>
              <a:rPr lang="en-US" dirty="0"/>
              <a:t>t</a:t>
            </a:r>
            <a:r>
              <a:rPr lang="en-IL" dirty="0"/>
              <a:t>r</a:t>
            </a:r>
            <a:r>
              <a:rPr lang="en-US" dirty="0"/>
              <a:t>y</a:t>
            </a:r>
            <a:r>
              <a:rPr lang="en-IL" dirty="0"/>
              <a:t> </a:t>
            </a:r>
            <a:r>
              <a:rPr lang="en-US" dirty="0"/>
              <a:t>t</a:t>
            </a:r>
            <a:r>
              <a:rPr lang="en-IL" dirty="0"/>
              <a:t>o </a:t>
            </a:r>
            <a:r>
              <a:rPr lang="en-US" dirty="0"/>
              <a:t>o</a:t>
            </a:r>
            <a:r>
              <a:rPr lang="en-IL" dirty="0"/>
              <a:t>p</a:t>
            </a:r>
            <a:r>
              <a:rPr lang="en-US" dirty="0"/>
              <a:t>e</a:t>
            </a:r>
            <a:r>
              <a:rPr lang="en-IL" dirty="0"/>
              <a:t>r</a:t>
            </a:r>
            <a:r>
              <a:rPr lang="en-US" dirty="0"/>
              <a:t>a</a:t>
            </a:r>
            <a:r>
              <a:rPr lang="en-IL" dirty="0"/>
              <a:t>t</a:t>
            </a:r>
            <a:r>
              <a:rPr lang="en-US" dirty="0"/>
              <a:t>e</a:t>
            </a:r>
            <a:r>
              <a:rPr lang="en-IL" dirty="0"/>
              <a:t> </a:t>
            </a:r>
            <a:r>
              <a:rPr lang="en-US" dirty="0"/>
              <a:t>o</a:t>
            </a:r>
            <a:r>
              <a:rPr lang="en-IL" dirty="0"/>
              <a:t>n </a:t>
            </a:r>
            <a:r>
              <a:rPr lang="en-US" dirty="0" err="1"/>
              <a:t>i</a:t>
            </a:r>
            <a:r>
              <a:rPr lang="en-IL" dirty="0"/>
              <a:t>n</a:t>
            </a:r>
            <a:r>
              <a:rPr lang="en-US" dirty="0"/>
              <a:t>f</a:t>
            </a:r>
            <a:r>
              <a:rPr lang="en-IL" dirty="0"/>
              <a:t>o</a:t>
            </a:r>
            <a:r>
              <a:rPr lang="en-US" dirty="0"/>
              <a:t>r</a:t>
            </a:r>
            <a:r>
              <a:rPr lang="en-IL" dirty="0"/>
              <a:t>m</a:t>
            </a:r>
            <a:r>
              <a:rPr lang="en-US" dirty="0"/>
              <a:t>a</a:t>
            </a:r>
            <a:r>
              <a:rPr lang="en-IL" dirty="0"/>
              <a:t>t</a:t>
            </a:r>
            <a:r>
              <a:rPr lang="en-US" dirty="0" err="1"/>
              <a:t>i</a:t>
            </a:r>
            <a:r>
              <a:rPr lang="en-IL" dirty="0"/>
              <a:t>o</a:t>
            </a:r>
            <a:r>
              <a:rPr lang="en-US" dirty="0"/>
              <a:t>n</a:t>
            </a:r>
            <a:r>
              <a:rPr lang="en-IL" dirty="0"/>
              <a:t> </a:t>
            </a:r>
            <a:r>
              <a:rPr lang="en-US" dirty="0"/>
              <a:t>s</a:t>
            </a:r>
            <a:r>
              <a:rPr lang="en-IL" dirty="0" err="1"/>
              <a:t>tored</a:t>
            </a:r>
            <a:r>
              <a:rPr lang="en-IL" dirty="0"/>
              <a:t> </a:t>
            </a:r>
            <a:r>
              <a:rPr lang="en-US" dirty="0" err="1"/>
              <a:t>i</a:t>
            </a:r>
            <a:r>
              <a:rPr lang="en-IL" dirty="0"/>
              <a:t>n </a:t>
            </a:r>
            <a:r>
              <a:rPr lang="en-US" dirty="0"/>
              <a:t>t</a:t>
            </a:r>
            <a:r>
              <a:rPr lang="en-IL" dirty="0"/>
              <a:t>h</a:t>
            </a:r>
            <a:r>
              <a:rPr lang="en-US" dirty="0"/>
              <a:t>a</a:t>
            </a:r>
            <a:r>
              <a:rPr lang="en-IL" dirty="0"/>
              <a:t>t ‘</a:t>
            </a:r>
            <a:r>
              <a:rPr lang="en-US" dirty="0"/>
              <a:t>v</a:t>
            </a:r>
            <a:r>
              <a:rPr lang="en-IL" dirty="0" err="1"/>
              <a:t>irtual</a:t>
            </a:r>
            <a:r>
              <a:rPr lang="en-IL" dirty="0"/>
              <a:t> space’ (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IL" dirty="0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IL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IL" dirty="0"/>
              <a:t>).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IL" dirty="0"/>
              <a:t>W</a:t>
            </a:r>
            <a:r>
              <a:rPr lang="en-US" dirty="0"/>
              <a:t>h</a:t>
            </a:r>
            <a:r>
              <a:rPr lang="en-IL" dirty="0"/>
              <a:t>e</a:t>
            </a:r>
            <a:r>
              <a:rPr lang="en-US" dirty="0"/>
              <a:t>n</a:t>
            </a:r>
            <a:r>
              <a:rPr lang="en-IL" dirty="0"/>
              <a:t> </a:t>
            </a:r>
            <a:r>
              <a:rPr lang="en-US" dirty="0"/>
              <a:t>a</a:t>
            </a:r>
            <a:r>
              <a:rPr lang="en-IL" dirty="0"/>
              <a:t> </a:t>
            </a:r>
            <a:r>
              <a:rPr lang="en-US" dirty="0"/>
              <a:t>v</a:t>
            </a:r>
            <a:r>
              <a:rPr lang="en-IL" dirty="0"/>
              <a:t>a</a:t>
            </a:r>
            <a:r>
              <a:rPr lang="en-US" dirty="0"/>
              <a:t>r</a:t>
            </a:r>
            <a:r>
              <a:rPr lang="en-IL" dirty="0" err="1"/>
              <a:t>i</a:t>
            </a:r>
            <a:r>
              <a:rPr lang="en-US" dirty="0"/>
              <a:t>a</a:t>
            </a:r>
            <a:r>
              <a:rPr lang="en-IL" dirty="0"/>
              <a:t>b</a:t>
            </a:r>
            <a:r>
              <a:rPr lang="en-US" dirty="0"/>
              <a:t>l</a:t>
            </a:r>
            <a:r>
              <a:rPr lang="en-IL" dirty="0"/>
              <a:t>e </a:t>
            </a:r>
            <a:r>
              <a:rPr lang="en-US" dirty="0" err="1"/>
              <a:t>i</a:t>
            </a:r>
            <a:r>
              <a:rPr lang="en-IL" dirty="0"/>
              <a:t>s </a:t>
            </a:r>
            <a:r>
              <a:rPr lang="en-US" dirty="0"/>
              <a:t>c</a:t>
            </a:r>
            <a:r>
              <a:rPr lang="en-IL" dirty="0"/>
              <a:t>a</a:t>
            </a:r>
            <a:r>
              <a:rPr lang="en-US" dirty="0"/>
              <a:t>l</a:t>
            </a:r>
            <a:r>
              <a:rPr lang="en-IL" dirty="0"/>
              <a:t>l</a:t>
            </a:r>
            <a:r>
              <a:rPr lang="en-US" dirty="0"/>
              <a:t>e</a:t>
            </a:r>
            <a:r>
              <a:rPr lang="en-IL" dirty="0"/>
              <a:t>d, </a:t>
            </a:r>
            <a:r>
              <a:rPr lang="en-US" b="1" dirty="0"/>
              <a:t>b</a:t>
            </a:r>
            <a:r>
              <a:rPr lang="en-IL" b="1" dirty="0"/>
              <a:t>u</a:t>
            </a:r>
            <a:r>
              <a:rPr lang="en-US" b="1" dirty="0"/>
              <a:t>t</a:t>
            </a:r>
            <a:r>
              <a:rPr lang="en-IL" b="1" dirty="0"/>
              <a:t> </a:t>
            </a:r>
            <a:r>
              <a:rPr lang="en-US" b="1" dirty="0" err="1"/>
              <a:t>i</a:t>
            </a:r>
            <a:r>
              <a:rPr lang="en-IL" b="1" dirty="0"/>
              <a:t>s not created </a:t>
            </a:r>
            <a:r>
              <a:rPr lang="en-US" b="1" dirty="0"/>
              <a:t>w</a:t>
            </a:r>
            <a:r>
              <a:rPr lang="en-IL" b="1" dirty="0" err="1"/>
              <a:t>i</a:t>
            </a:r>
            <a:r>
              <a:rPr lang="en-US" b="1" dirty="0"/>
              <a:t>t</a:t>
            </a:r>
            <a:r>
              <a:rPr lang="en-IL" b="1" dirty="0"/>
              <a:t>h-in the </a:t>
            </a:r>
            <a:r>
              <a:rPr lang="en-IL" b="1" dirty="0" err="1"/>
              <a:t>fu</a:t>
            </a:r>
            <a:r>
              <a:rPr lang="en-US" b="1" dirty="0"/>
              <a:t>n</a:t>
            </a:r>
            <a:r>
              <a:rPr lang="en-IL" b="1" dirty="0"/>
              <a:t>c</a:t>
            </a:r>
            <a:r>
              <a:rPr lang="en-US" b="1" dirty="0"/>
              <a:t>t</a:t>
            </a:r>
            <a:r>
              <a:rPr lang="en-IL" b="1" dirty="0" err="1"/>
              <a:t>i</a:t>
            </a:r>
            <a:r>
              <a:rPr lang="en-US" b="1" dirty="0"/>
              <a:t>o</a:t>
            </a:r>
            <a:r>
              <a:rPr lang="en-IL" b="1" dirty="0"/>
              <a:t>n</a:t>
            </a:r>
            <a:r>
              <a:rPr lang="en-IL" dirty="0"/>
              <a:t>, </a:t>
            </a:r>
            <a:r>
              <a:rPr lang="en-US" dirty="0"/>
              <a:t>P</a:t>
            </a:r>
            <a:r>
              <a:rPr lang="en-IL" dirty="0"/>
              <a:t>y</a:t>
            </a:r>
            <a:r>
              <a:rPr lang="en-US" dirty="0"/>
              <a:t>t</a:t>
            </a:r>
            <a:r>
              <a:rPr lang="en-IL" dirty="0"/>
              <a:t>h</a:t>
            </a:r>
            <a:r>
              <a:rPr lang="en-US" dirty="0"/>
              <a:t>o</a:t>
            </a:r>
            <a:r>
              <a:rPr lang="en-IL" dirty="0"/>
              <a:t>n will look for it outside the function ‘virtual space’  (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IL" dirty="0">
                <a:solidFill>
                  <a:srgbClr val="0070C0"/>
                </a:solidFill>
              </a:rPr>
              <a:t>l</a:t>
            </a:r>
            <a:r>
              <a:rPr lang="en-US" dirty="0">
                <a:solidFill>
                  <a:srgbClr val="0070C0"/>
                </a:solidFill>
              </a:rPr>
              <a:t>o</a:t>
            </a:r>
            <a:r>
              <a:rPr lang="en-IL" dirty="0">
                <a:solidFill>
                  <a:srgbClr val="0070C0"/>
                </a:solidFill>
              </a:rPr>
              <a:t>b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IL" dirty="0">
                <a:solidFill>
                  <a:srgbClr val="0070C0"/>
                </a:solidFill>
              </a:rPr>
              <a:t>l</a:t>
            </a:r>
            <a:r>
              <a:rPr lang="en-IL" dirty="0"/>
              <a:t>).</a:t>
            </a:r>
          </a:p>
          <a:p>
            <a:endParaRPr lang="en-IL" dirty="0"/>
          </a:p>
          <a:p>
            <a:r>
              <a:rPr lang="en-US" b="1" dirty="0"/>
              <a:t>L</a:t>
            </a:r>
            <a:r>
              <a:rPr lang="en-IL" b="1" dirty="0"/>
              <a:t>E</a:t>
            </a:r>
            <a:r>
              <a:rPr lang="en-US" b="1" dirty="0"/>
              <a:t>G</a:t>
            </a:r>
            <a:r>
              <a:rPr lang="en-IL" b="1" dirty="0"/>
              <a:t>B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70924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r>
              <a:rPr lang="en-IL" dirty="0"/>
              <a:t> </a:t>
            </a:r>
            <a:r>
              <a:rPr lang="en-US" dirty="0"/>
              <a:t>s</a:t>
            </a:r>
            <a:r>
              <a:rPr lang="en-IL" dirty="0"/>
              <a:t>c</a:t>
            </a:r>
            <a:r>
              <a:rPr lang="en-US" dirty="0"/>
              <a:t>o</a:t>
            </a:r>
            <a:r>
              <a:rPr lang="en-IL" dirty="0"/>
              <a:t>p</a:t>
            </a:r>
            <a:r>
              <a:rPr lang="en-US" dirty="0"/>
              <a:t>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IL" dirty="0"/>
              <a:t>h</a:t>
            </a:r>
            <a:r>
              <a:rPr lang="en-US" dirty="0"/>
              <a:t>e</a:t>
            </a:r>
            <a:r>
              <a:rPr lang="en-IL" dirty="0"/>
              <a:t>r</a:t>
            </a:r>
            <a:r>
              <a:rPr lang="en-US" dirty="0"/>
              <a:t>e</a:t>
            </a:r>
            <a:r>
              <a:rPr lang="en-IL" dirty="0"/>
              <a:t> </a:t>
            </a:r>
            <a:r>
              <a:rPr lang="en-US" dirty="0" err="1"/>
              <a:t>i</a:t>
            </a:r>
            <a:r>
              <a:rPr lang="en-IL" dirty="0"/>
              <a:t>s </a:t>
            </a:r>
            <a:r>
              <a:rPr lang="en-US" dirty="0"/>
              <a:t>a</a:t>
            </a:r>
            <a:r>
              <a:rPr lang="en-IL" dirty="0"/>
              <a:t> </a:t>
            </a:r>
            <a:r>
              <a:rPr lang="en-US" b="1" dirty="0"/>
              <a:t>L</a:t>
            </a:r>
            <a:r>
              <a:rPr lang="en-IL" b="1" dirty="0"/>
              <a:t>E</a:t>
            </a:r>
            <a:r>
              <a:rPr lang="en-US" b="1" dirty="0"/>
              <a:t>G</a:t>
            </a:r>
            <a:r>
              <a:rPr lang="en-IL" b="1" dirty="0"/>
              <a:t>B</a:t>
            </a:r>
            <a:r>
              <a:rPr lang="en-IL" dirty="0"/>
              <a:t> </a:t>
            </a:r>
            <a:r>
              <a:rPr lang="en-US" dirty="0"/>
              <a:t>h</a:t>
            </a:r>
            <a:r>
              <a:rPr lang="en-IL" dirty="0" err="1"/>
              <a:t>i</a:t>
            </a:r>
            <a:r>
              <a:rPr lang="en-US" dirty="0"/>
              <a:t>e</a:t>
            </a:r>
            <a:r>
              <a:rPr lang="en-IL" dirty="0" err="1"/>
              <a:t>rarchy</a:t>
            </a:r>
            <a:r>
              <a:rPr lang="en-IL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IL" b="1" dirty="0"/>
              <a:t>L</a:t>
            </a:r>
            <a:r>
              <a:rPr lang="en-IL" dirty="0"/>
              <a:t>ocal – With-</a:t>
            </a:r>
            <a:r>
              <a:rPr lang="en-US" dirty="0" err="1"/>
              <a:t>i</a:t>
            </a:r>
            <a:r>
              <a:rPr lang="en-IL" dirty="0"/>
              <a:t>n </a:t>
            </a:r>
            <a:r>
              <a:rPr lang="en-US" dirty="0"/>
              <a:t>t</a:t>
            </a:r>
            <a:r>
              <a:rPr lang="en-IL" dirty="0"/>
              <a:t>h</a:t>
            </a:r>
            <a:r>
              <a:rPr lang="en-US" dirty="0"/>
              <a:t>e</a:t>
            </a:r>
            <a:r>
              <a:rPr lang="en-IL" dirty="0"/>
              <a:t> </a:t>
            </a:r>
            <a:r>
              <a:rPr lang="en-US" dirty="0"/>
              <a:t>c</a:t>
            </a:r>
            <a:r>
              <a:rPr lang="en-IL" dirty="0"/>
              <a:t>u</a:t>
            </a:r>
            <a:r>
              <a:rPr lang="en-US" dirty="0"/>
              <a:t>r</a:t>
            </a:r>
            <a:r>
              <a:rPr lang="en-IL" dirty="0"/>
              <a:t>r</a:t>
            </a:r>
            <a:r>
              <a:rPr lang="en-US" dirty="0"/>
              <a:t>e</a:t>
            </a:r>
            <a:r>
              <a:rPr lang="en-IL" dirty="0"/>
              <a:t>n</a:t>
            </a:r>
            <a:r>
              <a:rPr lang="en-US" dirty="0"/>
              <a:t>t</a:t>
            </a:r>
            <a:r>
              <a:rPr lang="en-IL" dirty="0"/>
              <a:t> </a:t>
            </a:r>
            <a:r>
              <a:rPr lang="en-US" dirty="0"/>
              <a:t>f</a:t>
            </a:r>
            <a:r>
              <a:rPr lang="en-IL" dirty="0"/>
              <a:t>u</a:t>
            </a:r>
            <a:r>
              <a:rPr lang="en-US" dirty="0"/>
              <a:t>n</a:t>
            </a:r>
            <a:r>
              <a:rPr lang="en-IL" dirty="0"/>
              <a:t>c</a:t>
            </a:r>
            <a:r>
              <a:rPr lang="en-US" dirty="0"/>
              <a:t>t</a:t>
            </a:r>
            <a:r>
              <a:rPr lang="en-IL" dirty="0" err="1"/>
              <a:t>i</a:t>
            </a:r>
            <a:r>
              <a:rPr lang="en-US" dirty="0"/>
              <a:t>o</a:t>
            </a:r>
            <a:r>
              <a:rPr lang="en-IL" dirty="0"/>
              <a:t>n </a:t>
            </a:r>
            <a:r>
              <a:rPr lang="en-US" dirty="0"/>
              <a:t>s</a:t>
            </a:r>
            <a:r>
              <a:rPr lang="en-IL" dirty="0"/>
              <a:t>p</a:t>
            </a:r>
            <a:r>
              <a:rPr lang="en-US" dirty="0"/>
              <a:t>a</a:t>
            </a:r>
            <a:r>
              <a:rPr lang="en-IL" dirty="0"/>
              <a:t>c</a:t>
            </a:r>
            <a:r>
              <a:rPr lang="en-US" dirty="0"/>
              <a:t>e</a:t>
            </a:r>
            <a:endParaRPr lang="en-IL" dirty="0"/>
          </a:p>
          <a:p>
            <a:pPr marL="514350" indent="-514350">
              <a:buFont typeface="+mj-lt"/>
              <a:buAutoNum type="arabicPeriod"/>
            </a:pPr>
            <a:r>
              <a:rPr lang="en-IL" b="1" dirty="0"/>
              <a:t>E</a:t>
            </a:r>
            <a:r>
              <a:rPr lang="en-IL" dirty="0"/>
              <a:t>nc</a:t>
            </a:r>
            <a:r>
              <a:rPr lang="en-US" dirty="0"/>
              <a:t>l</a:t>
            </a:r>
            <a:r>
              <a:rPr lang="en-IL" dirty="0"/>
              <a:t>o</a:t>
            </a:r>
            <a:r>
              <a:rPr lang="en-US" dirty="0"/>
              <a:t>s</a:t>
            </a:r>
            <a:r>
              <a:rPr lang="en-IL" dirty="0" err="1"/>
              <a:t>i</a:t>
            </a:r>
            <a:r>
              <a:rPr lang="en-US" dirty="0"/>
              <a:t>n</a:t>
            </a:r>
            <a:r>
              <a:rPr lang="en-IL" dirty="0"/>
              <a:t>g – One ‘level’ above the function (for example functions with-</a:t>
            </a:r>
            <a:r>
              <a:rPr lang="en-US" dirty="0" err="1"/>
              <a:t>i</a:t>
            </a:r>
            <a:r>
              <a:rPr lang="en-IL" dirty="0"/>
              <a:t>n </a:t>
            </a:r>
            <a:r>
              <a:rPr lang="en-US" dirty="0"/>
              <a:t>f</a:t>
            </a:r>
            <a:r>
              <a:rPr lang="en-IL" dirty="0"/>
              <a:t>u</a:t>
            </a:r>
            <a:r>
              <a:rPr lang="en-US" dirty="0"/>
              <a:t>n</a:t>
            </a:r>
            <a:r>
              <a:rPr lang="en-IL" dirty="0"/>
              <a:t>c</a:t>
            </a:r>
            <a:r>
              <a:rPr lang="en-US" dirty="0"/>
              <a:t>t</a:t>
            </a:r>
            <a:r>
              <a:rPr lang="en-IL" dirty="0" err="1"/>
              <a:t>i</a:t>
            </a:r>
            <a:r>
              <a:rPr lang="en-US" dirty="0"/>
              <a:t>o</a:t>
            </a:r>
            <a:r>
              <a:rPr lang="en-IL" dirty="0"/>
              <a:t>n</a:t>
            </a:r>
            <a:r>
              <a:rPr lang="en-US" dirty="0"/>
              <a:t>s</a:t>
            </a:r>
            <a:r>
              <a:rPr lang="en-IL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IL" b="1" dirty="0"/>
              <a:t>G</a:t>
            </a:r>
            <a:r>
              <a:rPr lang="en-IL" dirty="0"/>
              <a:t>lobal</a:t>
            </a:r>
          </a:p>
          <a:p>
            <a:pPr marL="514350" indent="-514350">
              <a:buFont typeface="+mj-lt"/>
              <a:buAutoNum type="arabicPeriod"/>
            </a:pPr>
            <a:r>
              <a:rPr lang="en-IL" b="1" dirty="0"/>
              <a:t>B</a:t>
            </a:r>
            <a:r>
              <a:rPr lang="en-IL" dirty="0"/>
              <a:t>u</a:t>
            </a:r>
            <a:r>
              <a:rPr lang="en-US" dirty="0" err="1"/>
              <a:t>i</a:t>
            </a:r>
            <a:r>
              <a:rPr lang="en-IL" dirty="0"/>
              <a:t>l</a:t>
            </a:r>
            <a:r>
              <a:rPr lang="en-US" dirty="0"/>
              <a:t>t</a:t>
            </a:r>
            <a:r>
              <a:rPr lang="en-IL" dirty="0"/>
              <a:t>-</a:t>
            </a:r>
            <a:r>
              <a:rPr lang="en-US" dirty="0" err="1"/>
              <a:t>i</a:t>
            </a:r>
            <a:r>
              <a:rPr lang="en-IL" dirty="0"/>
              <a:t>n – the ‘default’ python names (e.g., </a:t>
            </a:r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IL" dirty="0">
                <a:latin typeface="Consolas" panose="020B0609020204030204" pitchFamily="49" charset="0"/>
              </a:rPr>
              <a:t>r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IL" dirty="0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IL" dirty="0"/>
              <a:t>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323917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638</Words>
  <Application>Microsoft Office PowerPoint</Application>
  <PresentationFormat>Widescreen</PresentationFormat>
  <Paragraphs>63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Times New Roman</vt:lpstr>
      <vt:lpstr>1_Office Theme</vt:lpstr>
      <vt:lpstr>2_Office Theme</vt:lpstr>
      <vt:lpstr>Functions</vt:lpstr>
      <vt:lpstr>Calling functions</vt:lpstr>
      <vt:lpstr>PowerPoint Presentation</vt:lpstr>
      <vt:lpstr>PowerPoint Presentation</vt:lpstr>
      <vt:lpstr>Function scope</vt:lpstr>
      <vt:lpstr>PowerPoint Presentation</vt:lpstr>
      <vt:lpstr>PowerPoint Presentation</vt:lpstr>
      <vt:lpstr>Function scope</vt:lpstr>
      <vt:lpstr>Function scope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יפתח עמיר</dc:creator>
  <cp:lastModifiedBy>יפתח עמיר</cp:lastModifiedBy>
  <cp:revision>9</cp:revision>
  <dcterms:created xsi:type="dcterms:W3CDTF">2020-05-04T10:58:08Z</dcterms:created>
  <dcterms:modified xsi:type="dcterms:W3CDTF">2023-04-13T08:43:09Z</dcterms:modified>
</cp:coreProperties>
</file>