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2"/>
  </p:notesMasterIdLst>
  <p:sldIdLst>
    <p:sldId id="304" r:id="rId3"/>
    <p:sldId id="305" r:id="rId4"/>
    <p:sldId id="329" r:id="rId5"/>
    <p:sldId id="370" r:id="rId6"/>
    <p:sldId id="371" r:id="rId7"/>
    <p:sldId id="330" r:id="rId8"/>
    <p:sldId id="331" r:id="rId9"/>
    <p:sldId id="332" r:id="rId10"/>
    <p:sldId id="333" r:id="rId11"/>
    <p:sldId id="276" r:id="rId12"/>
    <p:sldId id="336" r:id="rId13"/>
    <p:sldId id="334" r:id="rId14"/>
    <p:sldId id="372" r:id="rId15"/>
    <p:sldId id="337" r:id="rId16"/>
    <p:sldId id="339" r:id="rId17"/>
    <p:sldId id="338" r:id="rId18"/>
    <p:sldId id="373" r:id="rId19"/>
    <p:sldId id="343" r:id="rId20"/>
    <p:sldId id="344" r:id="rId21"/>
    <p:sldId id="346" r:id="rId22"/>
    <p:sldId id="347" r:id="rId23"/>
    <p:sldId id="345" r:id="rId24"/>
    <p:sldId id="356" r:id="rId25"/>
    <p:sldId id="348" r:id="rId26"/>
    <p:sldId id="353" r:id="rId27"/>
    <p:sldId id="354" r:id="rId28"/>
    <p:sldId id="349" r:id="rId29"/>
    <p:sldId id="355" r:id="rId30"/>
    <p:sldId id="350" r:id="rId31"/>
    <p:sldId id="358" r:id="rId32"/>
    <p:sldId id="359" r:id="rId33"/>
    <p:sldId id="362" r:id="rId34"/>
    <p:sldId id="357" r:id="rId35"/>
    <p:sldId id="360" r:id="rId36"/>
    <p:sldId id="361" r:id="rId37"/>
    <p:sldId id="365" r:id="rId38"/>
    <p:sldId id="364" r:id="rId39"/>
    <p:sldId id="366" r:id="rId40"/>
    <p:sldId id="289" r:id="rId4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A3A11-92FE-47B3-A910-C89CA90659A1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F0849-9107-4CFB-BD66-7C85B28109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666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7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ADA7-12D7-4C07-A755-C7ADDF1465F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DCD-6E56-442A-B321-9B31E35A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1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ADA7-12D7-4C07-A755-C7ADDF1465F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DCD-6E56-442A-B321-9B31E35A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5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ADA7-12D7-4C07-A755-C7ADDF1465F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DCD-6E56-442A-B321-9B31E35A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0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ADA7-12D7-4C07-A755-C7ADDF1465F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DCD-6E56-442A-B321-9B31E35A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68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ADA7-12D7-4C07-A755-C7ADDF1465F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DCD-6E56-442A-B321-9B31E35A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6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ADA7-12D7-4C07-A755-C7ADDF1465F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DCD-6E56-442A-B321-9B31E35A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4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ADA7-12D7-4C07-A755-C7ADDF1465F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DCD-6E56-442A-B321-9B31E35A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7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ADA7-12D7-4C07-A755-C7ADDF1465F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DCD-6E56-442A-B321-9B31E35A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8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ADA7-12D7-4C07-A755-C7ADDF1465F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DCD-6E56-442A-B321-9B31E35A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5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ADA7-12D7-4C07-A755-C7ADDF1465F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DCD-6E56-442A-B321-9B31E35A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78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ADA7-12D7-4C07-A755-C7ADDF1465F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6DCD-6E56-442A-B321-9B31E35A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1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5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5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4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4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2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3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4ADA7-12D7-4C07-A755-C7ADDF1465F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6DCD-6E56-442A-B321-9B31E35A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Repl.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Repl.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Repl.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what-is-pi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algebra/matrix-multiplying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scipy.org/doc/numpy/reference/routines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python-iterator-tutori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765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 dirty="0"/>
              <a:t>T</a:t>
            </a:r>
            <a:r>
              <a:rPr lang="en-IL" sz="5000" dirty="0" err="1"/>
              <a:t>uples</a:t>
            </a:r>
            <a:r>
              <a:rPr lang="en-IL" sz="5000" dirty="0"/>
              <a:t>, Lists </a:t>
            </a:r>
            <a:r>
              <a:rPr lang="en-US" sz="5000" dirty="0"/>
              <a:t>a</a:t>
            </a:r>
            <a:r>
              <a:rPr lang="en-IL" sz="5000" dirty="0"/>
              <a:t>n</a:t>
            </a:r>
            <a:r>
              <a:rPr lang="en-US" sz="5000" dirty="0"/>
              <a:t>d</a:t>
            </a:r>
            <a:r>
              <a:rPr lang="en-IL" sz="5000" dirty="0"/>
              <a:t> </a:t>
            </a:r>
            <a:r>
              <a:rPr lang="en-US" sz="5000" dirty="0"/>
              <a:t>D</a:t>
            </a:r>
            <a:r>
              <a:rPr lang="en-IL" sz="5000" dirty="0" err="1"/>
              <a:t>i</a:t>
            </a:r>
            <a:r>
              <a:rPr lang="en-US" sz="5000" dirty="0"/>
              <a:t>c</a:t>
            </a:r>
            <a:r>
              <a:rPr lang="en-IL" sz="5000" dirty="0"/>
              <a:t>t</a:t>
            </a:r>
            <a:r>
              <a:rPr lang="en-US" sz="5000" dirty="0" err="1"/>
              <a:t>i</a:t>
            </a:r>
            <a:r>
              <a:rPr lang="en-IL" sz="5000" dirty="0"/>
              <a:t>o</a:t>
            </a:r>
            <a:r>
              <a:rPr lang="en-US" sz="5000" dirty="0"/>
              <a:t>n</a:t>
            </a:r>
            <a:r>
              <a:rPr lang="en-IL" sz="5000" dirty="0"/>
              <a:t>a</a:t>
            </a:r>
            <a:r>
              <a:rPr lang="en-US" sz="5000" dirty="0"/>
              <a:t>r</a:t>
            </a:r>
            <a:r>
              <a:rPr lang="en-IL" sz="5000" dirty="0" err="1"/>
              <a:t>i</a:t>
            </a:r>
            <a:r>
              <a:rPr lang="en-US" sz="5000" dirty="0"/>
              <a:t>e</a:t>
            </a:r>
            <a:r>
              <a:rPr lang="en-IL" sz="5000" dirty="0"/>
              <a:t>s (and Sets)</a:t>
            </a:r>
            <a:endParaRPr lang="en-US" sz="5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7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95600" y="4248272"/>
            <a:ext cx="6400800" cy="1752600"/>
          </a:xfrm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331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/>
              <a:t>Lists </a:t>
            </a:r>
            <a:r>
              <a:rPr lang="en-IL" b="1" dirty="0">
                <a:sym typeface="Wingdings" panose="05000000000000000000" pitchFamily="2" charset="2"/>
              </a:rPr>
              <a:t> methods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latin typeface="Consolas" panose="020B0609020204030204" pitchFamily="49" charset="0"/>
              </a:rPr>
              <a:t>list.append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elem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-- adds a single element to the end of the list</a:t>
            </a:r>
            <a:endParaRPr lang="en-US" u="sng" dirty="0"/>
          </a:p>
          <a:p>
            <a:pPr>
              <a:spcAft>
                <a:spcPts val="600"/>
              </a:spcAft>
            </a:pPr>
            <a:r>
              <a:rPr lang="en-US" b="1" dirty="0" err="1">
                <a:latin typeface="Consolas" panose="020B0609020204030204" pitchFamily="49" charset="0"/>
              </a:rPr>
              <a:t>list.insert</a:t>
            </a:r>
            <a:r>
              <a:rPr lang="en-US" b="1" dirty="0">
                <a:latin typeface="Consolas" panose="020B0609020204030204" pitchFamily="49" charset="0"/>
              </a:rPr>
              <a:t>(index, </a:t>
            </a:r>
            <a:r>
              <a:rPr lang="en-US" b="1" dirty="0" err="1">
                <a:latin typeface="Consolas" panose="020B0609020204030204" pitchFamily="49" charset="0"/>
              </a:rPr>
              <a:t>elem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-- inserts the element at the given index, shifting elements to the right</a:t>
            </a:r>
          </a:p>
          <a:p>
            <a:pPr>
              <a:spcAft>
                <a:spcPts val="600"/>
              </a:spcAft>
            </a:pPr>
            <a:r>
              <a:rPr lang="en-US" b="1" dirty="0" err="1">
                <a:latin typeface="Consolas" panose="020B0609020204030204" pitchFamily="49" charset="0"/>
              </a:rPr>
              <a:t>list.index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elem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-- searches for the given element from the start of the list and returns its index</a:t>
            </a:r>
            <a:endParaRPr lang="en-IL" dirty="0"/>
          </a:p>
          <a:p>
            <a:pPr>
              <a:spcAft>
                <a:spcPts val="600"/>
              </a:spcAft>
            </a:pPr>
            <a:r>
              <a:rPr lang="en-US" b="1" dirty="0" err="1">
                <a:latin typeface="Consolas" panose="020B0609020204030204" pitchFamily="49" charset="0"/>
              </a:rPr>
              <a:t>list.remove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elem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-- searches for the first instance of the given element and removes it</a:t>
            </a:r>
            <a:endParaRPr lang="en-IL" dirty="0"/>
          </a:p>
          <a:p>
            <a:pPr>
              <a:spcAft>
                <a:spcPts val="600"/>
              </a:spcAft>
            </a:pPr>
            <a:r>
              <a:rPr lang="en-US" b="1" dirty="0" err="1">
                <a:latin typeface="Consolas" panose="020B0609020204030204" pitchFamily="49" charset="0"/>
              </a:rPr>
              <a:t>list.reverse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-- reverses the list in place</a:t>
            </a:r>
            <a:endParaRPr lang="en-IL" dirty="0"/>
          </a:p>
          <a:p>
            <a:pPr>
              <a:spcAft>
                <a:spcPts val="600"/>
              </a:spcAft>
            </a:pPr>
            <a:r>
              <a:rPr lang="en-US" b="1" dirty="0">
                <a:latin typeface="Consolas" panose="020B0609020204030204" pitchFamily="49" charset="0"/>
              </a:rPr>
              <a:t>list.</a:t>
            </a:r>
            <a:r>
              <a:rPr lang="en-IL" b="1" dirty="0">
                <a:latin typeface="Consolas" panose="020B0609020204030204" pitchFamily="49" charset="0"/>
              </a:rPr>
              <a:t>extend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IL" b="1" dirty="0" err="1">
                <a:latin typeface="Consolas" panose="020B0609020204030204" pitchFamily="49" charset="0"/>
              </a:rPr>
              <a:t>iterable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– </a:t>
            </a:r>
            <a:r>
              <a:rPr lang="en-IL" dirty="0"/>
              <a:t>extend the end of the list with all values of </a:t>
            </a:r>
            <a:r>
              <a:rPr lang="en-IL" dirty="0" err="1"/>
              <a:t>iterable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1A1772-AAFA-4723-A07A-8E142EA30099}"/>
              </a:ext>
            </a:extLst>
          </p:cNvPr>
          <p:cNvSpPr/>
          <p:nvPr/>
        </p:nvSpPr>
        <p:spPr>
          <a:xfrm>
            <a:off x="2990823" y="6225537"/>
            <a:ext cx="6540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L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a partial </a:t>
            </a:r>
            <a:r>
              <a:rPr lang="en-IL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list of </a:t>
            </a:r>
            <a:r>
              <a:rPr lang="en-IL" sz="2800" b="1" dirty="0">
                <a:latin typeface="Consolas" panose="020B0609020204030204" pitchFamily="49" charset="0"/>
                <a:cs typeface="Times New Roman" panose="02020603050405020304" pitchFamily="18" charset="0"/>
                <a:hlinkClick r:id="rId2"/>
              </a:rPr>
              <a:t>list</a:t>
            </a:r>
            <a:r>
              <a:rPr lang="en-IL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methods</a:t>
            </a:r>
            <a:endParaRPr lang="en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70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l</a:t>
            </a:r>
            <a:r>
              <a:rPr lang="en-IL" b="1" dirty="0" err="1">
                <a:latin typeface="Consolas" panose="020B0609020204030204" pitchFamily="49" charset="0"/>
              </a:rPr>
              <a:t>ist</a:t>
            </a:r>
            <a:r>
              <a:rPr lang="en-IL" b="1" dirty="0">
                <a:latin typeface="Consolas" panose="020B0609020204030204" pitchFamily="49" charset="0"/>
              </a:rPr>
              <a:t> </a:t>
            </a:r>
            <a:r>
              <a:rPr lang="en-IL" b="1" dirty="0">
                <a:cs typeface="Times New Roman" panose="02020603050405020304" pitchFamily="18" charset="0"/>
              </a:rPr>
              <a:t>with-in</a:t>
            </a:r>
            <a:r>
              <a:rPr lang="en-IL" b="1" dirty="0">
                <a:latin typeface="Consolas" panose="020B0609020204030204" pitchFamily="49" charset="0"/>
              </a:rPr>
              <a:t> list</a:t>
            </a:r>
            <a:endParaRPr lang="he-IL" b="1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EC3F5-B6CB-4B96-AC51-BB882057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07" y="3663949"/>
            <a:ext cx="3624034" cy="25495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3588F5-05DC-4595-9B72-BF9D7C910967}"/>
              </a:ext>
            </a:extLst>
          </p:cNvPr>
          <p:cNvSpPr/>
          <p:nvPr/>
        </p:nvSpPr>
        <p:spPr>
          <a:xfrm>
            <a:off x="609599" y="1881566"/>
            <a:ext cx="112680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ct val="20000"/>
              </a:spcBef>
            </a:pPr>
            <a:r>
              <a:rPr lang="en-IL" sz="3200" dirty="0">
                <a:solidFill>
                  <a:prstClr val="black"/>
                </a:solidFill>
                <a:latin typeface="Times New Roman" panose="02020603050405020304" pitchFamily="18" charset="0"/>
              </a:rPr>
              <a:t>Lists can contain </a:t>
            </a:r>
            <a:r>
              <a:rPr lang="en-IL" sz="32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nested</a:t>
            </a:r>
            <a:r>
              <a:rPr lang="en-IL" sz="3200" dirty="0">
                <a:solidFill>
                  <a:prstClr val="black"/>
                </a:solidFill>
                <a:latin typeface="Times New Roman" panose="02020603050405020304" pitchFamily="18" charset="0"/>
              </a:rPr>
              <a:t> lists – or actually any variable such as  tuples or dictionaries.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06D69-7A1D-4A75-8BBC-C2FEDD4D87E7}"/>
              </a:ext>
            </a:extLst>
          </p:cNvPr>
          <p:cNvSpPr/>
          <p:nvPr/>
        </p:nvSpPr>
        <p:spPr>
          <a:xfrm>
            <a:off x="609599" y="3663949"/>
            <a:ext cx="6096000" cy="255454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x = [[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], [‘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one’,‘two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’]]</a:t>
            </a:r>
          </a:p>
          <a:p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x[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x[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4139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241965"/>
            <a:ext cx="8229600" cy="28841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aa-ET" sz="5400" dirty="0"/>
              <a:t>O</a:t>
            </a:r>
            <a:r>
              <a:rPr lang="en-US" sz="5400" dirty="0"/>
              <a:t>p</a:t>
            </a:r>
            <a:r>
              <a:rPr lang="aa-ET" sz="5400" dirty="0"/>
              <a:t>e</a:t>
            </a:r>
            <a:r>
              <a:rPr lang="en-US" sz="5400" dirty="0"/>
              <a:t>n</a:t>
            </a:r>
            <a:r>
              <a:rPr lang="aa-ET" sz="5400" dirty="0"/>
              <a:t> </a:t>
            </a:r>
            <a:r>
              <a:rPr lang="aa-ET" sz="5400" dirty="0">
                <a:hlinkClick r:id="rId2" action="ppaction://hlinkfile"/>
              </a:rPr>
              <a:t>repl.it</a:t>
            </a:r>
            <a:r>
              <a:rPr lang="en-US" sz="5400" dirty="0"/>
              <a:t> </a:t>
            </a:r>
            <a:r>
              <a:rPr lang="en-US" sz="5400" dirty="0">
                <a:sym typeface="Wingdings" panose="05000000000000000000" pitchFamily="2" charset="2"/>
              </a:rPr>
              <a:t> </a:t>
            </a:r>
            <a:endParaRPr lang="aa-ET" sz="5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IL" sz="4000" dirty="0">
                <a:sym typeface="Wingdings" panose="05000000000000000000" pitchFamily="2" charset="2"/>
              </a:rPr>
              <a:t>4</a:t>
            </a:r>
            <a:r>
              <a:rPr lang="aa-ET" sz="4000" dirty="0">
                <a:sym typeface="Wingdings" panose="05000000000000000000" pitchFamily="2" charset="2"/>
              </a:rPr>
              <a:t>.1 to 4.A,</a:t>
            </a:r>
          </a:p>
          <a:p>
            <a:pPr marL="0" indent="0" algn="ctr">
              <a:buNone/>
            </a:pPr>
            <a:r>
              <a:rPr lang="aa-ET" sz="4000" dirty="0">
                <a:sym typeface="Wingdings" panose="05000000000000000000" pitchFamily="2" charset="2"/>
              </a:rPr>
              <a:t>7.1 to 7.D.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B07C04D-D05F-43A8-B4D8-73B81977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30253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6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241965"/>
            <a:ext cx="8229600" cy="28841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aa-ET" sz="5400" dirty="0"/>
              <a:t>SETS</a:t>
            </a:r>
          </a:p>
          <a:p>
            <a:pPr marL="0" indent="0" algn="ctr">
              <a:buNone/>
            </a:pPr>
            <a:r>
              <a:rPr lang="aa-ET" sz="5400" dirty="0"/>
              <a:t>O</a:t>
            </a:r>
            <a:r>
              <a:rPr lang="en-US" sz="5400" dirty="0"/>
              <a:t>p</a:t>
            </a:r>
            <a:r>
              <a:rPr lang="aa-ET" sz="5400" dirty="0"/>
              <a:t>e</a:t>
            </a:r>
            <a:r>
              <a:rPr lang="en-US" sz="5400" dirty="0"/>
              <a:t>n</a:t>
            </a:r>
            <a:r>
              <a:rPr lang="aa-ET" sz="5400" dirty="0"/>
              <a:t> </a:t>
            </a:r>
            <a:r>
              <a:rPr lang="aa-ET" sz="5400" dirty="0">
                <a:hlinkClick r:id="rId2" action="ppaction://hlinkfile"/>
              </a:rPr>
              <a:t>repl.it</a:t>
            </a:r>
            <a:r>
              <a:rPr lang="en-US" sz="5400" dirty="0"/>
              <a:t> </a:t>
            </a:r>
            <a:r>
              <a:rPr lang="en-US" sz="5400" dirty="0">
                <a:sym typeface="Wingdings" panose="05000000000000000000" pitchFamily="2" charset="2"/>
              </a:rPr>
              <a:t> </a:t>
            </a:r>
            <a:endParaRPr lang="aa-ET" sz="5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IL" sz="4000" dirty="0">
                <a:sym typeface="Wingdings" panose="05000000000000000000" pitchFamily="2" charset="2"/>
              </a:rPr>
              <a:t>9</a:t>
            </a:r>
            <a:r>
              <a:rPr lang="aa-ET" sz="4000" dirty="0">
                <a:sym typeface="Wingdings" panose="05000000000000000000" pitchFamily="2" charset="2"/>
              </a:rPr>
              <a:t>.1 to 9.A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B07C04D-D05F-43A8-B4D8-73B81977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30253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5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</a:t>
            </a:r>
            <a:r>
              <a:rPr lang="en-IL" b="1" dirty="0" err="1">
                <a:latin typeface="Consolas" panose="020B0609020204030204" pitchFamily="49" charset="0"/>
              </a:rPr>
              <a:t>ictionary</a:t>
            </a:r>
            <a:endParaRPr lang="he-IL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3220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L" dirty="0">
                <a:latin typeface="Consolas" panose="020B0609020204030204" pitchFamily="49" charset="0"/>
              </a:rPr>
              <a:t>li</a:t>
            </a:r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IL" dirty="0">
                <a:latin typeface="Consolas" panose="020B0609020204030204" pitchFamily="49" charset="0"/>
              </a:rPr>
              <a:t>t</a:t>
            </a:r>
            <a:r>
              <a:rPr lang="en-IL" dirty="0"/>
              <a:t> and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IL" dirty="0">
                <a:latin typeface="Consolas" panose="020B0609020204030204" pitchFamily="49" charset="0"/>
              </a:rPr>
              <a:t>u</a:t>
            </a:r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IL" dirty="0">
                <a:latin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</a:rPr>
              <a:t>e</a:t>
            </a:r>
            <a:r>
              <a:rPr lang="en-IL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IL" dirty="0">
                <a:cs typeface="Times New Roman" panose="02020603050405020304" pitchFamily="18" charset="0"/>
              </a:rPr>
              <a:t>re a sequence array of data</a:t>
            </a:r>
            <a:r>
              <a:rPr lang="en-IL" dirty="0"/>
              <a:t>.</a:t>
            </a:r>
          </a:p>
          <a:p>
            <a:pPr marL="0" indent="0">
              <a:buNone/>
            </a:pPr>
            <a:r>
              <a:rPr lang="en-IL" dirty="0"/>
              <a:t>Dictionaries arrange data structure by </a:t>
            </a:r>
            <a:r>
              <a:rPr lang="en-IL" b="1" dirty="0"/>
              <a:t>keys</a:t>
            </a:r>
            <a:r>
              <a:rPr lang="en-IL" dirty="0"/>
              <a:t> rather than sequence order.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2832410"/>
            <a:ext cx="109728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info = {</a:t>
            </a:r>
          </a:p>
          <a:p>
            <a:r>
              <a:rPr lang="en-IL" sz="3200" dirty="0">
                <a:solidFill>
                  <a:srgbClr val="CE9178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iftach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L" sz="3200" dirty="0">
                <a:solidFill>
                  <a:srgbClr val="CE9178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"email"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"iftach.amir@gmail.com"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L" sz="3200" dirty="0">
                <a:solidFill>
                  <a:srgbClr val="CE9178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(info)</a:t>
            </a:r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(info[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"email"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38769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</a:t>
            </a:r>
            <a:r>
              <a:rPr lang="en-IL" b="1" dirty="0" err="1">
                <a:latin typeface="Consolas" panose="020B0609020204030204" pitchFamily="49" charset="0"/>
              </a:rPr>
              <a:t>ictionary</a:t>
            </a:r>
            <a:endParaRPr lang="he-IL" b="1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1862253"/>
            <a:ext cx="109728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info = {</a:t>
            </a:r>
          </a:p>
          <a:p>
            <a:r>
              <a:rPr lang="en-IL" sz="3200" dirty="0">
                <a:solidFill>
                  <a:srgbClr val="CE9178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iftach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L" sz="3200" dirty="0">
                <a:solidFill>
                  <a:srgbClr val="CE9178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"email"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"iftach.amir@gmail.com"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L" sz="3200" dirty="0">
                <a:solidFill>
                  <a:srgbClr val="CE9178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(info)</a:t>
            </a:r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(info[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"email"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D1A582-A94F-4D3B-A142-5CC3375666C7}"/>
              </a:ext>
            </a:extLst>
          </p:cNvPr>
          <p:cNvSpPr/>
          <p:nvPr/>
        </p:nvSpPr>
        <p:spPr>
          <a:xfrm>
            <a:off x="4486507" y="3659313"/>
            <a:ext cx="29848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L" sz="2000" b="1" dirty="0">
                <a:solidFill>
                  <a:srgbClr val="FF0000"/>
                </a:solidFill>
              </a:rPr>
              <a:t>Notice: any variable can be a value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50D9BC-73D8-4BDA-86EC-01AA941A660A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490332" y="3659313"/>
            <a:ext cx="996175" cy="35394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CF83EBA-E196-49DF-A14F-66B2F85A7CBD}"/>
              </a:ext>
            </a:extLst>
          </p:cNvPr>
          <p:cNvSpPr/>
          <p:nvPr/>
        </p:nvSpPr>
        <p:spPr>
          <a:xfrm>
            <a:off x="2910467" y="2070831"/>
            <a:ext cx="814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L" sz="2000" b="1" dirty="0">
                <a:solidFill>
                  <a:srgbClr val="FF0000"/>
                </a:solidFill>
              </a:rPr>
              <a:t>KEY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01D5B6-EDA4-45B5-99CE-749351AAD37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698595" y="2270886"/>
            <a:ext cx="211872" cy="20005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FD0DFF-6E7D-487F-A095-7C331F4B04C7}"/>
              </a:ext>
            </a:extLst>
          </p:cNvPr>
          <p:cNvSpPr/>
          <p:nvPr/>
        </p:nvSpPr>
        <p:spPr>
          <a:xfrm>
            <a:off x="5144428" y="2070831"/>
            <a:ext cx="951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L" sz="2000" b="1" dirty="0">
                <a:solidFill>
                  <a:srgbClr val="FF0000"/>
                </a:solidFill>
              </a:rPr>
              <a:t>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FD4933-CF13-469B-B2CA-9299C193386B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932556" y="2270886"/>
            <a:ext cx="211872" cy="20005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1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</a:t>
            </a:r>
            <a:r>
              <a:rPr lang="en-IL" b="1" dirty="0" err="1">
                <a:latin typeface="Consolas" panose="020B0609020204030204" pitchFamily="49" charset="0"/>
              </a:rPr>
              <a:t>ictionary</a:t>
            </a:r>
            <a:endParaRPr lang="he-IL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32209"/>
          </a:xfrm>
        </p:spPr>
        <p:txBody>
          <a:bodyPr>
            <a:normAutofit fontScale="92500"/>
          </a:bodyPr>
          <a:lstStyle/>
          <a:p>
            <a:r>
              <a:rPr lang="en-IL" dirty="0"/>
              <a:t>Dictionaries can’t have duplicate keys.</a:t>
            </a:r>
          </a:p>
          <a:p>
            <a:r>
              <a:rPr lang="en-IL" dirty="0"/>
              <a:t>You can add new data to dictionary by assigning value to a new key.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4025591"/>
            <a:ext cx="1097280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info[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amir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info[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"department"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"psychology"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(info)</a:t>
            </a:r>
          </a:p>
        </p:txBody>
      </p:sp>
    </p:spTree>
    <p:extLst>
      <p:ext uri="{BB962C8B-B14F-4D97-AF65-F5344CB8AC3E}">
        <p14:creationId xmlns:p14="http://schemas.microsoft.com/office/powerpoint/2010/main" val="360538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241965"/>
            <a:ext cx="8229600" cy="28841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aa-ET" sz="5400"/>
              <a:t>DICTIONARY</a:t>
            </a:r>
            <a:endParaRPr lang="aa-ET" sz="5400" dirty="0"/>
          </a:p>
          <a:p>
            <a:pPr marL="0" indent="0" algn="ctr">
              <a:buNone/>
            </a:pPr>
            <a:r>
              <a:rPr lang="aa-ET" sz="5400" dirty="0"/>
              <a:t>O</a:t>
            </a:r>
            <a:r>
              <a:rPr lang="en-US" sz="5400" dirty="0"/>
              <a:t>p</a:t>
            </a:r>
            <a:r>
              <a:rPr lang="aa-ET" sz="5400" dirty="0"/>
              <a:t>e</a:t>
            </a:r>
            <a:r>
              <a:rPr lang="en-US" sz="5400" dirty="0"/>
              <a:t>n</a:t>
            </a:r>
            <a:r>
              <a:rPr lang="aa-ET" sz="5400" dirty="0"/>
              <a:t> </a:t>
            </a:r>
            <a:r>
              <a:rPr lang="aa-ET" sz="5400" dirty="0">
                <a:hlinkClick r:id="rId2" action="ppaction://hlinkfile"/>
              </a:rPr>
              <a:t>repl.it</a:t>
            </a:r>
            <a:r>
              <a:rPr lang="en-US" sz="5400" dirty="0"/>
              <a:t> </a:t>
            </a:r>
            <a:r>
              <a:rPr lang="en-US" sz="5400" dirty="0">
                <a:sym typeface="Wingdings" panose="05000000000000000000" pitchFamily="2" charset="2"/>
              </a:rPr>
              <a:t> </a:t>
            </a:r>
            <a:endParaRPr lang="aa-ET" sz="5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IL" sz="4000" dirty="0">
                <a:sym typeface="Wingdings" panose="05000000000000000000" pitchFamily="2" charset="2"/>
              </a:rPr>
              <a:t>A</a:t>
            </a:r>
            <a:r>
              <a:rPr lang="aa-ET" sz="4000" dirty="0">
                <a:sym typeface="Wingdings" panose="05000000000000000000" pitchFamily="2" charset="2"/>
              </a:rPr>
              <a:t>.1 to A.8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B07C04D-D05F-43A8-B4D8-73B81977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30253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765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7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95600" y="4248272"/>
            <a:ext cx="6400800" cy="1752600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IL" dirty="0" err="1"/>
              <a:t>umerical</a:t>
            </a:r>
            <a:r>
              <a:rPr lang="en-IL" dirty="0"/>
              <a:t> Python</a:t>
            </a:r>
            <a:endParaRPr lang="he-IL" dirty="0"/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FBBBEB9-1D24-4BE2-8B5B-4D2CB1CC0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05" y="1166813"/>
            <a:ext cx="5822795" cy="23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06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>
                <a:latin typeface="Consolas" panose="020B0609020204030204" pitchFamily="49" charset="0"/>
              </a:rPr>
              <a:t>import</a:t>
            </a:r>
            <a:endParaRPr lang="he-IL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14311"/>
            <a:ext cx="10972800" cy="2963104"/>
          </a:xfrm>
        </p:spPr>
        <p:txBody>
          <a:bodyPr>
            <a:normAutofit/>
          </a:bodyPr>
          <a:lstStyle/>
          <a:p>
            <a:r>
              <a:rPr lang="en-IL" b="1" dirty="0">
                <a:latin typeface="Consolas" panose="020B0609020204030204" pitchFamily="49" charset="0"/>
              </a:rPr>
              <a:t>import</a:t>
            </a:r>
            <a:r>
              <a:rPr lang="en-IL" dirty="0">
                <a:cs typeface="Times New Roman" panose="02020603050405020304" pitchFamily="18" charset="0"/>
              </a:rPr>
              <a:t> command tells Python to import an </a:t>
            </a:r>
            <a:r>
              <a:rPr lang="en-IL" b="1" dirty="0">
                <a:cs typeface="Times New Roman" panose="02020603050405020304" pitchFamily="18" charset="0"/>
              </a:rPr>
              <a:t>installed</a:t>
            </a:r>
            <a:r>
              <a:rPr lang="en-IL" dirty="0">
                <a:cs typeface="Times New Roman" panose="02020603050405020304" pitchFamily="18" charset="0"/>
              </a:rPr>
              <a:t> package</a:t>
            </a:r>
            <a:r>
              <a:rPr lang="en-IL" dirty="0"/>
              <a:t>.</a:t>
            </a:r>
          </a:p>
          <a:p>
            <a:r>
              <a:rPr lang="en-IL" dirty="0"/>
              <a:t>Most of the packages we will need come installed with Anaconda. To install additional packages see: </a:t>
            </a:r>
            <a:r>
              <a:rPr lang="en-IL" dirty="0">
                <a:hlinkClick r:id="rId2"/>
              </a:rPr>
              <a:t>link</a:t>
            </a:r>
            <a:endParaRPr lang="en-IL" dirty="0"/>
          </a:p>
          <a:p>
            <a:r>
              <a:rPr lang="en-IL" dirty="0"/>
              <a:t>the command </a:t>
            </a:r>
            <a:r>
              <a:rPr lang="en-IL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en-IL" dirty="0"/>
              <a:t> tells Python that we will call the </a:t>
            </a:r>
            <a:r>
              <a:rPr lang="en-IL" dirty="0" err="1">
                <a:solidFill>
                  <a:srgbClr val="7030A0"/>
                </a:solidFill>
                <a:latin typeface="Consolas" panose="020B0609020204030204" pitchFamily="49" charset="0"/>
              </a:rPr>
              <a:t>numpy</a:t>
            </a:r>
            <a:r>
              <a:rPr lang="en-IL" dirty="0"/>
              <a:t> package as </a:t>
            </a:r>
            <a:r>
              <a:rPr lang="en-IL" dirty="0">
                <a:solidFill>
                  <a:srgbClr val="7030A0"/>
                </a:solidFill>
                <a:latin typeface="Consolas" panose="020B0609020204030204" pitchFamily="49" charset="0"/>
              </a:rPr>
              <a:t>np</a:t>
            </a:r>
            <a:r>
              <a:rPr lang="en-IL" dirty="0"/>
              <a:t> – to shorten our code.</a:t>
            </a:r>
          </a:p>
          <a:p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1904403"/>
            <a:ext cx="10972800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L" sz="3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L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L" sz="3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 np</a:t>
            </a:r>
          </a:p>
        </p:txBody>
      </p:sp>
    </p:spTree>
    <p:extLst>
      <p:ext uri="{BB962C8B-B14F-4D97-AF65-F5344CB8AC3E}">
        <p14:creationId xmlns:p14="http://schemas.microsoft.com/office/powerpoint/2010/main" val="329122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/>
              <a:t>Recap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L" b="1" dirty="0"/>
              <a:t>Basic </a:t>
            </a:r>
            <a:r>
              <a:rPr lang="en-US" b="1" dirty="0"/>
              <a:t>d</a:t>
            </a:r>
            <a:r>
              <a:rPr lang="en-IL" b="1" dirty="0"/>
              <a:t>a</a:t>
            </a:r>
            <a:r>
              <a:rPr lang="en-US" b="1" dirty="0"/>
              <a:t>t</a:t>
            </a:r>
            <a:r>
              <a:rPr lang="en-IL" b="1" dirty="0"/>
              <a:t>a </a:t>
            </a:r>
            <a:r>
              <a:rPr lang="en-US" b="1" dirty="0"/>
              <a:t>t</a:t>
            </a:r>
            <a:r>
              <a:rPr lang="en-IL" b="1" dirty="0"/>
              <a:t>y</a:t>
            </a:r>
            <a:r>
              <a:rPr lang="en-US" b="1" dirty="0"/>
              <a:t>p</a:t>
            </a:r>
            <a:r>
              <a:rPr lang="en-IL" b="1" dirty="0"/>
              <a:t>e</a:t>
            </a:r>
            <a:r>
              <a:rPr lang="en-US" b="1" dirty="0"/>
              <a:t>s</a:t>
            </a:r>
            <a:r>
              <a:rPr lang="en-IL" b="1" dirty="0"/>
              <a:t>:</a:t>
            </a:r>
          </a:p>
          <a:p>
            <a:pPr marL="623888"/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IL" dirty="0"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IL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IL" dirty="0">
                <a:latin typeface="Consolas" panose="020B0609020204030204" pitchFamily="49" charset="0"/>
              </a:rPr>
              <a:t>g</a:t>
            </a:r>
          </a:p>
          <a:p>
            <a:pPr marL="623888"/>
            <a:r>
              <a:rPr lang="en-IL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u</a:t>
            </a:r>
            <a:r>
              <a:rPr lang="en-IL" dirty="0">
                <a:cs typeface="Times New Roman" panose="02020603050405020304" pitchFamily="18" charset="0"/>
              </a:rPr>
              <a:t>m</a:t>
            </a:r>
            <a:r>
              <a:rPr lang="en-US" dirty="0">
                <a:cs typeface="Times New Roman" panose="02020603050405020304" pitchFamily="18" charset="0"/>
              </a:rPr>
              <a:t>b</a:t>
            </a:r>
            <a:r>
              <a:rPr lang="en-IL" dirty="0">
                <a:cs typeface="Times New Roman" panose="02020603050405020304" pitchFamily="18" charset="0"/>
              </a:rPr>
              <a:t>e</a:t>
            </a:r>
            <a:r>
              <a:rPr lang="en-US" dirty="0">
                <a:cs typeface="Times New Roman" panose="02020603050405020304" pitchFamily="18" charset="0"/>
              </a:rPr>
              <a:t>r</a:t>
            </a:r>
            <a:r>
              <a:rPr lang="en-IL" dirty="0">
                <a:cs typeface="Times New Roman" panose="02020603050405020304" pitchFamily="18" charset="0"/>
              </a:rPr>
              <a:t>s</a:t>
            </a:r>
            <a:r>
              <a:rPr lang="en-IL" dirty="0">
                <a:latin typeface="Consolas" panose="020B0609020204030204" pitchFamily="49" charset="0"/>
              </a:rPr>
              <a:t> </a:t>
            </a:r>
            <a:r>
              <a:rPr lang="en-IL" dirty="0"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IL" dirty="0">
                <a:latin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</a:rPr>
              <a:t>o</a:t>
            </a:r>
            <a:r>
              <a:rPr lang="en-IL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IL" dirty="0">
                <a:cs typeface="Times New Roman" panose="02020603050405020304" pitchFamily="18" charset="0"/>
              </a:rPr>
              <a:t>,</a:t>
            </a:r>
            <a:r>
              <a:rPr lang="en-IL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IL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IL" dirty="0">
                <a:latin typeface="Consolas" panose="020B0609020204030204" pitchFamily="49" charset="0"/>
              </a:rPr>
              <a:t>e</a:t>
            </a:r>
            <a:r>
              <a:rPr lang="en-US" dirty="0">
                <a:latin typeface="Consolas" panose="020B0609020204030204" pitchFamily="49" charset="0"/>
              </a:rPr>
              <a:t>g</a:t>
            </a:r>
            <a:r>
              <a:rPr lang="en-IL" dirty="0">
                <a:latin typeface="Consolas" panose="020B0609020204030204" pitchFamily="49" charset="0"/>
              </a:rPr>
              <a:t>e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IL" dirty="0">
                <a:cs typeface="Times New Roman" panose="02020603050405020304" pitchFamily="18" charset="0"/>
              </a:rPr>
              <a:t>)</a:t>
            </a:r>
          </a:p>
          <a:p>
            <a:pPr marL="623888"/>
            <a:r>
              <a:rPr lang="en-IL" dirty="0">
                <a:cs typeface="Times New Roman" panose="02020603050405020304" pitchFamily="18" charset="0"/>
              </a:rPr>
              <a:t>B</a:t>
            </a:r>
            <a:r>
              <a:rPr lang="en-US" dirty="0">
                <a:cs typeface="Times New Roman" panose="02020603050405020304" pitchFamily="18" charset="0"/>
              </a:rPr>
              <a:t>o</a:t>
            </a:r>
            <a:r>
              <a:rPr lang="en-IL" dirty="0">
                <a:cs typeface="Times New Roman" panose="02020603050405020304" pitchFamily="18" charset="0"/>
              </a:rPr>
              <a:t>o</a:t>
            </a:r>
            <a:r>
              <a:rPr lang="en-US" dirty="0">
                <a:cs typeface="Times New Roman" panose="02020603050405020304" pitchFamily="18" charset="0"/>
              </a:rPr>
              <a:t>l</a:t>
            </a:r>
            <a:r>
              <a:rPr lang="en-IL" dirty="0">
                <a:cs typeface="Times New Roman" panose="02020603050405020304" pitchFamily="18" charset="0"/>
              </a:rPr>
              <a:t>e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IL" dirty="0">
                <a:cs typeface="Times New Roman" panose="02020603050405020304" pitchFamily="18" charset="0"/>
              </a:rPr>
              <a:t>n</a:t>
            </a:r>
            <a:r>
              <a:rPr lang="en-IL" dirty="0">
                <a:latin typeface="Consolas" panose="020B0609020204030204" pitchFamily="49" charset="0"/>
              </a:rPr>
              <a:t> </a:t>
            </a:r>
            <a:r>
              <a:rPr lang="en-IL" dirty="0"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IL" dirty="0">
                <a:latin typeface="Consolas" panose="020B0609020204030204" pitchFamily="49" charset="0"/>
              </a:rPr>
              <a:t>r</a:t>
            </a:r>
            <a:r>
              <a:rPr lang="en-US" dirty="0">
                <a:latin typeface="Consolas" panose="020B0609020204030204" pitchFamily="49" charset="0"/>
              </a:rPr>
              <a:t>u</a:t>
            </a:r>
            <a:r>
              <a:rPr lang="en-IL" dirty="0">
                <a:latin typeface="Consolas" panose="020B0609020204030204" pitchFamily="49" charset="0"/>
              </a:rPr>
              <a:t>e</a:t>
            </a:r>
            <a:r>
              <a:rPr lang="en-IL" dirty="0">
                <a:cs typeface="Times New Roman" panose="02020603050405020304" pitchFamily="18" charset="0"/>
              </a:rPr>
              <a:t>,</a:t>
            </a:r>
            <a:r>
              <a:rPr lang="en-IL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IL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l</a:t>
            </a:r>
            <a:r>
              <a:rPr lang="en-IL" dirty="0">
                <a:latin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</a:rPr>
              <a:t>e</a:t>
            </a:r>
            <a:r>
              <a:rPr lang="en-IL" dirty="0">
                <a:cs typeface="Times New Roman" panose="02020603050405020304" pitchFamily="18" charset="0"/>
              </a:rPr>
              <a:t>)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L" b="1" dirty="0" err="1"/>
              <a:t>Stori</a:t>
            </a:r>
            <a:r>
              <a:rPr lang="en-US" b="1" dirty="0"/>
              <a:t>n</a:t>
            </a:r>
            <a:r>
              <a:rPr lang="en-IL" b="1" dirty="0"/>
              <a:t>g </a:t>
            </a:r>
            <a:r>
              <a:rPr lang="en-US" b="1" dirty="0"/>
              <a:t>d</a:t>
            </a:r>
            <a:r>
              <a:rPr lang="en-IL" b="1" dirty="0"/>
              <a:t>a</a:t>
            </a:r>
            <a:r>
              <a:rPr lang="en-US" b="1" dirty="0"/>
              <a:t>t</a:t>
            </a:r>
            <a:r>
              <a:rPr lang="en-IL" b="1" dirty="0"/>
              <a:t>a types together:</a:t>
            </a:r>
            <a:endParaRPr lang="en-US" b="1" dirty="0"/>
          </a:p>
          <a:p>
            <a:pPr marL="623888"/>
            <a:r>
              <a:rPr lang="en-IL" dirty="0">
                <a:latin typeface="Consolas" panose="020B0609020204030204" pitchFamily="49" charset="0"/>
              </a:rPr>
              <a:t>tuple</a:t>
            </a:r>
          </a:p>
          <a:p>
            <a:pPr marL="623888"/>
            <a:r>
              <a:rPr lang="en-IL" dirty="0">
                <a:latin typeface="Consolas" panose="020B0609020204030204" pitchFamily="49" charset="0"/>
              </a:rPr>
              <a:t>l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IL" dirty="0">
                <a:latin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</a:rPr>
              <a:t>t</a:t>
            </a:r>
            <a:endParaRPr lang="en-IL" dirty="0">
              <a:latin typeface="Consolas" panose="020B0609020204030204" pitchFamily="49" charset="0"/>
            </a:endParaRPr>
          </a:p>
          <a:p>
            <a:pPr marL="623888"/>
            <a:r>
              <a:rPr lang="en-IL" dirty="0">
                <a:latin typeface="Consolas" panose="020B0609020204030204" pitchFamily="49" charset="0"/>
              </a:rPr>
              <a:t>set</a:t>
            </a:r>
            <a:endParaRPr lang="en-US" dirty="0">
              <a:latin typeface="Consolas" panose="020B0609020204030204" pitchFamily="49" charset="0"/>
            </a:endParaRPr>
          </a:p>
          <a:p>
            <a:pPr marL="623888"/>
            <a:r>
              <a:rPr lang="en-IL" dirty="0">
                <a:latin typeface="Consolas" panose="020B0609020204030204" pitchFamily="49" charset="0"/>
              </a:rPr>
              <a:t>d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IL" dirty="0"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IL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o</a:t>
            </a:r>
            <a:r>
              <a:rPr lang="en-IL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IL" dirty="0" err="1">
                <a:latin typeface="Consolas" panose="020B0609020204030204" pitchFamily="49" charset="0"/>
              </a:rPr>
              <a:t>ry</a:t>
            </a:r>
            <a:endParaRPr lang="en-US" dirty="0">
              <a:latin typeface="Consolas" panose="020B0609020204030204" pitchFamily="49" charset="0"/>
            </a:endParaRPr>
          </a:p>
          <a:p>
            <a:pPr marL="623888"/>
            <a:r>
              <a:rPr lang="en-IL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u</a:t>
            </a:r>
            <a:r>
              <a:rPr lang="en-IL" dirty="0">
                <a:cs typeface="Times New Roman" panose="02020603050405020304" pitchFamily="18" charset="0"/>
              </a:rPr>
              <a:t>m</a:t>
            </a:r>
            <a:r>
              <a:rPr lang="en-US" dirty="0">
                <a:cs typeface="Times New Roman" panose="02020603050405020304" pitchFamily="18" charset="0"/>
              </a:rPr>
              <a:t>p</a:t>
            </a:r>
            <a:r>
              <a:rPr lang="en-IL" dirty="0">
                <a:cs typeface="Times New Roman" panose="02020603050405020304" pitchFamily="18" charset="0"/>
              </a:rPr>
              <a:t>y </a:t>
            </a:r>
            <a:r>
              <a:rPr lang="en-IL" dirty="0">
                <a:latin typeface="Consolas" panose="020B0609020204030204" pitchFamily="49" charset="0"/>
              </a:rPr>
              <a:t>array</a:t>
            </a:r>
          </a:p>
          <a:p>
            <a:pPr marL="623888"/>
            <a:r>
              <a:rPr lang="en-IL" dirty="0">
                <a:cs typeface="Times New Roman" panose="02020603050405020304" pitchFamily="18" charset="0"/>
              </a:rPr>
              <a:t>p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IL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IL" dirty="0">
                <a:cs typeface="Times New Roman" panose="02020603050405020304" pitchFamily="18" charset="0"/>
              </a:rPr>
              <a:t>a</a:t>
            </a:r>
            <a:r>
              <a:rPr lang="en-US" dirty="0">
                <a:cs typeface="Times New Roman" panose="02020603050405020304" pitchFamily="18" charset="0"/>
              </a:rPr>
              <a:t>s</a:t>
            </a:r>
            <a:r>
              <a:rPr lang="en-IL" dirty="0"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IL" dirty="0" err="1">
                <a:latin typeface="Consolas" panose="020B0609020204030204" pitchFamily="49" charset="0"/>
              </a:rPr>
              <a:t>atafram</a:t>
            </a:r>
            <a:r>
              <a:rPr lang="en-US" dirty="0">
                <a:latin typeface="Consolas" panose="020B0609020204030204" pitchFamily="49" charset="0"/>
              </a:rPr>
              <a:t>e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752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>
                <a:cs typeface="Times New Roman" panose="02020603050405020304" pitchFamily="18" charset="0"/>
              </a:rPr>
              <a:t>why </a:t>
            </a:r>
            <a:r>
              <a:rPr lang="en-IL" b="1" dirty="0" err="1">
                <a:latin typeface="Consolas" panose="020B0609020204030204" pitchFamily="49" charset="0"/>
              </a:rPr>
              <a:t>numpy</a:t>
            </a:r>
            <a:r>
              <a:rPr lang="en-IL" b="1" dirty="0">
                <a:cs typeface="Times New Roman" panose="02020603050405020304" pitchFamily="18" charset="0"/>
              </a:rPr>
              <a:t> ?</a:t>
            </a:r>
            <a:endParaRPr lang="he-IL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3232422"/>
          </a:xfrm>
        </p:spPr>
        <p:txBody>
          <a:bodyPr>
            <a:normAutofit/>
          </a:bodyPr>
          <a:lstStyle/>
          <a:p>
            <a:r>
              <a:rPr lang="en-IL" dirty="0"/>
              <a:t>“</a:t>
            </a:r>
            <a:r>
              <a:rPr lang="en-US" dirty="0"/>
              <a:t>Python’s lists are efficient general-purpose containers. They support (fairly) efficient insertion, deletion, appending, and concatenation, and Python’s list comprehensions make them easy to construct and manipulate. However, they have certain limitations: they don’t support “vectorized” operations like elementwise addition and multiplication</a:t>
            </a:r>
            <a:r>
              <a:rPr lang="en-IL" dirty="0"/>
              <a:t> ...”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5169255"/>
            <a:ext cx="10972800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vector = [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vector = vector *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s-E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522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>
                <a:cs typeface="Times New Roman" panose="02020603050405020304" pitchFamily="18" charset="0"/>
              </a:rPr>
              <a:t>why </a:t>
            </a:r>
            <a:r>
              <a:rPr lang="en-IL" b="1" dirty="0" err="1">
                <a:latin typeface="Consolas" panose="020B0609020204030204" pitchFamily="49" charset="0"/>
              </a:rPr>
              <a:t>numpy</a:t>
            </a:r>
            <a:r>
              <a:rPr lang="en-IL" b="1" dirty="0">
                <a:cs typeface="Times New Roman" panose="02020603050405020304" pitchFamily="18" charset="0"/>
              </a:rPr>
              <a:t> ?</a:t>
            </a:r>
            <a:endParaRPr lang="he-IL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49864"/>
            <a:ext cx="10972800" cy="2470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 dirty="0"/>
              <a:t>Clearly, this code doesn’t do what we expected/wanted – which is to multiply each element by 2.</a:t>
            </a:r>
          </a:p>
          <a:p>
            <a:pPr marL="0" indent="0">
              <a:buNone/>
            </a:pPr>
            <a:endParaRPr lang="en-IL" dirty="0"/>
          </a:p>
          <a:p>
            <a:pPr marL="0" indent="0">
              <a:buNone/>
            </a:pPr>
            <a:r>
              <a:rPr lang="en-IL" dirty="0"/>
              <a:t>Practice </a:t>
            </a:r>
            <a:r>
              <a:rPr lang="en-IL" dirty="0">
                <a:sym typeface="Wingdings" panose="05000000000000000000" pitchFamily="2" charset="2"/>
              </a:rPr>
              <a:t> </a:t>
            </a:r>
            <a:r>
              <a:rPr lang="en-IL" dirty="0"/>
              <a:t>Write a Python code that does this.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1483420"/>
            <a:ext cx="10972800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vector = [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vector = vector *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s-E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0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>
                <a:cs typeface="Times New Roman" panose="02020603050405020304" pitchFamily="18" charset="0"/>
              </a:rPr>
              <a:t>why </a:t>
            </a:r>
            <a:r>
              <a:rPr lang="en-IL" b="1" dirty="0" err="1">
                <a:latin typeface="Consolas" panose="020B0609020204030204" pitchFamily="49" charset="0"/>
              </a:rPr>
              <a:t>numpy</a:t>
            </a:r>
            <a:r>
              <a:rPr lang="en-IL" b="1" dirty="0">
                <a:cs typeface="Times New Roman" panose="02020603050405020304" pitchFamily="18" charset="0"/>
              </a:rPr>
              <a:t> ?</a:t>
            </a:r>
            <a:endParaRPr lang="he-IL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2139602"/>
          </a:xfrm>
        </p:spPr>
        <p:txBody>
          <a:bodyPr>
            <a:normAutofit/>
          </a:bodyPr>
          <a:lstStyle/>
          <a:p>
            <a:r>
              <a:rPr lang="en-IL" dirty="0"/>
              <a:t>“</a:t>
            </a:r>
            <a:r>
              <a:rPr lang="en-US" dirty="0"/>
              <a:t>NumPy is a Python extension module that provides efficient operation on arrays of homogeneous data. It allows Python to serve as a high-level language for manipulating numerical data</a:t>
            </a:r>
            <a:r>
              <a:rPr lang="en-IL" dirty="0"/>
              <a:t>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3915410"/>
            <a:ext cx="1097280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L" sz="3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L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L" sz="3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vector = </a:t>
            </a:r>
            <a:r>
              <a:rPr lang="en-IL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vector = vector *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IL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31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>
                <a:cs typeface="Times New Roman" panose="02020603050405020304" pitchFamily="18" charset="0"/>
              </a:rPr>
              <a:t>why </a:t>
            </a:r>
            <a:r>
              <a:rPr lang="en-IL" b="1" dirty="0" err="1">
                <a:latin typeface="Consolas" panose="020B0609020204030204" pitchFamily="49" charset="0"/>
              </a:rPr>
              <a:t>numpy</a:t>
            </a:r>
            <a:r>
              <a:rPr lang="en-IL" b="1" dirty="0">
                <a:cs typeface="Times New Roman" panose="02020603050405020304" pitchFamily="18" charset="0"/>
              </a:rPr>
              <a:t> ?</a:t>
            </a:r>
            <a:endParaRPr lang="he-IL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2139602"/>
          </a:xfrm>
        </p:spPr>
        <p:txBody>
          <a:bodyPr>
            <a:normAutofit/>
          </a:bodyPr>
          <a:lstStyle/>
          <a:p>
            <a:r>
              <a:rPr lang="en-IL" dirty="0"/>
              <a:t>same principle applies to element-by-element operations with all operators (</a:t>
            </a:r>
            <a:r>
              <a:rPr lang="en-IL" dirty="0">
                <a:solidFill>
                  <a:srgbClr val="00B050"/>
                </a:solidFill>
                <a:latin typeface="Consolas" panose="020B0609020204030204" pitchFamily="49" charset="0"/>
              </a:rPr>
              <a:t>+ - * /</a:t>
            </a:r>
            <a:r>
              <a:rPr lang="en-IL" dirty="0">
                <a:solidFill>
                  <a:srgbClr val="00B050"/>
                </a:solidFill>
              </a:rPr>
              <a:t> </a:t>
            </a:r>
            <a:r>
              <a:rPr lang="en-IL" dirty="0"/>
              <a:t>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3915410"/>
            <a:ext cx="1097280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vector = </a:t>
            </a:r>
            <a:r>
              <a:rPr lang="es-E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vector2 = </a:t>
            </a:r>
            <a:r>
              <a:rPr lang="es-E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.5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s-E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(vector * vector2)</a:t>
            </a:r>
          </a:p>
        </p:txBody>
      </p:sp>
    </p:spTree>
    <p:extLst>
      <p:ext uri="{BB962C8B-B14F-4D97-AF65-F5344CB8AC3E}">
        <p14:creationId xmlns:p14="http://schemas.microsoft.com/office/powerpoint/2010/main" val="208936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>
                <a:cs typeface="Times New Roman" panose="02020603050405020304" pitchFamily="18" charset="0"/>
              </a:rPr>
              <a:t>why </a:t>
            </a:r>
            <a:r>
              <a:rPr lang="en-IL" b="1" dirty="0" err="1">
                <a:latin typeface="Consolas" panose="020B0609020204030204" pitchFamily="49" charset="0"/>
              </a:rPr>
              <a:t>numpy</a:t>
            </a:r>
            <a:r>
              <a:rPr lang="en-IL" b="1" dirty="0">
                <a:cs typeface="Times New Roman" panose="02020603050405020304" pitchFamily="18" charset="0"/>
              </a:rPr>
              <a:t> ?</a:t>
            </a:r>
            <a:endParaRPr lang="he-IL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213960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IL" dirty="0"/>
              <a:t>What will the following code do?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3915410"/>
            <a:ext cx="10972800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vector = </a:t>
            </a:r>
            <a:r>
              <a:rPr lang="es-E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vector = vector + vector</a:t>
            </a:r>
          </a:p>
        </p:txBody>
      </p:sp>
    </p:spTree>
    <p:extLst>
      <p:ext uri="{BB962C8B-B14F-4D97-AF65-F5344CB8AC3E}">
        <p14:creationId xmlns:p14="http://schemas.microsoft.com/office/powerpoint/2010/main" val="3840840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>
                <a:cs typeface="Times New Roman" panose="02020603050405020304" pitchFamily="18" charset="0"/>
              </a:rPr>
              <a:t>why </a:t>
            </a:r>
            <a:r>
              <a:rPr lang="en-IL" b="1" dirty="0" err="1">
                <a:latin typeface="Consolas" panose="020B0609020204030204" pitchFamily="49" charset="0"/>
              </a:rPr>
              <a:t>numpy</a:t>
            </a:r>
            <a:r>
              <a:rPr lang="en-IL" b="1" dirty="0">
                <a:cs typeface="Times New Roman" panose="02020603050405020304" pitchFamily="18" charset="0"/>
              </a:rPr>
              <a:t> ?</a:t>
            </a:r>
            <a:endParaRPr lang="he-IL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188312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IL" dirty="0"/>
              <a:t>What about working with matrices (using simple </a:t>
            </a:r>
            <a:r>
              <a:rPr lang="en-IL" dirty="0">
                <a:latin typeface="Consolas" panose="020B0609020204030204" pitchFamily="49" charset="0"/>
              </a:rPr>
              <a:t>list</a:t>
            </a:r>
            <a:r>
              <a:rPr lang="en-IL" dirty="0"/>
              <a:t>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3557240"/>
            <a:ext cx="109728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matrix = [[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fr-FR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(matrix)</a:t>
            </a:r>
          </a:p>
          <a:p>
            <a:endParaRPr lang="en-IL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matrix = [[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fr-FR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(matrix)</a:t>
            </a:r>
          </a:p>
        </p:txBody>
      </p:sp>
    </p:spTree>
    <p:extLst>
      <p:ext uri="{BB962C8B-B14F-4D97-AF65-F5344CB8AC3E}">
        <p14:creationId xmlns:p14="http://schemas.microsoft.com/office/powerpoint/2010/main" val="3209472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>
                <a:cs typeface="Times New Roman" panose="02020603050405020304" pitchFamily="18" charset="0"/>
              </a:rPr>
              <a:t>why </a:t>
            </a:r>
            <a:r>
              <a:rPr lang="en-IL" b="1" dirty="0" err="1">
                <a:latin typeface="Consolas" panose="020B0609020204030204" pitchFamily="49" charset="0"/>
              </a:rPr>
              <a:t>numpy</a:t>
            </a:r>
            <a:r>
              <a:rPr lang="en-IL" b="1" dirty="0">
                <a:cs typeface="Times New Roman" panose="02020603050405020304" pitchFamily="18" charset="0"/>
              </a:rPr>
              <a:t> ?</a:t>
            </a:r>
            <a:endParaRPr lang="he-IL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188312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IL" dirty="0"/>
              <a:t>How do we index the </a:t>
            </a:r>
            <a:r>
              <a:rPr lang="en-IL" u="sng" dirty="0"/>
              <a:t>first element</a:t>
            </a:r>
            <a:r>
              <a:rPr lang="en-IL" dirty="0"/>
              <a:t> in the </a:t>
            </a:r>
            <a:r>
              <a:rPr lang="en-IL" u="sng" dirty="0"/>
              <a:t>second row</a:t>
            </a:r>
            <a:r>
              <a:rPr lang="en-IL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3557240"/>
            <a:ext cx="10972800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matrix = [[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IL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(matrix</a:t>
            </a:r>
            <a:r>
              <a:rPr lang="en-IL" sz="3200" dirty="0">
                <a:solidFill>
                  <a:srgbClr val="F44747"/>
                </a:solidFill>
                <a:latin typeface="Consolas" panose="020B0609020204030204" pitchFamily="49" charset="0"/>
              </a:rPr>
              <a:t>????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5875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 err="1">
                <a:latin typeface="Consolas" panose="020B0609020204030204" pitchFamily="49" charset="0"/>
              </a:rPr>
              <a:t>numpy</a:t>
            </a:r>
            <a:endParaRPr lang="he-IL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2139602"/>
          </a:xfrm>
        </p:spPr>
        <p:txBody>
          <a:bodyPr anchor="b">
            <a:normAutofit/>
          </a:bodyPr>
          <a:lstStyle/>
          <a:p>
            <a:r>
              <a:rPr lang="en-IL" dirty="0"/>
              <a:t>An </a:t>
            </a:r>
            <a:r>
              <a:rPr lang="en-IL" dirty="0">
                <a:latin typeface="Consolas" panose="020B0609020204030204" pitchFamily="49" charset="0"/>
              </a:rPr>
              <a:t>.array </a:t>
            </a:r>
            <a:r>
              <a:rPr lang="en-IL" dirty="0"/>
              <a:t>method can be 1-dimensional, 2-dimensional and so on (n-dimensional).</a:t>
            </a:r>
          </a:p>
          <a:p>
            <a:r>
              <a:rPr lang="en-IL" dirty="0"/>
              <a:t>Use </a:t>
            </a:r>
            <a:r>
              <a:rPr lang="en-IL" dirty="0">
                <a:latin typeface="Consolas" panose="020B0609020204030204" pitchFamily="49" charset="0"/>
              </a:rPr>
              <a:t>.shape </a:t>
            </a:r>
            <a:r>
              <a:rPr lang="en-IL" dirty="0"/>
              <a:t>to find out its shape.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3915410"/>
            <a:ext cx="1097280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vector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vector1.shape</a:t>
            </a:r>
          </a:p>
          <a:p>
            <a:endParaRPr lang="en-IL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vector2 = </a:t>
            </a:r>
            <a:r>
              <a:rPr lang="en-IL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vector2.shape</a:t>
            </a:r>
          </a:p>
        </p:txBody>
      </p:sp>
    </p:spTree>
    <p:extLst>
      <p:ext uri="{BB962C8B-B14F-4D97-AF65-F5344CB8AC3E}">
        <p14:creationId xmlns:p14="http://schemas.microsoft.com/office/powerpoint/2010/main" val="693724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 err="1">
                <a:latin typeface="Consolas" panose="020B0609020204030204" pitchFamily="49" charset="0"/>
              </a:rPr>
              <a:t>numpy</a:t>
            </a:r>
            <a:endParaRPr lang="he-IL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213960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IL" dirty="0"/>
              <a:t>How do we index the </a:t>
            </a:r>
            <a:r>
              <a:rPr lang="en-IL" u="sng" dirty="0"/>
              <a:t>first element</a:t>
            </a:r>
            <a:r>
              <a:rPr lang="en-IL" dirty="0"/>
              <a:t> in the </a:t>
            </a:r>
            <a:r>
              <a:rPr lang="en-IL" u="sng" dirty="0"/>
              <a:t>second row</a:t>
            </a:r>
            <a:r>
              <a:rPr lang="en-IL" dirty="0"/>
              <a:t> in a </a:t>
            </a:r>
            <a:r>
              <a:rPr lang="en-IL" dirty="0" err="1"/>
              <a:t>numpy</a:t>
            </a:r>
            <a:r>
              <a:rPr lang="en-IL" dirty="0"/>
              <a:t> </a:t>
            </a:r>
            <a:r>
              <a:rPr lang="en-IL" dirty="0">
                <a:latin typeface="Consolas" panose="020B0609020204030204" pitchFamily="49" charset="0"/>
              </a:rPr>
              <a:t>array</a:t>
            </a:r>
            <a:r>
              <a:rPr lang="en-IL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3915410"/>
            <a:ext cx="1097280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vector2 = </a:t>
            </a:r>
            <a:r>
              <a:rPr lang="en-IL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IL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(vector2)</a:t>
            </a:r>
          </a:p>
          <a:p>
            <a:r>
              <a:rPr lang="en-IL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(vector2[</a:t>
            </a:r>
            <a:r>
              <a:rPr lang="en-IL" sz="32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709180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 err="1">
                <a:latin typeface="Consolas" panose="020B0609020204030204" pitchFamily="49" charset="0"/>
              </a:rPr>
              <a:t>numpy</a:t>
            </a:r>
            <a:endParaRPr lang="he-IL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2139602"/>
          </a:xfrm>
        </p:spPr>
        <p:txBody>
          <a:bodyPr anchor="b">
            <a:normAutofit fontScale="92500" lnSpcReduction="10000"/>
          </a:bodyPr>
          <a:lstStyle/>
          <a:p>
            <a:pPr marL="0" indent="0">
              <a:buNone/>
            </a:pPr>
            <a:r>
              <a:rPr lang="en-IL" dirty="0"/>
              <a:t>Arrays can be reshaped, for example:</a:t>
            </a:r>
          </a:p>
          <a:p>
            <a:pPr>
              <a:buFontTx/>
              <a:buChar char="-"/>
            </a:pPr>
            <a:r>
              <a:rPr lang="en-IL" dirty="0">
                <a:latin typeface="Consolas" panose="020B0609020204030204" pitchFamily="49" charset="0"/>
              </a:rPr>
              <a:t>.transpose()</a:t>
            </a:r>
          </a:p>
          <a:p>
            <a:pPr>
              <a:buFontTx/>
              <a:buChar char="-"/>
            </a:pPr>
            <a:r>
              <a:rPr lang="en-IL" dirty="0">
                <a:latin typeface="Consolas" panose="020B0609020204030204" pitchFamily="49" charset="0"/>
              </a:rPr>
              <a:t>.reshape(4, 2)</a:t>
            </a:r>
          </a:p>
          <a:p>
            <a:pPr marL="0" indent="0">
              <a:buNone/>
            </a:pPr>
            <a:r>
              <a:rPr lang="en-IL" dirty="0">
                <a:solidFill>
                  <a:srgbClr val="FF0000"/>
                </a:solidFill>
                <a:cs typeface="Times New Roman" panose="02020603050405020304" pitchFamily="18" charset="0"/>
              </a:rPr>
              <a:t>Note the difference in results between the two methods!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3915410"/>
            <a:ext cx="1097280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vector2 = </a:t>
            </a:r>
            <a:r>
              <a:rPr lang="es-E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s-ES" sz="3200" dirty="0">
                <a:solidFill>
                  <a:srgbClr val="D4D4D4"/>
                </a:solidFill>
                <a:latin typeface="Consolas" panose="020B0609020204030204" pitchFamily="49" charset="0"/>
              </a:rPr>
              <a:t>vector2.transpose()</a:t>
            </a:r>
          </a:p>
          <a:p>
            <a:endParaRPr lang="en-IL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vector2 = </a:t>
            </a:r>
            <a:r>
              <a:rPr lang="en-IL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vector2.reshape(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473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</a:t>
            </a:r>
            <a:r>
              <a:rPr lang="en-IL" b="1" dirty="0"/>
              <a:t>h</a:t>
            </a:r>
            <a:r>
              <a:rPr lang="en-US" b="1" dirty="0" err="1"/>
              <a:t>i</a:t>
            </a:r>
            <a:r>
              <a:rPr lang="en-IL" b="1" dirty="0"/>
              <a:t>s </a:t>
            </a:r>
            <a:r>
              <a:rPr lang="en-US" b="1" dirty="0"/>
              <a:t>c</a:t>
            </a:r>
            <a:r>
              <a:rPr lang="en-IL" b="1" dirty="0"/>
              <a:t>l</a:t>
            </a:r>
            <a:r>
              <a:rPr lang="en-US" b="1" dirty="0"/>
              <a:t>a</a:t>
            </a:r>
            <a:r>
              <a:rPr lang="en-IL" b="1" dirty="0"/>
              <a:t>s</a:t>
            </a:r>
            <a:r>
              <a:rPr lang="en-US" b="1" dirty="0"/>
              <a:t>s</a:t>
            </a:r>
            <a:r>
              <a:rPr lang="en-IL" b="1" dirty="0"/>
              <a:t>...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L" dirty="0"/>
              <a:t>We will discuss </a:t>
            </a:r>
            <a:r>
              <a:rPr lang="en-IL" i="1" dirty="0"/>
              <a:t>collection types</a:t>
            </a:r>
            <a:r>
              <a:rPr lang="en-IL" dirty="0"/>
              <a:t>:</a:t>
            </a:r>
            <a:endParaRPr lang="en-US" dirty="0"/>
          </a:p>
          <a:p>
            <a:pPr marL="623888"/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IL" dirty="0">
                <a:latin typeface="Consolas" panose="020B0609020204030204" pitchFamily="49" charset="0"/>
              </a:rPr>
              <a:t>u</a:t>
            </a:r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IL" dirty="0">
                <a:latin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</a:rPr>
              <a:t>e</a:t>
            </a:r>
            <a:endParaRPr lang="en-IL" dirty="0">
              <a:latin typeface="Consolas" panose="020B0609020204030204" pitchFamily="49" charset="0"/>
            </a:endParaRPr>
          </a:p>
          <a:p>
            <a:pPr marL="623888"/>
            <a:r>
              <a:rPr lang="en-IL" dirty="0">
                <a:latin typeface="Consolas" panose="020B0609020204030204" pitchFamily="49" charset="0"/>
              </a:rPr>
              <a:t>l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IL" dirty="0">
                <a:latin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</a:rPr>
              <a:t>t</a:t>
            </a:r>
            <a:endParaRPr lang="en-IL" dirty="0">
              <a:latin typeface="Consolas" panose="020B0609020204030204" pitchFamily="49" charset="0"/>
            </a:endParaRPr>
          </a:p>
          <a:p>
            <a:pPr marL="623888"/>
            <a:r>
              <a:rPr lang="en-IL" dirty="0">
                <a:latin typeface="Consolas" panose="020B0609020204030204" pitchFamily="49" charset="0"/>
              </a:rPr>
              <a:t>set</a:t>
            </a:r>
            <a:endParaRPr lang="en-US" dirty="0">
              <a:latin typeface="Consolas" panose="020B0609020204030204" pitchFamily="49" charset="0"/>
            </a:endParaRPr>
          </a:p>
          <a:p>
            <a:pPr marL="623888"/>
            <a:r>
              <a:rPr lang="en-IL" dirty="0">
                <a:latin typeface="Consolas" panose="020B0609020204030204" pitchFamily="49" charset="0"/>
              </a:rPr>
              <a:t>d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IL" dirty="0"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IL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o</a:t>
            </a:r>
            <a:r>
              <a:rPr lang="en-IL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IL" dirty="0" err="1">
                <a:latin typeface="Consolas" panose="020B0609020204030204" pitchFamily="49" charset="0"/>
              </a:rPr>
              <a:t>ry</a:t>
            </a:r>
            <a:endParaRPr lang="en-I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IL" dirty="0"/>
              <a:t>h</a:t>
            </a:r>
            <a:r>
              <a:rPr lang="en-US" dirty="0"/>
              <a:t>e</a:t>
            </a:r>
            <a:r>
              <a:rPr lang="en-IL" dirty="0"/>
              <a:t>n </a:t>
            </a:r>
            <a:r>
              <a:rPr lang="en-US" dirty="0"/>
              <a:t>w</a:t>
            </a:r>
            <a:r>
              <a:rPr lang="en-IL" dirty="0"/>
              <a:t>e will </a:t>
            </a:r>
            <a:r>
              <a:rPr lang="en-US" dirty="0"/>
              <a:t>s</a:t>
            </a:r>
            <a:r>
              <a:rPr lang="en-IL" dirty="0"/>
              <a:t>t</a:t>
            </a:r>
            <a:r>
              <a:rPr lang="en-US" dirty="0"/>
              <a:t>a</a:t>
            </a:r>
            <a:r>
              <a:rPr lang="en-IL" dirty="0"/>
              <a:t>r</a:t>
            </a:r>
            <a:r>
              <a:rPr lang="en-US" dirty="0"/>
              <a:t>t</a:t>
            </a:r>
            <a:r>
              <a:rPr lang="en-IL" dirty="0"/>
              <a:t> </a:t>
            </a:r>
            <a:r>
              <a:rPr lang="en-US" dirty="0"/>
              <a:t>w</a:t>
            </a:r>
            <a:r>
              <a:rPr lang="en-IL" dirty="0"/>
              <a:t>o</a:t>
            </a:r>
            <a:r>
              <a:rPr lang="en-US" dirty="0"/>
              <a:t>r</a:t>
            </a:r>
            <a:r>
              <a:rPr lang="en-IL" dirty="0"/>
              <a:t>k</a:t>
            </a:r>
            <a:r>
              <a:rPr lang="en-US" dirty="0" err="1"/>
              <a:t>i</a:t>
            </a:r>
            <a:r>
              <a:rPr lang="en-IL" dirty="0"/>
              <a:t>n</a:t>
            </a:r>
            <a:r>
              <a:rPr lang="en-US" dirty="0"/>
              <a:t>g</a:t>
            </a:r>
            <a:r>
              <a:rPr lang="en-IL" dirty="0"/>
              <a:t> </a:t>
            </a:r>
            <a:r>
              <a:rPr lang="en-US" dirty="0"/>
              <a:t>w</a:t>
            </a:r>
            <a:r>
              <a:rPr lang="en-IL" dirty="0" err="1"/>
              <a:t>i</a:t>
            </a:r>
            <a:r>
              <a:rPr lang="en-US" dirty="0"/>
              <a:t>t</a:t>
            </a:r>
            <a:r>
              <a:rPr lang="en-IL" dirty="0"/>
              <a:t>h:</a:t>
            </a:r>
            <a:endParaRPr lang="en-US" dirty="0"/>
          </a:p>
          <a:p>
            <a:pPr marL="714375"/>
            <a:r>
              <a:rPr lang="en-IL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u</a:t>
            </a:r>
            <a:r>
              <a:rPr lang="en-IL" dirty="0">
                <a:cs typeface="Times New Roman" panose="02020603050405020304" pitchFamily="18" charset="0"/>
              </a:rPr>
              <a:t>m</a:t>
            </a:r>
            <a:r>
              <a:rPr lang="en-US" dirty="0">
                <a:cs typeface="Times New Roman" panose="02020603050405020304" pitchFamily="18" charset="0"/>
              </a:rPr>
              <a:t>p</a:t>
            </a:r>
            <a:r>
              <a:rPr lang="en-IL" dirty="0">
                <a:cs typeface="Times New Roman" panose="02020603050405020304" pitchFamily="18" charset="0"/>
              </a:rPr>
              <a:t>y </a:t>
            </a:r>
            <a:r>
              <a:rPr lang="en-IL" dirty="0">
                <a:latin typeface="Consolas" panose="020B0609020204030204" pitchFamily="49" charset="0"/>
              </a:rPr>
              <a:t>array</a:t>
            </a:r>
          </a:p>
          <a:p>
            <a:pPr marL="714375"/>
            <a:r>
              <a:rPr lang="en-IL" dirty="0">
                <a:cs typeface="Times New Roman" panose="02020603050405020304" pitchFamily="18" charset="0"/>
              </a:rPr>
              <a:t>p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IL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IL" dirty="0">
                <a:cs typeface="Times New Roman" panose="02020603050405020304" pitchFamily="18" charset="0"/>
              </a:rPr>
              <a:t>a</a:t>
            </a:r>
            <a:r>
              <a:rPr lang="en-US" dirty="0">
                <a:cs typeface="Times New Roman" panose="02020603050405020304" pitchFamily="18" charset="0"/>
              </a:rPr>
              <a:t>s</a:t>
            </a:r>
            <a:r>
              <a:rPr lang="en-IL" dirty="0"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IL" dirty="0" err="1">
                <a:latin typeface="Consolas" panose="020B0609020204030204" pitchFamily="49" charset="0"/>
              </a:rPr>
              <a:t>atafram</a:t>
            </a:r>
            <a:r>
              <a:rPr lang="en-US" dirty="0">
                <a:latin typeface="Consolas" panose="020B0609020204030204" pitchFamily="49" charset="0"/>
              </a:rPr>
              <a:t>e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4220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 err="1">
                <a:latin typeface="Consolas" panose="020B0609020204030204" pitchFamily="49" charset="0"/>
              </a:rPr>
              <a:t>numpy</a:t>
            </a:r>
            <a:endParaRPr lang="he-IL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213960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IL" dirty="0"/>
              <a:t>You can access specific “useful” locations, for e.g.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3915410"/>
            <a:ext cx="10972800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matrix = </a:t>
            </a:r>
            <a:r>
              <a:rPr lang="fr-FR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fr-FR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matrix.diagonal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en-IL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IL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L" sz="2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L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L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matrix.diagonal</a:t>
            </a:r>
            <a:r>
              <a:rPr lang="en-IL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L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L" sz="28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72420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 err="1">
                <a:latin typeface="Consolas" panose="020B0609020204030204" pitchFamily="49" charset="0"/>
              </a:rPr>
              <a:t>numpy</a:t>
            </a:r>
            <a:endParaRPr lang="he-IL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14056"/>
            <a:ext cx="10972800" cy="456930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L" dirty="0"/>
              <a:t>Some useful methods:</a:t>
            </a:r>
          </a:p>
          <a:p>
            <a:pPr>
              <a:buFontTx/>
              <a:buChar char="-"/>
            </a:pPr>
            <a:r>
              <a:rPr lang="en-IL" dirty="0">
                <a:latin typeface="Consolas" panose="020B0609020204030204" pitchFamily="49" charset="0"/>
              </a:rPr>
              <a:t>.sum()</a:t>
            </a:r>
          </a:p>
          <a:p>
            <a:pPr>
              <a:buFontTx/>
              <a:buChar char="-"/>
            </a:pPr>
            <a:r>
              <a:rPr lang="en-IL" dirty="0">
                <a:latin typeface="Consolas" panose="020B0609020204030204" pitchFamily="49" charset="0"/>
              </a:rPr>
              <a:t>.mean()</a:t>
            </a:r>
          </a:p>
          <a:p>
            <a:pPr>
              <a:buFontTx/>
              <a:buChar char="-"/>
            </a:pPr>
            <a:r>
              <a:rPr lang="en-IL" dirty="0">
                <a:latin typeface="Consolas" panose="020B0609020204030204" pitchFamily="49" charset="0"/>
              </a:rPr>
              <a:t>.max()</a:t>
            </a:r>
          </a:p>
          <a:p>
            <a:pPr>
              <a:buFontTx/>
              <a:buChar char="-"/>
            </a:pPr>
            <a:r>
              <a:rPr lang="en-IL" dirty="0">
                <a:latin typeface="Consolas" panose="020B0609020204030204" pitchFamily="49" charset="0"/>
              </a:rPr>
              <a:t>.flatten()</a:t>
            </a:r>
          </a:p>
          <a:p>
            <a:pPr marL="0" indent="0">
              <a:buNone/>
            </a:pPr>
            <a:endParaRPr lang="en-IL" dirty="0"/>
          </a:p>
          <a:p>
            <a:pPr marL="0" indent="0">
              <a:buNone/>
            </a:pPr>
            <a:r>
              <a:rPr lang="en-IL" dirty="0"/>
              <a:t>try them out...</a:t>
            </a:r>
          </a:p>
          <a:p>
            <a:pPr>
              <a:buFontTx/>
              <a:buChar char="-"/>
            </a:pP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1417638"/>
            <a:ext cx="10972800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matrix = </a:t>
            </a:r>
            <a:r>
              <a:rPr lang="fr-FR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</p:txBody>
      </p:sp>
    </p:spTree>
    <p:extLst>
      <p:ext uri="{BB962C8B-B14F-4D97-AF65-F5344CB8AC3E}">
        <p14:creationId xmlns:p14="http://schemas.microsoft.com/office/powerpoint/2010/main" val="1755844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 err="1">
                <a:latin typeface="Consolas" panose="020B0609020204030204" pitchFamily="49" charset="0"/>
              </a:rPr>
              <a:t>numpy</a:t>
            </a:r>
            <a:endParaRPr lang="he-IL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14056"/>
            <a:ext cx="10972800" cy="456930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L" dirty="0"/>
              <a:t>Some useful methods:</a:t>
            </a:r>
          </a:p>
          <a:p>
            <a:pPr>
              <a:buFontTx/>
              <a:buChar char="-"/>
            </a:pPr>
            <a:r>
              <a:rPr lang="en-IL" dirty="0">
                <a:latin typeface="Consolas" panose="020B0609020204030204" pitchFamily="49" charset="0"/>
              </a:rPr>
              <a:t>.sum()</a:t>
            </a:r>
          </a:p>
          <a:p>
            <a:pPr>
              <a:buFontTx/>
              <a:buChar char="-"/>
            </a:pPr>
            <a:r>
              <a:rPr lang="en-IL" dirty="0">
                <a:latin typeface="Consolas" panose="020B0609020204030204" pitchFamily="49" charset="0"/>
              </a:rPr>
              <a:t>.mean()</a:t>
            </a:r>
          </a:p>
          <a:p>
            <a:pPr>
              <a:buFontTx/>
              <a:buChar char="-"/>
            </a:pPr>
            <a:r>
              <a:rPr lang="en-IL" dirty="0">
                <a:latin typeface="Consolas" panose="020B0609020204030204" pitchFamily="49" charset="0"/>
              </a:rPr>
              <a:t>.max()</a:t>
            </a:r>
          </a:p>
          <a:p>
            <a:pPr>
              <a:buFontTx/>
              <a:buChar char="-"/>
            </a:pPr>
            <a:r>
              <a:rPr lang="en-IL" dirty="0">
                <a:latin typeface="Consolas" panose="020B0609020204030204" pitchFamily="49" charset="0"/>
              </a:rPr>
              <a:t>.flatten()</a:t>
            </a:r>
          </a:p>
          <a:p>
            <a:pPr marL="0" indent="0">
              <a:buNone/>
            </a:pPr>
            <a:endParaRPr lang="en-IL" dirty="0"/>
          </a:p>
          <a:p>
            <a:pPr marL="0" indent="0">
              <a:buNone/>
            </a:pPr>
            <a:r>
              <a:rPr lang="en-IL" dirty="0"/>
              <a:t>try them out...</a:t>
            </a:r>
          </a:p>
          <a:p>
            <a:pPr>
              <a:buFontTx/>
              <a:buChar char="-"/>
            </a:pP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1417638"/>
            <a:ext cx="10972800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matrix = </a:t>
            </a:r>
            <a:r>
              <a:rPr lang="fr-FR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28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</p:txBody>
      </p:sp>
    </p:spTree>
    <p:extLst>
      <p:ext uri="{BB962C8B-B14F-4D97-AF65-F5344CB8AC3E}">
        <p14:creationId xmlns:p14="http://schemas.microsoft.com/office/powerpoint/2010/main" val="1249395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 err="1">
                <a:latin typeface="Consolas" panose="020B0609020204030204" pitchFamily="49" charset="0"/>
              </a:rPr>
              <a:t>numpy</a:t>
            </a:r>
            <a:r>
              <a:rPr lang="en-IL" b="1" dirty="0">
                <a:cs typeface="Times New Roman" panose="02020603050405020304" pitchFamily="18" charset="0"/>
              </a:rPr>
              <a:t> </a:t>
            </a:r>
            <a:endParaRPr lang="he-IL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2139602"/>
          </a:xfrm>
        </p:spPr>
        <p:txBody>
          <a:bodyPr anchor="b">
            <a:normAutofit/>
          </a:bodyPr>
          <a:lstStyle/>
          <a:p>
            <a:r>
              <a:rPr lang="en-IL" dirty="0"/>
              <a:t>note the </a:t>
            </a:r>
            <a:r>
              <a:rPr lang="en-IL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IL" dirty="0"/>
              <a:t> operator which does a </a:t>
            </a:r>
            <a:r>
              <a:rPr lang="en-IL" dirty="0">
                <a:hlinkClick r:id="rId2"/>
              </a:rPr>
              <a:t>matrix multiplication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3915410"/>
            <a:ext cx="10972800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matrix = </a:t>
            </a:r>
            <a:r>
              <a:rPr lang="fr-FR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fr-FR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(matrix @ matrix)</a:t>
            </a:r>
          </a:p>
        </p:txBody>
      </p:sp>
    </p:spTree>
    <p:extLst>
      <p:ext uri="{BB962C8B-B14F-4D97-AF65-F5344CB8AC3E}">
        <p14:creationId xmlns:p14="http://schemas.microsoft.com/office/powerpoint/2010/main" val="134194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 err="1">
                <a:latin typeface="Consolas" panose="020B0609020204030204" pitchFamily="49" charset="0"/>
              </a:rPr>
              <a:t>numpy</a:t>
            </a:r>
            <a:r>
              <a:rPr lang="en-IL" b="1" dirty="0">
                <a:cs typeface="Times New Roman" panose="02020603050405020304" pitchFamily="18" charset="0"/>
              </a:rPr>
              <a:t> </a:t>
            </a:r>
            <a:endParaRPr lang="he-IL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77915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IL" dirty="0"/>
              <a:t>Creating an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2393374"/>
            <a:ext cx="109728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v = </a:t>
            </a:r>
            <a:r>
              <a:rPr lang="en-IL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IL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(v)</a:t>
            </a:r>
          </a:p>
          <a:p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v = </a:t>
            </a:r>
            <a:r>
              <a:rPr lang="en-IL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L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(v)</a:t>
            </a:r>
          </a:p>
          <a:p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v = </a:t>
            </a:r>
            <a:r>
              <a:rPr lang="en-IL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101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L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3612655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 err="1">
                <a:latin typeface="Consolas" panose="020B0609020204030204" pitchFamily="49" charset="0"/>
              </a:rPr>
              <a:t>numpy</a:t>
            </a:r>
            <a:r>
              <a:rPr lang="en-IL" b="1" dirty="0">
                <a:cs typeface="Times New Roman" panose="02020603050405020304" pitchFamily="18" charset="0"/>
              </a:rPr>
              <a:t> </a:t>
            </a:r>
            <a:endParaRPr lang="he-IL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77915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IL" dirty="0"/>
              <a:t>Creating an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2393374"/>
            <a:ext cx="1097280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m = </a:t>
            </a:r>
            <a:r>
              <a:rPr lang="en-IL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np.zeros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IL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(m)</a:t>
            </a:r>
          </a:p>
          <a:p>
            <a:b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m = </a:t>
            </a:r>
            <a:r>
              <a:rPr lang="en-IL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np.ones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IL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1203827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 err="1">
                <a:latin typeface="Consolas" panose="020B0609020204030204" pitchFamily="49" charset="0"/>
              </a:rPr>
              <a:t>numpy</a:t>
            </a:r>
            <a:r>
              <a:rPr lang="en-IL" b="1" dirty="0">
                <a:cs typeface="Times New Roman" panose="02020603050405020304" pitchFamily="18" charset="0"/>
              </a:rPr>
              <a:t> </a:t>
            </a:r>
            <a:endParaRPr lang="he-IL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77915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IL" dirty="0"/>
              <a:t>Indexing a 2-dimensional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2434193"/>
            <a:ext cx="109728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m = </a:t>
            </a:r>
            <a:r>
              <a:rPr lang="en-IL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).reshape([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endParaRPr lang="en-IL" sz="32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IL" sz="4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L" sz="4400" dirty="0">
                <a:solidFill>
                  <a:srgbClr val="D4D4D4"/>
                </a:solidFill>
                <a:latin typeface="Consolas" panose="020B0609020204030204" pitchFamily="49" charset="0"/>
              </a:rPr>
              <a:t>(m[</a:t>
            </a:r>
            <a:r>
              <a:rPr lang="en-IL" sz="4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L" sz="4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L" sz="4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L" sz="4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92F8D4-0080-408A-A1A7-1B5C2F7B3D4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873405" y="4103650"/>
            <a:ext cx="1416205" cy="110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AB0A6A-01FA-40D7-B341-F68E081813DC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914078" y="4103650"/>
            <a:ext cx="1747954" cy="110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CBEDBF-6293-43DF-8C97-8500339F0B79}"/>
              </a:ext>
            </a:extLst>
          </p:cNvPr>
          <p:cNvSpPr txBox="1">
            <a:spLocks/>
          </p:cNvSpPr>
          <p:nvPr/>
        </p:nvSpPr>
        <p:spPr>
          <a:xfrm>
            <a:off x="518531" y="5205074"/>
            <a:ext cx="2709747" cy="528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L" sz="2400" b="1" dirty="0"/>
              <a:t>Row number(s)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21A0AF-10F2-40FE-8364-3BADE3BC302F}"/>
              </a:ext>
            </a:extLst>
          </p:cNvPr>
          <p:cNvSpPr txBox="1">
            <a:spLocks/>
          </p:cNvSpPr>
          <p:nvPr/>
        </p:nvSpPr>
        <p:spPr>
          <a:xfrm>
            <a:off x="4131526" y="5205074"/>
            <a:ext cx="3061011" cy="528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L" sz="2400" b="1" dirty="0"/>
              <a:t>Column number(s)</a:t>
            </a:r>
          </a:p>
        </p:txBody>
      </p:sp>
    </p:spTree>
    <p:extLst>
      <p:ext uri="{BB962C8B-B14F-4D97-AF65-F5344CB8AC3E}">
        <p14:creationId xmlns:p14="http://schemas.microsoft.com/office/powerpoint/2010/main" val="4125914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 err="1">
                <a:latin typeface="Consolas" panose="020B0609020204030204" pitchFamily="49" charset="0"/>
              </a:rPr>
              <a:t>numpy</a:t>
            </a:r>
            <a:r>
              <a:rPr lang="en-IL" b="1" dirty="0">
                <a:cs typeface="Times New Roman" panose="02020603050405020304" pitchFamily="18" charset="0"/>
              </a:rPr>
              <a:t> </a:t>
            </a:r>
            <a:endParaRPr lang="he-IL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77915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IL" dirty="0"/>
              <a:t>Indexing a 2-dimensional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2434193"/>
            <a:ext cx="10972800" cy="40318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m = </a:t>
            </a:r>
            <a:r>
              <a:rPr lang="en-IL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).reshape([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IL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(m[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endParaRPr lang="en-IL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L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(m[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:])</a:t>
            </a:r>
          </a:p>
          <a:p>
            <a:r>
              <a:rPr lang="en-IL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(m[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:,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m[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:,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IL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L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(m[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:,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C24C6D-1A4B-41EA-9CFB-45E26FFED0F2}"/>
              </a:ext>
            </a:extLst>
          </p:cNvPr>
          <p:cNvGrpSpPr/>
          <p:nvPr/>
        </p:nvGrpSpPr>
        <p:grpSpPr>
          <a:xfrm>
            <a:off x="3925229" y="3913326"/>
            <a:ext cx="5754030" cy="528750"/>
            <a:chOff x="3925229" y="3913326"/>
            <a:chExt cx="5754030" cy="52875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D28FE28-C657-4271-99E5-C2FBC1A6A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5229" y="4192860"/>
              <a:ext cx="2693019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68259211-B436-4074-AE9D-A78493600F0E}"/>
                </a:ext>
              </a:extLst>
            </p:cNvPr>
            <p:cNvSpPr txBox="1">
              <a:spLocks/>
            </p:cNvSpPr>
            <p:nvPr/>
          </p:nvSpPr>
          <p:spPr>
            <a:xfrm>
              <a:off x="6618248" y="3913326"/>
              <a:ext cx="3061011" cy="5287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IL" sz="2400" b="1" dirty="0">
                  <a:solidFill>
                    <a:schemeClr val="bg1">
                      <a:lumMod val="95000"/>
                    </a:schemeClr>
                  </a:solidFill>
                </a:rPr>
                <a:t>Index </a:t>
              </a:r>
              <a:r>
                <a:rPr lang="en-IL" sz="2400" b="1" dirty="0">
                  <a:solidFill>
                    <a:srgbClr val="FFFF00"/>
                  </a:solidFill>
                </a:rPr>
                <a:t>first row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557086-085F-4648-920B-04043CE80EE5}"/>
              </a:ext>
            </a:extLst>
          </p:cNvPr>
          <p:cNvGrpSpPr/>
          <p:nvPr/>
        </p:nvGrpSpPr>
        <p:grpSpPr>
          <a:xfrm>
            <a:off x="3925229" y="4415104"/>
            <a:ext cx="5754030" cy="528750"/>
            <a:chOff x="3925229" y="3913326"/>
            <a:chExt cx="5754030" cy="52875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E18D12-76A3-4053-A877-D8B26D9790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5229" y="4192860"/>
              <a:ext cx="2693019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F2EE96FB-5928-4F3A-A162-8789D0AE4BA1}"/>
                </a:ext>
              </a:extLst>
            </p:cNvPr>
            <p:cNvSpPr txBox="1">
              <a:spLocks/>
            </p:cNvSpPr>
            <p:nvPr/>
          </p:nvSpPr>
          <p:spPr>
            <a:xfrm>
              <a:off x="6618248" y="3913326"/>
              <a:ext cx="3061011" cy="5287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IL" sz="2400" b="1" dirty="0">
                  <a:solidFill>
                    <a:schemeClr val="bg1">
                      <a:lumMod val="95000"/>
                    </a:schemeClr>
                  </a:solidFill>
                </a:rPr>
                <a:t>Index </a:t>
              </a:r>
              <a:r>
                <a:rPr lang="en-IL" sz="2400" b="1" dirty="0">
                  <a:solidFill>
                    <a:srgbClr val="FFFF00"/>
                  </a:solidFill>
                </a:rPr>
                <a:t>first column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274811-997A-4E37-A8E4-43985A5FA36C}"/>
              </a:ext>
            </a:extLst>
          </p:cNvPr>
          <p:cNvGrpSpPr/>
          <p:nvPr/>
        </p:nvGrpSpPr>
        <p:grpSpPr>
          <a:xfrm>
            <a:off x="3330499" y="5315977"/>
            <a:ext cx="8155258" cy="528750"/>
            <a:chOff x="3925230" y="3913326"/>
            <a:chExt cx="8155258" cy="52875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FBBCCF3-B566-4114-8425-6EC7BCDAA481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3925230" y="4177701"/>
              <a:ext cx="2066692" cy="1516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4D323A2C-991F-446A-980D-2EAF4F0D56FF}"/>
                </a:ext>
              </a:extLst>
            </p:cNvPr>
            <p:cNvSpPr txBox="1">
              <a:spLocks/>
            </p:cNvSpPr>
            <p:nvPr/>
          </p:nvSpPr>
          <p:spPr>
            <a:xfrm>
              <a:off x="5991922" y="3913326"/>
              <a:ext cx="6088566" cy="5287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IL" sz="2400" b="1" dirty="0">
                  <a:solidFill>
                    <a:schemeClr val="bg1">
                      <a:lumMod val="95000"/>
                    </a:schemeClr>
                  </a:solidFill>
                </a:rPr>
                <a:t>Index </a:t>
              </a:r>
              <a:r>
                <a:rPr lang="en-IL" sz="2400" b="1" dirty="0">
                  <a:solidFill>
                    <a:srgbClr val="FFFF00"/>
                  </a:solidFill>
                </a:rPr>
                <a:t>second column </a:t>
              </a:r>
              <a:r>
                <a:rPr lang="en-IL" sz="2400" b="1" dirty="0">
                  <a:solidFill>
                    <a:schemeClr val="bg1">
                      <a:lumMod val="95000"/>
                    </a:schemeClr>
                  </a:solidFill>
                </a:rPr>
                <a:t>and replace values with 0 (broadcasting)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008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 err="1">
                <a:latin typeface="Consolas" panose="020B0609020204030204" pitchFamily="49" charset="0"/>
              </a:rPr>
              <a:t>numpy</a:t>
            </a:r>
            <a:r>
              <a:rPr lang="en-IL" b="1" dirty="0">
                <a:latin typeface="Consolas" panose="020B0609020204030204" pitchFamily="49" charset="0"/>
              </a:rPr>
              <a:t> – </a:t>
            </a:r>
            <a:r>
              <a:rPr lang="en-IL" b="1" dirty="0">
                <a:cs typeface="Times New Roman" panose="02020603050405020304" pitchFamily="18" charset="0"/>
              </a:rPr>
              <a:t>logical indexing </a:t>
            </a:r>
            <a:endParaRPr lang="he-IL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77915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IL" dirty="0"/>
              <a:t>Getting index by conditional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599" y="2434193"/>
            <a:ext cx="10972800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m = </a:t>
            </a:r>
            <a:r>
              <a:rPr lang="fr-FR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fr-FR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reshape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 = m % 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fr-FR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fr-FR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(m[</a:t>
            </a:r>
            <a:r>
              <a:rPr lang="fr-FR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fr-FR" sz="3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968790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24" y="4439267"/>
            <a:ext cx="11712230" cy="1907784"/>
          </a:xfrm>
        </p:spPr>
        <p:txBody>
          <a:bodyPr anchor="ctr">
            <a:normAutofit/>
          </a:bodyPr>
          <a:lstStyle/>
          <a:p>
            <a:r>
              <a:rPr lang="en-IL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full resource list</a:t>
            </a:r>
            <a:br>
              <a:rPr lang="en-IL" b="1" dirty="0">
                <a:latin typeface="Consolas" panose="020B06090202040302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hlinkClick r:id="rId2"/>
              </a:rPr>
              <a:t>https://docs.scipy.org/doc/numpy/reference/routines.html</a:t>
            </a:r>
            <a:endParaRPr lang="en-US" sz="31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24FDA8C-CA3E-4B76-BDCF-62F38488B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2" y="1166813"/>
            <a:ext cx="5476103" cy="2167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ABC369-164B-4494-A515-4FD2ED9A4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561" y="1166814"/>
            <a:ext cx="5455593" cy="216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8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IL" b="1" dirty="0" err="1"/>
              <a:t>efinitions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Tuples</a:t>
            </a:r>
            <a:r>
              <a:rPr lang="en-US" dirty="0"/>
              <a:t> </a:t>
            </a:r>
            <a:r>
              <a:rPr lang="en-IL" dirty="0"/>
              <a:t>- </a:t>
            </a:r>
            <a:r>
              <a:rPr lang="en-US" dirty="0"/>
              <a:t>collection of objects that are </a:t>
            </a:r>
            <a:r>
              <a:rPr lang="en-US" i="1" dirty="0"/>
              <a:t>ordered</a:t>
            </a:r>
            <a:r>
              <a:rPr lang="en-US" dirty="0"/>
              <a:t> and </a:t>
            </a:r>
            <a:r>
              <a:rPr lang="en-US" i="1" dirty="0">
                <a:solidFill>
                  <a:srgbClr val="FF0000"/>
                </a:solidFill>
              </a:rPr>
              <a:t>immutable</a:t>
            </a:r>
            <a:r>
              <a:rPr lang="en-IL" dirty="0"/>
              <a:t> </a:t>
            </a:r>
            <a:r>
              <a:rPr lang="en-US" dirty="0"/>
              <a:t>(cannot be modified).</a:t>
            </a:r>
          </a:p>
          <a:p>
            <a:r>
              <a:rPr lang="en-US" b="1" dirty="0"/>
              <a:t>Lists</a:t>
            </a:r>
            <a:r>
              <a:rPr lang="en-US" dirty="0"/>
              <a:t> </a:t>
            </a:r>
            <a:r>
              <a:rPr lang="en-IL" dirty="0"/>
              <a:t>- </a:t>
            </a:r>
            <a:r>
              <a:rPr lang="en-US" i="1" dirty="0"/>
              <a:t>ordered</a:t>
            </a:r>
            <a:r>
              <a:rPr lang="en-US" dirty="0"/>
              <a:t> and </a:t>
            </a:r>
            <a:r>
              <a:rPr lang="en-US" i="1" dirty="0">
                <a:solidFill>
                  <a:srgbClr val="00B050"/>
                </a:solidFill>
              </a:rPr>
              <a:t>mutable</a:t>
            </a:r>
            <a:r>
              <a:rPr lang="en-US" dirty="0"/>
              <a:t> (changeable) </a:t>
            </a:r>
            <a:endParaRPr lang="en-IL" dirty="0"/>
          </a:p>
          <a:p>
            <a:r>
              <a:rPr lang="en-US" b="1" dirty="0"/>
              <a:t>Sets</a:t>
            </a:r>
            <a:r>
              <a:rPr lang="en-US" dirty="0"/>
              <a:t> </a:t>
            </a:r>
            <a:r>
              <a:rPr lang="en-IL" dirty="0"/>
              <a:t>- </a:t>
            </a:r>
            <a:r>
              <a:rPr lang="en-US" i="1" dirty="0"/>
              <a:t>unordered</a:t>
            </a:r>
            <a:r>
              <a:rPr lang="en-US" dirty="0"/>
              <a:t> and </a:t>
            </a:r>
            <a:r>
              <a:rPr lang="en-US" i="1" dirty="0"/>
              <a:t>unindexed</a:t>
            </a:r>
            <a:r>
              <a:rPr lang="en-US" dirty="0"/>
              <a:t>.</a:t>
            </a:r>
            <a:r>
              <a:rPr lang="en-IL" dirty="0"/>
              <a:t> </a:t>
            </a:r>
            <a:r>
              <a:rPr lang="en-IL" i="1" dirty="0"/>
              <a:t>D</a:t>
            </a:r>
            <a:r>
              <a:rPr lang="en-US" i="1" dirty="0"/>
              <a:t>o not allow duplicate values </a:t>
            </a:r>
            <a:r>
              <a:rPr lang="en-US" dirty="0"/>
              <a:t>to be held</a:t>
            </a:r>
            <a:r>
              <a:rPr lang="en-IL" dirty="0"/>
              <a:t>.</a:t>
            </a:r>
          </a:p>
          <a:p>
            <a:r>
              <a:rPr lang="en-US" b="1" dirty="0"/>
              <a:t>Dictionary</a:t>
            </a:r>
            <a:r>
              <a:rPr lang="en-US" dirty="0"/>
              <a:t> </a:t>
            </a:r>
            <a:r>
              <a:rPr lang="en-IL" dirty="0"/>
              <a:t>- </a:t>
            </a:r>
            <a:r>
              <a:rPr lang="en-US" dirty="0"/>
              <a:t>unordered collection that is </a:t>
            </a:r>
            <a:r>
              <a:rPr lang="en-US" i="1" dirty="0"/>
              <a:t>indexed by a key</a:t>
            </a:r>
            <a:r>
              <a:rPr lang="en-IL" i="1" dirty="0"/>
              <a:t> </a:t>
            </a:r>
            <a:r>
              <a:rPr lang="en-US" i="1" dirty="0"/>
              <a:t>which references a value</a:t>
            </a:r>
            <a:r>
              <a:rPr lang="en-US" dirty="0"/>
              <a:t>.</a:t>
            </a:r>
            <a:endParaRPr lang="en-I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99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IL" b="1" dirty="0" err="1"/>
              <a:t>efinitions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</a:t>
            </a:r>
            <a:r>
              <a:rPr lang="en-IL" dirty="0"/>
              <a:t>- </a:t>
            </a:r>
            <a:r>
              <a:rPr lang="en-US" dirty="0"/>
              <a:t>collection of objects that are </a:t>
            </a:r>
            <a:r>
              <a:rPr lang="en-US" i="1" dirty="0"/>
              <a:t>ordered</a:t>
            </a:r>
            <a:r>
              <a:rPr lang="en-US" dirty="0"/>
              <a:t> and </a:t>
            </a:r>
            <a:r>
              <a:rPr lang="en-US" i="1" dirty="0">
                <a:solidFill>
                  <a:srgbClr val="FF0000"/>
                </a:solidFill>
              </a:rPr>
              <a:t>immutable</a:t>
            </a:r>
            <a:r>
              <a:rPr lang="en-IL" dirty="0"/>
              <a:t> </a:t>
            </a:r>
            <a:r>
              <a:rPr lang="en-US" dirty="0"/>
              <a:t>(cannot be modified).</a:t>
            </a:r>
          </a:p>
          <a:p>
            <a:r>
              <a:rPr lang="en-US" b="1" dirty="0"/>
              <a:t>Lists </a:t>
            </a:r>
            <a:r>
              <a:rPr lang="en-IL" b="1" dirty="0"/>
              <a:t>- </a:t>
            </a:r>
            <a:r>
              <a:rPr lang="en-US" b="1" i="1" dirty="0"/>
              <a:t>ordered</a:t>
            </a:r>
            <a:r>
              <a:rPr lang="en-US" b="1" dirty="0"/>
              <a:t> and </a:t>
            </a:r>
            <a:r>
              <a:rPr lang="en-US" b="1" i="1" dirty="0">
                <a:solidFill>
                  <a:srgbClr val="00B050"/>
                </a:solidFill>
              </a:rPr>
              <a:t>mutable</a:t>
            </a:r>
            <a:r>
              <a:rPr lang="en-US" b="1" dirty="0"/>
              <a:t> (changeable) </a:t>
            </a:r>
            <a:endParaRPr lang="en-IL" b="1" dirty="0"/>
          </a:p>
          <a:p>
            <a:r>
              <a:rPr lang="en-US" dirty="0"/>
              <a:t>Sets </a:t>
            </a:r>
            <a:r>
              <a:rPr lang="en-IL" dirty="0"/>
              <a:t>- </a:t>
            </a:r>
            <a:r>
              <a:rPr lang="en-US" i="1" dirty="0"/>
              <a:t>unordered</a:t>
            </a:r>
            <a:r>
              <a:rPr lang="en-US" dirty="0"/>
              <a:t> and </a:t>
            </a:r>
            <a:r>
              <a:rPr lang="en-US" i="1" dirty="0"/>
              <a:t>unindexed</a:t>
            </a:r>
            <a:r>
              <a:rPr lang="en-US" dirty="0"/>
              <a:t>.</a:t>
            </a:r>
            <a:r>
              <a:rPr lang="en-IL" dirty="0"/>
              <a:t> </a:t>
            </a:r>
            <a:r>
              <a:rPr lang="en-IL" i="1" dirty="0"/>
              <a:t>D</a:t>
            </a:r>
            <a:r>
              <a:rPr lang="en-US" i="1" dirty="0"/>
              <a:t>o not allow duplicate values </a:t>
            </a:r>
            <a:r>
              <a:rPr lang="en-US" dirty="0"/>
              <a:t>to be held</a:t>
            </a:r>
            <a:r>
              <a:rPr lang="en-IL" dirty="0"/>
              <a:t>.</a:t>
            </a:r>
          </a:p>
          <a:p>
            <a:r>
              <a:rPr lang="en-US" b="1" dirty="0"/>
              <a:t>Dictionary </a:t>
            </a:r>
            <a:r>
              <a:rPr lang="en-IL" b="1" dirty="0"/>
              <a:t>- </a:t>
            </a:r>
            <a:r>
              <a:rPr lang="en-US" b="1" dirty="0"/>
              <a:t>unordered collection that is </a:t>
            </a:r>
            <a:r>
              <a:rPr lang="en-US" b="1" i="1" dirty="0"/>
              <a:t>indexed by a key</a:t>
            </a:r>
            <a:r>
              <a:rPr lang="en-IL" b="1" i="1" dirty="0"/>
              <a:t> </a:t>
            </a:r>
            <a:r>
              <a:rPr lang="en-US" b="1" i="1" dirty="0"/>
              <a:t>which references a value</a:t>
            </a:r>
            <a:r>
              <a:rPr lang="en-US" b="1" dirty="0"/>
              <a:t>.</a:t>
            </a:r>
            <a:endParaRPr lang="en-IL" b="1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291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 err="1">
                <a:latin typeface="Consolas" panose="020B0609020204030204" pitchFamily="49" charset="0"/>
              </a:rPr>
              <a:t>tu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IL" b="1" dirty="0">
                <a:latin typeface="Consolas" panose="020B0609020204030204" pitchFamily="49" charset="0"/>
              </a:rPr>
              <a:t>l</a:t>
            </a:r>
            <a:r>
              <a:rPr lang="en-US" b="1" dirty="0">
                <a:latin typeface="Consolas" panose="020B0609020204030204" pitchFamily="49" charset="0"/>
              </a:rPr>
              <a:t>e</a:t>
            </a:r>
            <a:endParaRPr lang="he-IL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L" dirty="0"/>
              <a:t>T</a:t>
            </a:r>
            <a:r>
              <a:rPr lang="en-US" dirty="0"/>
              <a:t>u</a:t>
            </a:r>
            <a:r>
              <a:rPr lang="en-IL" dirty="0"/>
              <a:t>p</a:t>
            </a:r>
            <a:r>
              <a:rPr lang="en-US" dirty="0"/>
              <a:t>l</a:t>
            </a:r>
            <a:r>
              <a:rPr lang="en-IL" dirty="0"/>
              <a:t>e - </a:t>
            </a:r>
            <a:r>
              <a:rPr lang="en-US" dirty="0"/>
              <a:t>A</a:t>
            </a:r>
            <a:r>
              <a:rPr lang="en-IL" dirty="0"/>
              <a:t> </a:t>
            </a:r>
            <a:r>
              <a:rPr lang="en-US" dirty="0"/>
              <a:t>s</a:t>
            </a:r>
            <a:r>
              <a:rPr lang="en-IL" dirty="0"/>
              <a:t>e</a:t>
            </a:r>
            <a:r>
              <a:rPr lang="en-US" dirty="0"/>
              <a:t>q</a:t>
            </a:r>
            <a:r>
              <a:rPr lang="en-IL" dirty="0"/>
              <a:t>u</a:t>
            </a:r>
            <a:r>
              <a:rPr lang="en-US" dirty="0"/>
              <a:t>e</a:t>
            </a:r>
            <a:r>
              <a:rPr lang="en-IL" dirty="0" err="1"/>
              <a:t>nce</a:t>
            </a:r>
            <a:r>
              <a:rPr lang="en-IL" dirty="0"/>
              <a:t> of single data types (any type).</a:t>
            </a:r>
          </a:p>
          <a:p>
            <a:r>
              <a:rPr lang="en-US" dirty="0"/>
              <a:t>T</a:t>
            </a:r>
            <a:r>
              <a:rPr lang="en-IL" dirty="0"/>
              <a:t>u</a:t>
            </a:r>
            <a:r>
              <a:rPr lang="en-US" dirty="0"/>
              <a:t>p</a:t>
            </a:r>
            <a:r>
              <a:rPr lang="en-IL" dirty="0"/>
              <a:t>l</a:t>
            </a:r>
            <a:r>
              <a:rPr lang="en-US" dirty="0"/>
              <a:t>e</a:t>
            </a:r>
            <a:r>
              <a:rPr lang="en-IL" dirty="0"/>
              <a:t>s </a:t>
            </a:r>
            <a:r>
              <a:rPr lang="en-US" dirty="0"/>
              <a:t>a</a:t>
            </a:r>
            <a:r>
              <a:rPr lang="en-IL" dirty="0"/>
              <a:t>r</a:t>
            </a:r>
            <a:r>
              <a:rPr lang="en-US" dirty="0"/>
              <a:t>e</a:t>
            </a:r>
            <a:r>
              <a:rPr lang="en-IL" dirty="0"/>
              <a:t> </a:t>
            </a:r>
            <a:r>
              <a:rPr lang="en-US" dirty="0"/>
              <a:t>v</a:t>
            </a:r>
            <a:r>
              <a:rPr lang="en-IL" dirty="0"/>
              <a:t>e</a:t>
            </a:r>
            <a:r>
              <a:rPr lang="en-US" dirty="0"/>
              <a:t>r</a:t>
            </a:r>
            <a:r>
              <a:rPr lang="en-IL" dirty="0"/>
              <a:t>y similar to </a:t>
            </a:r>
            <a:r>
              <a:rPr lang="en-IL" dirty="0">
                <a:latin typeface="Consolas" panose="020B0609020204030204" pitchFamily="49" charset="0"/>
              </a:rPr>
              <a:t>list</a:t>
            </a:r>
            <a:r>
              <a:rPr lang="en-IL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o</a:t>
            </a:r>
            <a:r>
              <a:rPr lang="en-IL" dirty="0"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IL" dirty="0"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IL" dirty="0"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g</a:t>
            </a:r>
            <a:r>
              <a:rPr lang="en-IL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l</a:t>
            </a:r>
            <a:r>
              <a:rPr lang="en-IL" dirty="0">
                <a:cs typeface="Times New Roman" panose="02020603050405020304" pitchFamily="18" charset="0"/>
              </a:rPr>
              <a:t>e</a:t>
            </a:r>
            <a:r>
              <a:rPr lang="en-US" dirty="0">
                <a:cs typeface="Times New Roman" panose="02020603050405020304" pitchFamily="18" charset="0"/>
              </a:rPr>
              <a:t>n</a:t>
            </a:r>
            <a:r>
              <a:rPr lang="en-IL" dirty="0">
                <a:cs typeface="Times New Roman" panose="02020603050405020304" pitchFamily="18" charset="0"/>
              </a:rPr>
              <a:t>g</a:t>
            </a:r>
            <a:r>
              <a:rPr lang="en-US" dirty="0">
                <a:cs typeface="Times New Roman" panose="02020603050405020304" pitchFamily="18" charset="0"/>
              </a:rPr>
              <a:t>t</a:t>
            </a:r>
            <a:r>
              <a:rPr lang="en-IL" dirty="0">
                <a:cs typeface="Times New Roman" panose="02020603050405020304" pitchFamily="18" charset="0"/>
              </a:rPr>
              <a:t>h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IL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s</a:t>
            </a:r>
            <a:r>
              <a:rPr lang="en-IL" dirty="0">
                <a:cs typeface="Times New Roman" panose="02020603050405020304" pitchFamily="18" charset="0"/>
              </a:rPr>
              <a:t>p</a:t>
            </a:r>
            <a:r>
              <a:rPr lang="en-US" dirty="0">
                <a:cs typeface="Times New Roman" panose="02020603050405020304" pitchFamily="18" charset="0"/>
              </a:rPr>
              <a:t>e</a:t>
            </a:r>
            <a:r>
              <a:rPr lang="en-IL" dirty="0">
                <a:cs typeface="Times New Roman" panose="02020603050405020304" pitchFamily="18" charset="0"/>
              </a:rPr>
              <a:t>c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IL" dirty="0">
                <a:cs typeface="Times New Roman" panose="02020603050405020304" pitchFamily="18" charset="0"/>
              </a:rPr>
              <a:t>f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IL" dirty="0">
                <a:cs typeface="Times New Roman" panose="02020603050405020304" pitchFamily="18" charset="0"/>
              </a:rPr>
              <a:t>c </a:t>
            </a:r>
            <a:r>
              <a:rPr lang="en-US" dirty="0">
                <a:cs typeface="Times New Roman" panose="02020603050405020304" pitchFamily="18" charset="0"/>
              </a:rPr>
              <a:t>o</a:t>
            </a:r>
            <a:r>
              <a:rPr lang="en-IL" dirty="0">
                <a:cs typeface="Times New Roman" panose="02020603050405020304" pitchFamily="18" charset="0"/>
              </a:rPr>
              <a:t>r</a:t>
            </a:r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IL" dirty="0">
                <a:cs typeface="Times New Roman" panose="02020603050405020304" pitchFamily="18" charset="0"/>
              </a:rPr>
              <a:t>e</a:t>
            </a:r>
            <a:r>
              <a:rPr lang="en-US" dirty="0">
                <a:cs typeface="Times New Roman" panose="02020603050405020304" pitchFamily="18" charset="0"/>
              </a:rPr>
              <a:t>r</a:t>
            </a:r>
            <a:endParaRPr lang="en-IL" dirty="0">
              <a:cs typeface="Times New Roman" panose="02020603050405020304" pitchFamily="18" charset="0"/>
            </a:endParaRPr>
          </a:p>
          <a:p>
            <a:pPr lvl="1"/>
            <a:r>
              <a:rPr lang="en-IL" dirty="0">
                <a:cs typeface="Times New Roman" panose="02020603050405020304" pitchFamily="18" charset="0"/>
              </a:rPr>
              <a:t>call (index) specific co</a:t>
            </a:r>
            <a:r>
              <a:rPr lang="en-US" dirty="0">
                <a:cs typeface="Times New Roman" panose="02020603050405020304" pitchFamily="18" charset="0"/>
              </a:rPr>
              <a:t>m</a:t>
            </a:r>
            <a:r>
              <a:rPr lang="en-IL" dirty="0">
                <a:cs typeface="Times New Roman" panose="02020603050405020304" pitchFamily="18" charset="0"/>
              </a:rPr>
              <a:t>p</a:t>
            </a:r>
            <a:r>
              <a:rPr lang="en-US" dirty="0">
                <a:cs typeface="Times New Roman" panose="02020603050405020304" pitchFamily="18" charset="0"/>
              </a:rPr>
              <a:t>o</a:t>
            </a:r>
            <a:r>
              <a:rPr lang="en-IL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e</a:t>
            </a:r>
            <a:r>
              <a:rPr lang="en-IL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t</a:t>
            </a:r>
            <a:r>
              <a:rPr lang="en-IL" dirty="0">
                <a:cs typeface="Times New Roman" panose="02020603050405020304" pitchFamily="18" charset="0"/>
              </a:rPr>
              <a:t>s.</a:t>
            </a:r>
          </a:p>
          <a:p>
            <a:r>
              <a:rPr lang="en-IL" b="1" dirty="0"/>
              <a:t>immutable</a:t>
            </a:r>
            <a:r>
              <a:rPr lang="en-IL" dirty="0"/>
              <a:t> (similar to </a:t>
            </a:r>
            <a:r>
              <a:rPr lang="en-IL" dirty="0">
                <a:latin typeface="Consolas" panose="020B0609020204030204" pitchFamily="49" charset="0"/>
              </a:rPr>
              <a:t>string</a:t>
            </a:r>
            <a:r>
              <a:rPr lang="en-IL" dirty="0"/>
              <a:t>)</a:t>
            </a:r>
          </a:p>
          <a:p>
            <a:pPr marL="0" indent="0">
              <a:buNone/>
            </a:pPr>
            <a:endParaRPr lang="en-IL" dirty="0"/>
          </a:p>
          <a:p>
            <a:pPr marL="0" indent="0">
              <a:buNone/>
            </a:pPr>
            <a:r>
              <a:rPr lang="en-IL" dirty="0">
                <a:latin typeface="Consolas" panose="020B0609020204030204" pitchFamily="49" charset="0"/>
              </a:rPr>
              <a:t>x = (1, ‘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IL" dirty="0">
                <a:latin typeface="Consolas" panose="020B0609020204030204" pitchFamily="49" charset="0"/>
              </a:rPr>
              <a:t>w</a:t>
            </a:r>
            <a:r>
              <a:rPr lang="en-US" dirty="0">
                <a:latin typeface="Consolas" panose="020B0609020204030204" pitchFamily="49" charset="0"/>
              </a:rPr>
              <a:t>o</a:t>
            </a:r>
            <a:r>
              <a:rPr lang="en-IL" dirty="0">
                <a:latin typeface="Consolas" panose="020B0609020204030204" pitchFamily="49" charset="0"/>
              </a:rPr>
              <a:t>’, 3.0)</a:t>
            </a:r>
          </a:p>
          <a:p>
            <a:pPr marL="0" indent="0">
              <a:buNone/>
            </a:pPr>
            <a:r>
              <a:rPr lang="en-IL" dirty="0">
                <a:latin typeface="Consolas" panose="020B0609020204030204" pitchFamily="49" charset="0"/>
              </a:rPr>
              <a:t>x = tuple(‘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IL" dirty="0">
                <a:latin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IL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IL" dirty="0">
                <a:latin typeface="Consolas" panose="020B0609020204030204" pitchFamily="49" charset="0"/>
              </a:rPr>
              <a:t>h’)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718E2-4529-4D97-9558-B1C31D050D8D}"/>
              </a:ext>
            </a:extLst>
          </p:cNvPr>
          <p:cNvSpPr txBox="1"/>
          <p:nvPr/>
        </p:nvSpPr>
        <p:spPr>
          <a:xfrm>
            <a:off x="7009521" y="5324926"/>
            <a:ext cx="41082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IL" b="1" dirty="0">
                <a:solidFill>
                  <a:srgbClr val="FF0000"/>
                </a:solidFill>
                <a:latin typeface="Calibri"/>
              </a:rPr>
              <a:t>Note</a:t>
            </a:r>
            <a:r>
              <a:rPr lang="en-IL" dirty="0">
                <a:solidFill>
                  <a:prstClr val="black"/>
                </a:solidFill>
                <a:latin typeface="Calibri"/>
              </a:rPr>
              <a:t>: only </a:t>
            </a:r>
            <a:r>
              <a:rPr lang="en-IL" b="1" dirty="0">
                <a:solidFill>
                  <a:prstClr val="black"/>
                </a:solidFill>
                <a:latin typeface="Calibri"/>
              </a:rPr>
              <a:t>one</a:t>
            </a:r>
            <a:r>
              <a:rPr lang="en-IL" dirty="0">
                <a:solidFill>
                  <a:prstClr val="black"/>
                </a:solidFill>
                <a:latin typeface="Calibri"/>
              </a:rPr>
              <a:t> input can be entered, and must be an </a:t>
            </a:r>
            <a:r>
              <a:rPr lang="en-IL" dirty="0">
                <a:solidFill>
                  <a:prstClr val="black"/>
                </a:solidFill>
                <a:latin typeface="Calibri"/>
                <a:hlinkClick r:id="rId2"/>
              </a:rPr>
              <a:t>iterator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607A10-AA18-4754-ACE5-DB7947AAD3EF}"/>
              </a:ext>
            </a:extLst>
          </p:cNvPr>
          <p:cNvCxnSpPr>
            <a:cxnSpLocks/>
          </p:cNvCxnSpPr>
          <p:nvPr/>
        </p:nvCxnSpPr>
        <p:spPr>
          <a:xfrm flipH="1">
            <a:off x="4661210" y="5648092"/>
            <a:ext cx="234175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96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 err="1">
                <a:latin typeface="Consolas" panose="020B0609020204030204" pitchFamily="49" charset="0"/>
              </a:rPr>
              <a:t>tu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IL" b="1" dirty="0">
                <a:latin typeface="Consolas" panose="020B0609020204030204" pitchFamily="49" charset="0"/>
              </a:rPr>
              <a:t>l</a:t>
            </a:r>
            <a:r>
              <a:rPr lang="en-US" b="1" dirty="0">
                <a:latin typeface="Consolas" panose="020B0609020204030204" pitchFamily="49" charset="0"/>
              </a:rPr>
              <a:t>e</a:t>
            </a:r>
            <a:endParaRPr lang="he-IL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L" dirty="0"/>
          </a:p>
          <a:p>
            <a:pPr marL="0" indent="0">
              <a:buNone/>
            </a:pPr>
            <a:r>
              <a:rPr lang="en-US" i="1" dirty="0"/>
              <a:t>W</a:t>
            </a:r>
            <a:r>
              <a:rPr lang="en-IL" i="1" dirty="0"/>
              <a:t>h</a:t>
            </a:r>
            <a:r>
              <a:rPr lang="en-US" i="1" dirty="0"/>
              <a:t>e</a:t>
            </a:r>
            <a:r>
              <a:rPr lang="en-IL" i="1" dirty="0"/>
              <a:t>re do we encounter </a:t>
            </a:r>
            <a:r>
              <a:rPr lang="en-IL" i="1" dirty="0">
                <a:latin typeface="Consolas" panose="020B0609020204030204" pitchFamily="49" charset="0"/>
              </a:rPr>
              <a:t>tuple</a:t>
            </a:r>
            <a:r>
              <a:rPr lang="en-IL" i="1" dirty="0"/>
              <a:t> ?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IL" dirty="0"/>
              <a:t>.g., when we call a function that has multiple </a:t>
            </a:r>
            <a:r>
              <a:rPr lang="en-US" dirty="0"/>
              <a:t>o</a:t>
            </a:r>
            <a:r>
              <a:rPr lang="en-IL" dirty="0"/>
              <a:t>u</a:t>
            </a:r>
            <a:r>
              <a:rPr lang="en-US" dirty="0"/>
              <a:t>t</a:t>
            </a:r>
            <a:r>
              <a:rPr lang="en-IL" dirty="0"/>
              <a:t>p</a:t>
            </a:r>
            <a:r>
              <a:rPr lang="en-US" dirty="0"/>
              <a:t>u</a:t>
            </a:r>
            <a:r>
              <a:rPr lang="en-IL" dirty="0"/>
              <a:t>t</a:t>
            </a:r>
            <a:r>
              <a:rPr lang="en-US" dirty="0"/>
              <a:t>s</a:t>
            </a:r>
            <a:r>
              <a:rPr lang="en-IL" dirty="0"/>
              <a:t> (</a:t>
            </a:r>
            <a:r>
              <a:rPr lang="en-US" dirty="0"/>
              <a:t>r</a:t>
            </a:r>
            <a:r>
              <a:rPr lang="en-IL" dirty="0"/>
              <a:t>e</a:t>
            </a:r>
            <a:r>
              <a:rPr lang="en-US" dirty="0"/>
              <a:t>t</a:t>
            </a:r>
            <a:r>
              <a:rPr lang="en-IL" dirty="0"/>
              <a:t>u</a:t>
            </a:r>
            <a:r>
              <a:rPr lang="en-US" dirty="0"/>
              <a:t>r</a:t>
            </a:r>
            <a:r>
              <a:rPr lang="en-IL" dirty="0"/>
              <a:t>n </a:t>
            </a:r>
            <a:r>
              <a:rPr lang="en-US" dirty="0"/>
              <a:t>v</a:t>
            </a:r>
            <a:r>
              <a:rPr lang="en-IL" dirty="0"/>
              <a:t>a</a:t>
            </a:r>
            <a:r>
              <a:rPr lang="en-US" dirty="0"/>
              <a:t>l</a:t>
            </a:r>
            <a:r>
              <a:rPr lang="en-IL" dirty="0"/>
              <a:t>u</a:t>
            </a:r>
            <a:r>
              <a:rPr lang="en-US" dirty="0"/>
              <a:t>e</a:t>
            </a:r>
            <a:r>
              <a:rPr lang="en-IL" dirty="0"/>
              <a:t>s).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A783F-4529-43EF-8944-CB0916F76370}"/>
              </a:ext>
            </a:extLst>
          </p:cNvPr>
          <p:cNvSpPr txBox="1"/>
          <p:nvPr/>
        </p:nvSpPr>
        <p:spPr>
          <a:xfrm>
            <a:off x="981307" y="4605454"/>
            <a:ext cx="914400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my_function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IL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(x+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x+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x+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returned_value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my_function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153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l</a:t>
            </a:r>
            <a:r>
              <a:rPr lang="en-IL" b="1" dirty="0" err="1">
                <a:latin typeface="Consolas" panose="020B0609020204030204" pitchFamily="49" charset="0"/>
              </a:rPr>
              <a:t>ist</a:t>
            </a:r>
            <a:endParaRPr lang="he-IL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32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IL" dirty="0" err="1"/>
              <a:t>i</a:t>
            </a:r>
            <a:r>
              <a:rPr lang="en-US" dirty="0"/>
              <a:t>s</a:t>
            </a:r>
            <a:r>
              <a:rPr lang="en-IL" dirty="0"/>
              <a:t>t</a:t>
            </a:r>
            <a:r>
              <a:rPr lang="en-US" dirty="0"/>
              <a:t>s</a:t>
            </a:r>
            <a:r>
              <a:rPr lang="en-IL" dirty="0"/>
              <a:t> </a:t>
            </a:r>
            <a:r>
              <a:rPr lang="en-US" dirty="0"/>
              <a:t>a</a:t>
            </a:r>
            <a:r>
              <a:rPr lang="en-IL" dirty="0"/>
              <a:t>r</a:t>
            </a:r>
            <a:r>
              <a:rPr lang="en-US" dirty="0"/>
              <a:t>e</a:t>
            </a:r>
            <a:r>
              <a:rPr lang="en-IL" dirty="0"/>
              <a:t> </a:t>
            </a:r>
            <a:r>
              <a:rPr lang="en-US" dirty="0"/>
              <a:t>v</a:t>
            </a:r>
            <a:r>
              <a:rPr lang="en-IL" dirty="0"/>
              <a:t>e</a:t>
            </a:r>
            <a:r>
              <a:rPr lang="en-US" dirty="0"/>
              <a:t>r</a:t>
            </a:r>
            <a:r>
              <a:rPr lang="en-IL" dirty="0"/>
              <a:t>y similar to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IL" dirty="0">
                <a:latin typeface="Consolas" panose="020B0609020204030204" pitchFamily="49" charset="0"/>
              </a:rPr>
              <a:t>u</a:t>
            </a:r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IL" dirty="0">
                <a:latin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</a:rPr>
              <a:t>e</a:t>
            </a:r>
            <a:r>
              <a:rPr lang="en-IL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b</a:t>
            </a:r>
            <a:r>
              <a:rPr lang="en-IL" dirty="0">
                <a:cs typeface="Times New Roman" panose="02020603050405020304" pitchFamily="18" charset="0"/>
              </a:rPr>
              <a:t>u</a:t>
            </a:r>
            <a:r>
              <a:rPr lang="en-US" dirty="0">
                <a:cs typeface="Times New Roman" panose="02020603050405020304" pitchFamily="18" charset="0"/>
              </a:rPr>
              <a:t>t</a:t>
            </a:r>
            <a:r>
              <a:rPr lang="en-IL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t</a:t>
            </a:r>
            <a:r>
              <a:rPr lang="en-IL" dirty="0">
                <a:cs typeface="Times New Roman" panose="02020603050405020304" pitchFamily="18" charset="0"/>
              </a:rPr>
              <a:t>h</a:t>
            </a:r>
            <a:r>
              <a:rPr lang="en-US" dirty="0">
                <a:cs typeface="Times New Roman" panose="02020603050405020304" pitchFamily="18" charset="0"/>
              </a:rPr>
              <a:t>e</a:t>
            </a:r>
            <a:r>
              <a:rPr lang="en-IL" dirty="0">
                <a:cs typeface="Times New Roman" panose="02020603050405020304" pitchFamily="18" charset="0"/>
              </a:rPr>
              <a:t>y </a:t>
            </a:r>
            <a:r>
              <a:rPr lang="en-IL" dirty="0"/>
              <a:t>are </a:t>
            </a:r>
            <a:r>
              <a:rPr lang="en-IL" b="1" dirty="0"/>
              <a:t>mutable</a:t>
            </a:r>
            <a:r>
              <a:rPr lang="en-IL" dirty="0"/>
              <a:t> – </a:t>
            </a:r>
            <a:r>
              <a:rPr lang="en-US" dirty="0"/>
              <a:t>y</a:t>
            </a:r>
            <a:r>
              <a:rPr lang="en-IL" dirty="0"/>
              <a:t>o</a:t>
            </a:r>
            <a:r>
              <a:rPr lang="en-US" dirty="0"/>
              <a:t>u</a:t>
            </a:r>
            <a:r>
              <a:rPr lang="en-IL" dirty="0"/>
              <a:t> </a:t>
            </a:r>
            <a:r>
              <a:rPr lang="en-US" dirty="0"/>
              <a:t>c</a:t>
            </a:r>
            <a:r>
              <a:rPr lang="en-IL" dirty="0"/>
              <a:t>a</a:t>
            </a:r>
            <a:r>
              <a:rPr lang="en-US" dirty="0"/>
              <a:t>n</a:t>
            </a:r>
            <a:r>
              <a:rPr lang="en-IL" dirty="0"/>
              <a:t> </a:t>
            </a:r>
            <a:r>
              <a:rPr lang="en-US" dirty="0"/>
              <a:t>a</a:t>
            </a:r>
            <a:r>
              <a:rPr lang="en-IL" dirty="0"/>
              <a:t>c</a:t>
            </a:r>
            <a:r>
              <a:rPr lang="en-US" dirty="0"/>
              <a:t>c</a:t>
            </a:r>
            <a:r>
              <a:rPr lang="en-IL" dirty="0"/>
              <a:t>e</a:t>
            </a:r>
            <a:r>
              <a:rPr lang="en-US" dirty="0"/>
              <a:t>s</a:t>
            </a:r>
            <a:r>
              <a:rPr lang="en-IL" dirty="0"/>
              <a:t>s </a:t>
            </a:r>
            <a:r>
              <a:rPr lang="en-US" dirty="0"/>
              <a:t>s</a:t>
            </a:r>
            <a:r>
              <a:rPr lang="en-IL" dirty="0"/>
              <a:t>p</a:t>
            </a:r>
            <a:r>
              <a:rPr lang="en-US" dirty="0"/>
              <a:t>e</a:t>
            </a:r>
            <a:r>
              <a:rPr lang="en-IL" dirty="0" err="1"/>
              <a:t>cific</a:t>
            </a:r>
            <a:r>
              <a:rPr lang="en-IL" dirty="0"/>
              <a:t> elements and change their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5C616-FCCF-43CE-805F-6490D1230511}"/>
              </a:ext>
            </a:extLst>
          </p:cNvPr>
          <p:cNvSpPr/>
          <p:nvPr/>
        </p:nvSpPr>
        <p:spPr>
          <a:xfrm>
            <a:off x="609600" y="3688139"/>
            <a:ext cx="6727902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x = [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, ‘two’, 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3.0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x = </a:t>
            </a:r>
            <a:r>
              <a:rPr lang="en-IL" sz="32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(‘</a:t>
            </a:r>
            <a:r>
              <a:rPr lang="en-IL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iftach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’)</a:t>
            </a:r>
          </a:p>
          <a:p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x = ‘</a:t>
            </a:r>
            <a:r>
              <a:rPr lang="en-IL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iftach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L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amir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’.split(‘ ‘)</a:t>
            </a:r>
          </a:p>
        </p:txBody>
      </p:sp>
    </p:spTree>
    <p:extLst>
      <p:ext uri="{BB962C8B-B14F-4D97-AF65-F5344CB8AC3E}">
        <p14:creationId xmlns:p14="http://schemas.microsoft.com/office/powerpoint/2010/main" val="113271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Mo</a:t>
            </a:r>
            <a:r>
              <a:rPr lang="en-IL" b="1" dirty="0" err="1">
                <a:cs typeface="Times New Roman" panose="02020603050405020304" pitchFamily="18" charset="0"/>
              </a:rPr>
              <a:t>difying</a:t>
            </a:r>
            <a:r>
              <a:rPr lang="en-IL" b="1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l</a:t>
            </a:r>
            <a:r>
              <a:rPr lang="en-IL" b="1" dirty="0" err="1">
                <a:latin typeface="Consolas" panose="020B0609020204030204" pitchFamily="49" charset="0"/>
              </a:rPr>
              <a:t>ist</a:t>
            </a:r>
            <a:endParaRPr lang="he-IL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33952"/>
            <a:ext cx="7282762" cy="3334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IL" dirty="0"/>
              <a:t>h</a:t>
            </a:r>
            <a:r>
              <a:rPr lang="en-US" dirty="0"/>
              <a:t>e</a:t>
            </a:r>
            <a:r>
              <a:rPr lang="en-IL" dirty="0"/>
              <a:t>r</a:t>
            </a:r>
            <a:r>
              <a:rPr lang="en-US" dirty="0"/>
              <a:t>e</a:t>
            </a:r>
            <a:r>
              <a:rPr lang="en-IL" dirty="0"/>
              <a:t> </a:t>
            </a:r>
            <a:r>
              <a:rPr lang="en-US" dirty="0"/>
              <a:t>a</a:t>
            </a:r>
            <a:r>
              <a:rPr lang="en-IL" dirty="0"/>
              <a:t>r</a:t>
            </a:r>
            <a:r>
              <a:rPr lang="en-US" dirty="0"/>
              <a:t>e</a:t>
            </a:r>
            <a:r>
              <a:rPr lang="en-IL" dirty="0"/>
              <a:t> </a:t>
            </a:r>
            <a:r>
              <a:rPr lang="en-US" dirty="0"/>
              <a:t>a</a:t>
            </a:r>
            <a:r>
              <a:rPr lang="en-IL" dirty="0"/>
              <a:t> </a:t>
            </a:r>
            <a:r>
              <a:rPr lang="en-US" dirty="0"/>
              <a:t>n</a:t>
            </a:r>
            <a:r>
              <a:rPr lang="en-IL" dirty="0"/>
              <a:t>u</a:t>
            </a:r>
            <a:r>
              <a:rPr lang="en-US" dirty="0"/>
              <a:t>m</a:t>
            </a:r>
            <a:r>
              <a:rPr lang="en-IL" dirty="0"/>
              <a:t>b</a:t>
            </a:r>
            <a:r>
              <a:rPr lang="en-US" dirty="0"/>
              <a:t>e</a:t>
            </a:r>
            <a:r>
              <a:rPr lang="en-IL" dirty="0"/>
              <a:t>r </a:t>
            </a:r>
            <a:r>
              <a:rPr lang="en-US" dirty="0"/>
              <a:t>o</a:t>
            </a:r>
            <a:r>
              <a:rPr lang="en-IL" dirty="0"/>
              <a:t>f </a:t>
            </a:r>
            <a:r>
              <a:rPr lang="en-US" dirty="0"/>
              <a:t>w</a:t>
            </a:r>
            <a:r>
              <a:rPr lang="en-IL" dirty="0"/>
              <a:t>a</a:t>
            </a:r>
            <a:r>
              <a:rPr lang="en-US" dirty="0"/>
              <a:t>y</a:t>
            </a:r>
            <a:r>
              <a:rPr lang="en-IL" dirty="0"/>
              <a:t>s </a:t>
            </a:r>
            <a:r>
              <a:rPr lang="en-US" dirty="0"/>
              <a:t>m</a:t>
            </a:r>
            <a:r>
              <a:rPr lang="en-IL" dirty="0"/>
              <a:t>o</a:t>
            </a:r>
            <a:r>
              <a:rPr lang="en-US" dirty="0"/>
              <a:t>d</a:t>
            </a:r>
            <a:r>
              <a:rPr lang="en-IL" dirty="0" err="1"/>
              <a:t>i</a:t>
            </a:r>
            <a:r>
              <a:rPr lang="en-US" dirty="0"/>
              <a:t>f</a:t>
            </a:r>
            <a:r>
              <a:rPr lang="en-IL" dirty="0"/>
              <a:t>y lists:</a:t>
            </a:r>
          </a:p>
          <a:p>
            <a:pPr>
              <a:buFontTx/>
              <a:buChar char="-"/>
            </a:pPr>
            <a:r>
              <a:rPr lang="en-US" dirty="0" err="1"/>
              <a:t>i</a:t>
            </a:r>
            <a:r>
              <a:rPr lang="en-IL" dirty="0"/>
              <a:t>n</a:t>
            </a:r>
            <a:r>
              <a:rPr lang="en-US" dirty="0"/>
              <a:t>d</a:t>
            </a:r>
            <a:r>
              <a:rPr lang="en-IL" dirty="0"/>
              <a:t>e</a:t>
            </a:r>
            <a:r>
              <a:rPr lang="en-US" dirty="0"/>
              <a:t>x</a:t>
            </a:r>
            <a:r>
              <a:rPr lang="en-IL" dirty="0" err="1"/>
              <a:t>i</a:t>
            </a:r>
            <a:r>
              <a:rPr lang="en-US" dirty="0"/>
              <a:t>n</a:t>
            </a:r>
            <a:r>
              <a:rPr lang="en-IL" dirty="0"/>
              <a:t>g </a:t>
            </a:r>
            <a:r>
              <a:rPr lang="en-US" dirty="0"/>
              <a:t>a</a:t>
            </a:r>
            <a:r>
              <a:rPr lang="en-IL" dirty="0"/>
              <a:t>n</a:t>
            </a:r>
            <a:r>
              <a:rPr lang="en-US" dirty="0"/>
              <a:t>d</a:t>
            </a:r>
            <a:r>
              <a:rPr lang="en-IL" dirty="0"/>
              <a:t> </a:t>
            </a:r>
            <a:r>
              <a:rPr lang="en-IL" dirty="0" err="1"/>
              <a:t>chan</a:t>
            </a:r>
            <a:r>
              <a:rPr lang="en-US" dirty="0"/>
              <a:t>g</a:t>
            </a:r>
            <a:r>
              <a:rPr lang="en-IL" dirty="0" err="1"/>
              <a:t>i</a:t>
            </a:r>
            <a:r>
              <a:rPr lang="en-US" dirty="0"/>
              <a:t>n</a:t>
            </a:r>
            <a:r>
              <a:rPr lang="en-IL" dirty="0"/>
              <a:t>g values, </a:t>
            </a:r>
            <a:r>
              <a:rPr lang="en-US" dirty="0"/>
              <a:t>e</a:t>
            </a:r>
            <a:r>
              <a:rPr lang="en-IL" dirty="0"/>
              <a:t>.</a:t>
            </a:r>
            <a:r>
              <a:rPr lang="en-US" dirty="0"/>
              <a:t>g</a:t>
            </a:r>
            <a:r>
              <a:rPr lang="en-IL" dirty="0"/>
              <a:t>.</a:t>
            </a:r>
          </a:p>
          <a:p>
            <a:pPr>
              <a:buFontTx/>
              <a:buChar char="-"/>
            </a:pPr>
            <a:endParaRPr lang="en-IL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en-IL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en-IL" dirty="0">
                <a:sym typeface="Wingdings" panose="05000000000000000000" pitchFamily="2" charset="2"/>
              </a:rPr>
              <a:t>p</a:t>
            </a:r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IL" dirty="0">
                <a:sym typeface="Wingdings" panose="05000000000000000000" pitchFamily="2" charset="2"/>
              </a:rPr>
              <a:t>e</a:t>
            </a:r>
            <a:r>
              <a:rPr lang="en-US" dirty="0">
                <a:sym typeface="Wingdings" panose="05000000000000000000" pitchFamily="2" charset="2"/>
              </a:rPr>
              <a:t>n</a:t>
            </a:r>
            <a:r>
              <a:rPr lang="en-IL" dirty="0">
                <a:sym typeface="Wingdings" panose="05000000000000000000" pitchFamily="2" charset="2"/>
              </a:rPr>
              <a:t>d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IL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g</a:t>
            </a:r>
            <a:endParaRPr lang="en-IL" dirty="0">
              <a:sym typeface="Wingdings" panose="05000000000000000000" pitchFamily="2" charset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61349-BBB1-4913-BD5C-D9B9954E7048}"/>
              </a:ext>
            </a:extLst>
          </p:cNvPr>
          <p:cNvSpPr/>
          <p:nvPr/>
        </p:nvSpPr>
        <p:spPr>
          <a:xfrm>
            <a:off x="609600" y="1614185"/>
            <a:ext cx="7282763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L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IL" sz="2800" dirty="0">
                <a:solidFill>
                  <a:srgbClr val="D4D4D4"/>
                </a:solidFill>
                <a:latin typeface="Consolas" panose="020B0609020204030204" pitchFamily="49" charset="0"/>
              </a:rPr>
              <a:t> = [‘</a:t>
            </a:r>
            <a:r>
              <a:rPr lang="en-IL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iftach</a:t>
            </a:r>
            <a:r>
              <a:rPr lang="en-IL" sz="2800" dirty="0">
                <a:solidFill>
                  <a:srgbClr val="D4D4D4"/>
                </a:solidFill>
                <a:latin typeface="Consolas" panose="020B0609020204030204" pitchFamily="49" charset="0"/>
              </a:rPr>
              <a:t>’, ‘</a:t>
            </a:r>
            <a:r>
              <a:rPr lang="en-IL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amir</a:t>
            </a:r>
            <a:r>
              <a:rPr lang="en-IL" sz="2800" dirty="0">
                <a:solidFill>
                  <a:srgbClr val="D4D4D4"/>
                </a:solidFill>
                <a:latin typeface="Consolas" panose="020B0609020204030204" pitchFamily="49" charset="0"/>
              </a:rPr>
              <a:t>’, </a:t>
            </a:r>
            <a:r>
              <a:rPr lang="en-IL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L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2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L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L" sz="2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L" sz="28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3FF4B-77CD-4892-8727-F70476C676D1}"/>
              </a:ext>
            </a:extLst>
          </p:cNvPr>
          <p:cNvSpPr/>
          <p:nvPr/>
        </p:nvSpPr>
        <p:spPr>
          <a:xfrm>
            <a:off x="1025912" y="3524005"/>
            <a:ext cx="6866450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x[</a:t>
            </a:r>
            <a:r>
              <a:rPr lang="it-IT" sz="2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] = ‘amir’</a:t>
            </a:r>
          </a:p>
          <a:p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x[</a:t>
            </a:r>
            <a:r>
              <a:rPr lang="it-IT" sz="2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it-IT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it-IT" sz="2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it-IT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it-IT" sz="28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D4195-A958-4E8A-AAE9-A58B71F1E77F}"/>
              </a:ext>
            </a:extLst>
          </p:cNvPr>
          <p:cNvSpPr/>
          <p:nvPr/>
        </p:nvSpPr>
        <p:spPr>
          <a:xfrm>
            <a:off x="1025912" y="5572325"/>
            <a:ext cx="6866450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L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mylist.append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L" sz="3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IL" sz="3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8E1933-0CC3-4FB8-82FF-FB3638C39D3A}"/>
              </a:ext>
            </a:extLst>
          </p:cNvPr>
          <p:cNvSpPr/>
          <p:nvPr/>
        </p:nvSpPr>
        <p:spPr>
          <a:xfrm>
            <a:off x="9013902" y="5356880"/>
            <a:ext cx="29848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L" sz="2000" b="1" dirty="0">
                <a:solidFill>
                  <a:srgbClr val="FF0000"/>
                </a:solidFill>
              </a:rPr>
              <a:t>Notice that </a:t>
            </a:r>
            <a:r>
              <a:rPr lang="en-IL" sz="2000" b="1" dirty="0" err="1">
                <a:latin typeface="Consolas" panose="020B0609020204030204" pitchFamily="49" charset="0"/>
              </a:rPr>
              <a:t>mylist</a:t>
            </a:r>
            <a:r>
              <a:rPr lang="en-IL" sz="2000" b="1" dirty="0">
                <a:solidFill>
                  <a:srgbClr val="FF0000"/>
                </a:solidFill>
              </a:rPr>
              <a:t> is modified without being assigned an = operator.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B061D2-57C7-485A-939A-007F8DD0A122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7892362" y="5864712"/>
            <a:ext cx="112154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3823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2135</Words>
  <Application>Microsoft Office PowerPoint</Application>
  <PresentationFormat>Widescreen</PresentationFormat>
  <Paragraphs>248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Times New Roman</vt:lpstr>
      <vt:lpstr>1_Office Theme</vt:lpstr>
      <vt:lpstr>Office Theme</vt:lpstr>
      <vt:lpstr>Tuples, Lists and Dictionaries (and Sets)</vt:lpstr>
      <vt:lpstr>Recap</vt:lpstr>
      <vt:lpstr>This class...</vt:lpstr>
      <vt:lpstr>Definitions</vt:lpstr>
      <vt:lpstr>Definitions</vt:lpstr>
      <vt:lpstr>tuple</vt:lpstr>
      <vt:lpstr>tuple</vt:lpstr>
      <vt:lpstr>list</vt:lpstr>
      <vt:lpstr>Modifying list</vt:lpstr>
      <vt:lpstr>Lists  methods</vt:lpstr>
      <vt:lpstr>list with-in list</vt:lpstr>
      <vt:lpstr>PowerPoint Presentation</vt:lpstr>
      <vt:lpstr>PowerPoint Presentation</vt:lpstr>
      <vt:lpstr>dictionary</vt:lpstr>
      <vt:lpstr>dictionary</vt:lpstr>
      <vt:lpstr>dictionary</vt:lpstr>
      <vt:lpstr>PowerPoint Presentation</vt:lpstr>
      <vt:lpstr>PowerPoint Presentation</vt:lpstr>
      <vt:lpstr>import</vt:lpstr>
      <vt:lpstr>why numpy ?</vt:lpstr>
      <vt:lpstr>why numpy ?</vt:lpstr>
      <vt:lpstr>why numpy ?</vt:lpstr>
      <vt:lpstr>why numpy ?</vt:lpstr>
      <vt:lpstr>why numpy ?</vt:lpstr>
      <vt:lpstr>why numpy ?</vt:lpstr>
      <vt:lpstr>why numpy ?</vt:lpstr>
      <vt:lpstr>numpy</vt:lpstr>
      <vt:lpstr>numpy</vt:lpstr>
      <vt:lpstr>numpy</vt:lpstr>
      <vt:lpstr>numpy</vt:lpstr>
      <vt:lpstr>numpy</vt:lpstr>
      <vt:lpstr>numpy</vt:lpstr>
      <vt:lpstr>numpy </vt:lpstr>
      <vt:lpstr>numpy </vt:lpstr>
      <vt:lpstr>numpy </vt:lpstr>
      <vt:lpstr>numpy </vt:lpstr>
      <vt:lpstr>numpy </vt:lpstr>
      <vt:lpstr>numpy – logical indexing </vt:lpstr>
      <vt:lpstr>full resource list https://docs.scipy.org/doc/numpy/reference/routines.html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Tuples, Lists and Dictionaries</dc:title>
  <dc:creator>יפתח עמיר</dc:creator>
  <cp:lastModifiedBy>יפתח עמיר</cp:lastModifiedBy>
  <cp:revision>42</cp:revision>
  <dcterms:created xsi:type="dcterms:W3CDTF">2019-09-01T14:51:18Z</dcterms:created>
  <dcterms:modified xsi:type="dcterms:W3CDTF">2021-11-29T20:07:15Z</dcterms:modified>
</cp:coreProperties>
</file>