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30" r:id="rId3"/>
    <p:sldId id="318" r:id="rId4"/>
    <p:sldId id="319" r:id="rId5"/>
    <p:sldId id="321" r:id="rId6"/>
    <p:sldId id="323" r:id="rId7"/>
    <p:sldId id="322" r:id="rId8"/>
    <p:sldId id="317" r:id="rId9"/>
    <p:sldId id="331" r:id="rId10"/>
    <p:sldId id="303" r:id="rId11"/>
    <p:sldId id="305" r:id="rId12"/>
    <p:sldId id="332" r:id="rId13"/>
    <p:sldId id="324" r:id="rId14"/>
    <p:sldId id="325" r:id="rId15"/>
    <p:sldId id="326" r:id="rId16"/>
    <p:sldId id="327" r:id="rId17"/>
    <p:sldId id="333" r:id="rId18"/>
    <p:sldId id="328" r:id="rId19"/>
    <p:sldId id="32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3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aa-ET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aa-ET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aa-ET" dirty="0">
                <a:solidFill>
                  <a:schemeClr val="accent1"/>
                </a:solidFill>
              </a:rPr>
              <a:t>s #4 –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IL" dirty="0">
                <a:solidFill>
                  <a:schemeClr val="accent1"/>
                </a:solidFill>
              </a:rPr>
              <a:t>oops –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IL" dirty="0" err="1">
                <a:solidFill>
                  <a:schemeClr val="accent1"/>
                </a:solidFill>
              </a:rPr>
              <a:t>hile</a:t>
            </a:r>
            <a:r>
              <a:rPr lang="en-IL" dirty="0">
                <a:solidFill>
                  <a:schemeClr val="accent1"/>
                </a:solidFill>
              </a:rPr>
              <a:t> / For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f</a:t>
            </a:r>
            <a:r>
              <a:rPr lang="en-IL" sz="5000" dirty="0">
                <a:latin typeface="Consolas" panose="020B0609020204030204" pitchFamily="49" charset="0"/>
              </a:rPr>
              <a:t>or</a:t>
            </a:r>
            <a:endParaRPr lang="en-US" sz="50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811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</a:t>
            </a:r>
            <a:r>
              <a:rPr lang="en-US" dirty="0"/>
              <a:t>o</a:t>
            </a:r>
            <a:r>
              <a:rPr lang="en-IL" dirty="0"/>
              <a:t>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IL" dirty="0"/>
              <a:t>n </a:t>
            </a:r>
            <a:r>
              <a:rPr lang="en-IL" dirty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n-IL" dirty="0">
                <a:latin typeface="Consolas" panose="020B0609020204030204" pitchFamily="49" charset="0"/>
              </a:rPr>
              <a:t>r</a:t>
            </a:r>
            <a:r>
              <a:rPr lang="en-IL" dirty="0"/>
              <a:t>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</a:t>
            </a:r>
            <a:r>
              <a:rPr lang="en-US" dirty="0"/>
              <a:t>s</a:t>
            </a:r>
            <a:r>
              <a:rPr lang="en-IL" dirty="0"/>
              <a:t>, </a:t>
            </a:r>
            <a:r>
              <a:rPr lang="en-US" dirty="0"/>
              <a:t>a</a:t>
            </a:r>
            <a:r>
              <a:rPr lang="en-IL" dirty="0"/>
              <a:t> predefined number of iterations </a:t>
            </a:r>
            <a:r>
              <a:rPr lang="en-IL" dirty="0" err="1"/>
              <a:t>i</a:t>
            </a:r>
            <a:r>
              <a:rPr lang="en-US" dirty="0"/>
              <a:t>s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/>
              <a:t>e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f</a:t>
            </a:r>
            <a:r>
              <a:rPr lang="en-IL" dirty="0"/>
              <a:t>o</a:t>
            </a:r>
            <a:r>
              <a:rPr lang="en-US" dirty="0"/>
              <a:t>r</a:t>
            </a:r>
            <a:r>
              <a:rPr lang="en-IL" dirty="0"/>
              <a:t> </a:t>
            </a:r>
            <a:r>
              <a:rPr lang="en-US" dirty="0"/>
              <a:t>x</a:t>
            </a:r>
            <a:r>
              <a:rPr lang="en-IL" dirty="0"/>
              <a:t> </a:t>
            </a:r>
            <a:r>
              <a:rPr lang="en-US" dirty="0"/>
              <a:t>n</a:t>
            </a:r>
            <a:r>
              <a:rPr lang="en-IL" dirty="0"/>
              <a:t>u</a:t>
            </a:r>
            <a:r>
              <a:rPr lang="en-US" dirty="0"/>
              <a:t>m</a:t>
            </a:r>
            <a:r>
              <a:rPr lang="en-IL" dirty="0"/>
              <a:t>b</a:t>
            </a:r>
            <a:r>
              <a:rPr lang="en-US" dirty="0"/>
              <a:t>e</a:t>
            </a:r>
            <a:r>
              <a:rPr lang="en-IL" dirty="0"/>
              <a:t>r </a:t>
            </a:r>
            <a:r>
              <a:rPr lang="en-US" dirty="0"/>
              <a:t>o</a:t>
            </a:r>
            <a:r>
              <a:rPr lang="en-IL" dirty="0"/>
              <a:t>f </a:t>
            </a:r>
            <a:r>
              <a:rPr lang="en-US" dirty="0"/>
              <a:t>t</a:t>
            </a:r>
            <a:r>
              <a:rPr lang="en-IL" dirty="0" err="1"/>
              <a:t>i</a:t>
            </a:r>
            <a:r>
              <a:rPr lang="en-US" dirty="0"/>
              <a:t>m</a:t>
            </a:r>
            <a:r>
              <a:rPr lang="en-IL" dirty="0"/>
              <a:t>e</a:t>
            </a:r>
            <a:r>
              <a:rPr lang="en-US" dirty="0"/>
              <a:t>s</a:t>
            </a:r>
            <a:r>
              <a:rPr lang="en-IL" dirty="0"/>
              <a:t>. </a:t>
            </a:r>
            <a:r>
              <a:rPr lang="en-US" dirty="0"/>
              <a:t>A</a:t>
            </a:r>
            <a:r>
              <a:rPr lang="en-IL" dirty="0"/>
              <a:t>c</a:t>
            </a:r>
            <a:r>
              <a:rPr lang="en-US" dirty="0"/>
              <a:t>c</a:t>
            </a:r>
            <a:r>
              <a:rPr lang="en-IL" dirty="0"/>
              <a:t>o</a:t>
            </a:r>
            <a:r>
              <a:rPr lang="en-US" dirty="0"/>
              <a:t>r</a:t>
            </a:r>
            <a:r>
              <a:rPr lang="en-IL" dirty="0"/>
              <a:t>d</a:t>
            </a: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/>
              <a:t>g</a:t>
            </a:r>
            <a:r>
              <a:rPr lang="en-IL" dirty="0"/>
              <a:t>l</a:t>
            </a:r>
            <a:r>
              <a:rPr lang="en-US" dirty="0"/>
              <a:t>y</a:t>
            </a:r>
            <a:r>
              <a:rPr lang="en-IL" dirty="0"/>
              <a:t>, </a:t>
            </a:r>
            <a:r>
              <a:rPr lang="en-IL" dirty="0" err="1"/>
              <a:t>th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 </a:t>
            </a:r>
            <a:r>
              <a:rPr lang="en-US" dirty="0"/>
              <a:t>b</a:t>
            </a:r>
            <a:r>
              <a:rPr lang="en-IL" dirty="0"/>
              <a:t>o</a:t>
            </a:r>
            <a:r>
              <a:rPr lang="en-US" dirty="0"/>
              <a:t>d</a:t>
            </a:r>
            <a:r>
              <a:rPr lang="en-IL" dirty="0"/>
              <a:t>y </a:t>
            </a:r>
            <a:r>
              <a:rPr lang="en-US" dirty="0" err="1"/>
              <a:t>i</a:t>
            </a:r>
            <a:r>
              <a:rPr lang="en-IL" dirty="0"/>
              <a:t>s r</a:t>
            </a:r>
            <a:r>
              <a:rPr lang="en-US" dirty="0"/>
              <a:t>e</a:t>
            </a:r>
            <a:r>
              <a:rPr lang="en-IL" dirty="0"/>
              <a:t>p</a:t>
            </a:r>
            <a:r>
              <a:rPr lang="en-US" dirty="0"/>
              <a:t>e</a:t>
            </a:r>
            <a:r>
              <a:rPr lang="en-IL" dirty="0"/>
              <a:t>a</a:t>
            </a:r>
            <a:r>
              <a:rPr lang="en-US" dirty="0" err="1"/>
              <a:t>te</a:t>
            </a:r>
            <a:r>
              <a:rPr lang="en-IL" dirty="0"/>
              <a:t>d </a:t>
            </a:r>
            <a:r>
              <a:rPr lang="en-US" dirty="0"/>
              <a:t>x</a:t>
            </a:r>
            <a:r>
              <a:rPr lang="en-IL" dirty="0"/>
              <a:t> </a:t>
            </a:r>
            <a:r>
              <a:rPr lang="en-US" dirty="0"/>
              <a:t>t</a:t>
            </a:r>
            <a:r>
              <a:rPr lang="en-IL" dirty="0" err="1"/>
              <a:t>imes</a:t>
            </a:r>
            <a:r>
              <a:rPr lang="en-IL" dirty="0"/>
              <a:t>.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IL" dirty="0"/>
              <a:t>n </a:t>
            </a:r>
            <a:r>
              <a:rPr lang="en-US" dirty="0"/>
              <a:t>P</a:t>
            </a:r>
            <a:r>
              <a:rPr lang="en-IL" dirty="0" err="1"/>
              <a:t>ython</a:t>
            </a:r>
            <a:r>
              <a:rPr lang="en-IL" dirty="0"/>
              <a:t>, a </a:t>
            </a:r>
            <a:r>
              <a:rPr lang="en-IL" dirty="0">
                <a:latin typeface="Consolas" panose="020B0609020204030204" pitchFamily="49" charset="0"/>
              </a:rPr>
              <a:t>for</a:t>
            </a:r>
            <a:r>
              <a:rPr lang="en-IL" dirty="0"/>
              <a:t> loop works by going over a l</a:t>
            </a:r>
            <a:r>
              <a:rPr lang="en-US" dirty="0" err="1"/>
              <a:t>i</a:t>
            </a:r>
            <a:r>
              <a:rPr lang="en-IL" dirty="0"/>
              <a:t>s</a:t>
            </a:r>
            <a:r>
              <a:rPr lang="en-US" dirty="0"/>
              <a:t>t</a:t>
            </a:r>
            <a:r>
              <a:rPr lang="en-IL" dirty="0"/>
              <a:t> or sequence of values. Let’s look at a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e</a:t>
            </a:r>
            <a:r>
              <a:rPr lang="en-IL" dirty="0"/>
              <a:t>x</a:t>
            </a:r>
            <a:r>
              <a:rPr lang="en-US" dirty="0"/>
              <a:t>a</a:t>
            </a:r>
            <a:r>
              <a:rPr lang="en-IL" dirty="0"/>
              <a:t>m</a:t>
            </a:r>
            <a:r>
              <a:rPr lang="en-US" dirty="0"/>
              <a:t>p</a:t>
            </a:r>
            <a:r>
              <a:rPr lang="en-IL" dirty="0"/>
              <a:t>l</a:t>
            </a:r>
            <a:r>
              <a:rPr lang="en-US" dirty="0"/>
              <a:t>e</a:t>
            </a:r>
            <a:r>
              <a:rPr lang="en-I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752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46F6E7-6646-4BB1-8276-8F9DD6BD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4" y="417111"/>
            <a:ext cx="5279234" cy="60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IL" dirty="0"/>
              <a:t>o</a:t>
            </a:r>
            <a:r>
              <a:rPr lang="en-US" dirty="0"/>
              <a:t>r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78B1E-039B-4EC0-B63C-BC8992BD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44171"/>
            <a:ext cx="7200899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'Enter your name:'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letter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(letter)</a:t>
            </a:r>
          </a:p>
        </p:txBody>
      </p:sp>
    </p:spTree>
    <p:extLst>
      <p:ext uri="{BB962C8B-B14F-4D97-AF65-F5344CB8AC3E}">
        <p14:creationId xmlns:p14="http://schemas.microsoft.com/office/powerpoint/2010/main" val="243937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8" y="274637"/>
            <a:ext cx="3982453" cy="1925637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IL" dirty="0"/>
              <a:t>o</a:t>
            </a:r>
            <a:r>
              <a:rPr lang="en-US" dirty="0"/>
              <a:t>r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78B1E-039B-4EC0-B63C-BC8992BD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8" y="2314233"/>
            <a:ext cx="3982453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letter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name:</a:t>
            </a:r>
          </a:p>
          <a:p>
            <a:r>
              <a:rPr lang="en-I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(letter)</a:t>
            </a:r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71E213-CAA1-419F-8A89-DA03C0E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989" y="2305615"/>
            <a:ext cx="3982453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(name[index])</a:t>
            </a:r>
          </a:p>
          <a:p>
            <a:r>
              <a:rPr lang="en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90CF27-7A31-476C-8F00-2174AB7D5634}"/>
              </a:ext>
            </a:extLst>
          </p:cNvPr>
          <p:cNvSpPr txBox="1">
            <a:spLocks/>
          </p:cNvSpPr>
          <p:nvPr/>
        </p:nvSpPr>
        <p:spPr>
          <a:xfrm>
            <a:off x="4948988" y="277143"/>
            <a:ext cx="3982453" cy="192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 err="1"/>
              <a:t>i</a:t>
            </a:r>
            <a:r>
              <a:rPr lang="en-IL" dirty="0"/>
              <a:t>l</a:t>
            </a:r>
            <a:r>
              <a:rPr lang="en-US" dirty="0"/>
              <a:t>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971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n-IL" dirty="0">
                <a:latin typeface="Consolas" panose="020B0609020204030204" pitchFamily="49" charset="0"/>
              </a:rPr>
              <a:t>r</a:t>
            </a:r>
            <a:r>
              <a:rPr lang="en-IL" dirty="0"/>
              <a:t> +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IL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IL" dirty="0" err="1">
                <a:latin typeface="Consolas" panose="020B0609020204030204" pitchFamily="49" charset="0"/>
              </a:rPr>
              <a:t>ge</a:t>
            </a:r>
            <a:r>
              <a:rPr lang="en-IL" dirty="0">
                <a:latin typeface="Consolas" panose="020B0609020204030204" pitchFamily="49" charset="0"/>
              </a:rPr>
              <a:t>()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IL" dirty="0"/>
              <a:t>t’</a:t>
            </a:r>
            <a:r>
              <a:rPr lang="en-US" dirty="0"/>
              <a:t>s</a:t>
            </a:r>
            <a:r>
              <a:rPr lang="en-IL" dirty="0"/>
              <a:t> common to iterate over a range of numbers</a:t>
            </a:r>
          </a:p>
          <a:p>
            <a:r>
              <a:rPr lang="en-IL" dirty="0">
                <a:latin typeface="Consolas" panose="020B0609020204030204" pitchFamily="49" charset="0"/>
              </a:rPr>
              <a:t>range() </a:t>
            </a:r>
            <a:r>
              <a:rPr lang="en-IL" dirty="0"/>
              <a:t>function </a:t>
            </a:r>
            <a:r>
              <a:rPr lang="en-US" dirty="0"/>
              <a:t>w</a:t>
            </a:r>
            <a:r>
              <a:rPr lang="en-IL" dirty="0"/>
              <a:t>o</a:t>
            </a:r>
            <a:r>
              <a:rPr lang="en-US" dirty="0"/>
              <a:t>r</a:t>
            </a:r>
            <a:r>
              <a:rPr lang="en-IL" dirty="0"/>
              <a:t>k</a:t>
            </a:r>
            <a:r>
              <a:rPr lang="en-US" dirty="0"/>
              <a:t>s</a:t>
            </a:r>
            <a:r>
              <a:rPr lang="en-IL" dirty="0"/>
              <a:t> </a:t>
            </a:r>
            <a:r>
              <a:rPr lang="en-US" dirty="0"/>
              <a:t>w</a:t>
            </a:r>
            <a:r>
              <a:rPr lang="en-IL" dirty="0"/>
              <a:t>e</a:t>
            </a:r>
            <a:r>
              <a:rPr lang="en-US" dirty="0"/>
              <a:t>l</a:t>
            </a:r>
            <a:r>
              <a:rPr lang="en-IL" dirty="0"/>
              <a:t>l </a:t>
            </a:r>
            <a:r>
              <a:rPr lang="en-US" dirty="0"/>
              <a:t>w</a:t>
            </a:r>
            <a:r>
              <a:rPr lang="en-IL" dirty="0" err="1"/>
              <a:t>i</a:t>
            </a:r>
            <a:r>
              <a:rPr lang="en-US" dirty="0"/>
              <a:t>t</a:t>
            </a:r>
            <a:r>
              <a:rPr lang="en-IL" dirty="0"/>
              <a:t>h </a:t>
            </a:r>
            <a:r>
              <a:rPr lang="en-IL" dirty="0">
                <a:latin typeface="Consolas" panose="020B0609020204030204" pitchFamily="49" charset="0"/>
              </a:rPr>
              <a:t>for</a:t>
            </a:r>
          </a:p>
          <a:p>
            <a:r>
              <a:rPr lang="en-IL" dirty="0">
                <a:latin typeface="Consolas" panose="020B0609020204030204" pitchFamily="49" charset="0"/>
              </a:rPr>
              <a:t>range()</a:t>
            </a:r>
            <a:r>
              <a:rPr lang="en-IL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l</a:t>
            </a:r>
            <a:r>
              <a:rPr lang="en-IL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k</a:t>
            </a:r>
            <a:r>
              <a:rPr lang="en-IL" dirty="0">
                <a:cs typeface="Times New Roman" panose="02020603050405020304" pitchFamily="18" charset="0"/>
              </a:rPr>
              <a:t>e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t’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m</a:t>
            </a:r>
            <a:r>
              <a:rPr lang="en-IL" dirty="0">
                <a:cs typeface="Times New Roman" panose="02020603050405020304" pitchFamily="18" charset="0"/>
              </a:rPr>
              <a:t>e, creates a unique kind o</a:t>
            </a:r>
            <a:r>
              <a:rPr lang="en-US" dirty="0">
                <a:cs typeface="Times New Roman" panose="02020603050405020304" pitchFamily="18" charset="0"/>
              </a:rPr>
              <a:t>f</a:t>
            </a:r>
            <a:r>
              <a:rPr lang="en-IL" dirty="0">
                <a:cs typeface="Times New Roman" panose="02020603050405020304" pitchFamily="18" charset="0"/>
              </a:rPr>
              <a:t> variable (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w</a:t>
            </a:r>
            <a:r>
              <a:rPr lang="en-IL" dirty="0">
                <a:cs typeface="Times New Roman" panose="02020603050405020304" pitchFamily="18" charset="0"/>
              </a:rPr>
              <a:t>h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c</a:t>
            </a:r>
            <a:r>
              <a:rPr lang="en-US" dirty="0">
                <a:cs typeface="Times New Roman" panose="02020603050405020304" pitchFamily="18" charset="0"/>
              </a:rPr>
              <a:t>h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IL" dirty="0">
                <a:cs typeface="Times New Roman" panose="02020603050405020304" pitchFamily="18" charset="0"/>
              </a:rPr>
              <a:t>o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 range of </a:t>
            </a:r>
            <a:r>
              <a:rPr lang="en-IL" dirty="0" err="1">
                <a:cs typeface="Times New Roman" panose="02020603050405020304" pitchFamily="18" charset="0"/>
              </a:rPr>
              <a:t>val</a:t>
            </a:r>
            <a:r>
              <a:rPr lang="en-US" dirty="0">
                <a:cs typeface="Times New Roman" panose="02020603050405020304" pitchFamily="18" charset="0"/>
              </a:rPr>
              <a:t>u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.</a:t>
            </a:r>
            <a:endParaRPr lang="en-IL" dirty="0">
              <a:latin typeface="Consolas" panose="020B0609020204030204" pitchFamily="49" charset="0"/>
            </a:endParaRPr>
          </a:p>
          <a:p>
            <a:endParaRPr lang="en-IL" dirty="0">
              <a:latin typeface="Consolas" panose="020B0609020204030204" pitchFamily="49" charset="0"/>
            </a:endParaRPr>
          </a:p>
          <a:p>
            <a:pPr marL="1971675" indent="0">
              <a:buNone/>
            </a:pP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IL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IL" dirty="0">
                <a:latin typeface="Consolas" panose="020B0609020204030204" pitchFamily="49" charset="0"/>
              </a:rPr>
              <a:t>g</a:t>
            </a:r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IL" dirty="0">
                <a:latin typeface="Consolas" panose="020B0609020204030204" pitchFamily="49" charset="0"/>
              </a:rPr>
              <a:t>(10)</a:t>
            </a:r>
          </a:p>
          <a:p>
            <a:pPr marL="1971675" indent="0">
              <a:buNone/>
            </a:pPr>
            <a:r>
              <a:rPr lang="en-IL" dirty="0">
                <a:latin typeface="Consolas" panose="020B0609020204030204" pitchFamily="49" charset="0"/>
              </a:rPr>
              <a:t>range(5,10)</a:t>
            </a:r>
          </a:p>
          <a:p>
            <a:pPr marL="1971675" indent="0">
              <a:buNone/>
            </a:pPr>
            <a:r>
              <a:rPr lang="en-IL" dirty="0">
                <a:latin typeface="Consolas" panose="020B0609020204030204" pitchFamily="49" charset="0"/>
              </a:rPr>
              <a:t>range(1,10,2)</a:t>
            </a:r>
          </a:p>
          <a:p>
            <a:pPr marL="1971675" indent="0">
              <a:buNone/>
            </a:pPr>
            <a:r>
              <a:rPr lang="en-IL" dirty="0">
                <a:latin typeface="Consolas" panose="020B0609020204030204" pitchFamily="49" charset="0"/>
              </a:rPr>
              <a:t>range(10,0,-2)</a:t>
            </a:r>
          </a:p>
        </p:txBody>
      </p:sp>
    </p:spTree>
    <p:extLst>
      <p:ext uri="{BB962C8B-B14F-4D97-AF65-F5344CB8AC3E}">
        <p14:creationId xmlns:p14="http://schemas.microsoft.com/office/powerpoint/2010/main" val="48529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aa-ET" sz="5400" dirty="0"/>
              <a:t>O</a:t>
            </a:r>
            <a:r>
              <a:rPr lang="en-US" sz="5400" dirty="0"/>
              <a:t>p</a:t>
            </a:r>
            <a:r>
              <a:rPr lang="aa-ET" sz="5400" dirty="0"/>
              <a:t>e</a:t>
            </a:r>
            <a:r>
              <a:rPr lang="en-US" sz="5400" dirty="0"/>
              <a:t>n</a:t>
            </a:r>
            <a:r>
              <a:rPr lang="aa-ET" sz="5400" dirty="0"/>
              <a:t> </a:t>
            </a:r>
            <a:r>
              <a:rPr lang="aa-ET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endParaRPr lang="aa-ET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aa-ET" sz="4000" dirty="0">
                <a:sym typeface="Wingdings" panose="05000000000000000000" pitchFamily="2" charset="2"/>
              </a:rPr>
              <a:t>“4.1. </a:t>
            </a:r>
            <a:r>
              <a:rPr lang="en-IL" sz="4000" dirty="0">
                <a:sym typeface="Wingdings" panose="05000000000000000000" pitchFamily="2" charset="2"/>
              </a:rPr>
              <a:t>For</a:t>
            </a:r>
            <a:r>
              <a:rPr lang="aa-ET" sz="4000" dirty="0">
                <a:sym typeface="Wingdings" panose="05000000000000000000" pitchFamily="2" charset="2"/>
              </a:rPr>
              <a:t>: </a:t>
            </a:r>
            <a:r>
              <a:rPr lang="en-US" sz="4000" dirty="0">
                <a:sym typeface="Wingdings" panose="05000000000000000000" pitchFamily="2" charset="2"/>
              </a:rPr>
              <a:t>S</a:t>
            </a:r>
            <a:r>
              <a:rPr lang="en-IL" sz="4000" dirty="0">
                <a:sym typeface="Wingdings" panose="05000000000000000000" pitchFamily="2" charset="2"/>
              </a:rPr>
              <a:t>e</a:t>
            </a:r>
            <a:r>
              <a:rPr lang="en-US" sz="4000" dirty="0">
                <a:sym typeface="Wingdings" panose="05000000000000000000" pitchFamily="2" charset="2"/>
              </a:rPr>
              <a:t>r</a:t>
            </a:r>
            <a:r>
              <a:rPr lang="en-IL" sz="4000" dirty="0" err="1">
                <a:sym typeface="Wingdings" panose="05000000000000000000" pitchFamily="2" charset="2"/>
              </a:rPr>
              <a:t>i</a:t>
            </a:r>
            <a:r>
              <a:rPr lang="en-US" sz="4000" dirty="0">
                <a:sym typeface="Wingdings" panose="05000000000000000000" pitchFamily="2" charset="2"/>
              </a:rPr>
              <a:t>e</a:t>
            </a:r>
            <a:r>
              <a:rPr lang="en-IL" sz="4000" dirty="0">
                <a:sym typeface="Wingdings" panose="05000000000000000000" pitchFamily="2" charset="2"/>
              </a:rPr>
              <a:t>s 1</a:t>
            </a:r>
            <a:r>
              <a:rPr lang="aa-ET" sz="4000" dirty="0">
                <a:sym typeface="Wingdings" panose="05000000000000000000" pitchFamily="2" charset="2"/>
              </a:rPr>
              <a:t>” </a:t>
            </a:r>
            <a:r>
              <a:rPr lang="en-US" sz="4000" dirty="0">
                <a:sym typeface="Wingdings" panose="05000000000000000000" pitchFamily="2" charset="2"/>
              </a:rPr>
              <a:t>t</a:t>
            </a:r>
            <a:r>
              <a:rPr lang="en-IL" sz="4000" dirty="0">
                <a:sym typeface="Wingdings" panose="05000000000000000000" pitchFamily="2" charset="2"/>
              </a:rPr>
              <a:t>o </a:t>
            </a:r>
            <a:endParaRPr lang="aa-ET" sz="4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aa-ET" sz="4000" dirty="0">
                <a:sym typeface="Wingdings" panose="05000000000000000000" pitchFamily="2" charset="2"/>
              </a:rPr>
              <a:t>“4.</a:t>
            </a:r>
            <a:r>
              <a:rPr lang="en-IL" sz="4000" dirty="0">
                <a:sym typeface="Wingdings" panose="05000000000000000000" pitchFamily="2" charset="2"/>
              </a:rPr>
              <a:t>A</a:t>
            </a:r>
            <a:r>
              <a:rPr lang="aa-ET" sz="4000" dirty="0">
                <a:sym typeface="Wingdings" panose="05000000000000000000" pitchFamily="2" charset="2"/>
              </a:rPr>
              <a:t>. </a:t>
            </a:r>
            <a:r>
              <a:rPr lang="en-US" sz="4000" dirty="0">
                <a:sym typeface="Wingdings" panose="05000000000000000000" pitchFamily="2" charset="2"/>
              </a:rPr>
              <a:t>F</a:t>
            </a:r>
            <a:r>
              <a:rPr lang="en-IL" sz="4000" dirty="0">
                <a:sym typeface="Wingdings" panose="05000000000000000000" pitchFamily="2" charset="2"/>
              </a:rPr>
              <a:t>o</a:t>
            </a:r>
            <a:r>
              <a:rPr lang="en-US" sz="4000" dirty="0">
                <a:sym typeface="Wingdings" panose="05000000000000000000" pitchFamily="2" charset="2"/>
              </a:rPr>
              <a:t>r</a:t>
            </a:r>
            <a:r>
              <a:rPr lang="aa-ET" sz="4000" dirty="0">
                <a:sym typeface="Wingdings" panose="05000000000000000000" pitchFamily="2" charset="2"/>
              </a:rPr>
              <a:t>:</a:t>
            </a:r>
            <a:r>
              <a:rPr lang="en-US" sz="4000" dirty="0">
                <a:sym typeface="Wingdings" panose="05000000000000000000" pitchFamily="2" charset="2"/>
              </a:rPr>
              <a:t> L</a:t>
            </a:r>
            <a:r>
              <a:rPr lang="en-IL" sz="4000" dirty="0">
                <a:sym typeface="Wingdings" panose="05000000000000000000" pitchFamily="2" charset="2"/>
              </a:rPr>
              <a:t>a</a:t>
            </a:r>
            <a:r>
              <a:rPr lang="en-US" sz="4000" dirty="0">
                <a:sym typeface="Wingdings" panose="05000000000000000000" pitchFamily="2" charset="2"/>
              </a:rPr>
              <a:t>d</a:t>
            </a:r>
            <a:r>
              <a:rPr lang="en-IL" sz="4000" dirty="0">
                <a:sym typeface="Wingdings" panose="05000000000000000000" pitchFamily="2" charset="2"/>
              </a:rPr>
              <a:t>d</a:t>
            </a:r>
            <a:r>
              <a:rPr lang="en-US" sz="4000" dirty="0">
                <a:sym typeface="Wingdings" panose="05000000000000000000" pitchFamily="2" charset="2"/>
              </a:rPr>
              <a:t>e</a:t>
            </a:r>
            <a:r>
              <a:rPr lang="en-IL" sz="4000" dirty="0">
                <a:sym typeface="Wingdings" panose="05000000000000000000" pitchFamily="2" charset="2"/>
              </a:rPr>
              <a:t>r</a:t>
            </a:r>
            <a:r>
              <a:rPr lang="aa-ET" sz="4000" dirty="0"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8" y="274637"/>
            <a:ext cx="3982453" cy="1925637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IL" dirty="0"/>
              <a:t>o</a:t>
            </a:r>
            <a:r>
              <a:rPr lang="en-US" dirty="0"/>
              <a:t>r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78B1E-039B-4EC0-B63C-BC8992BD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8" y="2314233"/>
            <a:ext cx="3982453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letter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name:</a:t>
            </a:r>
          </a:p>
          <a:p>
            <a:r>
              <a:rPr lang="en-I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(letter)</a:t>
            </a:r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71E213-CAA1-419F-8A89-DA03C0E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989" y="2305615"/>
            <a:ext cx="3982453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(name[index])</a:t>
            </a:r>
          </a:p>
          <a:p>
            <a:r>
              <a:rPr lang="en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 +=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90CF27-7A31-476C-8F00-2174AB7D5634}"/>
              </a:ext>
            </a:extLst>
          </p:cNvPr>
          <p:cNvSpPr txBox="1">
            <a:spLocks/>
          </p:cNvSpPr>
          <p:nvPr/>
        </p:nvSpPr>
        <p:spPr>
          <a:xfrm>
            <a:off x="4948988" y="277143"/>
            <a:ext cx="3982453" cy="192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 err="1"/>
              <a:t>i</a:t>
            </a:r>
            <a:r>
              <a:rPr lang="en-IL" dirty="0"/>
              <a:t>l</a:t>
            </a:r>
            <a:r>
              <a:rPr lang="en-US" dirty="0"/>
              <a:t>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693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IL" dirty="0">
                <a:latin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IL" dirty="0">
                <a:latin typeface="Consolas" panose="020B0609020204030204" pitchFamily="49" charset="0"/>
              </a:rPr>
              <a:t>t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IL" dirty="0">
                <a:latin typeface="Consolas" panose="020B0609020204030204" pitchFamily="49" charset="0"/>
              </a:rPr>
              <a:t>e /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IL" dirty="0">
                <a:latin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IL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k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9650" cy="4525963"/>
          </a:xfrm>
        </p:spPr>
        <p:txBody>
          <a:bodyPr>
            <a:normAutofit/>
          </a:bodyPr>
          <a:lstStyle/>
          <a:p>
            <a:endParaRPr lang="en-IL" dirty="0"/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IL" dirty="0">
                <a:solidFill>
                  <a:srgbClr val="00B05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IL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IL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u</a:t>
            </a:r>
            <a:r>
              <a:rPr lang="en-IL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IL" dirty="0">
                <a:latin typeface="Consolas" panose="020B0609020204030204" pitchFamily="49" charset="0"/>
              </a:rPr>
              <a:t> </a:t>
            </a:r>
            <a:r>
              <a:rPr lang="en-IL" dirty="0"/>
              <a:t>– </a:t>
            </a:r>
            <a:r>
              <a:rPr lang="en-US" dirty="0"/>
              <a:t>s</a:t>
            </a:r>
            <a:r>
              <a:rPr lang="en-IL" dirty="0"/>
              <a:t>k</a:t>
            </a:r>
            <a:r>
              <a:rPr lang="en-US" dirty="0" err="1"/>
              <a:t>i</a:t>
            </a:r>
            <a:r>
              <a:rPr lang="en-IL" dirty="0"/>
              <a:t>p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c</a:t>
            </a:r>
            <a:r>
              <a:rPr lang="en-IL" dirty="0"/>
              <a:t>u</a:t>
            </a:r>
            <a:r>
              <a:rPr lang="en-US" dirty="0"/>
              <a:t>r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 </a:t>
            </a:r>
            <a:r>
              <a:rPr lang="en-US" dirty="0"/>
              <a:t>a</a:t>
            </a:r>
            <a:r>
              <a:rPr lang="en-IL" dirty="0"/>
              <a:t>n</a:t>
            </a:r>
            <a:r>
              <a:rPr lang="en-US" dirty="0"/>
              <a:t>d</a:t>
            </a:r>
            <a:r>
              <a:rPr lang="en-IL" dirty="0"/>
              <a:t> </a:t>
            </a:r>
            <a:r>
              <a:rPr lang="en-US" dirty="0"/>
              <a:t>r</a:t>
            </a:r>
            <a:r>
              <a:rPr lang="en-IL" dirty="0"/>
              <a:t>e</a:t>
            </a:r>
            <a:r>
              <a:rPr lang="en-US" dirty="0"/>
              <a:t>t</a:t>
            </a:r>
            <a:r>
              <a:rPr lang="en-IL" dirty="0"/>
              <a:t>u</a:t>
            </a:r>
            <a:r>
              <a:rPr lang="en-US" dirty="0"/>
              <a:t>r</a:t>
            </a:r>
            <a:r>
              <a:rPr lang="en-IL" dirty="0"/>
              <a:t>n </a:t>
            </a:r>
            <a:r>
              <a:rPr lang="en-US" dirty="0"/>
              <a:t>t</a:t>
            </a:r>
            <a:r>
              <a:rPr lang="en-IL" dirty="0"/>
              <a:t>o </a:t>
            </a:r>
            <a:r>
              <a:rPr lang="en-IL" dirty="0" err="1"/>
              <a:t>conditi</a:t>
            </a:r>
            <a:r>
              <a:rPr lang="en-US" dirty="0"/>
              <a:t>o</a:t>
            </a:r>
            <a:r>
              <a:rPr lang="en-IL" dirty="0"/>
              <a:t>n </a:t>
            </a:r>
            <a:r>
              <a:rPr lang="en-US" dirty="0"/>
              <a:t>l</a:t>
            </a:r>
            <a:r>
              <a:rPr lang="en-IL" dirty="0" err="1"/>
              <a:t>i</a:t>
            </a:r>
            <a:r>
              <a:rPr lang="en-US" dirty="0"/>
              <a:t>n</a:t>
            </a:r>
            <a:r>
              <a:rPr lang="en-IL" dirty="0"/>
              <a:t>e </a:t>
            </a:r>
            <a:r>
              <a:rPr lang="en-US" dirty="0"/>
              <a:t>o</a:t>
            </a:r>
            <a:r>
              <a:rPr lang="en-IL" dirty="0"/>
              <a:t>f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</a:t>
            </a:r>
          </a:p>
          <a:p>
            <a:endParaRPr lang="en-IL" dirty="0"/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IL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IL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IL" dirty="0">
                <a:latin typeface="Consolas" panose="020B0609020204030204" pitchFamily="49" charset="0"/>
              </a:rPr>
              <a:t> </a:t>
            </a:r>
            <a:r>
              <a:rPr lang="en-IL" dirty="0"/>
              <a:t>– </a:t>
            </a:r>
            <a:r>
              <a:rPr lang="en-US" dirty="0"/>
              <a:t>e</a:t>
            </a:r>
            <a:r>
              <a:rPr lang="en-IL" dirty="0"/>
              <a:t>x</a:t>
            </a:r>
            <a:r>
              <a:rPr lang="en-US" dirty="0" err="1"/>
              <a:t>i</a:t>
            </a:r>
            <a:r>
              <a:rPr lang="en-IL" dirty="0"/>
              <a:t>t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 </a:t>
            </a:r>
            <a:r>
              <a:rPr lang="en-US" dirty="0"/>
              <a:t>e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 err="1"/>
              <a:t>i</a:t>
            </a:r>
            <a:r>
              <a:rPr lang="en-US" dirty="0"/>
              <a:t>r</a:t>
            </a:r>
            <a:r>
              <a:rPr lang="en-IL" dirty="0"/>
              <a:t>e</a:t>
            </a:r>
            <a:r>
              <a:rPr lang="en-US" dirty="0"/>
              <a:t>l</a:t>
            </a:r>
            <a:r>
              <a:rPr lang="en-IL" dirty="0"/>
              <a:t>y</a:t>
            </a:r>
            <a:endParaRPr lang="en-IL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75D83-D1DF-4ACD-A8FC-1F8EAF95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22" y="2209800"/>
            <a:ext cx="3126778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0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</a:t>
            </a:r>
            <a:r>
              <a:rPr lang="en-IL" b="1" dirty="0"/>
              <a:t>e</a:t>
            </a:r>
            <a:r>
              <a:rPr lang="en-US" b="1" dirty="0"/>
              <a:t>t</a:t>
            </a:r>
            <a:r>
              <a:rPr lang="en-IL" b="1" dirty="0"/>
              <a:t>’</a:t>
            </a:r>
            <a:r>
              <a:rPr lang="en-US" b="1" dirty="0"/>
              <a:t>s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r</a:t>
            </a:r>
            <a:r>
              <a:rPr lang="en-US" b="1" dirty="0"/>
              <a:t>y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o</a:t>
            </a:r>
            <a:r>
              <a:rPr lang="en-US" b="1" dirty="0"/>
              <a:t>g</a:t>
            </a:r>
            <a:r>
              <a:rPr lang="en-IL" b="1" dirty="0"/>
              <a:t>e</a:t>
            </a:r>
            <a:r>
              <a:rPr lang="en-US" b="1" dirty="0"/>
              <a:t>t</a:t>
            </a:r>
            <a:r>
              <a:rPr lang="en-IL" b="1" dirty="0"/>
              <a:t>h</a:t>
            </a:r>
            <a:r>
              <a:rPr lang="en-US" b="1" dirty="0"/>
              <a:t>e</a:t>
            </a:r>
            <a:r>
              <a:rPr lang="en-IL" b="1" dirty="0"/>
              <a:t>r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0695"/>
            <a:ext cx="8229600" cy="35754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</a:t>
            </a:r>
            <a:r>
              <a:rPr lang="en-IL" dirty="0"/>
              <a:t>r</a:t>
            </a:r>
            <a:r>
              <a:rPr lang="en-US" dirty="0" err="1"/>
              <a:t>i</a:t>
            </a:r>
            <a:r>
              <a:rPr lang="en-IL" dirty="0"/>
              <a:t>t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f</a:t>
            </a:r>
            <a:r>
              <a:rPr lang="en-IL" dirty="0"/>
              <a:t>or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/>
              <a:t>p</a:t>
            </a:r>
            <a:r>
              <a:rPr lang="en-IL" dirty="0"/>
              <a:t>r</a:t>
            </a: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/>
              <a:t>s </a:t>
            </a:r>
            <a:r>
              <a:rPr lang="en-US" dirty="0"/>
              <a:t>o</a:t>
            </a:r>
            <a:r>
              <a:rPr lang="en-IL" dirty="0"/>
              <a:t>u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u</a:t>
            </a:r>
            <a:r>
              <a:rPr lang="en-IL" dirty="0"/>
              <a:t>n</a:t>
            </a:r>
            <a:r>
              <a:rPr lang="en-US" dirty="0"/>
              <a:t>e</a:t>
            </a:r>
            <a:r>
              <a:rPr lang="en-IL" dirty="0"/>
              <a:t>v</a:t>
            </a:r>
            <a:r>
              <a:rPr lang="en-US" dirty="0"/>
              <a:t>e</a:t>
            </a:r>
            <a:r>
              <a:rPr lang="en-IL" dirty="0"/>
              <a:t>n </a:t>
            </a:r>
            <a:r>
              <a:rPr lang="en-US" dirty="0"/>
              <a:t>n</a:t>
            </a:r>
            <a:r>
              <a:rPr lang="en-IL" dirty="0"/>
              <a:t>u</a:t>
            </a:r>
            <a:r>
              <a:rPr lang="en-US" dirty="0"/>
              <a:t>m</a:t>
            </a:r>
            <a:r>
              <a:rPr lang="en-IL" dirty="0"/>
              <a:t>b</a:t>
            </a:r>
            <a:r>
              <a:rPr lang="en-US" dirty="0"/>
              <a:t>e</a:t>
            </a:r>
            <a:r>
              <a:rPr lang="en-IL" dirty="0"/>
              <a:t>r</a:t>
            </a:r>
            <a:r>
              <a:rPr lang="en-US" dirty="0"/>
              <a:t>s</a:t>
            </a:r>
            <a:r>
              <a:rPr lang="en-IL" dirty="0"/>
              <a:t> </a:t>
            </a:r>
            <a:r>
              <a:rPr lang="en-US" dirty="0"/>
              <a:t>b</a:t>
            </a:r>
            <a:r>
              <a:rPr lang="en-IL" dirty="0"/>
              <a:t>e</a:t>
            </a:r>
            <a:r>
              <a:rPr lang="en-US" dirty="0"/>
              <a:t>t</a:t>
            </a:r>
            <a:r>
              <a:rPr lang="en-IL" dirty="0"/>
              <a:t>w</a:t>
            </a:r>
            <a:r>
              <a:rPr lang="en-US" dirty="0"/>
              <a:t>e</a:t>
            </a:r>
            <a:r>
              <a:rPr lang="en-IL" dirty="0"/>
              <a:t>e</a:t>
            </a:r>
            <a:r>
              <a:rPr lang="en-US" dirty="0"/>
              <a:t>n</a:t>
            </a:r>
            <a:r>
              <a:rPr lang="en-IL" dirty="0"/>
              <a:t> 5 </a:t>
            </a:r>
            <a:r>
              <a:rPr lang="en-US" dirty="0"/>
              <a:t>a</a:t>
            </a:r>
            <a:r>
              <a:rPr lang="en-IL" dirty="0"/>
              <a:t>n</a:t>
            </a:r>
            <a:r>
              <a:rPr lang="en-US" dirty="0"/>
              <a:t>d</a:t>
            </a:r>
            <a:r>
              <a:rPr lang="en-IL" dirty="0"/>
              <a:t> 55.</a:t>
            </a:r>
          </a:p>
        </p:txBody>
      </p:sp>
    </p:spTree>
    <p:extLst>
      <p:ext uri="{BB962C8B-B14F-4D97-AF65-F5344CB8AC3E}">
        <p14:creationId xmlns:p14="http://schemas.microsoft.com/office/powerpoint/2010/main" val="1751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en-IL" b="1" dirty="0"/>
              <a:t>ode repetition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0695"/>
            <a:ext cx="8229600" cy="35754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L" b="1" dirty="0">
                <a:latin typeface="Consolas" panose="020B0609020204030204" pitchFamily="49" charset="0"/>
              </a:rPr>
              <a:t>function</a:t>
            </a:r>
            <a:r>
              <a:rPr lang="en-IL" dirty="0"/>
              <a:t> : a block of code grouped under a name</a:t>
            </a:r>
          </a:p>
          <a:p>
            <a:pPr>
              <a:buFontTx/>
              <a:buChar char="-"/>
            </a:pPr>
            <a:endParaRPr lang="en-IL" dirty="0"/>
          </a:p>
          <a:p>
            <a:pPr>
              <a:buFontTx/>
              <a:buChar char="-"/>
            </a:pPr>
            <a:r>
              <a:rPr lang="en-IL" b="1" dirty="0"/>
              <a:t>loops:</a:t>
            </a:r>
            <a:r>
              <a:rPr lang="en-IL" dirty="0"/>
              <a:t> repeating a series of code (a) for a set number of times, or (b) until a condition is met</a:t>
            </a:r>
          </a:p>
          <a:p>
            <a:pPr>
              <a:buFontTx/>
              <a:buChar char="-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9198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IL" sz="5000" dirty="0">
                <a:latin typeface="Consolas" panose="020B0609020204030204" pitchFamily="49" charset="0"/>
              </a:rPr>
              <a:t>w</a:t>
            </a:r>
            <a:r>
              <a:rPr lang="en-US" sz="5000" dirty="0">
                <a:latin typeface="Consolas" panose="020B0609020204030204" pitchFamily="49" charset="0"/>
              </a:rPr>
              <a:t>h</a:t>
            </a:r>
            <a:r>
              <a:rPr lang="en-IL" sz="5000" dirty="0" err="1">
                <a:latin typeface="Consolas" panose="020B0609020204030204" pitchFamily="49" charset="0"/>
              </a:rPr>
              <a:t>i</a:t>
            </a:r>
            <a:r>
              <a:rPr lang="en-US" sz="5000" dirty="0">
                <a:latin typeface="Consolas" panose="020B0609020204030204" pitchFamily="49" charset="0"/>
              </a:rPr>
              <a:t>l</a:t>
            </a:r>
            <a:r>
              <a:rPr lang="en-IL" sz="5000" dirty="0">
                <a:latin typeface="Consolas" panose="020B0609020204030204" pitchFamily="49" charset="0"/>
              </a:rPr>
              <a:t>e</a:t>
            </a:r>
            <a:endParaRPr lang="en-US" sz="50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48272"/>
            <a:ext cx="6400800" cy="1752600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664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 err="1"/>
              <a:t>i</a:t>
            </a:r>
            <a:r>
              <a:rPr lang="en-IL" dirty="0"/>
              <a:t>l</a:t>
            </a:r>
            <a:r>
              <a:rPr lang="en-US" dirty="0"/>
              <a:t>e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78B1E-039B-4EC0-B63C-BC8992BD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339" y="2459504"/>
            <a:ext cx="5199321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 = n +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DDCD4-10CD-444E-A093-2D6518E0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10" y="947737"/>
            <a:ext cx="3314700" cy="496252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872C158-6322-4ED2-8A99-FF23E9E6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90" y="1536174"/>
            <a:ext cx="3314701" cy="3785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IL" sz="2400" dirty="0">
              <a:solidFill>
                <a:srgbClr val="09885A"/>
              </a:solidFill>
              <a:latin typeface="Consolas" panose="020B0609020204030204" pitchFamily="49" charset="0"/>
            </a:endParaRPr>
          </a:p>
          <a:p>
            <a:endParaRPr lang="en-IL" sz="2400" dirty="0">
              <a:solidFill>
                <a:srgbClr val="09885A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 = n +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‘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ye.’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0D235D-AF0F-4868-A872-B3316AAA4D8A}"/>
              </a:ext>
            </a:extLst>
          </p:cNvPr>
          <p:cNvCxnSpPr>
            <a:cxnSpLocks/>
          </p:cNvCxnSpPr>
          <p:nvPr/>
        </p:nvCxnSpPr>
        <p:spPr>
          <a:xfrm flipV="1">
            <a:off x="2517569" y="3633849"/>
            <a:ext cx="3835730" cy="2059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658B8-C726-45EE-8958-9E02F878E002}"/>
              </a:ext>
            </a:extLst>
          </p:cNvPr>
          <p:cNvCxnSpPr>
            <a:cxnSpLocks/>
          </p:cNvCxnSpPr>
          <p:nvPr/>
        </p:nvCxnSpPr>
        <p:spPr>
          <a:xfrm flipV="1">
            <a:off x="3360717" y="4667003"/>
            <a:ext cx="2992582" cy="4215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6160B9-79DC-4C23-AB25-9A29AA2E1831}"/>
              </a:ext>
            </a:extLst>
          </p:cNvPr>
          <p:cNvGrpSpPr/>
          <p:nvPr/>
        </p:nvGrpSpPr>
        <p:grpSpPr>
          <a:xfrm>
            <a:off x="1425039" y="2054431"/>
            <a:ext cx="5272643" cy="647205"/>
            <a:chOff x="1425039" y="2054431"/>
            <a:chExt cx="5272643" cy="647205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D0B160C-2B87-4764-8E28-98CC573A62D0}"/>
                </a:ext>
              </a:extLst>
            </p:cNvPr>
            <p:cNvSpPr/>
            <p:nvPr/>
          </p:nvSpPr>
          <p:spPr>
            <a:xfrm rot="16200000">
              <a:off x="1834738" y="2018805"/>
              <a:ext cx="273132" cy="109253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C3002823-F188-433F-BCC3-EA88CEC2DEB7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5400000" flipH="1" flipV="1">
              <a:off x="4147456" y="-121722"/>
              <a:ext cx="374073" cy="4726379"/>
            </a:xfrm>
            <a:prstGeom prst="curvedConnector4">
              <a:avLst>
                <a:gd name="adj1" fmla="val 170635"/>
                <a:gd name="adj2" fmla="val 99435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6C05755-F26D-4915-82CB-4A5A98FB66A7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314990" y="947737"/>
            <a:ext cx="6856670" cy="1937967"/>
          </a:xfrm>
          <a:prstGeom prst="curvedConnector4">
            <a:avLst>
              <a:gd name="adj1" fmla="val -2960"/>
              <a:gd name="adj2" fmla="val 11179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 err="1"/>
              <a:t>i</a:t>
            </a:r>
            <a:r>
              <a:rPr lang="en-IL" dirty="0"/>
              <a:t>l</a:t>
            </a:r>
            <a:r>
              <a:rPr lang="en-US" dirty="0"/>
              <a:t>e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78B1E-039B-4EC0-B63C-BC8992BD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89" y="2459504"/>
            <a:ext cx="5199321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</a:t>
            </a:r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L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IL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 = n +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52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the loop unfold?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2BB165-D510-4AF3-95E4-C797A2C7A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02523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53">
                  <a:extLst>
                    <a:ext uri="{9D8B030D-6E8A-4147-A177-3AD203B41FA5}">
                      <a16:colId xmlns:a16="http://schemas.microsoft.com/office/drawing/2014/main" val="66830449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3248057066"/>
                    </a:ext>
                  </a:extLst>
                </a:gridCol>
                <a:gridCol w="1809549">
                  <a:extLst>
                    <a:ext uri="{9D8B030D-6E8A-4147-A177-3AD203B41FA5}">
                      <a16:colId xmlns:a16="http://schemas.microsoft.com/office/drawing/2014/main" val="332872549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677426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4523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L" dirty="0"/>
                        <a:t>t</a:t>
                      </a:r>
                      <a:r>
                        <a:rPr lang="en-US" dirty="0"/>
                        <a:t>e</a:t>
                      </a:r>
                      <a:r>
                        <a:rPr lang="en-IL" dirty="0"/>
                        <a:t>r</a:t>
                      </a:r>
                      <a:r>
                        <a:rPr lang="en-US" dirty="0"/>
                        <a:t>a</a:t>
                      </a:r>
                      <a:r>
                        <a:rPr lang="en-IL" dirty="0"/>
                        <a:t>t</a:t>
                      </a:r>
                      <a:r>
                        <a:rPr lang="en-US" dirty="0" err="1"/>
                        <a:t>i</a:t>
                      </a:r>
                      <a:r>
                        <a:rPr lang="en-IL" dirty="0"/>
                        <a:t>o</a:t>
                      </a:r>
                      <a:r>
                        <a:rPr lang="en-US" dirty="0"/>
                        <a:t>n</a:t>
                      </a:r>
                      <a:r>
                        <a:rPr lang="en-IL" dirty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Value of </a:t>
                      </a:r>
                      <a:r>
                        <a:rPr lang="en-I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IL" dirty="0"/>
                        <a:t>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L" dirty="0"/>
                        <a:t>o</a:t>
                      </a:r>
                      <a:r>
                        <a:rPr lang="en-US" dirty="0"/>
                        <a:t>n</a:t>
                      </a:r>
                      <a:r>
                        <a:rPr lang="en-IL" dirty="0"/>
                        <a:t>d</a:t>
                      </a:r>
                      <a:r>
                        <a:rPr lang="en-US" dirty="0" err="1"/>
                        <a:t>i</a:t>
                      </a:r>
                      <a:r>
                        <a:rPr lang="en-IL" dirty="0"/>
                        <a:t>t</a:t>
                      </a:r>
                      <a:r>
                        <a:rPr lang="en-US" dirty="0" err="1"/>
                        <a:t>i</a:t>
                      </a:r>
                      <a:r>
                        <a:rPr lang="en-IL" dirty="0"/>
                        <a:t>o</a:t>
                      </a:r>
                      <a:r>
                        <a:rPr lang="en-US" dirty="0"/>
                        <a:t>n</a:t>
                      </a:r>
                      <a:endParaRPr lang="en-IL" dirty="0"/>
                    </a:p>
                    <a:p>
                      <a:r>
                        <a:rPr lang="en-IL" dirty="0"/>
                        <a:t>(n &lt;=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IL" dirty="0"/>
                        <a:t>u</a:t>
                      </a:r>
                      <a:r>
                        <a:rPr lang="en-US" dirty="0"/>
                        <a:t>t</a:t>
                      </a:r>
                      <a:r>
                        <a:rPr lang="en-IL" dirty="0"/>
                        <a:t>p</a:t>
                      </a:r>
                      <a:r>
                        <a:rPr lang="en-US" dirty="0"/>
                        <a:t>u</a:t>
                      </a:r>
                      <a:r>
                        <a:rPr lang="en-IL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Value of </a:t>
                      </a:r>
                      <a:r>
                        <a:rPr lang="en-IL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IL" dirty="0"/>
                        <a:t> at </a:t>
                      </a:r>
                      <a:r>
                        <a:rPr lang="en-US" dirty="0"/>
                        <a:t>e</a:t>
                      </a:r>
                      <a:r>
                        <a:rPr lang="en-IL" dirty="0"/>
                        <a:t>n</a:t>
                      </a:r>
                      <a:r>
                        <a:rPr lang="en-US" dirty="0"/>
                        <a:t>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4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8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2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0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29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</a:t>
            </a:r>
            <a:r>
              <a:rPr lang="en-IL" b="1" dirty="0"/>
              <a:t>e</a:t>
            </a:r>
            <a:r>
              <a:rPr lang="en-US" b="1" dirty="0"/>
              <a:t>t</a:t>
            </a:r>
            <a:r>
              <a:rPr lang="en-IL" b="1" dirty="0"/>
              <a:t>’</a:t>
            </a:r>
            <a:r>
              <a:rPr lang="en-US" b="1" dirty="0"/>
              <a:t>s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r</a:t>
            </a:r>
            <a:r>
              <a:rPr lang="en-US" b="1" dirty="0"/>
              <a:t>y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o</a:t>
            </a:r>
            <a:r>
              <a:rPr lang="en-US" b="1" dirty="0"/>
              <a:t>g</a:t>
            </a:r>
            <a:r>
              <a:rPr lang="en-IL" b="1" dirty="0"/>
              <a:t>e</a:t>
            </a:r>
            <a:r>
              <a:rPr lang="en-US" b="1" dirty="0"/>
              <a:t>t</a:t>
            </a:r>
            <a:r>
              <a:rPr lang="en-IL" b="1" dirty="0"/>
              <a:t>h</a:t>
            </a:r>
            <a:r>
              <a:rPr lang="en-US" b="1" dirty="0"/>
              <a:t>e</a:t>
            </a:r>
            <a:r>
              <a:rPr lang="en-IL" b="1" dirty="0"/>
              <a:t>r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0695"/>
            <a:ext cx="8229600" cy="3575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IL" dirty="0"/>
              <a:t>r</a:t>
            </a:r>
            <a:r>
              <a:rPr lang="en-US" dirty="0" err="1"/>
              <a:t>i</a:t>
            </a:r>
            <a:r>
              <a:rPr lang="en-IL" dirty="0"/>
              <a:t>t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o</a:t>
            </a:r>
            <a:r>
              <a:rPr lang="en-IL" dirty="0"/>
              <a:t>p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/>
              <a:t>p</a:t>
            </a:r>
            <a:r>
              <a:rPr lang="en-IL" dirty="0"/>
              <a:t>r</a:t>
            </a: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/>
              <a:t>s </a:t>
            </a:r>
            <a:r>
              <a:rPr lang="en-US" dirty="0"/>
              <a:t>o</a:t>
            </a:r>
            <a:r>
              <a:rPr lang="en-IL" dirty="0"/>
              <a:t>u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y</a:t>
            </a:r>
            <a:r>
              <a:rPr lang="en-IL" dirty="0"/>
              <a:t>o</a:t>
            </a:r>
            <a:r>
              <a:rPr lang="en-US" dirty="0"/>
              <a:t>u</a:t>
            </a:r>
            <a:r>
              <a:rPr lang="en-IL" dirty="0"/>
              <a:t>r name one letter at a time.</a:t>
            </a:r>
          </a:p>
        </p:txBody>
      </p:sp>
    </p:spTree>
    <p:extLst>
      <p:ext uri="{BB962C8B-B14F-4D97-AF65-F5344CB8AC3E}">
        <p14:creationId xmlns:p14="http://schemas.microsoft.com/office/powerpoint/2010/main" val="289000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</a:t>
            </a:r>
            <a:r>
              <a:rPr lang="en-IL" b="1" dirty="0"/>
              <a:t>hen to use </a:t>
            </a:r>
            <a:r>
              <a:rPr lang="en-IL" b="1" dirty="0">
                <a:latin typeface="Consolas" panose="020B0609020204030204" pitchFamily="49" charset="0"/>
              </a:rPr>
              <a:t>while</a:t>
            </a:r>
            <a:r>
              <a:rPr lang="en-IL" b="1" dirty="0"/>
              <a:t> ?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0695"/>
            <a:ext cx="8229600" cy="3575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IL" dirty="0"/>
              <a:t>hen you don’t know how many times the code needs to be repeated.</a:t>
            </a:r>
          </a:p>
        </p:txBody>
      </p:sp>
    </p:spTree>
    <p:extLst>
      <p:ext uri="{BB962C8B-B14F-4D97-AF65-F5344CB8AC3E}">
        <p14:creationId xmlns:p14="http://schemas.microsoft.com/office/powerpoint/2010/main" val="184399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9300</TotalTime>
  <Words>846</Words>
  <Application>Microsoft Office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Office Theme</vt:lpstr>
      <vt:lpstr>Introduction to Python</vt:lpstr>
      <vt:lpstr>Code repetition</vt:lpstr>
      <vt:lpstr>while</vt:lpstr>
      <vt:lpstr>While</vt:lpstr>
      <vt:lpstr>PowerPoint Presentation</vt:lpstr>
      <vt:lpstr>While</vt:lpstr>
      <vt:lpstr>How does the loop unfold?</vt:lpstr>
      <vt:lpstr>Let’s try together</vt:lpstr>
      <vt:lpstr>When to use while ?</vt:lpstr>
      <vt:lpstr>for</vt:lpstr>
      <vt:lpstr>for</vt:lpstr>
      <vt:lpstr>PowerPoint Presentation</vt:lpstr>
      <vt:lpstr>for</vt:lpstr>
      <vt:lpstr>for</vt:lpstr>
      <vt:lpstr>for + range()</vt:lpstr>
      <vt:lpstr>PowerPoint Presentation</vt:lpstr>
      <vt:lpstr>for</vt:lpstr>
      <vt:lpstr>continue / break</vt:lpstr>
      <vt:lpstr>Let’s try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113</cp:revision>
  <dcterms:created xsi:type="dcterms:W3CDTF">2019-07-08T06:16:55Z</dcterms:created>
  <dcterms:modified xsi:type="dcterms:W3CDTF">2021-10-25T19:00:23Z</dcterms:modified>
</cp:coreProperties>
</file>